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4"/>
  </p:notesMasterIdLst>
  <p:handoutMasterIdLst>
    <p:handoutMasterId r:id="rId105"/>
  </p:handoutMasterIdLst>
  <p:sldIdLst>
    <p:sldId id="256" r:id="rId2"/>
    <p:sldId id="617" r:id="rId3"/>
    <p:sldId id="257" r:id="rId4"/>
    <p:sldId id="486" r:id="rId5"/>
    <p:sldId id="612" r:id="rId6"/>
    <p:sldId id="449" r:id="rId7"/>
    <p:sldId id="450" r:id="rId8"/>
    <p:sldId id="564" r:id="rId9"/>
    <p:sldId id="488" r:id="rId10"/>
    <p:sldId id="490" r:id="rId11"/>
    <p:sldId id="433" r:id="rId12"/>
    <p:sldId id="434" r:id="rId13"/>
    <p:sldId id="576" r:id="rId14"/>
    <p:sldId id="577" r:id="rId15"/>
    <p:sldId id="435" r:id="rId16"/>
    <p:sldId id="489" r:id="rId17"/>
    <p:sldId id="454" r:id="rId18"/>
    <p:sldId id="461" r:id="rId19"/>
    <p:sldId id="502" r:id="rId20"/>
    <p:sldId id="534" r:id="rId21"/>
    <p:sldId id="538" r:id="rId22"/>
    <p:sldId id="535" r:id="rId23"/>
    <p:sldId id="539" r:id="rId24"/>
    <p:sldId id="536" r:id="rId25"/>
    <p:sldId id="497" r:id="rId26"/>
    <p:sldId id="542" r:id="rId27"/>
    <p:sldId id="550" r:id="rId28"/>
    <p:sldId id="587" r:id="rId29"/>
    <p:sldId id="578" r:id="rId30"/>
    <p:sldId id="532" r:id="rId31"/>
    <p:sldId id="540" r:id="rId32"/>
    <p:sldId id="561" r:id="rId33"/>
    <p:sldId id="547" r:id="rId34"/>
    <p:sldId id="549" r:id="rId35"/>
    <p:sldId id="503" r:id="rId36"/>
    <p:sldId id="426" r:id="rId37"/>
    <p:sldId id="492" r:id="rId38"/>
    <p:sldId id="437" r:id="rId39"/>
    <p:sldId id="541" r:id="rId40"/>
    <p:sldId id="551" r:id="rId41"/>
    <p:sldId id="463" r:id="rId42"/>
    <p:sldId id="479" r:id="rId43"/>
    <p:sldId id="480" r:id="rId44"/>
    <p:sldId id="465" r:id="rId45"/>
    <p:sldId id="628" r:id="rId46"/>
    <p:sldId id="629" r:id="rId47"/>
    <p:sldId id="630" r:id="rId48"/>
    <p:sldId id="631" r:id="rId49"/>
    <p:sldId id="632" r:id="rId50"/>
    <p:sldId id="633" r:id="rId51"/>
    <p:sldId id="634" r:id="rId52"/>
    <p:sldId id="635" r:id="rId53"/>
    <p:sldId id="554" r:id="rId54"/>
    <p:sldId id="474" r:id="rId55"/>
    <p:sldId id="473" r:id="rId56"/>
    <p:sldId id="516" r:id="rId57"/>
    <p:sldId id="471" r:id="rId58"/>
    <p:sldId id="521" r:id="rId59"/>
    <p:sldId id="519" r:id="rId60"/>
    <p:sldId id="518" r:id="rId61"/>
    <p:sldId id="522" r:id="rId62"/>
    <p:sldId id="517" r:id="rId63"/>
    <p:sldId id="475" r:id="rId64"/>
    <p:sldId id="618" r:id="rId65"/>
    <p:sldId id="619" r:id="rId66"/>
    <p:sldId id="620" r:id="rId67"/>
    <p:sldId id="621" r:id="rId68"/>
    <p:sldId id="622" r:id="rId69"/>
    <p:sldId id="623" r:id="rId70"/>
    <p:sldId id="624" r:id="rId71"/>
    <p:sldId id="625" r:id="rId72"/>
    <p:sldId id="626" r:id="rId73"/>
    <p:sldId id="627" r:id="rId74"/>
    <p:sldId id="640" r:id="rId75"/>
    <p:sldId id="309" r:id="rId76"/>
    <p:sldId id="427" r:id="rId77"/>
    <p:sldId id="482" r:id="rId78"/>
    <p:sldId id="491" r:id="rId79"/>
    <p:sldId id="445" r:id="rId80"/>
    <p:sldId id="483" r:id="rId81"/>
    <p:sldId id="558" r:id="rId82"/>
    <p:sldId id="527" r:id="rId83"/>
    <p:sldId id="636" r:id="rId84"/>
    <p:sldId id="552" r:id="rId85"/>
    <p:sldId id="593" r:id="rId86"/>
    <p:sldId id="560" r:id="rId87"/>
    <p:sldId id="569" r:id="rId88"/>
    <p:sldId id="566" r:id="rId89"/>
    <p:sldId id="588" r:id="rId90"/>
    <p:sldId id="590" r:id="rId91"/>
    <p:sldId id="602" r:id="rId92"/>
    <p:sldId id="589" r:id="rId93"/>
    <p:sldId id="591" r:id="rId94"/>
    <p:sldId id="637" r:id="rId95"/>
    <p:sldId id="609" r:id="rId96"/>
    <p:sldId id="610" r:id="rId97"/>
    <p:sldId id="638" r:id="rId98"/>
    <p:sldId id="594" r:id="rId99"/>
    <p:sldId id="262" r:id="rId100"/>
    <p:sldId id="481" r:id="rId101"/>
    <p:sldId id="446" r:id="rId102"/>
    <p:sldId id="342" r:id="rId10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89862" autoAdjust="0"/>
  </p:normalViewPr>
  <p:slideViewPr>
    <p:cSldViewPr snapToGrid="0" snapToObjects="1">
      <p:cViewPr varScale="1">
        <p:scale>
          <a:sx n="73" d="100"/>
          <a:sy n="73" d="100"/>
        </p:scale>
        <p:origin x="1356" y="66"/>
      </p:cViewPr>
      <p:guideLst>
        <p:guide orient="horz" pos="2160"/>
        <p:guide pos="3840"/>
      </p:guideLst>
    </p:cSldViewPr>
  </p:slideViewPr>
  <p:outlineViewPr>
    <p:cViewPr>
      <p:scale>
        <a:sx n="33" d="100"/>
        <a:sy n="33" d="100"/>
      </p:scale>
      <p:origin x="0" y="-26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238"/>
          </a:xfrm>
          <a:prstGeom prst="rect">
            <a:avLst/>
          </a:prstGeom>
        </p:spPr>
        <p:txBody>
          <a:bodyPr vert="horz" lIns="90663" tIns="45331" rIns="90663" bIns="45331"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6238"/>
          </a:xfrm>
          <a:prstGeom prst="rect">
            <a:avLst/>
          </a:prstGeom>
        </p:spPr>
        <p:txBody>
          <a:bodyPr vert="horz" lIns="90663" tIns="45331" rIns="90663" bIns="45331" rtlCol="0"/>
          <a:lstStyle>
            <a:lvl1pPr algn="r">
              <a:defRPr sz="1200"/>
            </a:lvl1pPr>
          </a:lstStyle>
          <a:p>
            <a:fld id="{39D31697-1A23-4FB0-AE08-9D32B4DA92A5}" type="datetimeFigureOut">
              <a:rPr lang="en-US" smtClean="0"/>
              <a:t>4/1/2022</a:t>
            </a:fld>
            <a:endParaRPr lang="en-US"/>
          </a:p>
        </p:txBody>
      </p:sp>
      <p:sp>
        <p:nvSpPr>
          <p:cNvPr id="4" name="Footer Placeholder 3"/>
          <p:cNvSpPr>
            <a:spLocks noGrp="1"/>
          </p:cNvSpPr>
          <p:nvPr>
            <p:ph type="ftr" sz="quarter" idx="2"/>
          </p:nvPr>
        </p:nvSpPr>
        <p:spPr>
          <a:xfrm>
            <a:off x="0" y="8830162"/>
            <a:ext cx="3038155" cy="466238"/>
          </a:xfrm>
          <a:prstGeom prst="rect">
            <a:avLst/>
          </a:prstGeom>
        </p:spPr>
        <p:txBody>
          <a:bodyPr vert="horz" lIns="90663" tIns="45331" rIns="90663" bIns="45331"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30162"/>
            <a:ext cx="3038155" cy="466238"/>
          </a:xfrm>
          <a:prstGeom prst="rect">
            <a:avLst/>
          </a:prstGeom>
        </p:spPr>
        <p:txBody>
          <a:bodyPr vert="horz" lIns="90663" tIns="45331" rIns="90663" bIns="45331" rtlCol="0" anchor="b"/>
          <a:lstStyle>
            <a:lvl1pPr algn="r">
              <a:defRPr sz="1200"/>
            </a:lvl1pPr>
          </a:lstStyle>
          <a:p>
            <a:fld id="{4EF02A91-40F5-487B-A331-45E3BE534C37}" type="slidenum">
              <a:rPr lang="en-US" smtClean="0"/>
              <a:t>‹#›</a:t>
            </a:fld>
            <a:endParaRPr lang="en-US"/>
          </a:p>
        </p:txBody>
      </p:sp>
    </p:spTree>
    <p:extLst>
      <p:ext uri="{BB962C8B-B14F-4D97-AF65-F5344CB8AC3E}">
        <p14:creationId xmlns:p14="http://schemas.microsoft.com/office/powerpoint/2010/main" val="1717519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0" tIns="46586" rIns="93170"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0" tIns="46586" rIns="93170" bIns="46586" rtlCol="0"/>
          <a:lstStyle>
            <a:lvl1pPr algn="r">
              <a:defRPr sz="1200"/>
            </a:lvl1pPr>
          </a:lstStyle>
          <a:p>
            <a:fld id="{3D328E97-1C17-4CF3-801B-A772B8382C94}" type="datetimeFigureOut">
              <a:rPr lang="en-US" smtClean="0"/>
              <a:t>4/1/2022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0" tIns="46586" rIns="93170"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0" tIns="46586" rIns="93170"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70" tIns="46586" rIns="93170"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70" tIns="46586" rIns="93170" bIns="46586"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a:t>
            </a:r>
            <a:r>
              <a:rPr lang="en-US" baseline="0" dirty="0"/>
              <a:t> can log into the Data Collector and pull up their live data as we work through the presentation.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11</a:t>
            </a:fld>
            <a:endParaRPr lang="en-US"/>
          </a:p>
        </p:txBody>
      </p:sp>
    </p:spTree>
    <p:extLst>
      <p:ext uri="{BB962C8B-B14F-4D97-AF65-F5344CB8AC3E}">
        <p14:creationId xmlns:p14="http://schemas.microsoft.com/office/powerpoint/2010/main" val="232441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12</a:t>
            </a:fld>
            <a:endParaRPr lang="en-US"/>
          </a:p>
        </p:txBody>
      </p:sp>
    </p:spTree>
    <p:extLst>
      <p:ext uri="{BB962C8B-B14F-4D97-AF65-F5344CB8AC3E}">
        <p14:creationId xmlns:p14="http://schemas.microsoft.com/office/powerpoint/2010/main" val="27328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ITC Staff note- If nightly processing at ODE does not complete, the Level 2 reports will not update. Go to Settings, Level 2 Report Tables, then scroll down and select “Show Last Updated Dates”. The “Updated Date” column should contain the day following nightly processing.</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13</a:t>
            </a:fld>
            <a:endParaRPr lang="en-US" dirty="0"/>
          </a:p>
        </p:txBody>
      </p:sp>
    </p:spTree>
    <p:extLst>
      <p:ext uri="{BB962C8B-B14F-4D97-AF65-F5344CB8AC3E}">
        <p14:creationId xmlns:p14="http://schemas.microsoft.com/office/powerpoint/2010/main" val="190281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ITC Note- If an error count link does not generate the correct number of rows, create a Cherwell ticket to ODE EMIS.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14</a:t>
            </a:fld>
            <a:endParaRPr lang="en-US" dirty="0"/>
          </a:p>
        </p:txBody>
      </p:sp>
    </p:spTree>
    <p:extLst>
      <p:ext uri="{BB962C8B-B14F-4D97-AF65-F5344CB8AC3E}">
        <p14:creationId xmlns:p14="http://schemas.microsoft.com/office/powerpoint/2010/main" val="280589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i="0" baseline="0" dirty="0"/>
              <a:t>This example from FY21 shows an LEA that has received all possible CTE FTE reports including the CTE FTE Daily Summary Reports which are not available as of the date of this presentation (March 2022) </a:t>
            </a:r>
          </a:p>
        </p:txBody>
      </p:sp>
      <p:sp>
        <p:nvSpPr>
          <p:cNvPr id="4" name="Slide Number Placeholder 3"/>
          <p:cNvSpPr>
            <a:spLocks noGrp="1"/>
          </p:cNvSpPr>
          <p:nvPr>
            <p:ph type="sldNum" sz="quarter" idx="10"/>
          </p:nvPr>
        </p:nvSpPr>
        <p:spPr/>
        <p:txBody>
          <a:bodyPr/>
          <a:lstStyle/>
          <a:p>
            <a:fld id="{A14D76B5-9437-466B-8333-8FA70E4511FB}" type="slidenum">
              <a:rPr lang="en-US" smtClean="0"/>
              <a:t>15</a:t>
            </a:fld>
            <a:endParaRPr lang="en-US" dirty="0"/>
          </a:p>
        </p:txBody>
      </p:sp>
    </p:spTree>
    <p:extLst>
      <p:ext uri="{BB962C8B-B14F-4D97-AF65-F5344CB8AC3E}">
        <p14:creationId xmlns:p14="http://schemas.microsoft.com/office/powerpoint/2010/main" val="49121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 Use the 1 - CTEA-000 CTE FTE Detail DEMO.</a:t>
            </a:r>
            <a:r>
              <a:rPr lang="en-US" baseline="0" dirty="0"/>
              <a:t>xlsx file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16</a:t>
            </a:fld>
            <a:endParaRPr lang="en-US" dirty="0"/>
          </a:p>
        </p:txBody>
      </p:sp>
    </p:spTree>
    <p:extLst>
      <p:ext uri="{BB962C8B-B14F-4D97-AF65-F5344CB8AC3E}">
        <p14:creationId xmlns:p14="http://schemas.microsoft.com/office/powerpoint/2010/main" val="171229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aseline="0" dirty="0"/>
              <a:t>Use the MACRO from the FY19 EMIS Alliance Excel session if you have it set up on your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Demonstrate these steps of preparing the report and the </a:t>
            </a:r>
            <a:r>
              <a:rPr lang="en-US" baseline="0" dirty="0"/>
              <a:t>attendees can prepare their own report as you demonstrate the Basic Excel steps.</a:t>
            </a:r>
            <a:endParaRPr lang="en-US" dirty="0"/>
          </a:p>
          <a:p>
            <a:r>
              <a:rPr lang="en-US" dirty="0"/>
              <a:t>Presenter demonstrate</a:t>
            </a:r>
            <a:r>
              <a:rPr lang="en-US" baseline="0" dirty="0"/>
              <a:t> report preparation.</a:t>
            </a:r>
          </a:p>
          <a:p>
            <a:r>
              <a:rPr lang="en-US" baseline="0" dirty="0"/>
              <a:t>Select top row and select Wrap Text from the Home Tab.</a:t>
            </a:r>
          </a:p>
          <a:p>
            <a:r>
              <a:rPr lang="en-US" baseline="0" dirty="0"/>
              <a:t>While the top row is selected, from the View tab, select Freeze Panes and Freeze Top Row.</a:t>
            </a:r>
          </a:p>
          <a:p>
            <a:r>
              <a:rPr lang="en-US" baseline="0" dirty="0"/>
              <a:t>Select entire spreadsheet (click cell between Row 1 and Column A) then place cursor on a line between any two column headers and double click.</a:t>
            </a:r>
          </a:p>
          <a:p>
            <a:r>
              <a:rPr lang="en-US" baseline="0" dirty="0"/>
              <a:t>While spreadsheet is highlighted, from the Data tab, choose Filter (or from the Home Tab select Filter).</a:t>
            </a:r>
            <a:endParaRPr lang="en-US" dirty="0"/>
          </a:p>
          <a:p>
            <a:pPr defTabSz="914334">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17</a:t>
            </a:fld>
            <a:endParaRPr lang="en-US" dirty="0"/>
          </a:p>
        </p:txBody>
      </p:sp>
    </p:spTree>
    <p:extLst>
      <p:ext uri="{BB962C8B-B14F-4D97-AF65-F5344CB8AC3E}">
        <p14:creationId xmlns:p14="http://schemas.microsoft.com/office/powerpoint/2010/main" val="1571918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a:t>
            </a:r>
            <a:r>
              <a:rPr lang="en-US" baseline="0" dirty="0"/>
              <a:t> </a:t>
            </a:r>
            <a:r>
              <a:rPr lang="en-US" dirty="0"/>
              <a:t>encourage districts</a:t>
            </a:r>
            <a:r>
              <a:rPr lang="en-US" baseline="0" dirty="0"/>
              <a:t> to keep notes from previous troubleshooting of these reports to save time as the reports continue to be updated. Suggest that participants create a workbook of reports for easy comparison as they progress through the reporting process.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18</a:t>
            </a:fld>
            <a:endParaRPr lang="en-US" dirty="0"/>
          </a:p>
        </p:txBody>
      </p:sp>
    </p:spTree>
    <p:extLst>
      <p:ext uri="{BB962C8B-B14F-4D97-AF65-F5344CB8AC3E}">
        <p14:creationId xmlns:p14="http://schemas.microsoft.com/office/powerpoint/2010/main" val="460241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19</a:t>
            </a:fld>
            <a:endParaRPr lang="en-US" dirty="0"/>
          </a:p>
        </p:txBody>
      </p:sp>
    </p:spTree>
    <p:extLst>
      <p:ext uri="{BB962C8B-B14F-4D97-AF65-F5344CB8AC3E}">
        <p14:creationId xmlns:p14="http://schemas.microsoft.com/office/powerpoint/2010/main" val="263371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Level 2 Report</a:t>
            </a:r>
            <a:r>
              <a:rPr lang="en-US" baseline="0" dirty="0"/>
              <a:t> Explanation: CTE FTE Reports for additional information regarding the data contained within this report. For the next few slides, the filters have been removed so that the titles in the headers are fully visible. Attendees and presenter can leave their filters on.</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20</a:t>
            </a:fld>
            <a:endParaRPr lang="en-US" dirty="0"/>
          </a:p>
        </p:txBody>
      </p:sp>
    </p:spTree>
    <p:extLst>
      <p:ext uri="{BB962C8B-B14F-4D97-AF65-F5344CB8AC3E}">
        <p14:creationId xmlns:p14="http://schemas.microsoft.com/office/powerpoint/2010/main" val="416197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a:t>
            </a:r>
            <a:r>
              <a:rPr lang="en-US" baseline="0" dirty="0"/>
              <a:t> CTE Level 2 reports. It is recommended that attendees have access to their own reports as well as the CTE FTE Report Explanation, the FY22 CTE Program and Assessment Matrix, along with information about their own CTE programs including copies or electronic access to CTE-26 information.</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a:t>
            </a:fld>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SC0000 is</a:t>
            </a:r>
            <a:r>
              <a:rPr lang="en-US" baseline="0" dirty="0"/>
              <a:t> often mistaken as an error when it is simply a placeholder on the CTE FTE Detail Report. Result Codes and Result Code Descriptions are errors on the Student, Course, and Staff Error Detail Reports. Note that the Severity Code can differ between the CTE FTE Detail Report and an associated error report. The Severity Code on the CTE FTE Detail Report will reflect the error’s effect on the CTE FTE.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Tree>
    <p:extLst>
      <p:ext uri="{BB962C8B-B14F-4D97-AF65-F5344CB8AC3E}">
        <p14:creationId xmlns:p14="http://schemas.microsoft.com/office/powerpoint/2010/main" val="271797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Course data in the report is separated into two different sections, columns M through R and on the next slide, columns AC through AI. Attendees might want to consider rearranging columns as they are reviewing the report to bring all course data together especially when sharing this report with other staff.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22</a:t>
            </a:fld>
            <a:endParaRPr lang="en-US" dirty="0"/>
          </a:p>
        </p:txBody>
      </p:sp>
    </p:spTree>
    <p:extLst>
      <p:ext uri="{BB962C8B-B14F-4D97-AF65-F5344CB8AC3E}">
        <p14:creationId xmlns:p14="http://schemas.microsoft.com/office/powerpoint/2010/main" val="2772658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Curriculum Code, Delivery Method, Schedule Code (aka Semester Code), Scheduled Instructional Hours Count (aka Length of Scheduled Instruction) and Location IRN columns on the report and suggest that attendees consult EMIS Manual Section 4.2 Course Master (CN) Record for additional information.</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Tree>
    <p:extLst>
      <p:ext uri="{BB962C8B-B14F-4D97-AF65-F5344CB8AC3E}">
        <p14:creationId xmlns:p14="http://schemas.microsoft.com/office/powerpoint/2010/main" val="55331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We will review only some of the columns, so refer to the CTE FTE Report Explanation for additional detailed descriptions of all columns. </a:t>
            </a:r>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Tree>
    <p:extLst>
      <p:ext uri="{BB962C8B-B14F-4D97-AF65-F5344CB8AC3E}">
        <p14:creationId xmlns:p14="http://schemas.microsoft.com/office/powerpoint/2010/main" val="397607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Districts may</a:t>
            </a:r>
            <a:r>
              <a:rPr lang="en-US" baseline="0" dirty="0"/>
              <a:t> be able to </a:t>
            </a:r>
            <a:r>
              <a:rPr lang="en-US" dirty="0"/>
              <a:t>see resident students on their</a:t>
            </a:r>
            <a:r>
              <a:rPr lang="en-US" baseline="0" dirty="0"/>
              <a:t> CTE FTE Detail Reports based on what the educating district is reporting when the CTE funding flows through the resident district. This is informational for the resident district. Also note that a student attending elsewhere can appear on the CTE FTE Detail report but will not appear on the error reports.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25</a:t>
            </a:fld>
            <a:endParaRPr lang="en-US" dirty="0"/>
          </a:p>
        </p:txBody>
      </p:sp>
    </p:spTree>
    <p:extLst>
      <p:ext uri="{BB962C8B-B14F-4D97-AF65-F5344CB8AC3E}">
        <p14:creationId xmlns:p14="http://schemas.microsoft.com/office/powerpoint/2010/main" val="237160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of CTE FTEs uses</a:t>
            </a:r>
            <a:r>
              <a:rPr lang="en-US" baseline="0" dirty="0"/>
              <a:t> a number of data elements on the report to demonstrate how the funds are flowing for each row of data. In the next series of slides, we will look at some combinations of the codes and IRNs to understand how they work together. For a full list of FTE Fund Pattern Codes, refer to the FTE Report Explanation on the EMIS Validation and Report Explanations page of the ODE website.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26</a:t>
            </a:fld>
            <a:endParaRPr lang="en-US" dirty="0"/>
          </a:p>
        </p:txBody>
      </p:sp>
    </p:spTree>
    <p:extLst>
      <p:ext uri="{BB962C8B-B14F-4D97-AF65-F5344CB8AC3E}">
        <p14:creationId xmlns:p14="http://schemas.microsoft.com/office/powerpoint/2010/main" val="3254992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troubleshooting the CTE</a:t>
            </a:r>
            <a:r>
              <a:rPr lang="en-US" baseline="0" dirty="0"/>
              <a:t> FTE Detail report, using the FTE Fund Source and funding IRNs will give a clear picture of how the funds are flowing.</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27</a:t>
            </a:fld>
            <a:endParaRPr lang="en-US" dirty="0"/>
          </a:p>
        </p:txBody>
      </p:sp>
    </p:spTree>
    <p:extLst>
      <p:ext uri="{BB962C8B-B14F-4D97-AF65-F5344CB8AC3E}">
        <p14:creationId xmlns:p14="http://schemas.microsoft.com/office/powerpoint/2010/main" val="313811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Category</a:t>
            </a:r>
            <a:r>
              <a:rPr lang="en-US" baseline="0" dirty="0"/>
              <a:t> 1 is the highest paying category while 5 is the lowest. Note that w</a:t>
            </a:r>
            <a:r>
              <a:rPr lang="en-US" dirty="0"/>
              <a:t>hen CTE</a:t>
            </a:r>
            <a:r>
              <a:rPr lang="en-US" baseline="0" dirty="0"/>
              <a:t> FTE Category Number appears as 0, this happens when a course with an academic subject code is reported with a curriculum element of PS – College Credit Plus and a Delivery Method Element of CP - </a:t>
            </a:r>
            <a:r>
              <a:rPr lang="en-US" sz="1200" b="0" i="0" u="none" strike="noStrike" kern="1200" baseline="0" dirty="0">
                <a:solidFill>
                  <a:schemeClr val="tx1"/>
                </a:solidFill>
                <a:latin typeface="+mn-lt"/>
                <a:ea typeface="+mn-ea"/>
                <a:cs typeface="+mn-cs"/>
              </a:rPr>
              <a:t>Career Tech College Credit Plus Course, </a:t>
            </a:r>
            <a:r>
              <a:rPr lang="en-US" baseline="0" dirty="0"/>
              <a:t>as these courses do not generate career tech funding. </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28</a:t>
            </a:fld>
            <a:endParaRPr lang="en-US" dirty="0"/>
          </a:p>
        </p:txBody>
      </p:sp>
    </p:spTree>
    <p:extLst>
      <p:ext uri="{BB962C8B-B14F-4D97-AF65-F5344CB8AC3E}">
        <p14:creationId xmlns:p14="http://schemas.microsoft.com/office/powerpoint/2010/main" val="3364459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29</a:t>
            </a:fld>
            <a:endParaRPr lang="en-US" dirty="0"/>
          </a:p>
        </p:txBody>
      </p:sp>
    </p:spTree>
    <p:extLst>
      <p:ext uri="{BB962C8B-B14F-4D97-AF65-F5344CB8AC3E}">
        <p14:creationId xmlns:p14="http://schemas.microsoft.com/office/powerpoint/2010/main" val="2943599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a:t>
            </a:r>
            <a:r>
              <a:rPr lang="en-US" baseline="0" dirty="0"/>
              <a:t>s will often focus on adjusted CTE FTEs but not dig into the CTE FTE original calculations to verify them for accuracy. In the next series of slides, we will look at the data used in the generation of CTE FTEs.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30</a:t>
            </a:fld>
            <a:endParaRPr lang="en-US" dirty="0"/>
          </a:p>
        </p:txBody>
      </p:sp>
    </p:spTree>
    <p:extLst>
      <p:ext uri="{BB962C8B-B14F-4D97-AF65-F5344CB8AC3E}">
        <p14:creationId xmlns:p14="http://schemas.microsoft.com/office/powerpoint/2010/main" val="357438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cover the process of preparing and reviewing report content. We will then look at how the reports are linked together and where to see errors. We will also look at summary and CTE override reports.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dirty="0"/>
          </a:p>
        </p:txBody>
      </p:sp>
    </p:spTree>
    <p:extLst>
      <p:ext uri="{BB962C8B-B14F-4D97-AF65-F5344CB8AC3E}">
        <p14:creationId xmlns:p14="http://schemas.microsoft.com/office/powerpoint/2010/main" val="2374188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calculation of the CTE FTE is</a:t>
            </a:r>
            <a:r>
              <a:rPr lang="en-US" baseline="0" dirty="0"/>
              <a:t> different from the regular FTE as a standard denominator is used based on LEA type. On the next slides we will give some examples of the calculations.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31</a:t>
            </a:fld>
            <a:endParaRPr lang="en-US" dirty="0"/>
          </a:p>
        </p:txBody>
      </p:sp>
    </p:spTree>
    <p:extLst>
      <p:ext uri="{BB962C8B-B14F-4D97-AF65-F5344CB8AC3E}">
        <p14:creationId xmlns:p14="http://schemas.microsoft.com/office/powerpoint/2010/main" val="1229580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can demonstrate accessing a Calendar Display Report from the Data Collector.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32</a:t>
            </a:fld>
            <a:endParaRPr lang="en-US" dirty="0"/>
          </a:p>
        </p:txBody>
      </p:sp>
    </p:spTree>
    <p:extLst>
      <p:ext uri="{BB962C8B-B14F-4D97-AF65-F5344CB8AC3E}">
        <p14:creationId xmlns:p14="http://schemas.microsoft.com/office/powerpoint/2010/main" val="2109645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student would be enrolled less than the possible course days, the CTE FTE will be reduced.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33</a:t>
            </a:fld>
            <a:endParaRPr lang="en-US" dirty="0"/>
          </a:p>
        </p:txBody>
      </p:sp>
    </p:spTree>
    <p:extLst>
      <p:ext uri="{BB962C8B-B14F-4D97-AF65-F5344CB8AC3E}">
        <p14:creationId xmlns:p14="http://schemas.microsoft.com/office/powerpoint/2010/main" val="332927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the smaller</a:t>
            </a:r>
            <a:r>
              <a:rPr lang="en-US" baseline="0" dirty="0"/>
              <a:t> denominator of 920 that is used for community school students.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34</a:t>
            </a:fld>
            <a:endParaRPr lang="en-US" dirty="0"/>
          </a:p>
        </p:txBody>
      </p:sp>
    </p:spTree>
    <p:extLst>
      <p:ext uri="{BB962C8B-B14F-4D97-AF65-F5344CB8AC3E}">
        <p14:creationId xmlns:p14="http://schemas.microsoft.com/office/powerpoint/2010/main" val="2339553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35</a:t>
            </a:fld>
            <a:endParaRPr lang="en-US" dirty="0"/>
          </a:p>
        </p:txBody>
      </p:sp>
    </p:spTree>
    <p:extLst>
      <p:ext uri="{BB962C8B-B14F-4D97-AF65-F5344CB8AC3E}">
        <p14:creationId xmlns:p14="http://schemas.microsoft.com/office/powerpoint/2010/main" val="1928344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36</a:t>
            </a:fld>
            <a:endParaRPr lang="en-US" dirty="0"/>
          </a:p>
        </p:txBody>
      </p:sp>
    </p:spTree>
    <p:extLst>
      <p:ext uri="{BB962C8B-B14F-4D97-AF65-F5344CB8AC3E}">
        <p14:creationId xmlns:p14="http://schemas.microsoft.com/office/powerpoint/2010/main" val="298987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open and prepare the</a:t>
            </a:r>
            <a:r>
              <a:rPr lang="en-US" dirty="0"/>
              <a:t> 2-CTEA-001 CTE </a:t>
            </a:r>
            <a:r>
              <a:rPr lang="en-US" u="none" dirty="0"/>
              <a:t>Student</a:t>
            </a:r>
            <a:r>
              <a:rPr lang="en-US" baseline="0" dirty="0"/>
              <a:t> Error Detail</a:t>
            </a:r>
            <a:r>
              <a:rPr lang="en-US" dirty="0"/>
              <a:t> DEMO.</a:t>
            </a:r>
            <a:r>
              <a:rPr lang="en-US" baseline="0" dirty="0"/>
              <a:t>xlsx, 3-CTEA-002 CTE </a:t>
            </a:r>
            <a:r>
              <a:rPr lang="en-US" u="none" baseline="0" dirty="0"/>
              <a:t>Course</a:t>
            </a:r>
            <a:r>
              <a:rPr lang="en-US" baseline="0" dirty="0"/>
              <a:t> Error Detail DEMO.xlsx, and 4-CTEA-003 CTE </a:t>
            </a:r>
            <a:r>
              <a:rPr lang="en-US" u="none" baseline="0" dirty="0"/>
              <a:t>Staff</a:t>
            </a:r>
            <a:r>
              <a:rPr lang="en-US" baseline="0" dirty="0"/>
              <a:t> Error Detail DEMO.xlsx files.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37</a:t>
            </a:fld>
            <a:endParaRPr lang="en-US" dirty="0"/>
          </a:p>
        </p:txBody>
      </p:sp>
    </p:spTree>
    <p:extLst>
      <p:ext uri="{BB962C8B-B14F-4D97-AF65-F5344CB8AC3E}">
        <p14:creationId xmlns:p14="http://schemas.microsoft.com/office/powerpoint/2010/main" val="2419125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a:p>
        </p:txBody>
      </p:sp>
    </p:spTree>
    <p:extLst>
      <p:ext uri="{BB962C8B-B14F-4D97-AF65-F5344CB8AC3E}">
        <p14:creationId xmlns:p14="http://schemas.microsoft.com/office/powerpoint/2010/main" val="158550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Tree>
    <p:extLst>
      <p:ext uri="{BB962C8B-B14F-4D97-AF65-F5344CB8AC3E}">
        <p14:creationId xmlns:p14="http://schemas.microsoft.com/office/powerpoint/2010/main" val="2609504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errors</a:t>
            </a:r>
            <a:r>
              <a:rPr lang="en-US" baseline="0" dirty="0"/>
              <a:t> will appear by course and reflect the teacher data from the Initial L Staff and Course Collection.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40</a:t>
            </a:fld>
            <a:endParaRPr lang="en-US" dirty="0"/>
          </a:p>
        </p:txBody>
      </p:sp>
    </p:spTree>
    <p:extLst>
      <p:ext uri="{BB962C8B-B14F-4D97-AF65-F5344CB8AC3E}">
        <p14:creationId xmlns:p14="http://schemas.microsoft.com/office/powerpoint/2010/main" val="103769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dirty="0"/>
          </a:p>
        </p:txBody>
      </p:sp>
    </p:spTree>
    <p:extLst>
      <p:ext uri="{BB962C8B-B14F-4D97-AF65-F5344CB8AC3E}">
        <p14:creationId xmlns:p14="http://schemas.microsoft.com/office/powerpoint/2010/main" val="3391143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a:t>
            </a:r>
            <a:r>
              <a:rPr lang="en-US" baseline="0" dirty="0"/>
              <a:t> can see that the course error codes are very similar to the student error codes and can be easily confused.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dirty="0"/>
          </a:p>
        </p:txBody>
      </p:sp>
    </p:spTree>
    <p:extLst>
      <p:ext uri="{BB962C8B-B14F-4D97-AF65-F5344CB8AC3E}">
        <p14:creationId xmlns:p14="http://schemas.microsoft.com/office/powerpoint/2010/main" val="2972659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error codes for student errors begin with SC and course errors begin with CS which can be confusing.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dirty="0"/>
          </a:p>
        </p:txBody>
      </p:sp>
    </p:spTree>
    <p:extLst>
      <p:ext uri="{BB962C8B-B14F-4D97-AF65-F5344CB8AC3E}">
        <p14:creationId xmlns:p14="http://schemas.microsoft.com/office/powerpoint/2010/main" val="3838506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Tree>
    <p:extLst>
      <p:ext uri="{BB962C8B-B14F-4D97-AF65-F5344CB8AC3E}">
        <p14:creationId xmlns:p14="http://schemas.microsoft.com/office/powerpoint/2010/main" val="922306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recommended that attendees have access to the FY22 CTE Program and Assessment Matrix which can be found at http://education.ohio.gov/Topics/Career-Tech </a:t>
            </a:r>
          </a:p>
          <a:p>
            <a:r>
              <a:rPr lang="en-US" baseline="0" dirty="0"/>
              <a:t>Attendees should also have access to the CTE-26 for each CTE program they are reporting. </a:t>
            </a:r>
          </a:p>
        </p:txBody>
      </p:sp>
      <p:sp>
        <p:nvSpPr>
          <p:cNvPr id="4" name="Slide Number Placeholder 3"/>
          <p:cNvSpPr>
            <a:spLocks noGrp="1"/>
          </p:cNvSpPr>
          <p:nvPr>
            <p:ph type="sldNum" sz="quarter" idx="10"/>
          </p:nvPr>
        </p:nvSpPr>
        <p:spPr/>
        <p:txBody>
          <a:bodyPr/>
          <a:lstStyle/>
          <a:p>
            <a:fld id="{A14D76B5-9437-466B-8333-8FA70E4511FB}" type="slidenum">
              <a:rPr lang="en-US" smtClean="0"/>
              <a:t>44</a:t>
            </a:fld>
            <a:endParaRPr lang="en-US" dirty="0"/>
          </a:p>
        </p:txBody>
      </p:sp>
    </p:spTree>
    <p:extLst>
      <p:ext uri="{BB962C8B-B14F-4D97-AF65-F5344CB8AC3E}">
        <p14:creationId xmlns:p14="http://schemas.microsoft.com/office/powerpoint/2010/main" val="2138852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use </a:t>
            </a:r>
            <a:r>
              <a:rPr lang="en-US" baseline="0" dirty="0"/>
              <a:t>4-CTEA-003 CTE </a:t>
            </a:r>
            <a:r>
              <a:rPr lang="en-US" u="none" baseline="0" dirty="0"/>
              <a:t>Staff</a:t>
            </a:r>
            <a:r>
              <a:rPr lang="en-US" baseline="0" dirty="0"/>
              <a:t> Error Detail DEMO.xlsx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45</a:t>
            </a:fld>
            <a:endParaRPr lang="en-US" dirty="0"/>
          </a:p>
        </p:txBody>
      </p:sp>
    </p:spTree>
    <p:extLst>
      <p:ext uri="{BB962C8B-B14F-4D97-AF65-F5344CB8AC3E}">
        <p14:creationId xmlns:p14="http://schemas.microsoft.com/office/powerpoint/2010/main" val="3674292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The Teacher Licensure</a:t>
            </a:r>
            <a:r>
              <a:rPr lang="en-US" baseline="0" dirty="0"/>
              <a:t> Course Status Report was generated during the Initial Staff and Course (L) collection. Presenter can demonstrate how to access the TLCS report in the closed Staff and Course Initial Collection.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46</a:t>
            </a:fld>
            <a:endParaRPr lang="en-US" dirty="0"/>
          </a:p>
        </p:txBody>
      </p:sp>
    </p:spTree>
    <p:extLst>
      <p:ext uri="{BB962C8B-B14F-4D97-AF65-F5344CB8AC3E}">
        <p14:creationId xmlns:p14="http://schemas.microsoft.com/office/powerpoint/2010/main" val="1500986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a:t>
            </a:r>
            <a:r>
              <a:rPr lang="en-US" baseline="0" dirty="0"/>
              <a:t>e attendees look at their Teacher Licensure Status report to reference teachers who were or were not certified in the Initial Staff and Course (L) collection. An example of an override situation would be for a Project Lead the Way teacher who is certified, however appears on the TLC Report and the CTE Staff Error Report as not certified.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47</a:t>
            </a:fld>
            <a:endParaRPr lang="en-US" dirty="0"/>
          </a:p>
        </p:txBody>
      </p:sp>
    </p:spTree>
    <p:extLst>
      <p:ext uri="{BB962C8B-B14F-4D97-AF65-F5344CB8AC3E}">
        <p14:creationId xmlns:p14="http://schemas.microsoft.com/office/powerpoint/2010/main" val="4268073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may not qualify for an override.</a:t>
            </a: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48</a:t>
            </a:fld>
            <a:endParaRPr lang="en-US" dirty="0"/>
          </a:p>
        </p:txBody>
      </p:sp>
    </p:spTree>
    <p:extLst>
      <p:ext uri="{BB962C8B-B14F-4D97-AF65-F5344CB8AC3E}">
        <p14:creationId xmlns:p14="http://schemas.microsoft.com/office/powerpoint/2010/main" val="2909706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0" dirty="0"/>
              <a:t>This error is generated when there is not </a:t>
            </a:r>
            <a:r>
              <a:rPr lang="en-US" b="0" baseline="0" dirty="0"/>
              <a:t>one teacher with a total CTE length of scheduled instruction is &lt;=1080. For example, when a course has multiple teachers, then the error is only generated if all teachers have greater than 1080 hours. </a:t>
            </a:r>
            <a:r>
              <a:rPr lang="en-US" b="0" dirty="0"/>
              <a:t>Presenter</a:t>
            </a:r>
            <a:r>
              <a:rPr lang="en-US" b="0" baseline="0" dirty="0"/>
              <a:t> can show where mapping can be entered into the SIS. If needed, open the EMIS Manual section 4.6 Mapped Local Classroom Code Record to discuss what courses can be mapped. This is a proportional check, so the CTE FTE is reduced for all students taught by this staff member is based on 1080 allowed hours divided by the total hours of instruction. See the CTE FTE Report Explanation for additional information on this check.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49</a:t>
            </a:fld>
            <a:endParaRPr lang="en-US" dirty="0"/>
          </a:p>
        </p:txBody>
      </p:sp>
    </p:spTree>
    <p:extLst>
      <p:ext uri="{BB962C8B-B14F-4D97-AF65-F5344CB8AC3E}">
        <p14:creationId xmlns:p14="http://schemas.microsoft.com/office/powerpoint/2010/main" val="3906175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0" dirty="0"/>
              <a:t>NOT ON DEMO FILE. This check looks at the Initial</a:t>
            </a:r>
            <a:r>
              <a:rPr lang="en-US" b="0" baseline="0" dirty="0"/>
              <a:t> Staff and Course (L) Collection for the Education Level. If the course was not reported in the Initial Staff and Course (L</a:t>
            </a:r>
            <a:r>
              <a:rPr lang="en-US" b="0" baseline="0" dirty="0">
                <a:sym typeface="Wingdings" panose="05000000000000000000" pitchFamily="2" charset="2"/>
              </a:rPr>
              <a:t>) collection, contact the Office of CTE for guidance. </a:t>
            </a: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50</a:t>
            </a:fld>
            <a:endParaRPr lang="en-US" dirty="0"/>
          </a:p>
        </p:txBody>
      </p:sp>
    </p:spTree>
    <p:extLst>
      <p:ext uri="{BB962C8B-B14F-4D97-AF65-F5344CB8AC3E}">
        <p14:creationId xmlns:p14="http://schemas.microsoft.com/office/powerpoint/2010/main" val="408336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The</a:t>
            </a:r>
            <a:r>
              <a:rPr lang="en-US" baseline="0" dirty="0"/>
              <a:t> CTE FTE Detail Report has the most detail of students and courses while the three error reports contain student, course or staff error result codes. LEAs may have one to three of the error reports or none at all.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a:p>
        </p:txBody>
      </p:sp>
    </p:spTree>
    <p:extLst>
      <p:ext uri="{BB962C8B-B14F-4D97-AF65-F5344CB8AC3E}">
        <p14:creationId xmlns:p14="http://schemas.microsoft.com/office/powerpoint/2010/main" val="4081033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0" baseline="0" dirty="0"/>
              <a:t>No resolution to this error since EMIS data was not reported correctly. Contact the Office of Career Tech if you feel this is not correct. </a:t>
            </a: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51</a:t>
            </a:fld>
            <a:endParaRPr lang="en-US" dirty="0"/>
          </a:p>
        </p:txBody>
      </p:sp>
    </p:spTree>
    <p:extLst>
      <p:ext uri="{BB962C8B-B14F-4D97-AF65-F5344CB8AC3E}">
        <p14:creationId xmlns:p14="http://schemas.microsoft.com/office/powerpoint/2010/main" val="3681167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0" baseline="0" dirty="0"/>
              <a:t>Not on DEMO file</a:t>
            </a: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52</a:t>
            </a:fld>
            <a:endParaRPr lang="en-US" dirty="0"/>
          </a:p>
        </p:txBody>
      </p:sp>
    </p:spTree>
    <p:extLst>
      <p:ext uri="{BB962C8B-B14F-4D97-AF65-F5344CB8AC3E}">
        <p14:creationId xmlns:p14="http://schemas.microsoft.com/office/powerpoint/2010/main" val="3899459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use </a:t>
            </a:r>
            <a:r>
              <a:rPr lang="es-ES" dirty="0"/>
              <a:t>3 - CTEA-002 CTE Course Error Detail DEMO.xlsx.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53</a:t>
            </a:fld>
            <a:endParaRPr lang="en-US" dirty="0"/>
          </a:p>
        </p:txBody>
      </p:sp>
    </p:spTree>
    <p:extLst>
      <p:ext uri="{BB962C8B-B14F-4D97-AF65-F5344CB8AC3E}">
        <p14:creationId xmlns:p14="http://schemas.microsoft.com/office/powerpoint/2010/main" val="1624183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4" rtl="0" eaLnBrk="1" fontAlgn="auto" latinLnBrk="0" hangingPunct="1">
              <a:lnSpc>
                <a:spcPct val="100000"/>
              </a:lnSpc>
              <a:spcBef>
                <a:spcPts val="0"/>
              </a:spcBef>
              <a:spcAft>
                <a:spcPts val="0"/>
              </a:spcAft>
              <a:buClrTx/>
              <a:buSzTx/>
              <a:buFontTx/>
              <a:buNone/>
              <a:tabLst/>
              <a:defRPr/>
            </a:pPr>
            <a:r>
              <a:rPr lang="en-US" dirty="0"/>
              <a:t>Refer to the CTE-26 for this program and to the FY22 CTE Program and Assessment Matrix FY22 CTE Program Matrix tab. </a:t>
            </a:r>
            <a:r>
              <a:rPr lang="en-US" dirty="0">
                <a:solidFill>
                  <a:srgbClr val="FF0000"/>
                </a:solidFill>
              </a:rPr>
              <a:t>Note that the Location IRN</a:t>
            </a:r>
            <a:r>
              <a:rPr lang="en-US" baseline="0" dirty="0">
                <a:solidFill>
                  <a:srgbClr val="FF0000"/>
                </a:solidFill>
              </a:rPr>
              <a:t> reported on the CCP CTE course should be the IRN from the CTE-26 and not the college. </a:t>
            </a:r>
            <a:endParaRPr lang="en-US" b="1" dirty="0">
              <a:solidFill>
                <a:srgbClr val="FF0000"/>
              </a:solidFill>
            </a:endParaRPr>
          </a:p>
          <a:p>
            <a:pPr defTabSz="914334">
              <a:defRPr/>
            </a:pPr>
            <a:endParaRPr lang="en-US" b="1"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54</a:t>
            </a:fld>
            <a:endParaRPr lang="en-US" dirty="0"/>
          </a:p>
        </p:txBody>
      </p:sp>
    </p:spTree>
    <p:extLst>
      <p:ext uri="{BB962C8B-B14F-4D97-AF65-F5344CB8AC3E}">
        <p14:creationId xmlns:p14="http://schemas.microsoft.com/office/powerpoint/2010/main" val="649523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a:t>
            </a:r>
            <a:r>
              <a:rPr lang="en-US" baseline="0" dirty="0"/>
              <a:t> where CTE Correlated data is located within the Student Information System.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55</a:t>
            </a:fld>
            <a:endParaRPr lang="en-US" dirty="0"/>
          </a:p>
        </p:txBody>
      </p:sp>
    </p:spTree>
    <p:extLst>
      <p:ext uri="{BB962C8B-B14F-4D97-AF65-F5344CB8AC3E}">
        <p14:creationId xmlns:p14="http://schemas.microsoft.com/office/powerpoint/2010/main" val="923589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this result code on the DEMO file. If a district indicates that they reported mapping and they are still getting this result code, did the mapping turn out as expected?  Since the mapping is currently done at ODE they should verify that the end result of the mapping looks correct. </a:t>
            </a:r>
          </a:p>
        </p:txBody>
      </p:sp>
      <p:sp>
        <p:nvSpPr>
          <p:cNvPr id="4" name="Slide Number Placeholder 3"/>
          <p:cNvSpPr>
            <a:spLocks noGrp="1"/>
          </p:cNvSpPr>
          <p:nvPr>
            <p:ph type="sldNum" sz="quarter" idx="10"/>
          </p:nvPr>
        </p:nvSpPr>
        <p:spPr/>
        <p:txBody>
          <a:bodyPr/>
          <a:lstStyle/>
          <a:p>
            <a:fld id="{A14D76B5-9437-466B-8333-8FA70E4511FB}" type="slidenum">
              <a:rPr lang="en-US" smtClean="0"/>
              <a:t>56</a:t>
            </a:fld>
            <a:endParaRPr lang="en-US" dirty="0"/>
          </a:p>
        </p:txBody>
      </p:sp>
    </p:spTree>
    <p:extLst>
      <p:ext uri="{BB962C8B-B14F-4D97-AF65-F5344CB8AC3E}">
        <p14:creationId xmlns:p14="http://schemas.microsoft.com/office/powerpoint/2010/main" val="3295935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34" rtl="0" eaLnBrk="1" fontAlgn="auto" latinLnBrk="0" hangingPunct="1">
              <a:lnSpc>
                <a:spcPct val="100000"/>
              </a:lnSpc>
              <a:spcBef>
                <a:spcPts val="0"/>
              </a:spcBef>
              <a:spcAft>
                <a:spcPts val="0"/>
              </a:spcAft>
              <a:buClrTx/>
              <a:buSzTx/>
              <a:buFontTx/>
              <a:buNone/>
              <a:tabLst/>
              <a:defRPr/>
            </a:pPr>
            <a:r>
              <a:rPr lang="en-US" dirty="0"/>
              <a:t>Presenter</a:t>
            </a:r>
            <a:r>
              <a:rPr lang="en-US" baseline="0" dirty="0"/>
              <a:t> can d</a:t>
            </a:r>
            <a:r>
              <a:rPr lang="en-US" dirty="0"/>
              <a:t>emonstrate this result code using the DEMO file and show where the value for Length of Scheduled Instruction</a:t>
            </a:r>
            <a:r>
              <a:rPr lang="en-US" baseline="0" dirty="0"/>
              <a:t> is located within the Student Information System. Also demonstrate how to add mapping records in the SIS. </a:t>
            </a:r>
            <a:r>
              <a:rPr lang="en-US" b="0" baseline="0" dirty="0"/>
              <a:t>If needed, open the EMIS Manual section 4.6 Mapped Local Classroom Code Record to discuss what courses can be mapped. Same as the previous slide- </a:t>
            </a:r>
            <a:r>
              <a:rPr lang="en-US" dirty="0"/>
              <a:t>If a district indicates that they reported mapping and they are still getting this result code, did the mapping get reported correctly? </a:t>
            </a:r>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57</a:t>
            </a:fld>
            <a:endParaRPr lang="en-US" dirty="0"/>
          </a:p>
        </p:txBody>
      </p:sp>
    </p:spTree>
    <p:extLst>
      <p:ext uri="{BB962C8B-B14F-4D97-AF65-F5344CB8AC3E}">
        <p14:creationId xmlns:p14="http://schemas.microsoft.com/office/powerpoint/2010/main" val="2436335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**Note that the result code title should say “Non-Academic” in the report explanation as well. Refer to the CTE-26 for this program and to the FY22 CTE Program and Assessment Matrix FY22 CTE Program Matrix tab. </a:t>
            </a:r>
            <a:endParaRPr lang="en-US" b="1" dirty="0"/>
          </a:p>
          <a:p>
            <a:pPr defTabSz="914334">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58</a:t>
            </a:fld>
            <a:endParaRPr lang="en-US" dirty="0"/>
          </a:p>
        </p:txBody>
      </p:sp>
    </p:spTree>
    <p:extLst>
      <p:ext uri="{BB962C8B-B14F-4D97-AF65-F5344CB8AC3E}">
        <p14:creationId xmlns:p14="http://schemas.microsoft.com/office/powerpoint/2010/main" val="142330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0" dirty="0"/>
              <a:t>Check the CTE-26</a:t>
            </a:r>
            <a:r>
              <a:rPr lang="en-US" b="0" baseline="0" dirty="0"/>
              <a:t> and the CTE Program and Assessment Matrix to verify the building IRN, Program of Concentration, and the subject code. If the district is administering a course that does not align to a Program of Concentration that they have an approved CTE-26 for, then the course cannot be funded, and this result code will be generated. </a:t>
            </a:r>
            <a:endParaRPr lang="en-US" b="0" dirty="0"/>
          </a:p>
          <a:p>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59</a:t>
            </a:fld>
            <a:endParaRPr lang="en-US" dirty="0"/>
          </a:p>
        </p:txBody>
      </p:sp>
    </p:spTree>
    <p:extLst>
      <p:ext uri="{BB962C8B-B14F-4D97-AF65-F5344CB8AC3E}">
        <p14:creationId xmlns:p14="http://schemas.microsoft.com/office/powerpoint/2010/main" val="16438230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Demonstrate</a:t>
            </a:r>
            <a:r>
              <a:rPr lang="en-US" b="0" baseline="0" dirty="0"/>
              <a:t> where the Correlated Class (CV) Records are located in the SIS. </a:t>
            </a: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60</a:t>
            </a:fld>
            <a:endParaRPr lang="en-US" dirty="0"/>
          </a:p>
        </p:txBody>
      </p:sp>
    </p:spTree>
    <p:extLst>
      <p:ext uri="{BB962C8B-B14F-4D97-AF65-F5344CB8AC3E}">
        <p14:creationId xmlns:p14="http://schemas.microsoft.com/office/powerpoint/2010/main" val="51439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reports do not contain student specific data. There</a:t>
            </a:r>
            <a:r>
              <a:rPr lang="en-US" baseline="0" dirty="0"/>
              <a:t> is a summary by course and a summary by Fund Pattern Code. Both reports contain FTE data and include potential and actual FTEs. The CTE Approved Overrides report will allow districts to verify that overrides have been approved and that CTE funding is flowing based on the approved override.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Tree>
    <p:extLst>
      <p:ext uri="{BB962C8B-B14F-4D97-AF65-F5344CB8AC3E}">
        <p14:creationId xmlns:p14="http://schemas.microsoft.com/office/powerpoint/2010/main" val="1503224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Presenter</a:t>
            </a:r>
            <a:r>
              <a:rPr lang="en-US" b="0" baseline="0" dirty="0"/>
              <a:t> demonstrate where in the SIS that the Location IRN is located. Location IRNs can be researched using OEDS.</a:t>
            </a: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61</a:t>
            </a:fld>
            <a:endParaRPr lang="en-US" dirty="0"/>
          </a:p>
        </p:txBody>
      </p:sp>
    </p:spTree>
    <p:extLst>
      <p:ext uri="{BB962C8B-B14F-4D97-AF65-F5344CB8AC3E}">
        <p14:creationId xmlns:p14="http://schemas.microsoft.com/office/powerpoint/2010/main" val="11491965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a:t>
            </a:r>
            <a:r>
              <a:rPr lang="en-US" baseline="0" dirty="0"/>
              <a:t> the 2.8 </a:t>
            </a:r>
            <a:r>
              <a:rPr lang="en-US" dirty="0">
                <a:effectLst/>
              </a:rPr>
              <a:t>Student Assessment (FA) Record section of the EMIS manual.</a:t>
            </a:r>
            <a:r>
              <a:rPr lang="en-US" baseline="0" dirty="0">
                <a:effectLst/>
              </a:rPr>
              <a:t> </a:t>
            </a:r>
            <a:r>
              <a:rPr lang="en-US" dirty="0"/>
              <a:t>Presenter</a:t>
            </a:r>
            <a:r>
              <a:rPr lang="en-US" baseline="0" dirty="0"/>
              <a:t> can demonstrate where to make changes to subject codes and/or location IRNS in the SIS as needed.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62</a:t>
            </a:fld>
            <a:endParaRPr lang="en-US" dirty="0"/>
          </a:p>
        </p:txBody>
      </p:sp>
    </p:spTree>
    <p:extLst>
      <p:ext uri="{BB962C8B-B14F-4D97-AF65-F5344CB8AC3E}">
        <p14:creationId xmlns:p14="http://schemas.microsoft.com/office/powerpoint/2010/main" val="8910423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can demonstrate where the location IRN is located in the SIS as needed.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63</a:t>
            </a:fld>
            <a:endParaRPr lang="en-US" dirty="0"/>
          </a:p>
        </p:txBody>
      </p:sp>
    </p:spTree>
    <p:extLst>
      <p:ext uri="{BB962C8B-B14F-4D97-AF65-F5344CB8AC3E}">
        <p14:creationId xmlns:p14="http://schemas.microsoft.com/office/powerpoint/2010/main" val="429747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use </a:t>
            </a:r>
            <a:r>
              <a:rPr lang="nl-NL" dirty="0"/>
              <a:t>2 - CTEA-001 CTE Student Error Detail DEMO.xlsx. </a:t>
            </a:r>
            <a:r>
              <a:rPr lang="en-US" dirty="0"/>
              <a:t>This is a screenshot</a:t>
            </a:r>
            <a:r>
              <a:rPr lang="en-US" baseline="0" dirty="0"/>
              <a:t> of the first few columns of the CTE Student Detail Error Report.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64</a:t>
            </a:fld>
            <a:endParaRPr lang="en-US" dirty="0"/>
          </a:p>
        </p:txBody>
      </p:sp>
    </p:spTree>
    <p:extLst>
      <p:ext uri="{BB962C8B-B14F-4D97-AF65-F5344CB8AC3E}">
        <p14:creationId xmlns:p14="http://schemas.microsoft.com/office/powerpoint/2010/main" val="15922139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a:t>
            </a:r>
            <a:r>
              <a:rPr lang="en-US" baseline="0" dirty="0"/>
              <a:t> where to find these elements in the Student Information System and verify that the dates and values of the disadvantgement and disability elements are being reported correctly.</a:t>
            </a:r>
          </a:p>
        </p:txBody>
      </p:sp>
      <p:sp>
        <p:nvSpPr>
          <p:cNvPr id="4" name="Slide Number Placeholder 3"/>
          <p:cNvSpPr>
            <a:spLocks noGrp="1"/>
          </p:cNvSpPr>
          <p:nvPr>
            <p:ph type="sldNum" sz="quarter" idx="10"/>
          </p:nvPr>
        </p:nvSpPr>
        <p:spPr/>
        <p:txBody>
          <a:bodyPr/>
          <a:lstStyle/>
          <a:p>
            <a:fld id="{A14D76B5-9437-466B-8333-8FA70E4511FB}" type="slidenum">
              <a:rPr lang="en-US" smtClean="0"/>
              <a:t>65</a:t>
            </a:fld>
            <a:endParaRPr lang="en-US" dirty="0"/>
          </a:p>
        </p:txBody>
      </p:sp>
    </p:spTree>
    <p:extLst>
      <p:ext uri="{BB962C8B-B14F-4D97-AF65-F5344CB8AC3E}">
        <p14:creationId xmlns:p14="http://schemas.microsoft.com/office/powerpoint/2010/main" val="28010872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how to see the grade levels</a:t>
            </a:r>
            <a:r>
              <a:rPr lang="en-US" baseline="0" dirty="0"/>
              <a:t> of students on the CTE Student Error Detail Report. Check allowable grade levels on </a:t>
            </a:r>
            <a:r>
              <a:rPr lang="en-US" dirty="0"/>
              <a:t>FY22 CTE Program and Assessment Matrix.</a:t>
            </a:r>
            <a:r>
              <a:rPr lang="en-US" baseline="0" dirty="0"/>
              <a:t> Also verify that the curriculum code is correct (see the CTE-26)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66</a:t>
            </a:fld>
            <a:endParaRPr lang="en-US" dirty="0"/>
          </a:p>
        </p:txBody>
      </p:sp>
    </p:spTree>
    <p:extLst>
      <p:ext uri="{BB962C8B-B14F-4D97-AF65-F5344CB8AC3E}">
        <p14:creationId xmlns:p14="http://schemas.microsoft.com/office/powerpoint/2010/main" val="35109512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Presenter can demonstrate where to find the 4.7 Subject Code section of the EMIS Manual.</a:t>
            </a:r>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67</a:t>
            </a:fld>
            <a:endParaRPr lang="en-US" dirty="0"/>
          </a:p>
        </p:txBody>
      </p:sp>
    </p:spTree>
    <p:extLst>
      <p:ext uri="{BB962C8B-B14F-4D97-AF65-F5344CB8AC3E}">
        <p14:creationId xmlns:p14="http://schemas.microsoft.com/office/powerpoint/2010/main" val="31913770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NOT ON DEMO FILE. Refer to the CTE-26 for this program and to the FY22 CTE Program and Assessment Matrix FY22 CTE Program Matrix tab. Presenter demonstrate how to add a CTE Correlated Class (CV) Record in the Student Information System as needed.  Note that the CTE FTE Report Explanation includes specific subject codes for the VT or VP courses - 01xxxx, 04xxxx, 07xxxx, 14xxxx, 17xxxx, 33xxxx, 34xxxx, 35xxxx, 360230, or 990371.</a:t>
            </a:r>
          </a:p>
          <a:p>
            <a:pPr lvl="0"/>
            <a:endParaRPr lang="en-US" sz="2800" dirty="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68</a:t>
            </a:fld>
            <a:endParaRPr lang="en-US" dirty="0"/>
          </a:p>
        </p:txBody>
      </p:sp>
    </p:spTree>
    <p:extLst>
      <p:ext uri="{BB962C8B-B14F-4D97-AF65-F5344CB8AC3E}">
        <p14:creationId xmlns:p14="http://schemas.microsoft.com/office/powerpoint/2010/main" val="1388314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Demonstrate how to see the grade levels</a:t>
            </a:r>
            <a:r>
              <a:rPr lang="en-US" baseline="0" dirty="0"/>
              <a:t> of students on the Student Error Detail Report. Check allowable grade levels on </a:t>
            </a:r>
            <a:r>
              <a:rPr lang="en-US" dirty="0"/>
              <a:t>FY22 CTE Program and Assessment Matrix.</a:t>
            </a:r>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69</a:t>
            </a:fld>
            <a:endParaRPr lang="en-US" dirty="0"/>
          </a:p>
        </p:txBody>
      </p:sp>
    </p:spTree>
    <p:extLst>
      <p:ext uri="{BB962C8B-B14F-4D97-AF65-F5344CB8AC3E}">
        <p14:creationId xmlns:p14="http://schemas.microsoft.com/office/powerpoint/2010/main" val="13159168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student’s FTE can be found in the current Student Collection, Level 2 Reports, (FTED-001) FTE Detail Report. If the data is being reported correctly this result code should be ignored.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70</a:t>
            </a:fld>
            <a:endParaRPr lang="en-US" dirty="0"/>
          </a:p>
        </p:txBody>
      </p:sp>
    </p:spTree>
    <p:extLst>
      <p:ext uri="{BB962C8B-B14F-4D97-AF65-F5344CB8AC3E}">
        <p14:creationId xmlns:p14="http://schemas.microsoft.com/office/powerpoint/2010/main" val="124039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FTE Daily Summary Reports are currently being update by ODE and are not yet available. We</a:t>
            </a:r>
            <a:r>
              <a:rPr lang="en-US" baseline="0" dirty="0"/>
              <a:t> will demonstrate how to use the daily summary reports to monitor data and understand how the funding flows on these reports.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Tree>
    <p:extLst>
      <p:ext uri="{BB962C8B-B14F-4D97-AF65-F5344CB8AC3E}">
        <p14:creationId xmlns:p14="http://schemas.microsoft.com/office/powerpoint/2010/main" val="2648718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aseline="0" dirty="0"/>
              <a:t>The student’s FTE can be found in the current Student Collection, Level 2 Reports, (FTED-001) FTE Detail Report. If the data is being reported correctly the result code should be ignored.</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71</a:t>
            </a:fld>
            <a:endParaRPr lang="en-US" dirty="0"/>
          </a:p>
        </p:txBody>
      </p:sp>
    </p:spTree>
    <p:extLst>
      <p:ext uri="{BB962C8B-B14F-4D97-AF65-F5344CB8AC3E}">
        <p14:creationId xmlns:p14="http://schemas.microsoft.com/office/powerpoint/2010/main" val="7439239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 DEMO FILE Refer to the CTE-26 for this program and to the FY22 CTE Program and Assessment Matrix FY22 CTE Program Matrix tab. </a:t>
            </a:r>
            <a:endParaRPr lang="en-US" b="1" dirty="0"/>
          </a:p>
        </p:txBody>
      </p:sp>
      <p:sp>
        <p:nvSpPr>
          <p:cNvPr id="4" name="Slide Number Placeholder 3"/>
          <p:cNvSpPr>
            <a:spLocks noGrp="1"/>
          </p:cNvSpPr>
          <p:nvPr>
            <p:ph type="sldNum" sz="quarter" idx="10"/>
          </p:nvPr>
        </p:nvSpPr>
        <p:spPr/>
        <p:txBody>
          <a:bodyPr/>
          <a:lstStyle/>
          <a:p>
            <a:fld id="{A14D76B5-9437-466B-8333-8FA70E4511FB}" type="slidenum">
              <a:rPr lang="en-US" smtClean="0"/>
              <a:t>72</a:t>
            </a:fld>
            <a:endParaRPr lang="en-US" dirty="0"/>
          </a:p>
        </p:txBody>
      </p:sp>
    </p:spTree>
    <p:extLst>
      <p:ext uri="{BB962C8B-B14F-4D97-AF65-F5344CB8AC3E}">
        <p14:creationId xmlns:p14="http://schemas.microsoft.com/office/powerpoint/2010/main" val="4244413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b="0" dirty="0"/>
              <a:t>Using</a:t>
            </a:r>
            <a:r>
              <a:rPr lang="en-US" b="0" baseline="0" dirty="0"/>
              <a:t> ODDEX History can be helpful to determine how students are being coded between districts. For shared students, the Sent To and How Received elements reported must be correct. An example would be a student who is a direct enrollment to a JVSD, the resident district is not in the same jointure as the JVSD, and the student is reported with a How received code of “X”.</a:t>
            </a:r>
            <a:endParaRPr lang="en-US" b="1" dirty="0"/>
          </a:p>
        </p:txBody>
      </p:sp>
      <p:sp>
        <p:nvSpPr>
          <p:cNvPr id="4" name="Slide Number Placeholder 3"/>
          <p:cNvSpPr>
            <a:spLocks noGrp="1"/>
          </p:cNvSpPr>
          <p:nvPr>
            <p:ph type="sldNum" sz="quarter" idx="10"/>
          </p:nvPr>
        </p:nvSpPr>
        <p:spPr/>
        <p:txBody>
          <a:bodyPr/>
          <a:lstStyle/>
          <a:p>
            <a:fld id="{A14D76B5-9437-466B-8333-8FA70E4511FB}" type="slidenum">
              <a:rPr lang="en-US" smtClean="0"/>
              <a:t>73</a:t>
            </a:fld>
            <a:endParaRPr lang="en-US" dirty="0"/>
          </a:p>
        </p:txBody>
      </p:sp>
    </p:spTree>
    <p:extLst>
      <p:ext uri="{BB962C8B-B14F-4D97-AF65-F5344CB8AC3E}">
        <p14:creationId xmlns:p14="http://schemas.microsoft.com/office/powerpoint/2010/main" val="15302453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endParaRPr lang="en-US" b="0" dirty="0"/>
          </a:p>
        </p:txBody>
      </p:sp>
      <p:sp>
        <p:nvSpPr>
          <p:cNvPr id="4" name="Slide Number Placeholder 3"/>
          <p:cNvSpPr>
            <a:spLocks noGrp="1"/>
          </p:cNvSpPr>
          <p:nvPr>
            <p:ph type="sldNum" sz="quarter" idx="10"/>
          </p:nvPr>
        </p:nvSpPr>
        <p:spPr/>
        <p:txBody>
          <a:bodyPr/>
          <a:lstStyle/>
          <a:p>
            <a:fld id="{A14D76B5-9437-466B-8333-8FA70E4511FB}" type="slidenum">
              <a:rPr lang="en-US" smtClean="0"/>
              <a:t>74</a:t>
            </a:fld>
            <a:endParaRPr lang="en-US" dirty="0"/>
          </a:p>
        </p:txBody>
      </p:sp>
    </p:spTree>
    <p:extLst>
      <p:ext uri="{BB962C8B-B14F-4D97-AF65-F5344CB8AC3E}">
        <p14:creationId xmlns:p14="http://schemas.microsoft.com/office/powerpoint/2010/main" val="18484042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how to contact the Offic</a:t>
            </a:r>
            <a:r>
              <a:rPr lang="en-US" baseline="0" dirty="0"/>
              <a:t>e of Career Tech will be available at the end of this presentation.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75</a:t>
            </a:fld>
            <a:endParaRPr lang="en-US" dirty="0"/>
          </a:p>
        </p:txBody>
      </p:sp>
    </p:spTree>
    <p:extLst>
      <p:ext uri="{BB962C8B-B14F-4D97-AF65-F5344CB8AC3E}">
        <p14:creationId xmlns:p14="http://schemas.microsoft.com/office/powerpoint/2010/main" val="158860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76</a:t>
            </a:fld>
            <a:endParaRPr lang="en-US" dirty="0"/>
          </a:p>
        </p:txBody>
      </p:sp>
    </p:spTree>
    <p:extLst>
      <p:ext uri="{BB962C8B-B14F-4D97-AF65-F5344CB8AC3E}">
        <p14:creationId xmlns:p14="http://schemas.microsoft.com/office/powerpoint/2010/main" val="3014997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DEMO files for this section, screenshots are included. </a:t>
            </a:r>
          </a:p>
        </p:txBody>
      </p:sp>
      <p:sp>
        <p:nvSpPr>
          <p:cNvPr id="4" name="Slide Number Placeholder 3"/>
          <p:cNvSpPr>
            <a:spLocks noGrp="1"/>
          </p:cNvSpPr>
          <p:nvPr>
            <p:ph type="sldNum" sz="quarter" idx="10"/>
          </p:nvPr>
        </p:nvSpPr>
        <p:spPr/>
        <p:txBody>
          <a:bodyPr/>
          <a:lstStyle/>
          <a:p>
            <a:fld id="{A14D76B5-9437-466B-8333-8FA70E4511FB}" type="slidenum">
              <a:rPr lang="en-US" smtClean="0"/>
              <a:t>77</a:t>
            </a:fld>
            <a:endParaRPr lang="en-US" dirty="0"/>
          </a:p>
        </p:txBody>
      </p:sp>
    </p:spTree>
    <p:extLst>
      <p:ext uri="{BB962C8B-B14F-4D97-AF65-F5344CB8AC3E}">
        <p14:creationId xmlns:p14="http://schemas.microsoft.com/office/powerpoint/2010/main" val="4931884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can</a:t>
            </a:r>
            <a:r>
              <a:rPr lang="en-US" baseline="0" dirty="0"/>
              <a:t> open their summary reports and follow along using their own data.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78</a:t>
            </a:fld>
            <a:endParaRPr lang="en-US" dirty="0"/>
          </a:p>
        </p:txBody>
      </p:sp>
    </p:spTree>
    <p:extLst>
      <p:ext uri="{BB962C8B-B14F-4D97-AF65-F5344CB8AC3E}">
        <p14:creationId xmlns:p14="http://schemas.microsoft.com/office/powerpoint/2010/main" val="36989598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report will show by course how much potential and actual FTE is being generated. Sharing this report with district staff is recommended.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79</a:t>
            </a:fld>
            <a:endParaRPr lang="en-US" dirty="0"/>
          </a:p>
        </p:txBody>
      </p:sp>
    </p:spTree>
    <p:extLst>
      <p:ext uri="{BB962C8B-B14F-4D97-AF65-F5344CB8AC3E}">
        <p14:creationId xmlns:p14="http://schemas.microsoft.com/office/powerpoint/2010/main" val="42735535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high-level report</a:t>
            </a:r>
            <a:r>
              <a:rPr lang="en-US" baseline="0" dirty="0"/>
              <a:t> that could be beneficial when monitoring the CTE reports for changes.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80</a:t>
            </a:fld>
            <a:endParaRPr lang="en-US" dirty="0"/>
          </a:p>
        </p:txBody>
      </p:sp>
    </p:spTree>
    <p:extLst>
      <p:ext uri="{BB962C8B-B14F-4D97-AF65-F5344CB8AC3E}">
        <p14:creationId xmlns:p14="http://schemas.microsoft.com/office/powerpoint/2010/main" val="390999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CTE reports use data from multiple collections, collections should be clean and up to date for the most accurate CTE reports to be generated.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a:t>
            </a:fld>
            <a:endParaRPr lang="en-US"/>
          </a:p>
        </p:txBody>
      </p:sp>
    </p:spTree>
    <p:extLst>
      <p:ext uri="{BB962C8B-B14F-4D97-AF65-F5344CB8AC3E}">
        <p14:creationId xmlns:p14="http://schemas.microsoft.com/office/powerpoint/2010/main" val="27541500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81</a:t>
            </a:fld>
            <a:endParaRPr lang="en-US" dirty="0"/>
          </a:p>
        </p:txBody>
      </p:sp>
    </p:spTree>
    <p:extLst>
      <p:ext uri="{BB962C8B-B14F-4D97-AF65-F5344CB8AC3E}">
        <p14:creationId xmlns:p14="http://schemas.microsoft.com/office/powerpoint/2010/main" val="36589084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82</a:t>
            </a:fld>
            <a:endParaRPr lang="en-US" dirty="0"/>
          </a:p>
        </p:txBody>
      </p:sp>
    </p:spTree>
    <p:extLst>
      <p:ext uri="{BB962C8B-B14F-4D97-AF65-F5344CB8AC3E}">
        <p14:creationId xmlns:p14="http://schemas.microsoft.com/office/powerpoint/2010/main" val="41262195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There</a:t>
            </a:r>
            <a:r>
              <a:rPr lang="en-US" baseline="0" dirty="0"/>
              <a:t> is no notice given when a CTE Approved Override Report is generated in the Staff and Course (L) Collection Level 2 Reports, so districts will need to periodically check their reports to see if the override was approved. Note that an approved CTE Override will not correct issues on the Teacher Licensure Course Status Report. </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83</a:t>
            </a:fld>
            <a:endParaRPr lang="en-US" dirty="0"/>
          </a:p>
        </p:txBody>
      </p:sp>
    </p:spTree>
    <p:extLst>
      <p:ext uri="{BB962C8B-B14F-4D97-AF65-F5344CB8AC3E}">
        <p14:creationId xmlns:p14="http://schemas.microsoft.com/office/powerpoint/2010/main" val="19644845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open and prepare the 75- CTEA-006 CTE Approved Overrides.xlsx. </a:t>
            </a:r>
            <a:r>
              <a:rPr lang="en-US" dirty="0"/>
              <a:t>The adjusted FTE shows</a:t>
            </a:r>
            <a:r>
              <a:rPr lang="en-US" baseline="0" dirty="0"/>
              <a:t> as a negative amount on the CTE Approved Overrides Report. Check the CTE FTE Detail Report to verify that the adjustment for the override has been applied to the students and that the previously reduced CTE FTE is now funded.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84</a:t>
            </a:fld>
            <a:endParaRPr lang="en-US" dirty="0"/>
          </a:p>
        </p:txBody>
      </p:sp>
    </p:spTree>
    <p:extLst>
      <p:ext uri="{BB962C8B-B14F-4D97-AF65-F5344CB8AC3E}">
        <p14:creationId xmlns:p14="http://schemas.microsoft.com/office/powerpoint/2010/main" val="24313836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85</a:t>
            </a:fld>
            <a:endParaRPr lang="en-US" dirty="0"/>
          </a:p>
        </p:txBody>
      </p:sp>
    </p:spTree>
    <p:extLst>
      <p:ext uri="{BB962C8B-B14F-4D97-AF65-F5344CB8AC3E}">
        <p14:creationId xmlns:p14="http://schemas.microsoft.com/office/powerpoint/2010/main" val="40099719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the time of this training, the CTE FTE Daily Summary Reports were in the process of being updated. For this training, use the screenshots on the slides and note the result codes that will no longer be generated once these reports are updated. </a:t>
            </a:r>
          </a:p>
        </p:txBody>
      </p:sp>
      <p:sp>
        <p:nvSpPr>
          <p:cNvPr id="4" name="Slide Number Placeholder 3"/>
          <p:cNvSpPr>
            <a:spLocks noGrp="1"/>
          </p:cNvSpPr>
          <p:nvPr>
            <p:ph type="sldNum" sz="quarter" idx="10"/>
          </p:nvPr>
        </p:nvSpPr>
        <p:spPr/>
        <p:txBody>
          <a:bodyPr/>
          <a:lstStyle/>
          <a:p>
            <a:fld id="{A14D76B5-9437-466B-8333-8FA70E4511FB}" type="slidenum">
              <a:rPr lang="en-US" smtClean="0"/>
              <a:t>86</a:t>
            </a:fld>
            <a:endParaRPr lang="en-US" dirty="0"/>
          </a:p>
        </p:txBody>
      </p:sp>
    </p:spTree>
    <p:extLst>
      <p:ext uri="{BB962C8B-B14F-4D97-AF65-F5344CB8AC3E}">
        <p14:creationId xmlns:p14="http://schemas.microsoft.com/office/powerpoint/2010/main" val="32916298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It would be helpful to attendees to bring a copy of the report explanation to the workshop as it contains a lot of helpful information. The report explanation, “Level 2 Report Explanation: CTE FTE Daily Summary Reports”, can be found at ODE Home &gt; Topics &gt; Data &gt; EMIS &gt; Documentation &gt; EMIS Validation and Report Explanations.</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87</a:t>
            </a:fld>
            <a:endParaRPr lang="en-US" dirty="0"/>
          </a:p>
        </p:txBody>
      </p:sp>
    </p:spTree>
    <p:extLst>
      <p:ext uri="{BB962C8B-B14F-4D97-AF65-F5344CB8AC3E}">
        <p14:creationId xmlns:p14="http://schemas.microsoft.com/office/powerpoint/2010/main" val="32123645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three CTE FTE Summary reports that are available in the data collector. Once the reports are available, have districts pull up their files to follow along through the next series of slides. Presenter, there are no DEMO files for the Daily Summary Reports. </a:t>
            </a:r>
          </a:p>
        </p:txBody>
      </p:sp>
      <p:sp>
        <p:nvSpPr>
          <p:cNvPr id="4" name="Slide Number Placeholder 3"/>
          <p:cNvSpPr>
            <a:spLocks noGrp="1"/>
          </p:cNvSpPr>
          <p:nvPr>
            <p:ph type="sldNum" sz="quarter" idx="10"/>
          </p:nvPr>
        </p:nvSpPr>
        <p:spPr/>
        <p:txBody>
          <a:bodyPr/>
          <a:lstStyle/>
          <a:p>
            <a:fld id="{A14D76B5-9437-466B-8333-8FA70E4511FB}" type="slidenum">
              <a:rPr lang="en-US" smtClean="0"/>
              <a:t>88</a:t>
            </a:fld>
            <a:endParaRPr lang="en-US" dirty="0"/>
          </a:p>
        </p:txBody>
      </p:sp>
    </p:spTree>
    <p:extLst>
      <p:ext uri="{BB962C8B-B14F-4D97-AF65-F5344CB8AC3E}">
        <p14:creationId xmlns:p14="http://schemas.microsoft.com/office/powerpoint/2010/main" val="42806657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columns appear on all three of the daily summary reports. </a:t>
            </a:r>
            <a:r>
              <a:rPr lang="en-US" baseline="0" dirty="0"/>
              <a:t>If columns are not fully expanded or if filters are turned on, the dates will not be viewable. It is important to note that the thirty-day average values could possibly reset when new manifests are released. Also note that when CTE FTE reports are generated during the beginning of the Initial L Staff and Course Collection, the last column could contain Prior Year data instead of a Thirty Day Average.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89</a:t>
            </a:fld>
            <a:endParaRPr lang="en-US" dirty="0"/>
          </a:p>
        </p:txBody>
      </p:sp>
    </p:spTree>
    <p:extLst>
      <p:ext uri="{BB962C8B-B14F-4D97-AF65-F5344CB8AC3E}">
        <p14:creationId xmlns:p14="http://schemas.microsoft.com/office/powerpoint/2010/main" val="25135226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not a demo file, use this slide to demonstrate a fluctuation. Use any DEMO file to show how to select the blank cells below the CTE FTE values and how to auto sum.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90</a:t>
            </a:fld>
            <a:endParaRPr lang="en-US" dirty="0"/>
          </a:p>
        </p:txBody>
      </p:sp>
    </p:spTree>
    <p:extLst>
      <p:ext uri="{BB962C8B-B14F-4D97-AF65-F5344CB8AC3E}">
        <p14:creationId xmlns:p14="http://schemas.microsoft.com/office/powerpoint/2010/main" val="170930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10</a:t>
            </a:fld>
            <a:endParaRPr lang="en-US" dirty="0"/>
          </a:p>
        </p:txBody>
      </p:sp>
    </p:spTree>
    <p:extLst>
      <p:ext uri="{BB962C8B-B14F-4D97-AF65-F5344CB8AC3E}">
        <p14:creationId xmlns:p14="http://schemas.microsoft.com/office/powerpoint/2010/main" val="1970500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point</a:t>
            </a:r>
            <a:r>
              <a:rPr lang="en-US" baseline="0" dirty="0"/>
              <a:t> out the differences between the CTE FTE values and the Error Severity Code that is being generated based on that difference. Informational Error Severity Code is used for all rows that are not Fatal, Critical, or Warnings. </a:t>
            </a:r>
            <a:r>
              <a:rPr lang="en-US" dirty="0"/>
              <a:t>The Columns between the</a:t>
            </a:r>
            <a:r>
              <a:rPr lang="en-US" baseline="0" dirty="0"/>
              <a:t> Latest Run and the Thirty Day Average were hidden for this example. Please refer to the report explanation for additional information regarding Error Severity Code Determination.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91</a:t>
            </a:fld>
            <a:endParaRPr lang="en-US" dirty="0"/>
          </a:p>
        </p:txBody>
      </p:sp>
    </p:spTree>
    <p:extLst>
      <p:ext uri="{BB962C8B-B14F-4D97-AF65-F5344CB8AC3E}">
        <p14:creationId xmlns:p14="http://schemas.microsoft.com/office/powerpoint/2010/main" val="27096934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codes on CT</a:t>
            </a:r>
            <a:r>
              <a:rPr lang="en-US" baseline="0" dirty="0"/>
              <a:t>E FTE Daily Summary reports are not errors but are an indication of specific student situations as they relate to the reports. As we work through each of the three reports, we will discuss the result codes on each report.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92</a:t>
            </a:fld>
            <a:endParaRPr lang="en-US" dirty="0"/>
          </a:p>
        </p:txBody>
      </p:sp>
    </p:spTree>
    <p:extLst>
      <p:ext uri="{BB962C8B-B14F-4D97-AF65-F5344CB8AC3E}">
        <p14:creationId xmlns:p14="http://schemas.microsoft.com/office/powerpoint/2010/main" val="7409038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93</a:t>
            </a:fld>
            <a:endParaRPr lang="en-US" dirty="0"/>
          </a:p>
        </p:txBody>
      </p:sp>
    </p:spTree>
    <p:extLst>
      <p:ext uri="{BB962C8B-B14F-4D97-AF65-F5344CB8AC3E}">
        <p14:creationId xmlns:p14="http://schemas.microsoft.com/office/powerpoint/2010/main" val="30125941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95</a:t>
            </a:fld>
            <a:endParaRPr lang="en-US" dirty="0"/>
          </a:p>
        </p:txBody>
      </p:sp>
    </p:spTree>
    <p:extLst>
      <p:ext uri="{BB962C8B-B14F-4D97-AF65-F5344CB8AC3E}">
        <p14:creationId xmlns:p14="http://schemas.microsoft.com/office/powerpoint/2010/main" val="24306693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CTEA-009</a:t>
            </a:r>
            <a:r>
              <a:rPr lang="en-US" baseline="0" dirty="0"/>
              <a:t> CTE FTE Daily Summary Report –When one entity sees a positive amount, another entity will see a negative amount.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96</a:t>
            </a:fld>
            <a:endParaRPr lang="en-US" dirty="0"/>
          </a:p>
        </p:txBody>
      </p:sp>
    </p:spTree>
    <p:extLst>
      <p:ext uri="{BB962C8B-B14F-4D97-AF65-F5344CB8AC3E}">
        <p14:creationId xmlns:p14="http://schemas.microsoft.com/office/powerpoint/2010/main" val="27620256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how to contact the Offic</a:t>
            </a:r>
            <a:r>
              <a:rPr lang="en-US" baseline="0" dirty="0"/>
              <a:t>e of Career Tech will be available at the end of this presentation.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98</a:t>
            </a:fld>
            <a:endParaRPr lang="en-US" dirty="0"/>
          </a:p>
        </p:txBody>
      </p:sp>
    </p:spTree>
    <p:extLst>
      <p:ext uri="{BB962C8B-B14F-4D97-AF65-F5344CB8AC3E}">
        <p14:creationId xmlns:p14="http://schemas.microsoft.com/office/powerpoint/2010/main" val="17520947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99</a:t>
            </a:fld>
            <a:endParaRPr lang="en-US" dirty="0"/>
          </a:p>
        </p:txBody>
      </p:sp>
    </p:spTree>
    <p:extLst>
      <p:ext uri="{BB962C8B-B14F-4D97-AF65-F5344CB8AC3E}">
        <p14:creationId xmlns:p14="http://schemas.microsoft.com/office/powerpoint/2010/main" val="5294964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attendees</a:t>
            </a:r>
            <a:r>
              <a:rPr lang="en-US" baseline="0" dirty="0"/>
              <a:t> that some issues can be addressed through the ITC and ODE EMIS office while other times districts contact the CTE office directly. Also, there are more reasons when districts can contact the CTE office and these are just some examples.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100</a:t>
            </a:fld>
            <a:endParaRPr lang="en-US" dirty="0"/>
          </a:p>
        </p:txBody>
      </p:sp>
    </p:spTree>
    <p:extLst>
      <p:ext uri="{BB962C8B-B14F-4D97-AF65-F5344CB8AC3E}">
        <p14:creationId xmlns:p14="http://schemas.microsoft.com/office/powerpoint/2010/main" val="6745658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101</a:t>
            </a:fld>
            <a:endParaRPr lang="en-US"/>
          </a:p>
        </p:txBody>
      </p:sp>
    </p:spTree>
    <p:extLst>
      <p:ext uri="{BB962C8B-B14F-4D97-AF65-F5344CB8AC3E}">
        <p14:creationId xmlns:p14="http://schemas.microsoft.com/office/powerpoint/2010/main" val="10162103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102</a:t>
            </a:fld>
            <a:endParaRPr lang="en-US" dirty="0"/>
          </a:p>
        </p:txBody>
      </p:sp>
    </p:spTree>
    <p:extLst>
      <p:ext uri="{BB962C8B-B14F-4D97-AF65-F5344CB8AC3E}">
        <p14:creationId xmlns:p14="http://schemas.microsoft.com/office/powerpoint/2010/main" val="187932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7BE1CE-4BB3-4F72-89E0-18708EFB743E}" type="datetime1">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40BC0-7EAC-47A4-A93C-BDF7163D06B1}" type="datetime1">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7A2B3-9686-493A-BA07-7CCF2F794032}" type="datetime1">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06FF3-F435-44A6-BEEB-5095E6A5677B}" type="datetime1">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1890-79B9-4E05-BC90-1DB40E47C321}" type="datetime1">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54F118-D907-4C21-B955-C9AB5CBA3162}" type="datetime1">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07F2B-C696-4080-95DF-D657F83B86E2}" type="datetime1">
              <a:rPr lang="en-US" smtClean="0"/>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96A99-3529-40AF-B836-17771EDD5E0E}" type="datetime1">
              <a:rPr lang="en-US" smtClean="0"/>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C2560-F1E9-4557-B6E9-D59FCD2C1080}" type="datetime1">
              <a:rPr lang="en-US" smtClean="0"/>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16295-E2CB-4E55-97C7-11EF5CF541B9}" type="datetime1">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284C6-6958-40D5-A937-07EC836944D0}" type="datetime1">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50F24-54DC-45B4-9DCD-F35D683E9FCE}" type="datetime1">
              <a:rPr lang="en-US" smtClean="0"/>
              <a:t>4/1/2022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tinyurl.com/EA-District-Feedback" TargetMode="Externa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Melissa.Hennon@educatioin.ohio.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ore.ode.state.oh.us/Core4/ODE.CORE.Lic.Profile.Public.UI/"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023" y="1236110"/>
            <a:ext cx="9144000" cy="3775266"/>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Troubleshooting Career Technical Education (CTE) FTE Reports</a:t>
            </a:r>
            <a:br>
              <a:rPr lang="en-US" b="1" dirty="0"/>
            </a:br>
            <a:endParaRPr lang="en-US" b="1" dirty="0">
              <a:solidFill>
                <a:srgbClr val="00B0F0"/>
              </a:solidFill>
            </a:endParaRP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103120"/>
            <a:ext cx="9144000" cy="2048255"/>
          </a:xfrm>
        </p:spPr>
        <p:txBody>
          <a:bodyPr/>
          <a:lstStyle/>
          <a:p>
            <a:r>
              <a:rPr lang="en-US" b="1" dirty="0"/>
              <a:t>Accessing and Formatting</a:t>
            </a:r>
            <a:br>
              <a:rPr lang="en-US" b="1" dirty="0"/>
            </a:br>
            <a:r>
              <a:rPr lang="en-US" b="1" dirty="0"/>
              <a:t>Level 2 CTE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10</a:t>
            </a:fld>
            <a:endParaRPr lang="en-US" dirty="0"/>
          </a:p>
        </p:txBody>
      </p:sp>
    </p:spTree>
    <p:extLst>
      <p:ext uri="{BB962C8B-B14F-4D97-AF65-F5344CB8AC3E}">
        <p14:creationId xmlns:p14="http://schemas.microsoft.com/office/powerpoint/2010/main" val="1179390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257"/>
          </a:xfrm>
        </p:spPr>
        <p:txBody>
          <a:bodyPr/>
          <a:lstStyle/>
          <a:p>
            <a:r>
              <a:rPr lang="en-US" b="1" dirty="0"/>
              <a:t>Office of Career Tech</a:t>
            </a:r>
          </a:p>
        </p:txBody>
      </p:sp>
      <p:sp>
        <p:nvSpPr>
          <p:cNvPr id="3" name="Content Placeholder 2"/>
          <p:cNvSpPr>
            <a:spLocks noGrp="1"/>
          </p:cNvSpPr>
          <p:nvPr>
            <p:ph idx="1"/>
          </p:nvPr>
        </p:nvSpPr>
        <p:spPr>
          <a:xfrm>
            <a:off x="838200" y="1395045"/>
            <a:ext cx="10814538" cy="4454769"/>
          </a:xfrm>
        </p:spPr>
        <p:txBody>
          <a:bodyPr>
            <a:normAutofit/>
          </a:bodyPr>
          <a:lstStyle/>
          <a:p>
            <a:r>
              <a:rPr lang="en-US" dirty="0"/>
              <a:t>Office of Career Tech Contact Information </a:t>
            </a:r>
          </a:p>
          <a:p>
            <a:pPr lvl="1"/>
            <a:r>
              <a:rPr lang="en-US" dirty="0"/>
              <a:t>877-644-6338</a:t>
            </a:r>
          </a:p>
          <a:p>
            <a:pPr lvl="1"/>
            <a:r>
              <a:rPr lang="en-US" dirty="0"/>
              <a:t>cteohio@education.ohio.gov</a:t>
            </a:r>
          </a:p>
          <a:p>
            <a:pPr lvl="1"/>
            <a:r>
              <a:rPr lang="en-US" dirty="0"/>
              <a:t>CTETeacherOverride@education.ohio.gov</a:t>
            </a:r>
          </a:p>
          <a:p>
            <a:r>
              <a:rPr lang="en-US" dirty="0"/>
              <a:t>Some instances where districts should contact the Office of Career Tech </a:t>
            </a:r>
          </a:p>
          <a:p>
            <a:pPr lvl="1"/>
            <a:r>
              <a:rPr lang="en-US" dirty="0"/>
              <a:t>Career Technical Override questions</a:t>
            </a:r>
          </a:p>
          <a:p>
            <a:pPr lvl="1"/>
            <a:r>
              <a:rPr lang="en-US" dirty="0"/>
              <a:t>CTE-26 approval process</a:t>
            </a:r>
          </a:p>
          <a:p>
            <a:r>
              <a:rPr lang="en-US" dirty="0"/>
              <a:t>Other CTE questions should go the EMIS Helpdesk via your ITC</a:t>
            </a:r>
          </a:p>
          <a:p>
            <a:r>
              <a:rPr lang="en-US" dirty="0"/>
              <a:t>Questions pertaining to CTE Accountability/CTE Report Card should be sent to accountability@education.ohio.gov</a:t>
            </a:r>
          </a:p>
        </p:txBody>
      </p:sp>
      <p:sp>
        <p:nvSpPr>
          <p:cNvPr id="4" name="Slide Number Placeholder 3"/>
          <p:cNvSpPr>
            <a:spLocks noGrp="1"/>
          </p:cNvSpPr>
          <p:nvPr>
            <p:ph type="sldNum" sz="quarter" idx="12"/>
          </p:nvPr>
        </p:nvSpPr>
        <p:spPr/>
        <p:txBody>
          <a:bodyPr/>
          <a:lstStyle/>
          <a:p>
            <a:fld id="{1BC7DB03-7057-184B-9DF0-B5FFC5E3886A}" type="slidenum">
              <a:rPr lang="en-US" smtClean="0"/>
              <a:t>100</a:t>
            </a:fld>
            <a:endParaRPr lang="en-US" dirty="0"/>
          </a:p>
        </p:txBody>
      </p:sp>
    </p:spTree>
    <p:extLst>
      <p:ext uri="{BB962C8B-B14F-4D97-AF65-F5344CB8AC3E}">
        <p14:creationId xmlns:p14="http://schemas.microsoft.com/office/powerpoint/2010/main" val="30616511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4248"/>
          </a:xfrm>
        </p:spPr>
        <p:txBody>
          <a:bodyPr/>
          <a:lstStyle/>
          <a:p>
            <a:r>
              <a:rPr lang="en-US" b="1" dirty="0"/>
              <a:t>Resources</a:t>
            </a:r>
          </a:p>
        </p:txBody>
      </p:sp>
      <p:sp>
        <p:nvSpPr>
          <p:cNvPr id="3" name="Content Placeholder 2"/>
          <p:cNvSpPr>
            <a:spLocks noGrp="1"/>
          </p:cNvSpPr>
          <p:nvPr>
            <p:ph idx="1"/>
          </p:nvPr>
        </p:nvSpPr>
        <p:spPr>
          <a:xfrm>
            <a:off x="609599" y="939374"/>
            <a:ext cx="11312769" cy="5197021"/>
          </a:xfrm>
        </p:spPr>
        <p:txBody>
          <a:bodyPr>
            <a:noAutofit/>
          </a:bodyPr>
          <a:lstStyle/>
          <a:p>
            <a:r>
              <a:rPr lang="en-US" sz="3200" dirty="0"/>
              <a:t>http://education.ohio.gov</a:t>
            </a:r>
          </a:p>
          <a:p>
            <a:pPr lvl="1"/>
            <a:r>
              <a:rPr lang="en-US" sz="2800" dirty="0"/>
              <a:t>Current EMIS Manual</a:t>
            </a:r>
          </a:p>
          <a:p>
            <a:pPr lvl="2"/>
            <a:r>
              <a:rPr lang="en-US" sz="2800" dirty="0"/>
              <a:t>ODE Home &gt; Topics &gt; Data &gt; EMIS &gt; Documentation &gt; EMIS Manual</a:t>
            </a:r>
          </a:p>
          <a:p>
            <a:r>
              <a:rPr lang="en-US" sz="3200" dirty="0"/>
              <a:t>Level 2 Report Explanations  </a:t>
            </a:r>
          </a:p>
          <a:p>
            <a:pPr lvl="1"/>
            <a:r>
              <a:rPr lang="en-US" dirty="0"/>
              <a:t>ODE Home &gt; Topics &gt; Data &gt; EMIS &gt; Documentation &gt; EMIS Validation and Report Explanations</a:t>
            </a:r>
          </a:p>
          <a:p>
            <a:pPr lvl="2"/>
            <a:r>
              <a:rPr lang="en-US" dirty="0"/>
              <a:t>CTE FTE Reports </a:t>
            </a:r>
          </a:p>
          <a:p>
            <a:pPr lvl="2"/>
            <a:r>
              <a:rPr lang="en-US" dirty="0"/>
              <a:t>CTE FTE Daily Summary Reports</a:t>
            </a:r>
            <a:endParaRPr lang="en-US" sz="2800" dirty="0"/>
          </a:p>
          <a:p>
            <a:pPr lvl="1"/>
            <a:r>
              <a:rPr lang="en-US" sz="2800" dirty="0"/>
              <a:t>ODE Career Tech main page</a:t>
            </a:r>
          </a:p>
          <a:p>
            <a:pPr lvl="2"/>
            <a:r>
              <a:rPr lang="pt-BR" sz="2800" dirty="0"/>
              <a:t>ODE Home &gt; Topics &gt; Career Tech &gt; Resources &gt; </a:t>
            </a:r>
            <a:r>
              <a:rPr lang="en-US" sz="2800" dirty="0"/>
              <a:t>FY22 Program and Assessment Matrix </a:t>
            </a:r>
          </a:p>
          <a:p>
            <a:r>
              <a:rPr lang="en-US" dirty="0"/>
              <a:t>Your ITC</a:t>
            </a:r>
          </a:p>
        </p:txBody>
      </p:sp>
      <p:sp>
        <p:nvSpPr>
          <p:cNvPr id="4" name="Slide Number Placeholder 3"/>
          <p:cNvSpPr>
            <a:spLocks noGrp="1"/>
          </p:cNvSpPr>
          <p:nvPr>
            <p:ph type="sldNum" sz="quarter" idx="12"/>
          </p:nvPr>
        </p:nvSpPr>
        <p:spPr/>
        <p:txBody>
          <a:bodyPr/>
          <a:lstStyle/>
          <a:p>
            <a:fld id="{1BC7DB03-7057-184B-9DF0-B5FFC5E3886A}" type="slidenum">
              <a:rPr lang="en-US" smtClean="0"/>
              <a:t>101</a:t>
            </a:fld>
            <a:endParaRPr lang="en-US"/>
          </a:p>
        </p:txBody>
      </p:sp>
    </p:spTree>
    <p:extLst>
      <p:ext uri="{BB962C8B-B14F-4D97-AF65-F5344CB8AC3E}">
        <p14:creationId xmlns:p14="http://schemas.microsoft.com/office/powerpoint/2010/main" val="3088635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102</a:t>
            </a:fld>
            <a:endParaRPr lang="en-US" dirty="0"/>
          </a:p>
        </p:txBody>
      </p:sp>
      <p:sp>
        <p:nvSpPr>
          <p:cNvPr id="5" name="TextBox 4"/>
          <p:cNvSpPr txBox="1"/>
          <p:nvPr/>
        </p:nvSpPr>
        <p:spPr>
          <a:xfrm>
            <a:off x="4250423" y="2694214"/>
            <a:ext cx="4033605" cy="1107996"/>
          </a:xfrm>
          <a:prstGeom prst="rect">
            <a:avLst/>
          </a:prstGeom>
          <a:noFill/>
        </p:spPr>
        <p:txBody>
          <a:bodyPr wrap="square" rtlCol="0">
            <a:spAutoFit/>
          </a:bodyPr>
          <a:lstStyle/>
          <a:p>
            <a:r>
              <a:rPr lang="en-US" sz="6600" dirty="0"/>
              <a:t>Questions?</a:t>
            </a:r>
          </a:p>
        </p:txBody>
      </p:sp>
      <p:sp>
        <p:nvSpPr>
          <p:cNvPr id="2" name="TextBox 1">
            <a:extLst>
              <a:ext uri="{FF2B5EF4-FFF2-40B4-BE49-F238E27FC236}">
                <a16:creationId xmlns:a16="http://schemas.microsoft.com/office/drawing/2014/main" id="{BEF23902-3B7B-4964-B5D4-955A0A5210C3}"/>
              </a:ext>
            </a:extLst>
          </p:cNvPr>
          <p:cNvSpPr txBox="1"/>
          <p:nvPr/>
        </p:nvSpPr>
        <p:spPr>
          <a:xfrm>
            <a:off x="3034145" y="3733015"/>
            <a:ext cx="6720235" cy="1477328"/>
          </a:xfrm>
          <a:prstGeom prst="rect">
            <a:avLst/>
          </a:prstGeom>
          <a:noFill/>
        </p:spPr>
        <p:txBody>
          <a:bodyPr wrap="square" rtlCol="0">
            <a:spAutoFit/>
          </a:bodyPr>
          <a:lstStyle/>
          <a:p>
            <a:pPr algn="ctr"/>
            <a:r>
              <a:rPr lang="en-US" sz="1800" b="1" dirty="0"/>
              <a:t>If you would like a certificate of attendance for this </a:t>
            </a:r>
          </a:p>
          <a:p>
            <a:pPr algn="ctr"/>
            <a:r>
              <a:rPr lang="en-US" sz="1800" b="1" dirty="0"/>
              <a:t>training,</a:t>
            </a:r>
            <a:r>
              <a:rPr lang="en-US" b="1" dirty="0"/>
              <a:t> you must </a:t>
            </a:r>
            <a:r>
              <a:rPr lang="en-US" sz="1800" b="1" dirty="0"/>
              <a:t>complete the below feedback form </a:t>
            </a:r>
          </a:p>
          <a:p>
            <a:pPr algn="ctr"/>
            <a:r>
              <a:rPr lang="en-US" sz="1800" b="1" dirty="0"/>
              <a:t>within 5 business days of this training</a:t>
            </a:r>
          </a:p>
          <a:p>
            <a:pPr algn="ct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https://tinyurl.com/EA-District-Feedback</a:t>
            </a:r>
            <a:endParaRPr lang="en-US" sz="1800" dirty="0"/>
          </a:p>
          <a:p>
            <a:endParaRPr lang="en-US" dirty="0"/>
          </a:p>
        </p:txBody>
      </p:sp>
    </p:spTree>
    <p:extLst>
      <p:ext uri="{BB962C8B-B14F-4D97-AF65-F5344CB8AC3E}">
        <p14:creationId xmlns:p14="http://schemas.microsoft.com/office/powerpoint/2010/main" val="222292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1378AF-2E4B-4D44-8F95-08CAE753AAE3}"/>
              </a:ext>
            </a:extLst>
          </p:cNvPr>
          <p:cNvPicPr>
            <a:picLocks noChangeAspect="1"/>
          </p:cNvPicPr>
          <p:nvPr/>
        </p:nvPicPr>
        <p:blipFill>
          <a:blip r:embed="rId3"/>
          <a:stretch>
            <a:fillRect/>
          </a:stretch>
        </p:blipFill>
        <p:spPr>
          <a:xfrm>
            <a:off x="825702" y="3231810"/>
            <a:ext cx="10725283" cy="2273529"/>
          </a:xfrm>
          <a:prstGeom prst="rect">
            <a:avLst/>
          </a:prstGeom>
          <a:ln>
            <a:solidFill>
              <a:schemeClr val="tx1"/>
            </a:solidFill>
          </a:ln>
        </p:spPr>
      </p:pic>
      <p:sp>
        <p:nvSpPr>
          <p:cNvPr id="2" name="Title 1"/>
          <p:cNvSpPr>
            <a:spLocks noGrp="1"/>
          </p:cNvSpPr>
          <p:nvPr>
            <p:ph type="title"/>
          </p:nvPr>
        </p:nvSpPr>
        <p:spPr>
          <a:xfrm>
            <a:off x="1022888" y="365125"/>
            <a:ext cx="10330912" cy="1325563"/>
          </a:xfrm>
        </p:spPr>
        <p:txBody>
          <a:bodyPr/>
          <a:lstStyle/>
          <a:p>
            <a:r>
              <a:rPr lang="en-US" b="1" dirty="0"/>
              <a:t>Accessing CTE Reports</a:t>
            </a:r>
          </a:p>
        </p:txBody>
      </p:sp>
      <p:sp>
        <p:nvSpPr>
          <p:cNvPr id="3" name="Content Placeholder 2"/>
          <p:cNvSpPr>
            <a:spLocks noGrp="1"/>
          </p:cNvSpPr>
          <p:nvPr>
            <p:ph idx="1"/>
          </p:nvPr>
        </p:nvSpPr>
        <p:spPr>
          <a:xfrm>
            <a:off x="835014" y="1879043"/>
            <a:ext cx="10841628" cy="3942638"/>
          </a:xfrm>
        </p:spPr>
        <p:txBody>
          <a:bodyPr/>
          <a:lstStyle/>
          <a:p>
            <a:pPr marL="114300" indent="0">
              <a:buNone/>
            </a:pPr>
            <a:r>
              <a:rPr lang="en-US" sz="3200" dirty="0"/>
              <a:t>CTE reports are available in Staff and Course (L) Collections </a:t>
            </a:r>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A56A2281-D2CE-4911-9B0C-4C45D285E831}" type="slidenum">
              <a:rPr lang="en-US" smtClean="0"/>
              <a:pPr/>
              <a:t>11</a:t>
            </a:fld>
            <a:endParaRPr lang="en-US"/>
          </a:p>
        </p:txBody>
      </p:sp>
      <p:sp>
        <p:nvSpPr>
          <p:cNvPr id="7" name="TextBox 6"/>
          <p:cNvSpPr txBox="1"/>
          <p:nvPr/>
        </p:nvSpPr>
        <p:spPr>
          <a:xfrm>
            <a:off x="5526523" y="2658542"/>
            <a:ext cx="3084077" cy="461665"/>
          </a:xfrm>
          <a:prstGeom prst="rect">
            <a:avLst/>
          </a:prstGeom>
          <a:solidFill>
            <a:schemeClr val="bg1"/>
          </a:solidFill>
          <a:ln>
            <a:solidFill>
              <a:schemeClr val="tx1"/>
            </a:solidFill>
          </a:ln>
        </p:spPr>
        <p:txBody>
          <a:bodyPr wrap="square" rtlCol="0">
            <a:spAutoFit/>
          </a:bodyPr>
          <a:lstStyle/>
          <a:p>
            <a:r>
              <a:rPr lang="en-US" sz="2400" b="1" dirty="0"/>
              <a:t>Select Level 2 Reports </a:t>
            </a:r>
          </a:p>
        </p:txBody>
      </p:sp>
      <p:sp>
        <p:nvSpPr>
          <p:cNvPr id="5" name="Oval 4"/>
          <p:cNvSpPr/>
          <p:nvPr/>
        </p:nvSpPr>
        <p:spPr>
          <a:xfrm>
            <a:off x="8219995" y="4010916"/>
            <a:ext cx="2346317" cy="411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a:off x="6611445" y="3120207"/>
            <a:ext cx="1831515" cy="1096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02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D9E134-842B-41B7-ACB1-70D190159691}"/>
              </a:ext>
            </a:extLst>
          </p:cNvPr>
          <p:cNvPicPr>
            <a:picLocks noChangeAspect="1"/>
          </p:cNvPicPr>
          <p:nvPr/>
        </p:nvPicPr>
        <p:blipFill>
          <a:blip r:embed="rId3"/>
          <a:stretch>
            <a:fillRect/>
          </a:stretch>
        </p:blipFill>
        <p:spPr>
          <a:xfrm>
            <a:off x="582574" y="1461462"/>
            <a:ext cx="11291364" cy="4594012"/>
          </a:xfrm>
          <a:prstGeom prst="rect">
            <a:avLst/>
          </a:prstGeom>
          <a:ln>
            <a:solidFill>
              <a:schemeClr val="tx1"/>
            </a:solidFill>
          </a:ln>
        </p:spPr>
      </p:pic>
      <p:sp>
        <p:nvSpPr>
          <p:cNvPr id="2" name="Title 1"/>
          <p:cNvSpPr>
            <a:spLocks noGrp="1"/>
          </p:cNvSpPr>
          <p:nvPr>
            <p:ph type="title"/>
          </p:nvPr>
        </p:nvSpPr>
        <p:spPr>
          <a:xfrm>
            <a:off x="838200" y="173757"/>
            <a:ext cx="10515600" cy="1325563"/>
          </a:xfrm>
        </p:spPr>
        <p:txBody>
          <a:bodyPr/>
          <a:lstStyle/>
          <a:p>
            <a:r>
              <a:rPr lang="en-US" b="1" dirty="0"/>
              <a:t>Accessing CTE Reports, cont’d</a:t>
            </a:r>
          </a:p>
        </p:txBody>
      </p:sp>
      <p:sp>
        <p:nvSpPr>
          <p:cNvPr id="4" name="Slide Number Placeholder 3"/>
          <p:cNvSpPr>
            <a:spLocks noGrp="1"/>
          </p:cNvSpPr>
          <p:nvPr>
            <p:ph type="sldNum" sz="quarter" idx="12"/>
          </p:nvPr>
        </p:nvSpPr>
        <p:spPr/>
        <p:txBody>
          <a:bodyPr/>
          <a:lstStyle/>
          <a:p>
            <a:fld id="{A56A2281-D2CE-4911-9B0C-4C45D285E831}" type="slidenum">
              <a:rPr lang="en-US" smtClean="0"/>
              <a:pPr/>
              <a:t>12</a:t>
            </a:fld>
            <a:endParaRPr lang="en-US"/>
          </a:p>
        </p:txBody>
      </p:sp>
      <p:sp>
        <p:nvSpPr>
          <p:cNvPr id="8" name="Oval 7"/>
          <p:cNvSpPr/>
          <p:nvPr/>
        </p:nvSpPr>
        <p:spPr>
          <a:xfrm>
            <a:off x="7022754" y="2765957"/>
            <a:ext cx="1014299" cy="2568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6824" y="2237994"/>
            <a:ext cx="4387932" cy="1569660"/>
          </a:xfrm>
          <a:prstGeom prst="rect">
            <a:avLst/>
          </a:prstGeom>
          <a:solidFill>
            <a:schemeClr val="bg1"/>
          </a:solidFill>
          <a:ln>
            <a:solidFill>
              <a:schemeClr val="tx1"/>
            </a:solidFill>
          </a:ln>
        </p:spPr>
        <p:txBody>
          <a:bodyPr wrap="none" rtlCol="0">
            <a:spAutoFit/>
          </a:bodyPr>
          <a:lstStyle/>
          <a:p>
            <a:r>
              <a:rPr lang="en-US" sz="2400" b="1" dirty="0"/>
              <a:t>The Level 2 Reports link from the</a:t>
            </a:r>
          </a:p>
          <a:p>
            <a:r>
              <a:rPr lang="en-US" sz="2400" b="1" dirty="0"/>
              <a:t>Collection Requests tab will </a:t>
            </a:r>
          </a:p>
          <a:p>
            <a:r>
              <a:rPr lang="en-US" sz="2400" b="1" dirty="0"/>
              <a:t>take you to the Reports tab and </a:t>
            </a:r>
          </a:p>
          <a:p>
            <a:r>
              <a:rPr lang="en-US" sz="2400" b="1" dirty="0"/>
              <a:t>to Level 2 Reports</a:t>
            </a:r>
          </a:p>
        </p:txBody>
      </p:sp>
      <p:cxnSp>
        <p:nvCxnSpPr>
          <p:cNvPr id="13" name="Straight Arrow Connector 12"/>
          <p:cNvCxnSpPr>
            <a:cxnSpLocks/>
          </p:cNvCxnSpPr>
          <p:nvPr/>
        </p:nvCxnSpPr>
        <p:spPr>
          <a:xfrm flipV="1">
            <a:off x="4884756" y="2912608"/>
            <a:ext cx="2222344" cy="3282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0790" y="5928762"/>
            <a:ext cx="3058594" cy="461665"/>
          </a:xfrm>
          <a:prstGeom prst="rect">
            <a:avLst/>
          </a:prstGeom>
          <a:solidFill>
            <a:schemeClr val="bg1"/>
          </a:solidFill>
          <a:ln>
            <a:solidFill>
              <a:schemeClr val="tx1"/>
            </a:solidFill>
          </a:ln>
        </p:spPr>
        <p:txBody>
          <a:bodyPr wrap="none" rtlCol="0">
            <a:spAutoFit/>
          </a:bodyPr>
          <a:lstStyle/>
          <a:p>
            <a:r>
              <a:rPr lang="en-US" sz="2400" b="1" dirty="0"/>
              <a:t>Select “Show Reports”</a:t>
            </a:r>
          </a:p>
        </p:txBody>
      </p:sp>
      <p:sp>
        <p:nvSpPr>
          <p:cNvPr id="12" name="Oval 11"/>
          <p:cNvSpPr/>
          <p:nvPr/>
        </p:nvSpPr>
        <p:spPr>
          <a:xfrm>
            <a:off x="760461" y="5737690"/>
            <a:ext cx="914400" cy="3270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cxnSpLocks/>
            <a:stCxn id="11" idx="1"/>
            <a:endCxn id="12" idx="5"/>
          </p:cNvCxnSpPr>
          <p:nvPr/>
        </p:nvCxnSpPr>
        <p:spPr>
          <a:xfrm flipH="1" flipV="1">
            <a:off x="1540950" y="6016844"/>
            <a:ext cx="1149840" cy="142751"/>
          </a:xfrm>
          <a:prstGeom prst="straightConnector1">
            <a:avLst/>
          </a:prstGeom>
          <a:ln w="28575">
            <a:solidFill>
              <a:srgbClr val="27588B"/>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EABE26-5A1E-4F91-BBF2-411E9B2ECB47}"/>
              </a:ext>
            </a:extLst>
          </p:cNvPr>
          <p:cNvSpPr txBox="1"/>
          <p:nvPr/>
        </p:nvSpPr>
        <p:spPr>
          <a:xfrm>
            <a:off x="8465309" y="5165705"/>
            <a:ext cx="3313100" cy="461665"/>
          </a:xfrm>
          <a:prstGeom prst="rect">
            <a:avLst/>
          </a:prstGeom>
          <a:solidFill>
            <a:schemeClr val="bg1"/>
          </a:solidFill>
          <a:ln>
            <a:solidFill>
              <a:schemeClr val="tx1"/>
            </a:solidFill>
          </a:ln>
        </p:spPr>
        <p:txBody>
          <a:bodyPr wrap="square" rtlCol="0">
            <a:spAutoFit/>
          </a:bodyPr>
          <a:lstStyle/>
          <a:p>
            <a:r>
              <a:rPr lang="en-US" sz="2400" b="1" dirty="0"/>
              <a:t>Use filter to limit results </a:t>
            </a:r>
          </a:p>
        </p:txBody>
      </p:sp>
      <p:cxnSp>
        <p:nvCxnSpPr>
          <p:cNvPr id="9" name="Straight Arrow Connector 8">
            <a:extLst>
              <a:ext uri="{FF2B5EF4-FFF2-40B4-BE49-F238E27FC236}">
                <a16:creationId xmlns:a16="http://schemas.microsoft.com/office/drawing/2014/main" id="{9CE8F265-B5E1-44E1-BF49-171BC5820C3A}"/>
              </a:ext>
            </a:extLst>
          </p:cNvPr>
          <p:cNvCxnSpPr>
            <a:cxnSpLocks/>
          </p:cNvCxnSpPr>
          <p:nvPr/>
        </p:nvCxnSpPr>
        <p:spPr>
          <a:xfrm flipH="1" flipV="1">
            <a:off x="7748954" y="4864829"/>
            <a:ext cx="716355" cy="6010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8E1A5BA-35E1-4738-9FA7-1589C79CE18B}"/>
              </a:ext>
            </a:extLst>
          </p:cNvPr>
          <p:cNvCxnSpPr>
            <a:cxnSpLocks/>
          </p:cNvCxnSpPr>
          <p:nvPr/>
        </p:nvCxnSpPr>
        <p:spPr>
          <a:xfrm flipV="1">
            <a:off x="4884756" y="1717351"/>
            <a:ext cx="518064" cy="15235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37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9F9A62-8BD6-47A2-868D-043370BFA1BE}"/>
              </a:ext>
            </a:extLst>
          </p:cNvPr>
          <p:cNvPicPr>
            <a:picLocks noChangeAspect="1"/>
          </p:cNvPicPr>
          <p:nvPr/>
        </p:nvPicPr>
        <p:blipFill>
          <a:blip r:embed="rId3"/>
          <a:stretch>
            <a:fillRect/>
          </a:stretch>
        </p:blipFill>
        <p:spPr>
          <a:xfrm>
            <a:off x="5812032" y="3674270"/>
            <a:ext cx="6110338" cy="2390220"/>
          </a:xfrm>
          <a:prstGeom prst="rect">
            <a:avLst/>
          </a:prstGeom>
          <a:ln>
            <a:solidFill>
              <a:schemeClr val="tx1"/>
            </a:solidFill>
          </a:ln>
        </p:spPr>
      </p:pic>
      <p:sp>
        <p:nvSpPr>
          <p:cNvPr id="2" name="Title 1"/>
          <p:cNvSpPr>
            <a:spLocks noGrp="1"/>
          </p:cNvSpPr>
          <p:nvPr>
            <p:ph type="title"/>
          </p:nvPr>
        </p:nvSpPr>
        <p:spPr>
          <a:xfrm>
            <a:off x="838200" y="365126"/>
            <a:ext cx="10515600" cy="713398"/>
          </a:xfrm>
        </p:spPr>
        <p:txBody>
          <a:bodyPr/>
          <a:lstStyle/>
          <a:p>
            <a:r>
              <a:rPr lang="en-US" b="1" dirty="0"/>
              <a:t>Level 2 Report Dates</a:t>
            </a:r>
            <a:endParaRPr lang="en-US" b="1" dirty="0">
              <a:solidFill>
                <a:srgbClr val="FF0000"/>
              </a:solidFill>
            </a:endParaRPr>
          </a:p>
        </p:txBody>
      </p:sp>
      <p:sp>
        <p:nvSpPr>
          <p:cNvPr id="3" name="Content Placeholder 2"/>
          <p:cNvSpPr>
            <a:spLocks noGrp="1"/>
          </p:cNvSpPr>
          <p:nvPr>
            <p:ph idx="1"/>
          </p:nvPr>
        </p:nvSpPr>
        <p:spPr>
          <a:xfrm>
            <a:off x="717520" y="1171576"/>
            <a:ext cx="11276523" cy="5005388"/>
          </a:xfrm>
        </p:spPr>
        <p:txBody>
          <a:bodyPr/>
          <a:lstStyle/>
          <a:p>
            <a:pPr marL="285750" indent="-285750">
              <a:buFont typeface="Arial" panose="020B0604020202020204" pitchFamily="34" charset="0"/>
              <a:buChar char="•"/>
            </a:pPr>
            <a:r>
              <a:rPr lang="en-US" sz="2600" dirty="0"/>
              <a:t>Process date – when ODE successfully processed the data used in the report for the entire state </a:t>
            </a:r>
          </a:p>
          <a:p>
            <a:pPr marL="285750" indent="-285750">
              <a:buFont typeface="Arial" panose="020B0604020202020204" pitchFamily="34" charset="0"/>
              <a:buChar char="•"/>
            </a:pPr>
            <a:r>
              <a:rPr lang="en-US" sz="2600" dirty="0"/>
              <a:t>Last Updated date – when report was updated with data that added, changed or removed rows. If no rows changed then the date remains unchanged </a:t>
            </a:r>
          </a:p>
          <a:p>
            <a:pPr marL="285750" indent="-285750">
              <a:buFont typeface="Arial" panose="020B0604020202020204" pitchFamily="34" charset="0"/>
              <a:buChar char="•"/>
            </a:pPr>
            <a:r>
              <a:rPr lang="en-US" sz="2600" dirty="0"/>
              <a:t>Submission – when LEA submitted data</a:t>
            </a:r>
            <a:endParaRPr lang="en-US" u="sng" dirty="0"/>
          </a:p>
        </p:txBody>
      </p:sp>
      <p:sp>
        <p:nvSpPr>
          <p:cNvPr id="4" name="Slide Number Placeholder 3"/>
          <p:cNvSpPr>
            <a:spLocks noGrp="1"/>
          </p:cNvSpPr>
          <p:nvPr>
            <p:ph type="sldNum" sz="quarter" idx="12"/>
          </p:nvPr>
        </p:nvSpPr>
        <p:spPr/>
        <p:txBody>
          <a:bodyPr/>
          <a:lstStyle/>
          <a:p>
            <a:fld id="{1BC7DB03-7057-184B-9DF0-B5FFC5E3886A}" type="slidenum">
              <a:rPr lang="en-US" smtClean="0"/>
              <a:t>13</a:t>
            </a:fld>
            <a:endParaRPr lang="en-US" dirty="0"/>
          </a:p>
        </p:txBody>
      </p:sp>
      <p:sp>
        <p:nvSpPr>
          <p:cNvPr id="5" name="Rounded Rectangle 4"/>
          <p:cNvSpPr/>
          <p:nvPr/>
        </p:nvSpPr>
        <p:spPr>
          <a:xfrm>
            <a:off x="7410308" y="3654554"/>
            <a:ext cx="3691446" cy="3831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D44EA0-BB7F-477F-8016-E6948E365460}"/>
              </a:ext>
            </a:extLst>
          </p:cNvPr>
          <p:cNvSpPr txBox="1"/>
          <p:nvPr/>
        </p:nvSpPr>
        <p:spPr>
          <a:xfrm>
            <a:off x="717520" y="3392916"/>
            <a:ext cx="4951164" cy="1569660"/>
          </a:xfrm>
          <a:prstGeom prst="rect">
            <a:avLst/>
          </a:prstGeom>
          <a:solidFill>
            <a:schemeClr val="bg1"/>
          </a:solidFill>
          <a:ln>
            <a:solidFill>
              <a:schemeClr val="tx1"/>
            </a:solidFill>
          </a:ln>
        </p:spPr>
        <p:txBody>
          <a:bodyPr wrap="none" rtlCol="0">
            <a:spAutoFit/>
          </a:bodyPr>
          <a:lstStyle/>
          <a:p>
            <a:r>
              <a:rPr lang="en-US" sz="2400" b="1" dirty="0"/>
              <a:t>Date appears as “12/31/0” when the </a:t>
            </a:r>
          </a:p>
          <a:p>
            <a:r>
              <a:rPr lang="en-US" sz="2400" b="1" dirty="0"/>
              <a:t>report can’t be tied to a particular </a:t>
            </a:r>
          </a:p>
          <a:p>
            <a:r>
              <a:rPr lang="en-US" sz="2400" b="1" dirty="0"/>
              <a:t>collection such as the CTAC reports </a:t>
            </a:r>
          </a:p>
          <a:p>
            <a:r>
              <a:rPr lang="en-US" sz="2400" b="1" dirty="0"/>
              <a:t>(ODE is working on the missing 0)</a:t>
            </a:r>
          </a:p>
        </p:txBody>
      </p:sp>
      <p:cxnSp>
        <p:nvCxnSpPr>
          <p:cNvPr id="11" name="Straight Arrow Connector 10">
            <a:extLst>
              <a:ext uri="{FF2B5EF4-FFF2-40B4-BE49-F238E27FC236}">
                <a16:creationId xmlns:a16="http://schemas.microsoft.com/office/drawing/2014/main" id="{A864B1A4-4C97-41A2-B86D-02008ACAEAA5}"/>
              </a:ext>
            </a:extLst>
          </p:cNvPr>
          <p:cNvCxnSpPr>
            <a:cxnSpLocks/>
            <a:stCxn id="9" idx="3"/>
          </p:cNvCxnSpPr>
          <p:nvPr/>
        </p:nvCxnSpPr>
        <p:spPr>
          <a:xfrm>
            <a:off x="5668684" y="4177746"/>
            <a:ext cx="1741624" cy="4294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9F16DE-98D2-4910-8194-8C9775D3D06E}"/>
              </a:ext>
            </a:extLst>
          </p:cNvPr>
          <p:cNvSpPr txBox="1"/>
          <p:nvPr/>
        </p:nvSpPr>
        <p:spPr>
          <a:xfrm>
            <a:off x="645846" y="5110645"/>
            <a:ext cx="5094512" cy="1200329"/>
          </a:xfrm>
          <a:prstGeom prst="rect">
            <a:avLst/>
          </a:prstGeom>
          <a:solidFill>
            <a:schemeClr val="bg1"/>
          </a:solidFill>
          <a:ln>
            <a:solidFill>
              <a:schemeClr val="tx1"/>
            </a:solidFill>
          </a:ln>
        </p:spPr>
        <p:txBody>
          <a:bodyPr wrap="square" rtlCol="0">
            <a:spAutoFit/>
          </a:bodyPr>
          <a:lstStyle/>
          <a:p>
            <a:r>
              <a:rPr lang="en-US" sz="2400" b="1" dirty="0"/>
              <a:t>Note - there is a bug with the display of Process and Last Updated Dates and ODE is working on a fix</a:t>
            </a:r>
          </a:p>
        </p:txBody>
      </p:sp>
    </p:spTree>
    <p:extLst>
      <p:ext uri="{BB962C8B-B14F-4D97-AF65-F5344CB8AC3E}">
        <p14:creationId xmlns:p14="http://schemas.microsoft.com/office/powerpoint/2010/main" val="236992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9B8447-1B34-4318-9EF5-BA26BFCD6668}"/>
              </a:ext>
            </a:extLst>
          </p:cNvPr>
          <p:cNvPicPr>
            <a:picLocks noChangeAspect="1"/>
          </p:cNvPicPr>
          <p:nvPr/>
        </p:nvPicPr>
        <p:blipFill>
          <a:blip r:embed="rId3"/>
          <a:stretch>
            <a:fillRect/>
          </a:stretch>
        </p:blipFill>
        <p:spPr>
          <a:xfrm>
            <a:off x="1238907" y="1698251"/>
            <a:ext cx="4328417" cy="4288888"/>
          </a:xfrm>
          <a:prstGeom prst="rect">
            <a:avLst/>
          </a:prstGeom>
          <a:ln>
            <a:solidFill>
              <a:schemeClr val="tx1"/>
            </a:solidFill>
          </a:ln>
        </p:spPr>
      </p:pic>
      <p:sp>
        <p:nvSpPr>
          <p:cNvPr id="2" name="Title 1"/>
          <p:cNvSpPr>
            <a:spLocks noGrp="1"/>
          </p:cNvSpPr>
          <p:nvPr>
            <p:ph type="title"/>
          </p:nvPr>
        </p:nvSpPr>
        <p:spPr>
          <a:xfrm>
            <a:off x="838200" y="365125"/>
            <a:ext cx="10515600" cy="1029722"/>
          </a:xfrm>
        </p:spPr>
        <p:txBody>
          <a:bodyPr/>
          <a:lstStyle/>
          <a:p>
            <a:r>
              <a:rPr lang="en-US" b="1" dirty="0"/>
              <a:t>CTE Report Error Categories </a:t>
            </a:r>
          </a:p>
        </p:txBody>
      </p:sp>
      <p:sp>
        <p:nvSpPr>
          <p:cNvPr id="3" name="Content Placeholder 2"/>
          <p:cNvSpPr>
            <a:spLocks noGrp="1"/>
          </p:cNvSpPr>
          <p:nvPr>
            <p:ph idx="1"/>
          </p:nvPr>
        </p:nvSpPr>
        <p:spPr>
          <a:xfrm>
            <a:off x="1030132" y="1286359"/>
            <a:ext cx="10323668" cy="4890605"/>
          </a:xfrm>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14</a:t>
            </a:fld>
            <a:endParaRPr lang="en-US" dirty="0"/>
          </a:p>
        </p:txBody>
      </p:sp>
      <p:sp>
        <p:nvSpPr>
          <p:cNvPr id="7" name="Rectangle: Rounded Corners 6">
            <a:extLst>
              <a:ext uri="{FF2B5EF4-FFF2-40B4-BE49-F238E27FC236}">
                <a16:creationId xmlns:a16="http://schemas.microsoft.com/office/drawing/2014/main" id="{3384E2D3-C154-4090-A45E-0BD8FF29B84C}"/>
              </a:ext>
            </a:extLst>
          </p:cNvPr>
          <p:cNvSpPr/>
          <p:nvPr/>
        </p:nvSpPr>
        <p:spPr>
          <a:xfrm>
            <a:off x="1238907" y="1698251"/>
            <a:ext cx="4328417" cy="7838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335FA6-6570-411E-91A5-16926CFE6B90}"/>
              </a:ext>
            </a:extLst>
          </p:cNvPr>
          <p:cNvSpPr txBox="1"/>
          <p:nvPr/>
        </p:nvSpPr>
        <p:spPr>
          <a:xfrm>
            <a:off x="5776098" y="1651116"/>
            <a:ext cx="5385770" cy="830997"/>
          </a:xfrm>
          <a:prstGeom prst="rect">
            <a:avLst/>
          </a:prstGeom>
          <a:noFill/>
          <a:ln>
            <a:solidFill>
              <a:schemeClr val="tx1"/>
            </a:solidFill>
          </a:ln>
        </p:spPr>
        <p:txBody>
          <a:bodyPr wrap="square" rtlCol="0">
            <a:spAutoFit/>
          </a:bodyPr>
          <a:lstStyle/>
          <a:p>
            <a:r>
              <a:rPr lang="en-US" sz="2400" b="1" dirty="0"/>
              <a:t>Fatal severity codes occur when the CTE FTE Adjusted FTE is zero </a:t>
            </a:r>
          </a:p>
        </p:txBody>
      </p:sp>
      <p:sp>
        <p:nvSpPr>
          <p:cNvPr id="15" name="TextBox 14">
            <a:extLst>
              <a:ext uri="{FF2B5EF4-FFF2-40B4-BE49-F238E27FC236}">
                <a16:creationId xmlns:a16="http://schemas.microsoft.com/office/drawing/2014/main" id="{A04BB912-E2BB-48B1-8DE4-55851642DC48}"/>
              </a:ext>
            </a:extLst>
          </p:cNvPr>
          <p:cNvSpPr txBox="1"/>
          <p:nvPr/>
        </p:nvSpPr>
        <p:spPr>
          <a:xfrm>
            <a:off x="5776098" y="2585576"/>
            <a:ext cx="5385770" cy="1200329"/>
          </a:xfrm>
          <a:prstGeom prst="rect">
            <a:avLst/>
          </a:prstGeom>
          <a:noFill/>
          <a:ln>
            <a:solidFill>
              <a:schemeClr val="tx1"/>
            </a:solidFill>
          </a:ln>
        </p:spPr>
        <p:txBody>
          <a:bodyPr wrap="square" rtlCol="0">
            <a:spAutoFit/>
          </a:bodyPr>
          <a:lstStyle/>
          <a:p>
            <a:r>
              <a:rPr lang="en-US" sz="2400" b="1" dirty="0"/>
              <a:t>Critical severity codes occur when the </a:t>
            </a:r>
          </a:p>
          <a:p>
            <a:r>
              <a:rPr lang="en-US" sz="2400" b="1" dirty="0"/>
              <a:t>CTE FTE Adjusted FTE is less than the </a:t>
            </a:r>
          </a:p>
          <a:p>
            <a:r>
              <a:rPr lang="en-US" sz="2400" b="1" dirty="0"/>
              <a:t>Original FTE but is not reduced to zero </a:t>
            </a:r>
          </a:p>
        </p:txBody>
      </p:sp>
      <p:sp>
        <p:nvSpPr>
          <p:cNvPr id="16" name="TextBox 15">
            <a:extLst>
              <a:ext uri="{FF2B5EF4-FFF2-40B4-BE49-F238E27FC236}">
                <a16:creationId xmlns:a16="http://schemas.microsoft.com/office/drawing/2014/main" id="{E31F1E80-8E4C-4AEE-A577-1A026F8A1ABA}"/>
              </a:ext>
            </a:extLst>
          </p:cNvPr>
          <p:cNvSpPr txBox="1"/>
          <p:nvPr/>
        </p:nvSpPr>
        <p:spPr>
          <a:xfrm>
            <a:off x="5776098" y="3873634"/>
            <a:ext cx="5385770" cy="1200329"/>
          </a:xfrm>
          <a:prstGeom prst="rect">
            <a:avLst/>
          </a:prstGeom>
          <a:noFill/>
          <a:ln>
            <a:solidFill>
              <a:schemeClr val="tx1"/>
            </a:solidFill>
          </a:ln>
        </p:spPr>
        <p:txBody>
          <a:bodyPr wrap="none" rtlCol="0">
            <a:spAutoFit/>
          </a:bodyPr>
          <a:lstStyle/>
          <a:p>
            <a:r>
              <a:rPr lang="en-US" sz="2400" b="1" dirty="0"/>
              <a:t>Informational severity codes will appear </a:t>
            </a:r>
          </a:p>
          <a:p>
            <a:r>
              <a:rPr lang="en-US" sz="2400" b="1" dirty="0"/>
              <a:t>when the Adjusted FTE and Original FTE </a:t>
            </a:r>
          </a:p>
          <a:p>
            <a:r>
              <a:rPr lang="en-US" sz="2400" b="1" dirty="0"/>
              <a:t>are the equal</a:t>
            </a:r>
          </a:p>
        </p:txBody>
      </p:sp>
      <p:sp>
        <p:nvSpPr>
          <p:cNvPr id="17" name="TextBox 16">
            <a:extLst>
              <a:ext uri="{FF2B5EF4-FFF2-40B4-BE49-F238E27FC236}">
                <a16:creationId xmlns:a16="http://schemas.microsoft.com/office/drawing/2014/main" id="{EA481A72-8FCB-4E90-9659-B7E25A045199}"/>
              </a:ext>
            </a:extLst>
          </p:cNvPr>
          <p:cNvSpPr txBox="1"/>
          <p:nvPr/>
        </p:nvSpPr>
        <p:spPr>
          <a:xfrm>
            <a:off x="5763236" y="5156142"/>
            <a:ext cx="5385770" cy="830997"/>
          </a:xfrm>
          <a:prstGeom prst="rect">
            <a:avLst/>
          </a:prstGeom>
          <a:noFill/>
          <a:ln w="3175">
            <a:solidFill>
              <a:schemeClr val="tx1"/>
            </a:solidFill>
          </a:ln>
        </p:spPr>
        <p:txBody>
          <a:bodyPr wrap="square" rtlCol="0">
            <a:spAutoFit/>
          </a:bodyPr>
          <a:lstStyle/>
          <a:p>
            <a:r>
              <a:rPr lang="en-US" sz="2400" b="1" i="1" dirty="0"/>
              <a:t>It is recommended to review the entire </a:t>
            </a:r>
          </a:p>
          <a:p>
            <a:r>
              <a:rPr lang="en-US" sz="2400" b="1" i="1" dirty="0"/>
              <a:t>report and not just focus on errors </a:t>
            </a:r>
          </a:p>
        </p:txBody>
      </p:sp>
    </p:spTree>
    <p:extLst>
      <p:ext uri="{BB962C8B-B14F-4D97-AF65-F5344CB8AC3E}">
        <p14:creationId xmlns:p14="http://schemas.microsoft.com/office/powerpoint/2010/main" val="91847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6CFFB4-BB18-43DE-9277-CB7ABC8671D5}"/>
              </a:ext>
            </a:extLst>
          </p:cNvPr>
          <p:cNvPicPr>
            <a:picLocks noChangeAspect="1"/>
          </p:cNvPicPr>
          <p:nvPr/>
        </p:nvPicPr>
        <p:blipFill>
          <a:blip r:embed="rId3"/>
          <a:stretch>
            <a:fillRect/>
          </a:stretch>
        </p:blipFill>
        <p:spPr>
          <a:xfrm>
            <a:off x="824328" y="1491735"/>
            <a:ext cx="10892398" cy="4346332"/>
          </a:xfrm>
          <a:prstGeom prst="rect">
            <a:avLst/>
          </a:prstGeom>
          <a:ln>
            <a:solidFill>
              <a:schemeClr val="tx1"/>
            </a:solidFill>
          </a:ln>
        </p:spPr>
      </p:pic>
      <p:sp>
        <p:nvSpPr>
          <p:cNvPr id="2" name="Title 1"/>
          <p:cNvSpPr>
            <a:spLocks noGrp="1"/>
          </p:cNvSpPr>
          <p:nvPr>
            <p:ph type="title"/>
          </p:nvPr>
        </p:nvSpPr>
        <p:spPr>
          <a:xfrm>
            <a:off x="838200" y="365125"/>
            <a:ext cx="10515600" cy="915483"/>
          </a:xfrm>
        </p:spPr>
        <p:txBody>
          <a:bodyPr/>
          <a:lstStyle/>
          <a:p>
            <a:r>
              <a:rPr lang="en-US" b="1" dirty="0"/>
              <a:t>Availability and Opening of CTE Reports</a:t>
            </a:r>
            <a:endParaRPr lang="en-US" b="1" dirty="0">
              <a:solidFill>
                <a:srgbClr val="FF0000"/>
              </a:solidFill>
            </a:endParaRPr>
          </a:p>
        </p:txBody>
      </p:sp>
      <p:sp>
        <p:nvSpPr>
          <p:cNvPr id="3" name="Content Placeholder 2"/>
          <p:cNvSpPr>
            <a:spLocks noGrp="1"/>
          </p:cNvSpPr>
          <p:nvPr>
            <p:ph idx="1"/>
          </p:nvPr>
        </p:nvSpPr>
        <p:spPr>
          <a:xfrm>
            <a:off x="838200" y="1825625"/>
            <a:ext cx="10515600" cy="3850771"/>
          </a:xfrm>
        </p:spPr>
        <p:txBody>
          <a:bodyPr/>
          <a:lstStyle/>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A56A2281-D2CE-4911-9B0C-4C45D285E831}" type="slidenum">
              <a:rPr lang="en-US" smtClean="0"/>
              <a:pPr/>
              <a:t>15</a:t>
            </a:fld>
            <a:endParaRPr lang="en-US"/>
          </a:p>
        </p:txBody>
      </p:sp>
      <p:sp>
        <p:nvSpPr>
          <p:cNvPr id="7" name="TextBox 6"/>
          <p:cNvSpPr txBox="1"/>
          <p:nvPr/>
        </p:nvSpPr>
        <p:spPr>
          <a:xfrm>
            <a:off x="4273650" y="1766852"/>
            <a:ext cx="3580108" cy="1569660"/>
          </a:xfrm>
          <a:prstGeom prst="rect">
            <a:avLst/>
          </a:prstGeom>
          <a:solidFill>
            <a:schemeClr val="bg1"/>
          </a:solidFill>
          <a:ln>
            <a:solidFill>
              <a:schemeClr val="tx1"/>
            </a:solidFill>
          </a:ln>
        </p:spPr>
        <p:txBody>
          <a:bodyPr wrap="square" rtlCol="0">
            <a:spAutoFit/>
          </a:bodyPr>
          <a:lstStyle/>
          <a:p>
            <a:r>
              <a:rPr lang="en-US" sz="2400" b="1" dirty="0"/>
              <a:t>Error Detail and Approved Override reports will be available as applicable to each LEA</a:t>
            </a:r>
          </a:p>
        </p:txBody>
      </p:sp>
      <p:pic>
        <p:nvPicPr>
          <p:cNvPr id="5" name="Picture 4"/>
          <p:cNvPicPr>
            <a:picLocks noChangeAspect="1"/>
          </p:cNvPicPr>
          <p:nvPr/>
        </p:nvPicPr>
        <p:blipFill>
          <a:blip r:embed="rId4"/>
          <a:stretch>
            <a:fillRect/>
          </a:stretch>
        </p:blipFill>
        <p:spPr>
          <a:xfrm>
            <a:off x="4999535" y="5115060"/>
            <a:ext cx="3432345" cy="1377815"/>
          </a:xfrm>
          <a:prstGeom prst="rect">
            <a:avLst/>
          </a:prstGeom>
        </p:spPr>
      </p:pic>
      <p:sp>
        <p:nvSpPr>
          <p:cNvPr id="9" name="Oval 8"/>
          <p:cNvSpPr/>
          <p:nvPr/>
        </p:nvSpPr>
        <p:spPr>
          <a:xfrm>
            <a:off x="824328" y="5573253"/>
            <a:ext cx="2152973" cy="25771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p:cNvCxnSpPr>
          <p:nvPr/>
        </p:nvCxnSpPr>
        <p:spPr>
          <a:xfrm flipH="1">
            <a:off x="2926083" y="5292230"/>
            <a:ext cx="2122553" cy="34230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39404" y="2362277"/>
            <a:ext cx="2381572" cy="9480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75546" y="4059522"/>
            <a:ext cx="2345430" cy="2837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cxnSpLocks/>
          </p:cNvCxnSpPr>
          <p:nvPr/>
        </p:nvCxnSpPr>
        <p:spPr>
          <a:xfrm flipH="1">
            <a:off x="3065318" y="2371406"/>
            <a:ext cx="1208332" cy="31760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a:off x="3138055" y="2355603"/>
            <a:ext cx="1135595" cy="181338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A769EF-2235-476B-8604-DF8E25188EE7}"/>
              </a:ext>
            </a:extLst>
          </p:cNvPr>
          <p:cNvSpPr txBox="1"/>
          <p:nvPr/>
        </p:nvSpPr>
        <p:spPr>
          <a:xfrm>
            <a:off x="5048636" y="3781343"/>
            <a:ext cx="3729034" cy="1200329"/>
          </a:xfrm>
          <a:prstGeom prst="rect">
            <a:avLst/>
          </a:prstGeom>
          <a:solidFill>
            <a:schemeClr val="bg1"/>
          </a:solidFill>
          <a:ln>
            <a:solidFill>
              <a:schemeClr val="tx1"/>
            </a:solidFill>
          </a:ln>
        </p:spPr>
        <p:txBody>
          <a:bodyPr wrap="none" rtlCol="0">
            <a:spAutoFit/>
          </a:bodyPr>
          <a:lstStyle/>
          <a:p>
            <a:r>
              <a:rPr lang="en-US" sz="2400" b="1" dirty="0"/>
              <a:t>CTE FTE Daily Summary </a:t>
            </a:r>
          </a:p>
          <a:p>
            <a:r>
              <a:rPr lang="en-US" sz="2400" b="1" dirty="0"/>
              <a:t>Reports are currently being </a:t>
            </a:r>
          </a:p>
          <a:p>
            <a:r>
              <a:rPr lang="en-US" sz="2400" b="1" dirty="0"/>
              <a:t>updated by ODE</a:t>
            </a:r>
          </a:p>
        </p:txBody>
      </p:sp>
      <p:cxnSp>
        <p:nvCxnSpPr>
          <p:cNvPr id="11" name="Straight Arrow Connector 10">
            <a:extLst>
              <a:ext uri="{FF2B5EF4-FFF2-40B4-BE49-F238E27FC236}">
                <a16:creationId xmlns:a16="http://schemas.microsoft.com/office/drawing/2014/main" id="{6EF32762-32C5-474F-82D6-C3CAA7AB4746}"/>
              </a:ext>
            </a:extLst>
          </p:cNvPr>
          <p:cNvCxnSpPr>
            <a:cxnSpLocks/>
            <a:stCxn id="6" idx="1"/>
          </p:cNvCxnSpPr>
          <p:nvPr/>
        </p:nvCxnSpPr>
        <p:spPr>
          <a:xfrm flipH="1">
            <a:off x="2926083" y="4381508"/>
            <a:ext cx="2122553" cy="6159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32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791092" cy="967729"/>
          </a:xfrm>
        </p:spPr>
        <p:txBody>
          <a:bodyPr/>
          <a:lstStyle/>
          <a:p>
            <a:r>
              <a:rPr lang="en-US" b="1" dirty="0"/>
              <a:t>Open (CTEA-000) CTE FTE Detail Report</a:t>
            </a:r>
          </a:p>
        </p:txBody>
      </p:sp>
      <p:sp>
        <p:nvSpPr>
          <p:cNvPr id="3" name="Content Placeholder 2"/>
          <p:cNvSpPr>
            <a:spLocks noGrp="1"/>
          </p:cNvSpPr>
          <p:nvPr>
            <p:ph idx="1"/>
          </p:nvPr>
        </p:nvSpPr>
        <p:spPr>
          <a:xfrm>
            <a:off x="838200" y="1332855"/>
            <a:ext cx="10515600" cy="4188052"/>
          </a:xfrm>
        </p:spPr>
        <p:txBody>
          <a:bodyPr/>
          <a:lstStyle/>
          <a:p>
            <a:pPr marL="0" indent="0">
              <a:buNone/>
            </a:pPr>
            <a:r>
              <a:rPr lang="en-US" sz="3200" dirty="0"/>
              <a:t>From the Level 2 Reports screen or the ZIP file, open the CTE FTE Detail Report </a:t>
            </a:r>
          </a:p>
          <a:p>
            <a:pPr marL="0" indent="0">
              <a:buNone/>
            </a:pPr>
            <a:endParaRPr lang="en-US" sz="3200"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16</a:t>
            </a:fld>
            <a:endParaRPr lang="en-US" dirty="0"/>
          </a:p>
        </p:txBody>
      </p:sp>
      <p:pic>
        <p:nvPicPr>
          <p:cNvPr id="5" name="Picture 4"/>
          <p:cNvPicPr>
            <a:picLocks noChangeAspect="1"/>
          </p:cNvPicPr>
          <p:nvPr/>
        </p:nvPicPr>
        <p:blipFill rotWithShape="1">
          <a:blip r:embed="rId3"/>
          <a:srcRect r="18395"/>
          <a:stretch/>
        </p:blipFill>
        <p:spPr>
          <a:xfrm>
            <a:off x="967154" y="2377842"/>
            <a:ext cx="9591989" cy="3670348"/>
          </a:xfrm>
          <a:prstGeom prst="rect">
            <a:avLst/>
          </a:prstGeom>
          <a:ln>
            <a:solidFill>
              <a:schemeClr val="tx1"/>
            </a:solidFill>
          </a:ln>
        </p:spPr>
      </p:pic>
      <p:sp>
        <p:nvSpPr>
          <p:cNvPr id="8" name="Oval 7"/>
          <p:cNvSpPr/>
          <p:nvPr/>
        </p:nvSpPr>
        <p:spPr>
          <a:xfrm>
            <a:off x="763675" y="2377842"/>
            <a:ext cx="3486778" cy="4315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08320FC-5A40-46D8-956E-3AE96C39FB95}"/>
              </a:ext>
            </a:extLst>
          </p:cNvPr>
          <p:cNvSpPr/>
          <p:nvPr/>
        </p:nvSpPr>
        <p:spPr>
          <a:xfrm>
            <a:off x="967153" y="4970584"/>
            <a:ext cx="9591989" cy="10776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1D15BB-15C5-44C9-8D1D-33975D674916}"/>
              </a:ext>
            </a:extLst>
          </p:cNvPr>
          <p:cNvSpPr txBox="1"/>
          <p:nvPr/>
        </p:nvSpPr>
        <p:spPr>
          <a:xfrm>
            <a:off x="4911969" y="5290075"/>
            <a:ext cx="5351658" cy="461665"/>
          </a:xfrm>
          <a:prstGeom prst="rect">
            <a:avLst/>
          </a:prstGeom>
          <a:solidFill>
            <a:schemeClr val="bg1"/>
          </a:solidFill>
          <a:ln>
            <a:solidFill>
              <a:schemeClr val="tx1"/>
            </a:solidFill>
          </a:ln>
        </p:spPr>
        <p:txBody>
          <a:bodyPr wrap="none" rtlCol="0">
            <a:spAutoFit/>
          </a:bodyPr>
          <a:lstStyle/>
          <a:p>
            <a:r>
              <a:rPr lang="en-US" sz="2400" b="1" dirty="0"/>
              <a:t>Note -these reports are not yet available</a:t>
            </a:r>
          </a:p>
        </p:txBody>
      </p:sp>
    </p:spTree>
    <p:extLst>
      <p:ext uri="{BB962C8B-B14F-4D97-AF65-F5344CB8AC3E}">
        <p14:creationId xmlns:p14="http://schemas.microsoft.com/office/powerpoint/2010/main" val="42627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011678" cy="1173744"/>
          </a:xfrm>
        </p:spPr>
        <p:txBody>
          <a:bodyPr>
            <a:normAutofit/>
          </a:bodyPr>
          <a:lstStyle/>
          <a:p>
            <a:r>
              <a:rPr lang="en-US" b="1" dirty="0"/>
              <a:t>Formatting the (CTEA-000) CTE FTE Detail Report</a:t>
            </a:r>
          </a:p>
        </p:txBody>
      </p:sp>
      <p:sp>
        <p:nvSpPr>
          <p:cNvPr id="3" name="Content Placeholder 2"/>
          <p:cNvSpPr>
            <a:spLocks noGrp="1"/>
          </p:cNvSpPr>
          <p:nvPr>
            <p:ph idx="1"/>
          </p:nvPr>
        </p:nvSpPr>
        <p:spPr>
          <a:xfrm>
            <a:off x="838200" y="1661531"/>
            <a:ext cx="10515600" cy="4084751"/>
          </a:xfrm>
        </p:spPr>
        <p:txBody>
          <a:bodyPr>
            <a:normAutofit/>
          </a:bodyPr>
          <a:lstStyle/>
          <a:p>
            <a:r>
              <a:rPr lang="en-US" sz="3200" dirty="0"/>
              <a:t>Select Header Row and Wrap Text</a:t>
            </a:r>
          </a:p>
          <a:p>
            <a:r>
              <a:rPr lang="en-US" sz="3200" dirty="0"/>
              <a:t>Freeze Top Row</a:t>
            </a:r>
          </a:p>
          <a:p>
            <a:r>
              <a:rPr lang="en-US" sz="3200" dirty="0"/>
              <a:t>Justify column width</a:t>
            </a:r>
          </a:p>
          <a:p>
            <a:r>
              <a:rPr lang="en-US" sz="3200" dirty="0"/>
              <a:t>Apply Filters</a:t>
            </a:r>
          </a:p>
          <a:p>
            <a:r>
              <a:rPr lang="en-US" sz="3200" dirty="0"/>
              <a:t>Better yet, use a macro!</a:t>
            </a:r>
          </a:p>
          <a:p>
            <a:pPr marL="457200" lvl="1" indent="0">
              <a:buNone/>
            </a:pPr>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17</a:t>
            </a:fld>
            <a:endParaRPr lang="en-US" dirty="0"/>
          </a:p>
        </p:txBody>
      </p:sp>
    </p:spTree>
    <p:extLst>
      <p:ext uri="{BB962C8B-B14F-4D97-AF65-F5344CB8AC3E}">
        <p14:creationId xmlns:p14="http://schemas.microsoft.com/office/powerpoint/2010/main" val="123672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735809"/>
            <a:ext cx="6172200" cy="3750591"/>
          </a:xfrm>
        </p:spPr>
        <p:txBody>
          <a:bodyPr/>
          <a:lstStyle/>
          <a:p>
            <a:r>
              <a:rPr lang="en-US" dirty="0"/>
              <a:t>Are you able to access your most recent CTE reports?</a:t>
            </a:r>
          </a:p>
          <a:p>
            <a:r>
              <a:rPr lang="en-US" dirty="0"/>
              <a:t>Have your reports been updated since your last review?</a:t>
            </a:r>
          </a:p>
          <a:p>
            <a:r>
              <a:rPr lang="en-US" dirty="0"/>
              <a:t>Can you format the CTE reports to prepare them for review?</a:t>
            </a:r>
          </a:p>
        </p:txBody>
      </p:sp>
      <p:sp>
        <p:nvSpPr>
          <p:cNvPr id="4" name="Text Placeholder 3"/>
          <p:cNvSpPr>
            <a:spLocks noGrp="1"/>
          </p:cNvSpPr>
          <p:nvPr>
            <p:ph type="body" sz="half" idx="2"/>
          </p:nvPr>
        </p:nvSpPr>
        <p:spPr>
          <a:xfrm>
            <a:off x="839788" y="2057400"/>
            <a:ext cx="3932237" cy="3429000"/>
          </a:xfrm>
        </p:spPr>
        <p:txBody>
          <a:bodyPr>
            <a:normAutofit/>
          </a:bodyPr>
          <a:lstStyle/>
          <a:p>
            <a:r>
              <a:rPr lang="en-US" sz="2400" dirty="0"/>
              <a:t>CTE reports contain a large amount of data and should be reviewed often. Knowing how to prepare the reports using Excel can make the data review process much easier. Saving your work between reviews can be helpful in troubleshooting issues over time.</a:t>
            </a:r>
          </a:p>
        </p:txBody>
      </p:sp>
      <p:sp>
        <p:nvSpPr>
          <p:cNvPr id="5" name="Slide Number Placeholder 4"/>
          <p:cNvSpPr>
            <a:spLocks noGrp="1"/>
          </p:cNvSpPr>
          <p:nvPr>
            <p:ph type="sldNum" sz="quarter" idx="12"/>
          </p:nvPr>
        </p:nvSpPr>
        <p:spPr/>
        <p:txBody>
          <a:bodyPr/>
          <a:lstStyle/>
          <a:p>
            <a:fld id="{1BC7DB03-7057-184B-9DF0-B5FFC5E3886A}" type="slidenum">
              <a:rPr lang="en-US" smtClean="0"/>
              <a:t>18</a:t>
            </a:fld>
            <a:endParaRPr lang="en-US" dirty="0"/>
          </a:p>
        </p:txBody>
      </p:sp>
    </p:spTree>
    <p:extLst>
      <p:ext uri="{BB962C8B-B14F-4D97-AF65-F5344CB8AC3E}">
        <p14:creationId xmlns:p14="http://schemas.microsoft.com/office/powerpoint/2010/main" val="145505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24951" y="2122097"/>
            <a:ext cx="10282688" cy="1919551"/>
          </a:xfrm>
        </p:spPr>
        <p:txBody>
          <a:bodyPr>
            <a:normAutofit/>
          </a:bodyPr>
          <a:lstStyle/>
          <a:p>
            <a:r>
              <a:rPr lang="en-US" b="1" dirty="0"/>
              <a:t>Understanding the </a:t>
            </a:r>
            <a:br>
              <a:rPr lang="en-US" b="1" dirty="0"/>
            </a:br>
            <a:r>
              <a:rPr lang="en-US" b="1" dirty="0"/>
              <a:t>CTE FTE Detail Report</a:t>
            </a:r>
          </a:p>
        </p:txBody>
      </p:sp>
      <p:sp>
        <p:nvSpPr>
          <p:cNvPr id="5" name="Slide Number Placeholder 4"/>
          <p:cNvSpPr>
            <a:spLocks noGrp="1"/>
          </p:cNvSpPr>
          <p:nvPr>
            <p:ph type="sldNum" sz="quarter" idx="12"/>
          </p:nvPr>
        </p:nvSpPr>
        <p:spPr/>
        <p:txBody>
          <a:bodyPr/>
          <a:lstStyle/>
          <a:p>
            <a:fld id="{1BC7DB03-7057-184B-9DF0-B5FFC5E3886A}" type="slidenum">
              <a:rPr lang="en-US" smtClean="0"/>
              <a:t>19</a:t>
            </a:fld>
            <a:endParaRPr lang="en-US" dirty="0"/>
          </a:p>
        </p:txBody>
      </p:sp>
    </p:spTree>
    <p:extLst>
      <p:ext uri="{BB962C8B-B14F-4D97-AF65-F5344CB8AC3E}">
        <p14:creationId xmlns:p14="http://schemas.microsoft.com/office/powerpoint/2010/main" val="427383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 </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2"/>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Tree>
    <p:extLst>
      <p:ext uri="{BB962C8B-B14F-4D97-AF65-F5344CB8AC3E}">
        <p14:creationId xmlns:p14="http://schemas.microsoft.com/office/powerpoint/2010/main" val="164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BB0047-1211-4D8E-8278-451AA8AB2445}"/>
              </a:ext>
            </a:extLst>
          </p:cNvPr>
          <p:cNvPicPr>
            <a:picLocks noChangeAspect="1"/>
          </p:cNvPicPr>
          <p:nvPr/>
        </p:nvPicPr>
        <p:blipFill>
          <a:blip r:embed="rId3"/>
          <a:stretch>
            <a:fillRect/>
          </a:stretch>
        </p:blipFill>
        <p:spPr>
          <a:xfrm>
            <a:off x="4275444" y="3540347"/>
            <a:ext cx="6578154" cy="2554445"/>
          </a:xfrm>
          <a:prstGeom prst="rect">
            <a:avLst/>
          </a:prstGeom>
          <a:ln>
            <a:solidFill>
              <a:schemeClr val="tx1"/>
            </a:solidFill>
          </a:ln>
        </p:spPr>
      </p:pic>
      <p:sp>
        <p:nvSpPr>
          <p:cNvPr id="2" name="Title 1"/>
          <p:cNvSpPr>
            <a:spLocks noGrp="1"/>
          </p:cNvSpPr>
          <p:nvPr>
            <p:ph type="title"/>
          </p:nvPr>
        </p:nvSpPr>
        <p:spPr>
          <a:xfrm>
            <a:off x="838200" y="365125"/>
            <a:ext cx="10515600" cy="1073257"/>
          </a:xfrm>
        </p:spPr>
        <p:txBody>
          <a:bodyPr/>
          <a:lstStyle/>
          <a:p>
            <a:r>
              <a:rPr lang="en-US" b="1" dirty="0"/>
              <a:t>(CTEA-000) CTE FTE Detail Report Data </a:t>
            </a:r>
          </a:p>
        </p:txBody>
      </p:sp>
      <p:sp>
        <p:nvSpPr>
          <p:cNvPr id="4" name="Slide Number Placeholder 3"/>
          <p:cNvSpPr>
            <a:spLocks noGrp="1"/>
          </p:cNvSpPr>
          <p:nvPr>
            <p:ph type="sldNum" sz="quarter" idx="12"/>
          </p:nvPr>
        </p:nvSpPr>
        <p:spPr/>
        <p:txBody>
          <a:bodyPr/>
          <a:lstStyle/>
          <a:p>
            <a:fld id="{1BC7DB03-7057-184B-9DF0-B5FFC5E3886A}" type="slidenum">
              <a:rPr lang="en-US" smtClean="0"/>
              <a:t>20</a:t>
            </a:fld>
            <a:endParaRPr lang="en-US" dirty="0"/>
          </a:p>
        </p:txBody>
      </p:sp>
      <p:sp>
        <p:nvSpPr>
          <p:cNvPr id="6" name="Content Placeholder 5"/>
          <p:cNvSpPr>
            <a:spLocks noGrp="1"/>
          </p:cNvSpPr>
          <p:nvPr>
            <p:ph idx="1"/>
          </p:nvPr>
        </p:nvSpPr>
        <p:spPr>
          <a:xfrm>
            <a:off x="838200" y="1438382"/>
            <a:ext cx="10890380" cy="4738581"/>
          </a:xfrm>
        </p:spPr>
        <p:txBody>
          <a:bodyPr/>
          <a:lstStyle/>
          <a:p>
            <a:pPr marL="0" indent="0">
              <a:buNone/>
            </a:pPr>
            <a:r>
              <a:rPr lang="en-US" sz="3200" dirty="0"/>
              <a:t>Contains rows of CTE data by student and CTE course in which they are enrolled</a:t>
            </a:r>
          </a:p>
          <a:p>
            <a:pPr lvl="1"/>
            <a:r>
              <a:rPr lang="en-US" sz="2800" dirty="0"/>
              <a:t>Students with changes to their Student Standing (FS), Student Attributes Date Effective (FD), or Student Course (GN) Records can have multiple rows of data on the CTE FTE Detail Report </a:t>
            </a:r>
          </a:p>
          <a:p>
            <a:pPr marL="0" indent="0">
              <a:buNone/>
            </a:pPr>
            <a:endParaRPr lang="en-US" dirty="0"/>
          </a:p>
        </p:txBody>
      </p:sp>
      <p:sp>
        <p:nvSpPr>
          <p:cNvPr id="8" name="TextBox 7"/>
          <p:cNvSpPr txBox="1"/>
          <p:nvPr/>
        </p:nvSpPr>
        <p:spPr>
          <a:xfrm>
            <a:off x="580055" y="4219289"/>
            <a:ext cx="3565349" cy="1200329"/>
          </a:xfrm>
          <a:prstGeom prst="rect">
            <a:avLst/>
          </a:prstGeom>
          <a:solidFill>
            <a:schemeClr val="bg1"/>
          </a:solidFill>
          <a:ln>
            <a:solidFill>
              <a:schemeClr val="tx1"/>
            </a:solidFill>
          </a:ln>
        </p:spPr>
        <p:txBody>
          <a:bodyPr wrap="square" rtlCol="0">
            <a:spAutoFit/>
          </a:bodyPr>
          <a:lstStyle/>
          <a:p>
            <a:r>
              <a:rPr lang="en-US" sz="2400" b="1" dirty="0"/>
              <a:t>The first column contains </a:t>
            </a:r>
          </a:p>
          <a:p>
            <a:r>
              <a:rPr lang="en-US" sz="2400" b="1" dirty="0"/>
              <a:t>the IRN of the LEA </a:t>
            </a:r>
          </a:p>
          <a:p>
            <a:r>
              <a:rPr lang="en-US" sz="2400" b="1" dirty="0"/>
              <a:t>receiving the report </a:t>
            </a:r>
          </a:p>
        </p:txBody>
      </p:sp>
      <p:sp>
        <p:nvSpPr>
          <p:cNvPr id="9" name="Rounded Rectangle 8"/>
          <p:cNvSpPr/>
          <p:nvPr/>
        </p:nvSpPr>
        <p:spPr>
          <a:xfrm>
            <a:off x="4535524" y="3540347"/>
            <a:ext cx="772886" cy="25544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8A1F861-FDC1-4B6C-BB3F-0E0CE7D21FC0}"/>
              </a:ext>
            </a:extLst>
          </p:cNvPr>
          <p:cNvCxnSpPr>
            <a:cxnSpLocks/>
          </p:cNvCxnSpPr>
          <p:nvPr/>
        </p:nvCxnSpPr>
        <p:spPr>
          <a:xfrm flipV="1">
            <a:off x="4145404" y="4817569"/>
            <a:ext cx="652839" cy="423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44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8771F6-B608-401A-AB9B-BFB94DA137BF}"/>
              </a:ext>
            </a:extLst>
          </p:cNvPr>
          <p:cNvPicPr>
            <a:picLocks noChangeAspect="1"/>
          </p:cNvPicPr>
          <p:nvPr/>
        </p:nvPicPr>
        <p:blipFill>
          <a:blip r:embed="rId3"/>
          <a:stretch>
            <a:fillRect/>
          </a:stretch>
        </p:blipFill>
        <p:spPr>
          <a:xfrm>
            <a:off x="761647" y="3473750"/>
            <a:ext cx="4775129" cy="3046988"/>
          </a:xfrm>
          <a:prstGeom prst="rect">
            <a:avLst/>
          </a:prstGeom>
        </p:spPr>
      </p:pic>
      <p:sp>
        <p:nvSpPr>
          <p:cNvPr id="4" name="Slide Number Placeholder 3"/>
          <p:cNvSpPr>
            <a:spLocks noGrp="1"/>
          </p:cNvSpPr>
          <p:nvPr>
            <p:ph type="sldNum" sz="quarter" idx="12"/>
          </p:nvPr>
        </p:nvSpPr>
        <p:spPr/>
        <p:txBody>
          <a:bodyPr/>
          <a:lstStyle/>
          <a:p>
            <a:fld id="{1BC7DB03-7057-184B-9DF0-B5FFC5E3886A}" type="slidenum">
              <a:rPr lang="en-US" smtClean="0"/>
              <a:t>21</a:t>
            </a:fld>
            <a:endParaRPr lang="en-US" dirty="0"/>
          </a:p>
        </p:txBody>
      </p:sp>
      <p:sp>
        <p:nvSpPr>
          <p:cNvPr id="2" name="Title 1"/>
          <p:cNvSpPr>
            <a:spLocks noGrp="1"/>
          </p:cNvSpPr>
          <p:nvPr>
            <p:ph type="title" idx="4294967295"/>
          </p:nvPr>
        </p:nvSpPr>
        <p:spPr>
          <a:xfrm>
            <a:off x="838200" y="238218"/>
            <a:ext cx="10515600" cy="981816"/>
          </a:xfrm>
        </p:spPr>
        <p:txBody>
          <a:bodyPr/>
          <a:lstStyle/>
          <a:p>
            <a:r>
              <a:rPr lang="en-US" b="1" dirty="0"/>
              <a:t>(CTEA-000) CTE FTE Detail Report Data, cont’d</a:t>
            </a:r>
          </a:p>
        </p:txBody>
      </p:sp>
      <p:sp>
        <p:nvSpPr>
          <p:cNvPr id="6" name="TextBox 5"/>
          <p:cNvSpPr txBox="1"/>
          <p:nvPr/>
        </p:nvSpPr>
        <p:spPr>
          <a:xfrm>
            <a:off x="5678649" y="1404083"/>
            <a:ext cx="6287362" cy="3046988"/>
          </a:xfrm>
          <a:prstGeom prst="rect">
            <a:avLst/>
          </a:prstGeom>
          <a:solidFill>
            <a:schemeClr val="bg1"/>
          </a:solidFill>
          <a:ln>
            <a:solidFill>
              <a:schemeClr val="tx1"/>
            </a:solidFill>
          </a:ln>
        </p:spPr>
        <p:txBody>
          <a:bodyPr wrap="none" rtlCol="0">
            <a:spAutoFit/>
          </a:bodyPr>
          <a:lstStyle/>
          <a:p>
            <a:r>
              <a:rPr lang="en-US" sz="2400" b="1" dirty="0"/>
              <a:t>The Severity Code is set based on a comparison </a:t>
            </a:r>
          </a:p>
          <a:p>
            <a:r>
              <a:rPr lang="en-US" sz="2400" b="1" dirty="0"/>
              <a:t>between the original FTE and the adjusted FTE</a:t>
            </a:r>
          </a:p>
          <a:p>
            <a:pPr marL="342900" indent="-342900">
              <a:buFont typeface="Arial" panose="020B0604020202020204" pitchFamily="34" charset="0"/>
              <a:buChar char="•"/>
            </a:pPr>
            <a:r>
              <a:rPr lang="en-US" sz="2400" b="1" dirty="0"/>
              <a:t>CTE FTEs with an “F” Fatal Severity Code </a:t>
            </a:r>
            <a:br>
              <a:rPr lang="en-US" sz="2400" b="1" dirty="0"/>
            </a:br>
            <a:r>
              <a:rPr lang="en-US" sz="2400" b="1" dirty="0"/>
              <a:t>are reduced to zero</a:t>
            </a:r>
          </a:p>
          <a:p>
            <a:pPr marL="342900" indent="-342900">
              <a:buFont typeface="Arial" panose="020B0604020202020204" pitchFamily="34" charset="0"/>
              <a:buChar char="•"/>
            </a:pPr>
            <a:r>
              <a:rPr lang="en-US" sz="2400" b="1" dirty="0"/>
              <a:t>CTE FTEs with a “C” Critical Severity Code </a:t>
            </a:r>
            <a:br>
              <a:rPr lang="en-US" sz="2400" b="1" dirty="0"/>
            </a:br>
            <a:r>
              <a:rPr lang="en-US" sz="2400" b="1" dirty="0"/>
              <a:t>are reduced but not to zero</a:t>
            </a:r>
          </a:p>
          <a:p>
            <a:pPr marL="342900" indent="-342900">
              <a:buFont typeface="Arial" panose="020B0604020202020204" pitchFamily="34" charset="0"/>
              <a:buChar char="•"/>
            </a:pPr>
            <a:r>
              <a:rPr lang="en-US" sz="2400" b="1" dirty="0"/>
              <a:t>CTE FTEs with an “I” Information Severity </a:t>
            </a:r>
            <a:br>
              <a:rPr lang="en-US" sz="2400" b="1" dirty="0"/>
            </a:br>
            <a:r>
              <a:rPr lang="en-US" sz="2400" b="1" dirty="0"/>
              <a:t>Code are not reduced</a:t>
            </a:r>
          </a:p>
        </p:txBody>
      </p:sp>
      <p:sp>
        <p:nvSpPr>
          <p:cNvPr id="7" name="TextBox 6"/>
          <p:cNvSpPr txBox="1"/>
          <p:nvPr/>
        </p:nvSpPr>
        <p:spPr>
          <a:xfrm>
            <a:off x="761647" y="1266550"/>
            <a:ext cx="3630225" cy="1569660"/>
          </a:xfrm>
          <a:prstGeom prst="rect">
            <a:avLst/>
          </a:prstGeom>
          <a:solidFill>
            <a:schemeClr val="bg1"/>
          </a:solidFill>
          <a:ln>
            <a:solidFill>
              <a:schemeClr val="tx1"/>
            </a:solidFill>
          </a:ln>
        </p:spPr>
        <p:txBody>
          <a:bodyPr wrap="none" rtlCol="0">
            <a:spAutoFit/>
          </a:bodyPr>
          <a:lstStyle/>
          <a:p>
            <a:r>
              <a:rPr lang="en-US" sz="2400" b="1" dirty="0"/>
              <a:t>Result Code “SC0000” and </a:t>
            </a:r>
          </a:p>
          <a:p>
            <a:r>
              <a:rPr lang="en-US" sz="2400" b="1" dirty="0"/>
              <a:t>Result Code Description </a:t>
            </a:r>
          </a:p>
          <a:p>
            <a:r>
              <a:rPr lang="en-US" sz="2400" b="1" dirty="0"/>
              <a:t>“CTE Base FTE” are not </a:t>
            </a:r>
          </a:p>
          <a:p>
            <a:r>
              <a:rPr lang="en-US" sz="2400" b="1" dirty="0"/>
              <a:t>error codes </a:t>
            </a:r>
          </a:p>
        </p:txBody>
      </p:sp>
      <p:sp>
        <p:nvSpPr>
          <p:cNvPr id="8" name="TextBox 7"/>
          <p:cNvSpPr txBox="1"/>
          <p:nvPr/>
        </p:nvSpPr>
        <p:spPr>
          <a:xfrm>
            <a:off x="6170451" y="4760086"/>
            <a:ext cx="5846344" cy="1200329"/>
          </a:xfrm>
          <a:prstGeom prst="rect">
            <a:avLst/>
          </a:prstGeom>
          <a:solidFill>
            <a:schemeClr val="bg1"/>
          </a:solidFill>
          <a:ln>
            <a:solidFill>
              <a:schemeClr val="tx1"/>
            </a:solidFill>
          </a:ln>
        </p:spPr>
        <p:txBody>
          <a:bodyPr wrap="none" rtlCol="0">
            <a:spAutoFit/>
          </a:bodyPr>
          <a:lstStyle/>
          <a:p>
            <a:r>
              <a:rPr lang="en-US" sz="2400" b="1" dirty="0"/>
              <a:t>In an upcoming slide we will talk about </a:t>
            </a:r>
          </a:p>
          <a:p>
            <a:r>
              <a:rPr lang="en-US" sz="2400" b="1" dirty="0"/>
              <a:t>the relationship between the CTE FTE Detail </a:t>
            </a:r>
          </a:p>
          <a:p>
            <a:r>
              <a:rPr lang="en-US" sz="2400" b="1" dirty="0"/>
              <a:t>Report and the Error Detail Reports</a:t>
            </a:r>
          </a:p>
        </p:txBody>
      </p:sp>
      <p:cxnSp>
        <p:nvCxnSpPr>
          <p:cNvPr id="10" name="Straight Arrow Connector 9"/>
          <p:cNvCxnSpPr>
            <a:cxnSpLocks/>
          </p:cNvCxnSpPr>
          <p:nvPr/>
        </p:nvCxnSpPr>
        <p:spPr>
          <a:xfrm flipH="1">
            <a:off x="1055804" y="2836210"/>
            <a:ext cx="584460" cy="11984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1640264" y="2836210"/>
            <a:ext cx="358915" cy="13237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2762055" y="1621410"/>
            <a:ext cx="2916594" cy="21239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025235" y="3473751"/>
            <a:ext cx="2511541" cy="30469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5071116" y="5360250"/>
            <a:ext cx="1099336" cy="4301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2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E925B5-9E28-40E2-8680-DE7BEE3495BA}"/>
              </a:ext>
            </a:extLst>
          </p:cNvPr>
          <p:cNvPicPr>
            <a:picLocks noChangeAspect="1"/>
          </p:cNvPicPr>
          <p:nvPr/>
        </p:nvPicPr>
        <p:blipFill>
          <a:blip r:embed="rId3"/>
          <a:stretch>
            <a:fillRect/>
          </a:stretch>
        </p:blipFill>
        <p:spPr>
          <a:xfrm>
            <a:off x="612012" y="2519442"/>
            <a:ext cx="11340823" cy="3390944"/>
          </a:xfrm>
          <a:prstGeom prst="rect">
            <a:avLst/>
          </a:prstGeom>
          <a:ln>
            <a:solidFill>
              <a:schemeClr val="tx1"/>
            </a:solidFill>
          </a:ln>
        </p:spPr>
      </p:pic>
      <p:sp>
        <p:nvSpPr>
          <p:cNvPr id="2" name="Title 1"/>
          <p:cNvSpPr>
            <a:spLocks noGrp="1"/>
          </p:cNvSpPr>
          <p:nvPr>
            <p:ph type="title"/>
          </p:nvPr>
        </p:nvSpPr>
        <p:spPr>
          <a:xfrm>
            <a:off x="838200" y="365126"/>
            <a:ext cx="10515600" cy="837674"/>
          </a:xfrm>
        </p:spPr>
        <p:txBody>
          <a:bodyPr/>
          <a:lstStyle/>
          <a:p>
            <a:r>
              <a:rPr lang="en-US" b="1" dirty="0"/>
              <a:t>(CTEA-000) CTE FTE Detail Report Course Data </a:t>
            </a:r>
          </a:p>
        </p:txBody>
      </p:sp>
      <p:sp>
        <p:nvSpPr>
          <p:cNvPr id="3" name="Content Placeholder 2"/>
          <p:cNvSpPr>
            <a:spLocks noGrp="1"/>
          </p:cNvSpPr>
          <p:nvPr>
            <p:ph idx="1"/>
          </p:nvPr>
        </p:nvSpPr>
        <p:spPr>
          <a:xfrm>
            <a:off x="838200" y="1202800"/>
            <a:ext cx="10922000" cy="4991536"/>
          </a:xfrm>
        </p:spPr>
        <p:txBody>
          <a:bodyPr>
            <a:normAutofit/>
          </a:bodyPr>
          <a:lstStyle/>
          <a:p>
            <a:pPr marL="0" indent="0">
              <a:buNone/>
            </a:pPr>
            <a:r>
              <a:rPr lang="en-US" sz="3200" dirty="0"/>
              <a:t>This section of the report contains some of the course data that is used to generate the student CTE FTE</a:t>
            </a:r>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dirty="0"/>
          </a:p>
        </p:txBody>
      </p:sp>
      <p:sp>
        <p:nvSpPr>
          <p:cNvPr id="6" name="TextBox 5"/>
          <p:cNvSpPr txBox="1"/>
          <p:nvPr/>
        </p:nvSpPr>
        <p:spPr>
          <a:xfrm>
            <a:off x="612012" y="4782484"/>
            <a:ext cx="4176593" cy="1569660"/>
          </a:xfrm>
          <a:prstGeom prst="rect">
            <a:avLst/>
          </a:prstGeom>
          <a:solidFill>
            <a:schemeClr val="bg1"/>
          </a:solidFill>
          <a:ln>
            <a:solidFill>
              <a:schemeClr val="tx1"/>
            </a:solidFill>
          </a:ln>
        </p:spPr>
        <p:txBody>
          <a:bodyPr wrap="none" rtlCol="0">
            <a:spAutoFit/>
          </a:bodyPr>
          <a:lstStyle/>
          <a:p>
            <a:r>
              <a:rPr lang="en-US" sz="2400" b="1" dirty="0"/>
              <a:t>The LEA IRN is that of the </a:t>
            </a:r>
          </a:p>
          <a:p>
            <a:r>
              <a:rPr lang="en-US" sz="2400" b="1" dirty="0"/>
              <a:t>educating LEA. Your IRN here </a:t>
            </a:r>
          </a:p>
          <a:p>
            <a:r>
              <a:rPr lang="en-US" sz="2400" b="1" dirty="0"/>
              <a:t>is your data. Another LEA’s IRN </a:t>
            </a:r>
          </a:p>
          <a:p>
            <a:r>
              <a:rPr lang="en-US" sz="2400" b="1" dirty="0"/>
              <a:t>here is their data. </a:t>
            </a:r>
          </a:p>
        </p:txBody>
      </p:sp>
      <p:cxnSp>
        <p:nvCxnSpPr>
          <p:cNvPr id="9" name="Straight Arrow Connector 8"/>
          <p:cNvCxnSpPr>
            <a:cxnSpLocks/>
          </p:cNvCxnSpPr>
          <p:nvPr/>
        </p:nvCxnSpPr>
        <p:spPr>
          <a:xfrm flipV="1">
            <a:off x="3632200" y="3582155"/>
            <a:ext cx="1077215" cy="12003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06769" y="4764956"/>
            <a:ext cx="6207661" cy="1200329"/>
          </a:xfrm>
          <a:prstGeom prst="rect">
            <a:avLst/>
          </a:prstGeom>
          <a:solidFill>
            <a:schemeClr val="bg1"/>
          </a:solidFill>
          <a:ln>
            <a:solidFill>
              <a:schemeClr val="tx1"/>
            </a:solidFill>
          </a:ln>
        </p:spPr>
        <p:txBody>
          <a:bodyPr wrap="none" rtlCol="0">
            <a:spAutoFit/>
          </a:bodyPr>
          <a:lstStyle/>
          <a:p>
            <a:r>
              <a:rPr lang="en-US" sz="2400" b="1" dirty="0"/>
              <a:t>The Course Start and End Dates come from the </a:t>
            </a:r>
          </a:p>
          <a:p>
            <a:r>
              <a:rPr lang="en-US" sz="2400" b="1" dirty="0"/>
              <a:t>Course Master (CN) Record and do not reflect</a:t>
            </a:r>
          </a:p>
          <a:p>
            <a:r>
              <a:rPr lang="en-US" sz="2400" b="1" dirty="0"/>
              <a:t>when the student was enrolled in the course</a:t>
            </a:r>
          </a:p>
        </p:txBody>
      </p:sp>
      <p:cxnSp>
        <p:nvCxnSpPr>
          <p:cNvPr id="15" name="Straight Arrow Connector 14"/>
          <p:cNvCxnSpPr>
            <a:cxnSpLocks/>
            <a:stCxn id="12" idx="0"/>
          </p:cNvCxnSpPr>
          <p:nvPr/>
        </p:nvCxnSpPr>
        <p:spPr>
          <a:xfrm flipV="1">
            <a:off x="8610600" y="3564627"/>
            <a:ext cx="1785730" cy="12003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9598E1F1-DE8B-4DA8-8834-1DF3454504CD}"/>
              </a:ext>
            </a:extLst>
          </p:cNvPr>
          <p:cNvSpPr/>
          <p:nvPr/>
        </p:nvSpPr>
        <p:spPr>
          <a:xfrm>
            <a:off x="7019855" y="2519442"/>
            <a:ext cx="4932980" cy="110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FC13598E-873D-4A93-AFC7-37D696576C3E}"/>
              </a:ext>
            </a:extLst>
          </p:cNvPr>
          <p:cNvSpPr/>
          <p:nvPr/>
        </p:nvSpPr>
        <p:spPr>
          <a:xfrm>
            <a:off x="4210402" y="2493635"/>
            <a:ext cx="1077215" cy="11546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2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13777-9D67-4A8C-9449-0138DF374A00}"/>
              </a:ext>
            </a:extLst>
          </p:cNvPr>
          <p:cNvPicPr>
            <a:picLocks noChangeAspect="1"/>
          </p:cNvPicPr>
          <p:nvPr/>
        </p:nvPicPr>
        <p:blipFill>
          <a:blip r:embed="rId3"/>
          <a:stretch>
            <a:fillRect/>
          </a:stretch>
        </p:blipFill>
        <p:spPr>
          <a:xfrm>
            <a:off x="3271101" y="2532326"/>
            <a:ext cx="8194068" cy="3540950"/>
          </a:xfrm>
          <a:prstGeom prst="rect">
            <a:avLst/>
          </a:prstGeom>
          <a:ln>
            <a:solidFill>
              <a:schemeClr val="tx1"/>
            </a:solidFill>
          </a:ln>
        </p:spPr>
      </p:pic>
      <p:sp>
        <p:nvSpPr>
          <p:cNvPr id="2" name="Title 1"/>
          <p:cNvSpPr>
            <a:spLocks noGrp="1"/>
          </p:cNvSpPr>
          <p:nvPr>
            <p:ph type="title"/>
          </p:nvPr>
        </p:nvSpPr>
        <p:spPr>
          <a:xfrm>
            <a:off x="838199" y="365125"/>
            <a:ext cx="11030340" cy="1063293"/>
          </a:xfrm>
        </p:spPr>
        <p:txBody>
          <a:bodyPr>
            <a:noAutofit/>
          </a:bodyPr>
          <a:lstStyle/>
          <a:p>
            <a:r>
              <a:rPr lang="en-US" sz="4000" b="1" dirty="0"/>
              <a:t>(CTEA-000) CTE FTE Detail Report Course Data, cont’d</a:t>
            </a:r>
            <a:endParaRPr lang="en-US" sz="4000" dirty="0"/>
          </a:p>
        </p:txBody>
      </p:sp>
      <p:sp>
        <p:nvSpPr>
          <p:cNvPr id="3" name="Content Placeholder 2"/>
          <p:cNvSpPr>
            <a:spLocks noGrp="1"/>
          </p:cNvSpPr>
          <p:nvPr>
            <p:ph idx="1"/>
          </p:nvPr>
        </p:nvSpPr>
        <p:spPr>
          <a:xfrm>
            <a:off x="838200" y="1567543"/>
            <a:ext cx="10515600" cy="4609420"/>
          </a:xfrm>
        </p:spPr>
        <p:txBody>
          <a:bodyPr/>
          <a:lstStyle/>
          <a:p>
            <a:pPr marL="0" indent="0">
              <a:buNone/>
            </a:pPr>
            <a:r>
              <a:rPr lang="en-US" sz="3200" dirty="0"/>
              <a:t>Additional columns containing course data are further to the right side of the report</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dirty="0"/>
          </a:p>
        </p:txBody>
      </p:sp>
      <p:sp>
        <p:nvSpPr>
          <p:cNvPr id="7" name="TextBox 6"/>
          <p:cNvSpPr txBox="1"/>
          <p:nvPr/>
        </p:nvSpPr>
        <p:spPr>
          <a:xfrm>
            <a:off x="838200" y="4587707"/>
            <a:ext cx="5671020" cy="1569660"/>
          </a:xfrm>
          <a:prstGeom prst="rect">
            <a:avLst/>
          </a:prstGeom>
          <a:solidFill>
            <a:schemeClr val="bg1"/>
          </a:solidFill>
          <a:ln>
            <a:solidFill>
              <a:schemeClr val="tx1"/>
            </a:solidFill>
          </a:ln>
        </p:spPr>
        <p:txBody>
          <a:bodyPr wrap="square" rtlCol="0">
            <a:spAutoFit/>
          </a:bodyPr>
          <a:lstStyle/>
          <a:p>
            <a:r>
              <a:rPr lang="en-US" sz="2400" b="1" dirty="0"/>
              <a:t>The Course Enrollment Start and End dates </a:t>
            </a:r>
          </a:p>
          <a:p>
            <a:r>
              <a:rPr lang="en-US" sz="2400" b="1" dirty="0"/>
              <a:t>reflect a student’s actual enrollment dates </a:t>
            </a:r>
          </a:p>
          <a:p>
            <a:r>
              <a:rPr lang="en-US" sz="2400" b="1" dirty="0"/>
              <a:t>in the course and come from the Student </a:t>
            </a:r>
          </a:p>
          <a:p>
            <a:r>
              <a:rPr lang="en-US" sz="2400" b="1" dirty="0"/>
              <a:t>Course (GN) Record </a:t>
            </a:r>
          </a:p>
        </p:txBody>
      </p:sp>
      <p:cxnSp>
        <p:nvCxnSpPr>
          <p:cNvPr id="9" name="Straight Arrow Connector 8"/>
          <p:cNvCxnSpPr>
            <a:cxnSpLocks/>
          </p:cNvCxnSpPr>
          <p:nvPr/>
        </p:nvCxnSpPr>
        <p:spPr>
          <a:xfrm flipV="1">
            <a:off x="3528646" y="3535052"/>
            <a:ext cx="1684377" cy="1052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AB5B834C-E602-4174-9040-B0A2EAD50B30}"/>
              </a:ext>
            </a:extLst>
          </p:cNvPr>
          <p:cNvSpPr/>
          <p:nvPr/>
        </p:nvSpPr>
        <p:spPr>
          <a:xfrm>
            <a:off x="3271101" y="2532326"/>
            <a:ext cx="4348899" cy="12307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75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69082" cy="913069"/>
          </a:xfrm>
        </p:spPr>
        <p:txBody>
          <a:bodyPr/>
          <a:lstStyle/>
          <a:p>
            <a:r>
              <a:rPr lang="en-US" b="1" dirty="0"/>
              <a:t>(CTEA-000) CTE FTE Detail Report Funding Data</a:t>
            </a:r>
          </a:p>
        </p:txBody>
      </p:sp>
      <p:sp>
        <p:nvSpPr>
          <p:cNvPr id="3" name="Content Placeholder 2"/>
          <p:cNvSpPr>
            <a:spLocks noGrp="1"/>
          </p:cNvSpPr>
          <p:nvPr>
            <p:ph idx="1"/>
          </p:nvPr>
        </p:nvSpPr>
        <p:spPr>
          <a:xfrm>
            <a:off x="838200" y="1278194"/>
            <a:ext cx="10515600" cy="4824833"/>
          </a:xfrm>
        </p:spPr>
        <p:txBody>
          <a:bodyPr>
            <a:normAutofit/>
          </a:bodyPr>
          <a:lstStyle/>
          <a:p>
            <a:pPr marL="0" indent="0">
              <a:buNone/>
            </a:pPr>
            <a:r>
              <a:rPr lang="en-US" sz="3200" dirty="0"/>
              <a:t>Columns S through AB and AJ contain data used to determine the flow of funding as well as the CTE FTE values </a:t>
            </a:r>
          </a:p>
          <a:p>
            <a:pPr lvl="1"/>
            <a:r>
              <a:rPr lang="en-US" sz="2800" dirty="0"/>
              <a:t>The next series of slides will review selected columns</a:t>
            </a:r>
          </a:p>
        </p:txBody>
      </p:sp>
      <p:sp>
        <p:nvSpPr>
          <p:cNvPr id="4" name="Slide Number Placeholder 3"/>
          <p:cNvSpPr>
            <a:spLocks noGrp="1"/>
          </p:cNvSpPr>
          <p:nvPr>
            <p:ph type="sldNum" sz="quarter" idx="12"/>
          </p:nvPr>
        </p:nvSpPr>
        <p:spPr/>
        <p:txBody>
          <a:bodyPr/>
          <a:lstStyle/>
          <a:p>
            <a:fld id="{1BC7DB03-7057-184B-9DF0-B5FFC5E3886A}" type="slidenum">
              <a:rPr lang="en-US" smtClean="0"/>
              <a:t>24</a:t>
            </a:fld>
            <a:endParaRPr lang="en-US" dirty="0"/>
          </a:p>
        </p:txBody>
      </p:sp>
      <p:pic>
        <p:nvPicPr>
          <p:cNvPr id="6" name="Picture 5">
            <a:extLst>
              <a:ext uri="{FF2B5EF4-FFF2-40B4-BE49-F238E27FC236}">
                <a16:creationId xmlns:a16="http://schemas.microsoft.com/office/drawing/2014/main" id="{971940BA-5913-4C11-B2F8-89DA18D54DAD}"/>
              </a:ext>
            </a:extLst>
          </p:cNvPr>
          <p:cNvPicPr>
            <a:picLocks noChangeAspect="1"/>
          </p:cNvPicPr>
          <p:nvPr/>
        </p:nvPicPr>
        <p:blipFill>
          <a:blip r:embed="rId3"/>
          <a:stretch>
            <a:fillRect/>
          </a:stretch>
        </p:blipFill>
        <p:spPr>
          <a:xfrm>
            <a:off x="838199" y="2700438"/>
            <a:ext cx="9766975" cy="3100921"/>
          </a:xfrm>
          <a:prstGeom prst="rect">
            <a:avLst/>
          </a:prstGeom>
          <a:ln>
            <a:solidFill>
              <a:schemeClr val="tx1"/>
            </a:solidFill>
          </a:ln>
        </p:spPr>
      </p:pic>
      <p:pic>
        <p:nvPicPr>
          <p:cNvPr id="7" name="Picture 6">
            <a:extLst>
              <a:ext uri="{FF2B5EF4-FFF2-40B4-BE49-F238E27FC236}">
                <a16:creationId xmlns:a16="http://schemas.microsoft.com/office/drawing/2014/main" id="{7B988DC0-1D6E-417F-8E00-71BDC5864494}"/>
              </a:ext>
            </a:extLst>
          </p:cNvPr>
          <p:cNvPicPr>
            <a:picLocks noChangeAspect="1"/>
          </p:cNvPicPr>
          <p:nvPr/>
        </p:nvPicPr>
        <p:blipFill rotWithShape="1">
          <a:blip r:embed="rId4"/>
          <a:srcRect l="11136" r="11787"/>
          <a:stretch/>
        </p:blipFill>
        <p:spPr>
          <a:xfrm>
            <a:off x="10972799" y="2700438"/>
            <a:ext cx="634483" cy="3100921"/>
          </a:xfrm>
          <a:prstGeom prst="rect">
            <a:avLst/>
          </a:prstGeom>
          <a:ln>
            <a:solidFill>
              <a:schemeClr val="tx1"/>
            </a:solidFill>
          </a:ln>
        </p:spPr>
      </p:pic>
    </p:spTree>
    <p:extLst>
      <p:ext uri="{BB962C8B-B14F-4D97-AF65-F5344CB8AC3E}">
        <p14:creationId xmlns:p14="http://schemas.microsoft.com/office/powerpoint/2010/main" val="366804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882"/>
          </a:xfrm>
        </p:spPr>
        <p:txBody>
          <a:bodyPr/>
          <a:lstStyle/>
          <a:p>
            <a:r>
              <a:rPr lang="en-US" b="1" dirty="0"/>
              <a:t>CTE FTEs </a:t>
            </a:r>
          </a:p>
        </p:txBody>
      </p:sp>
      <p:sp>
        <p:nvSpPr>
          <p:cNvPr id="3" name="Content Placeholder 2"/>
          <p:cNvSpPr>
            <a:spLocks noGrp="1"/>
          </p:cNvSpPr>
          <p:nvPr>
            <p:ph idx="1"/>
          </p:nvPr>
        </p:nvSpPr>
        <p:spPr>
          <a:xfrm>
            <a:off x="838200" y="1456009"/>
            <a:ext cx="10515600" cy="4522760"/>
          </a:xfrm>
        </p:spPr>
        <p:txBody>
          <a:bodyPr/>
          <a:lstStyle/>
          <a:p>
            <a:pPr marL="0" indent="0">
              <a:buNone/>
            </a:pPr>
            <a:r>
              <a:rPr lang="en-US" sz="3200" dirty="0"/>
              <a:t>Career Tech is funded though student CTE FTEs</a:t>
            </a:r>
            <a:r>
              <a:rPr lang="en-US" dirty="0"/>
              <a:t> </a:t>
            </a:r>
          </a:p>
          <a:p>
            <a:pPr lvl="1"/>
            <a:r>
              <a:rPr lang="en-US" sz="2800" dirty="0"/>
              <a:t>Students associated with multiple LEAs can appear on more than one (CTEA-000) CTE FTE Detail Report</a:t>
            </a:r>
          </a:p>
          <a:p>
            <a:pPr lvl="2"/>
            <a:r>
              <a:rPr lang="en-US" sz="2400" dirty="0"/>
              <a:t>For example, students who attend another LEA for Contract Career Tech or through a Special Education Cooperative will appear on the educating and resident district’s (CTEA-000) CTE FTE Detail Report since the funding passes through the resident district</a:t>
            </a:r>
          </a:p>
          <a:p>
            <a:pPr lvl="1"/>
            <a:r>
              <a:rPr lang="en-US" sz="2800" dirty="0"/>
              <a:t>CTE FTEs are calculated for each row on the report </a:t>
            </a:r>
          </a:p>
          <a:p>
            <a:pPr lvl="2"/>
            <a:r>
              <a:rPr lang="en-US" sz="2400" dirty="0"/>
              <a:t>Students can have multiple CTE FTEs calculated for the same course due to changes to their Student Standing (FS), Student Attribute Effective Date (FD), or Student Course (GN) Records </a:t>
            </a:r>
          </a:p>
          <a:p>
            <a:pPr marL="457200" lvl="1"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25</a:t>
            </a:fld>
            <a:endParaRPr lang="en-US" dirty="0"/>
          </a:p>
        </p:txBody>
      </p:sp>
    </p:spTree>
    <p:extLst>
      <p:ext uri="{BB962C8B-B14F-4D97-AF65-F5344CB8AC3E}">
        <p14:creationId xmlns:p14="http://schemas.microsoft.com/office/powerpoint/2010/main" val="337443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r>
              <a:rPr lang="en-US" b="1" dirty="0"/>
              <a:t>FTE Fund Patterns</a:t>
            </a:r>
          </a:p>
        </p:txBody>
      </p:sp>
      <p:sp>
        <p:nvSpPr>
          <p:cNvPr id="3" name="Content Placeholder 2"/>
          <p:cNvSpPr>
            <a:spLocks noGrp="1"/>
          </p:cNvSpPr>
          <p:nvPr>
            <p:ph idx="1"/>
          </p:nvPr>
        </p:nvSpPr>
        <p:spPr>
          <a:xfrm>
            <a:off x="838200" y="1463041"/>
            <a:ext cx="10515600" cy="4263992"/>
          </a:xfrm>
        </p:spPr>
        <p:txBody>
          <a:bodyPr/>
          <a:lstStyle/>
          <a:p>
            <a:r>
              <a:rPr lang="en-US" sz="3200" dirty="0"/>
              <a:t>FTE Fund Pattern Codes (Column S)</a:t>
            </a:r>
          </a:p>
          <a:p>
            <a:pPr lvl="1"/>
            <a:r>
              <a:rPr lang="en-US" sz="2800" dirty="0"/>
              <a:t>Indicate how the funds will flow for that specific CTE FTE row</a:t>
            </a:r>
          </a:p>
          <a:p>
            <a:pPr lvl="1"/>
            <a:r>
              <a:rPr lang="en-US" sz="2800" dirty="0"/>
              <a:t>Examples - RGJV, CTVC, SPCO, etc.</a:t>
            </a:r>
          </a:p>
          <a:p>
            <a:r>
              <a:rPr lang="en-US" sz="3200" dirty="0"/>
              <a:t>Initially Funded IRN (Column AB)</a:t>
            </a:r>
          </a:p>
          <a:p>
            <a:pPr lvl="1"/>
            <a:r>
              <a:rPr lang="en-US" sz="2800" dirty="0"/>
              <a:t>CTE FTE funding initially goes to this IRN </a:t>
            </a:r>
            <a:endParaRPr lang="en-US" sz="3200" dirty="0"/>
          </a:p>
          <a:p>
            <a:r>
              <a:rPr lang="en-US" sz="3200" dirty="0"/>
              <a:t>Transferred to IRN (Column AA)</a:t>
            </a:r>
          </a:p>
          <a:p>
            <a:pPr lvl="1"/>
            <a:r>
              <a:rPr lang="en-US" sz="2800" dirty="0"/>
              <a:t>CTE FTE funding will be transferred to this IRN</a:t>
            </a:r>
          </a:p>
          <a:p>
            <a:pPr lvl="1"/>
            <a:r>
              <a:rPr lang="en-US" sz="2800" dirty="0"/>
              <a:t>When blank, the funding goes to the Initially Funded IRN </a:t>
            </a:r>
          </a:p>
        </p:txBody>
      </p:sp>
      <p:sp>
        <p:nvSpPr>
          <p:cNvPr id="4" name="Slide Number Placeholder 3"/>
          <p:cNvSpPr>
            <a:spLocks noGrp="1"/>
          </p:cNvSpPr>
          <p:nvPr>
            <p:ph type="sldNum" sz="quarter" idx="12"/>
          </p:nvPr>
        </p:nvSpPr>
        <p:spPr/>
        <p:txBody>
          <a:bodyPr/>
          <a:lstStyle/>
          <a:p>
            <a:fld id="{1BC7DB03-7057-184B-9DF0-B5FFC5E3886A}" type="slidenum">
              <a:rPr lang="en-US" smtClean="0"/>
              <a:t>26</a:t>
            </a:fld>
            <a:endParaRPr lang="en-US" dirty="0"/>
          </a:p>
        </p:txBody>
      </p:sp>
    </p:spTree>
    <p:extLst>
      <p:ext uri="{BB962C8B-B14F-4D97-AF65-F5344CB8AC3E}">
        <p14:creationId xmlns:p14="http://schemas.microsoft.com/office/powerpoint/2010/main" val="1532166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Inclusion Codes </a:t>
            </a:r>
          </a:p>
        </p:txBody>
      </p:sp>
      <p:sp>
        <p:nvSpPr>
          <p:cNvPr id="3" name="Content Placeholder 2"/>
          <p:cNvSpPr>
            <a:spLocks noGrp="1"/>
          </p:cNvSpPr>
          <p:nvPr>
            <p:ph idx="1"/>
          </p:nvPr>
        </p:nvSpPr>
        <p:spPr>
          <a:xfrm>
            <a:off x="838200" y="1570893"/>
            <a:ext cx="10515600" cy="4364958"/>
          </a:xfrm>
        </p:spPr>
        <p:txBody>
          <a:bodyPr/>
          <a:lstStyle/>
          <a:p>
            <a:r>
              <a:rPr lang="en-US" sz="3200" dirty="0"/>
              <a:t>Inclusion Codes (Column AJ) indicate where the CTE FTE will be counted</a:t>
            </a:r>
          </a:p>
          <a:p>
            <a:pPr lvl="1"/>
            <a:r>
              <a:rPr lang="en-US" sz="2800" dirty="0"/>
              <a:t>FULL – included in the ADM of the LEA receiving the report </a:t>
            </a:r>
          </a:p>
          <a:p>
            <a:pPr lvl="1"/>
            <a:r>
              <a:rPr lang="en-US" sz="2800" dirty="0"/>
              <a:t>NONE – not included in the ADM of the LEA receiving the report</a:t>
            </a:r>
          </a:p>
          <a:p>
            <a:r>
              <a:rPr lang="en-US" sz="3200" dirty="0"/>
              <a:t>Since most funding now flows directly to the educating entity, inclusion codes will most often appear as FULL</a:t>
            </a:r>
          </a:p>
          <a:p>
            <a:pPr lvl="1"/>
            <a:r>
              <a:rPr lang="en-US" sz="2800" dirty="0"/>
              <a:t>Situations where transfers will still occur are</a:t>
            </a:r>
            <a:endParaRPr lang="en-US" dirty="0"/>
          </a:p>
          <a:p>
            <a:pPr lvl="2"/>
            <a:r>
              <a:rPr lang="en-US" sz="2400" dirty="0"/>
              <a:t>Contract Career Tech students</a:t>
            </a:r>
          </a:p>
          <a:p>
            <a:pPr lvl="2"/>
            <a:r>
              <a:rPr lang="en-US" sz="2400" dirty="0"/>
              <a:t>Special Education Cooperative students </a:t>
            </a:r>
          </a:p>
        </p:txBody>
      </p:sp>
      <p:sp>
        <p:nvSpPr>
          <p:cNvPr id="4" name="Slide Number Placeholder 3"/>
          <p:cNvSpPr>
            <a:spLocks noGrp="1"/>
          </p:cNvSpPr>
          <p:nvPr>
            <p:ph type="sldNum" sz="quarter" idx="12"/>
          </p:nvPr>
        </p:nvSpPr>
        <p:spPr/>
        <p:txBody>
          <a:bodyPr/>
          <a:lstStyle/>
          <a:p>
            <a:fld id="{1BC7DB03-7057-184B-9DF0-B5FFC5E3886A}" type="slidenum">
              <a:rPr lang="en-US" smtClean="0"/>
              <a:t>27</a:t>
            </a:fld>
            <a:endParaRPr lang="en-US" dirty="0"/>
          </a:p>
        </p:txBody>
      </p:sp>
    </p:spTree>
    <p:extLst>
      <p:ext uri="{BB962C8B-B14F-4D97-AF65-F5344CB8AC3E}">
        <p14:creationId xmlns:p14="http://schemas.microsoft.com/office/powerpoint/2010/main" val="256613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743"/>
          </a:xfrm>
        </p:spPr>
        <p:txBody>
          <a:bodyPr/>
          <a:lstStyle/>
          <a:p>
            <a:r>
              <a:rPr lang="en-US" b="1" dirty="0"/>
              <a:t>CTE Categories, Subject Codes, and Programs</a:t>
            </a:r>
          </a:p>
        </p:txBody>
      </p:sp>
      <p:sp>
        <p:nvSpPr>
          <p:cNvPr id="4" name="Slide Number Placeholder 3"/>
          <p:cNvSpPr>
            <a:spLocks noGrp="1"/>
          </p:cNvSpPr>
          <p:nvPr>
            <p:ph type="sldNum" sz="quarter" idx="12"/>
          </p:nvPr>
        </p:nvSpPr>
        <p:spPr/>
        <p:txBody>
          <a:bodyPr/>
          <a:lstStyle/>
          <a:p>
            <a:fld id="{1BC7DB03-7057-184B-9DF0-B5FFC5E3886A}" type="slidenum">
              <a:rPr lang="en-US" smtClean="0"/>
              <a:t>28</a:t>
            </a:fld>
            <a:endParaRPr lang="en-US" dirty="0"/>
          </a:p>
        </p:txBody>
      </p:sp>
      <p:sp>
        <p:nvSpPr>
          <p:cNvPr id="3" name="Content Placeholder 2"/>
          <p:cNvSpPr>
            <a:spLocks noGrp="1"/>
          </p:cNvSpPr>
          <p:nvPr>
            <p:ph idx="1"/>
          </p:nvPr>
        </p:nvSpPr>
        <p:spPr>
          <a:xfrm>
            <a:off x="838200" y="1208867"/>
            <a:ext cx="10515600" cy="4835471"/>
          </a:xfrm>
        </p:spPr>
        <p:txBody>
          <a:bodyPr/>
          <a:lstStyle/>
          <a:p>
            <a:pPr marL="0" indent="0">
              <a:buNone/>
            </a:pPr>
            <a:r>
              <a:rPr lang="en-US" dirty="0"/>
              <a:t>Category 1: WFD in Agriculture and Environmental Systems, Construction Technologies, Engineering and Science Technologies, Finance, Health Science, Information Technology and Manufacturing Technologies</a:t>
            </a:r>
          </a:p>
          <a:p>
            <a:pPr marL="0" indent="0">
              <a:buNone/>
            </a:pPr>
            <a:r>
              <a:rPr lang="en-US" dirty="0"/>
              <a:t>Category 2: WFD in Business Administration, Hospitality and Tourism, Human Services, Law and Public Safety, Transportation Systems and Arts and Communications</a:t>
            </a:r>
          </a:p>
          <a:p>
            <a:pPr marL="0" indent="0">
              <a:buNone/>
            </a:pPr>
            <a:r>
              <a:rPr lang="en-US" dirty="0"/>
              <a:t>Category 3: Career Based Intervention Programs</a:t>
            </a:r>
          </a:p>
          <a:p>
            <a:pPr marL="0" indent="0">
              <a:buNone/>
            </a:pPr>
            <a:r>
              <a:rPr lang="en-US" dirty="0"/>
              <a:t>Category 4: WFD in Education and Training, marketing, WFD in Academics, Public Administration and Career Development</a:t>
            </a:r>
          </a:p>
          <a:p>
            <a:pPr marL="0" indent="0">
              <a:buNone/>
            </a:pPr>
            <a:r>
              <a:rPr lang="en-US" dirty="0"/>
              <a:t>Category 5: Family and Consumer Science Programs</a:t>
            </a:r>
          </a:p>
          <a:p>
            <a:pPr marL="0" indent="0">
              <a:buNone/>
            </a:pPr>
            <a:endParaRPr lang="en-US" dirty="0"/>
          </a:p>
        </p:txBody>
      </p:sp>
    </p:spTree>
    <p:extLst>
      <p:ext uri="{BB962C8B-B14F-4D97-AF65-F5344CB8AC3E}">
        <p14:creationId xmlns:p14="http://schemas.microsoft.com/office/powerpoint/2010/main" val="304471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7110"/>
          <a:stretch/>
        </p:blipFill>
        <p:spPr>
          <a:xfrm>
            <a:off x="858142" y="1700586"/>
            <a:ext cx="5301702" cy="3899345"/>
          </a:xfrm>
          <a:prstGeom prst="rect">
            <a:avLst/>
          </a:prstGeom>
          <a:ln>
            <a:solidFill>
              <a:schemeClr val="tx1"/>
            </a:solidFill>
          </a:ln>
        </p:spPr>
      </p:pic>
      <p:sp>
        <p:nvSpPr>
          <p:cNvPr id="2" name="Title 1"/>
          <p:cNvSpPr>
            <a:spLocks noGrp="1"/>
          </p:cNvSpPr>
          <p:nvPr>
            <p:ph type="title"/>
          </p:nvPr>
        </p:nvSpPr>
        <p:spPr/>
        <p:txBody>
          <a:bodyPr/>
          <a:lstStyle/>
          <a:p>
            <a:r>
              <a:rPr lang="en-US" b="1" dirty="0"/>
              <a:t>Remaining Columns</a:t>
            </a:r>
          </a:p>
        </p:txBody>
      </p:sp>
      <p:sp>
        <p:nvSpPr>
          <p:cNvPr id="4" name="Slide Number Placeholder 3"/>
          <p:cNvSpPr>
            <a:spLocks noGrp="1"/>
          </p:cNvSpPr>
          <p:nvPr>
            <p:ph type="sldNum" sz="quarter" idx="12"/>
          </p:nvPr>
        </p:nvSpPr>
        <p:spPr/>
        <p:txBody>
          <a:bodyPr/>
          <a:lstStyle/>
          <a:p>
            <a:fld id="{1BC7DB03-7057-184B-9DF0-B5FFC5E3886A}" type="slidenum">
              <a:rPr lang="en-US" smtClean="0"/>
              <a:t>29</a:t>
            </a:fld>
            <a:endParaRPr lang="en-US" dirty="0"/>
          </a:p>
        </p:txBody>
      </p:sp>
      <p:sp>
        <p:nvSpPr>
          <p:cNvPr id="8" name="TextBox 7"/>
          <p:cNvSpPr txBox="1"/>
          <p:nvPr/>
        </p:nvSpPr>
        <p:spPr>
          <a:xfrm>
            <a:off x="1998000" y="5263824"/>
            <a:ext cx="5720156" cy="1200329"/>
          </a:xfrm>
          <a:prstGeom prst="rect">
            <a:avLst/>
          </a:prstGeom>
          <a:solidFill>
            <a:schemeClr val="bg1"/>
          </a:solidFill>
          <a:ln>
            <a:solidFill>
              <a:schemeClr val="tx1"/>
            </a:solidFill>
          </a:ln>
        </p:spPr>
        <p:txBody>
          <a:bodyPr wrap="square" rtlCol="0">
            <a:spAutoFit/>
          </a:bodyPr>
          <a:lstStyle/>
          <a:p>
            <a:r>
              <a:rPr lang="en-US" sz="2400" b="1" dirty="0"/>
              <a:t>Error Value Text Columns are populated on </a:t>
            </a:r>
          </a:p>
          <a:p>
            <a:r>
              <a:rPr lang="en-US" sz="2400" b="1" dirty="0"/>
              <a:t>the CTE FTE Error Detail reports and not on </a:t>
            </a:r>
          </a:p>
          <a:p>
            <a:r>
              <a:rPr lang="en-US" sz="2400" b="1" dirty="0"/>
              <a:t>the (CTEA-000) CTE FTE Detail Report </a:t>
            </a:r>
          </a:p>
        </p:txBody>
      </p:sp>
      <p:sp>
        <p:nvSpPr>
          <p:cNvPr id="9" name="Rounded Rectangle 8"/>
          <p:cNvSpPr/>
          <p:nvPr/>
        </p:nvSpPr>
        <p:spPr>
          <a:xfrm>
            <a:off x="838200" y="1690688"/>
            <a:ext cx="5321644" cy="22024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4060556" y="4356836"/>
            <a:ext cx="1456844" cy="8970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92678" y="1571364"/>
            <a:ext cx="5105400" cy="1569660"/>
          </a:xfrm>
          <a:prstGeom prst="rect">
            <a:avLst/>
          </a:prstGeom>
          <a:solidFill>
            <a:schemeClr val="bg1"/>
          </a:solidFill>
          <a:ln>
            <a:solidFill>
              <a:schemeClr val="tx1"/>
            </a:solidFill>
          </a:ln>
        </p:spPr>
        <p:txBody>
          <a:bodyPr wrap="square" rtlCol="0">
            <a:spAutoFit/>
          </a:bodyPr>
          <a:lstStyle/>
          <a:p>
            <a:r>
              <a:rPr lang="en-US" sz="2400" b="1" dirty="0"/>
              <a:t>The Error Severity Number aligns with </a:t>
            </a:r>
          </a:p>
          <a:p>
            <a:r>
              <a:rPr lang="en-US" sz="2400" b="1" dirty="0"/>
              <a:t>the Severity Code, however, when </a:t>
            </a:r>
          </a:p>
          <a:p>
            <a:r>
              <a:rPr lang="en-US" sz="2400" b="1" dirty="0"/>
              <a:t>working on this report, refer directly </a:t>
            </a:r>
          </a:p>
          <a:p>
            <a:r>
              <a:rPr lang="en-US" sz="2400" b="1" dirty="0"/>
              <a:t>to the Severity Code</a:t>
            </a:r>
          </a:p>
        </p:txBody>
      </p:sp>
      <p:cxnSp>
        <p:nvCxnSpPr>
          <p:cNvPr id="16" name="Straight Arrow Connector 15"/>
          <p:cNvCxnSpPr>
            <a:cxnSpLocks/>
          </p:cNvCxnSpPr>
          <p:nvPr/>
        </p:nvCxnSpPr>
        <p:spPr>
          <a:xfrm flipH="1">
            <a:off x="6179786" y="3141024"/>
            <a:ext cx="3398168" cy="1245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7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4880" y="365125"/>
            <a:ext cx="10268919" cy="1325563"/>
          </a:xfrm>
        </p:spPr>
        <p:txBody>
          <a:bodyPr/>
          <a:lstStyle/>
          <a:p>
            <a:r>
              <a:rPr lang="en-US" b="1" dirty="0"/>
              <a:t>Overview</a:t>
            </a:r>
          </a:p>
        </p:txBody>
      </p:sp>
      <p:sp>
        <p:nvSpPr>
          <p:cNvPr id="2" name="Content Placeholder 1"/>
          <p:cNvSpPr>
            <a:spLocks noGrp="1"/>
          </p:cNvSpPr>
          <p:nvPr>
            <p:ph idx="1"/>
          </p:nvPr>
        </p:nvSpPr>
        <p:spPr>
          <a:xfrm>
            <a:off x="1084880" y="1877786"/>
            <a:ext cx="9965412" cy="3174661"/>
          </a:xfrm>
        </p:spPr>
        <p:txBody>
          <a:bodyPr>
            <a:noAutofit/>
          </a:bodyPr>
          <a:lstStyle/>
          <a:p>
            <a:pPr marL="0" indent="0">
              <a:buNone/>
              <a:tabLst>
                <a:tab pos="1828800" algn="l"/>
              </a:tabLst>
            </a:pPr>
            <a:r>
              <a:rPr lang="en-US" sz="3200" dirty="0"/>
              <a:t>CTE FTE reports are generated for Local Education Agencies (LEAs) who have students reported with CTE EMIS data. CTE program funding is generated through CTE FTEs which are part of the CTE FTE reports. This presentation will provide data verification and error resolution guidance.</a:t>
            </a:r>
          </a:p>
        </p:txBody>
      </p:sp>
      <p:sp>
        <p:nvSpPr>
          <p:cNvPr id="3" name="Slide Number Placeholder 2"/>
          <p:cNvSpPr>
            <a:spLocks noGrp="1"/>
          </p:cNvSpPr>
          <p:nvPr>
            <p:ph type="sldNum" sz="quarter" idx="12"/>
          </p:nvPr>
        </p:nvSpPr>
        <p:spPr/>
        <p:txBody>
          <a:bodyPr/>
          <a:lstStyle/>
          <a:p>
            <a:fld id="{1BC7DB03-7057-184B-9DF0-B5FFC5E3886A}" type="slidenum">
              <a:rPr lang="en-US" smtClean="0"/>
              <a:t>3</a:t>
            </a:fld>
            <a:endParaRPr lang="en-US" dirty="0"/>
          </a:p>
        </p:txBody>
      </p:sp>
    </p:spTree>
    <p:extLst>
      <p:ext uri="{BB962C8B-B14F-4D97-AF65-F5344CB8AC3E}">
        <p14:creationId xmlns:p14="http://schemas.microsoft.com/office/powerpoint/2010/main" val="57129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B0BFB3-8027-4F7F-94DD-0B4EC1B2F018}"/>
              </a:ext>
            </a:extLst>
          </p:cNvPr>
          <p:cNvPicPr>
            <a:picLocks noChangeAspect="1"/>
          </p:cNvPicPr>
          <p:nvPr/>
        </p:nvPicPr>
        <p:blipFill rotWithShape="1">
          <a:blip r:embed="rId3"/>
          <a:srcRect r="1084" b="1865"/>
          <a:stretch/>
        </p:blipFill>
        <p:spPr>
          <a:xfrm>
            <a:off x="739445" y="3222565"/>
            <a:ext cx="8556956" cy="3268205"/>
          </a:xfrm>
          <a:prstGeom prst="rect">
            <a:avLst/>
          </a:prstGeom>
          <a:ln>
            <a:solidFill>
              <a:schemeClr val="tx1"/>
            </a:solidFill>
          </a:ln>
        </p:spPr>
      </p:pic>
      <p:sp>
        <p:nvSpPr>
          <p:cNvPr id="2" name="Title 1"/>
          <p:cNvSpPr>
            <a:spLocks noGrp="1"/>
          </p:cNvSpPr>
          <p:nvPr>
            <p:ph type="title"/>
          </p:nvPr>
        </p:nvSpPr>
        <p:spPr>
          <a:xfrm>
            <a:off x="838200" y="365126"/>
            <a:ext cx="10515600" cy="873740"/>
          </a:xfrm>
        </p:spPr>
        <p:txBody>
          <a:bodyPr/>
          <a:lstStyle/>
          <a:p>
            <a:r>
              <a:rPr lang="en-US" b="1" dirty="0"/>
              <a:t>Calculating CTE FTEs</a:t>
            </a:r>
          </a:p>
        </p:txBody>
      </p:sp>
      <p:sp>
        <p:nvSpPr>
          <p:cNvPr id="3" name="Content Placeholder 2"/>
          <p:cNvSpPr>
            <a:spLocks noGrp="1"/>
          </p:cNvSpPr>
          <p:nvPr>
            <p:ph idx="1"/>
          </p:nvPr>
        </p:nvSpPr>
        <p:spPr>
          <a:xfrm>
            <a:off x="838200" y="1238866"/>
            <a:ext cx="10515600" cy="4378164"/>
          </a:xfrm>
        </p:spPr>
        <p:txBody>
          <a:bodyPr>
            <a:normAutofit/>
          </a:bodyPr>
          <a:lstStyle/>
          <a:p>
            <a:r>
              <a:rPr lang="en-US" sz="3200" dirty="0"/>
              <a:t>Original FTE</a:t>
            </a:r>
          </a:p>
          <a:p>
            <a:pPr lvl="1"/>
            <a:r>
              <a:rPr lang="en-US" sz="2800" dirty="0"/>
              <a:t>Calculated using student, course, and calendar EMIS data </a:t>
            </a:r>
          </a:p>
          <a:p>
            <a:r>
              <a:rPr lang="en-US" sz="3200" dirty="0"/>
              <a:t>Adjusted FTE </a:t>
            </a:r>
          </a:p>
          <a:p>
            <a:pPr lvl="1"/>
            <a:r>
              <a:rPr lang="en-US" sz="2800" dirty="0"/>
              <a:t>Original FTE minus any adjustments applied from errors</a:t>
            </a:r>
          </a:p>
          <a:p>
            <a:pPr marL="0" indent="0">
              <a:buNone/>
            </a:pPr>
            <a:r>
              <a:rPr lang="en-US" sz="3200" dirty="0"/>
              <a:t> </a:t>
            </a:r>
          </a:p>
        </p:txBody>
      </p:sp>
      <p:sp>
        <p:nvSpPr>
          <p:cNvPr id="4" name="Slide Number Placeholder 3"/>
          <p:cNvSpPr>
            <a:spLocks noGrp="1"/>
          </p:cNvSpPr>
          <p:nvPr>
            <p:ph type="sldNum" sz="quarter" idx="12"/>
          </p:nvPr>
        </p:nvSpPr>
        <p:spPr/>
        <p:txBody>
          <a:bodyPr/>
          <a:lstStyle/>
          <a:p>
            <a:fld id="{1BC7DB03-7057-184B-9DF0-B5FFC5E3886A}" type="slidenum">
              <a:rPr lang="en-US" smtClean="0"/>
              <a:t>30</a:t>
            </a:fld>
            <a:endParaRPr lang="en-US" dirty="0"/>
          </a:p>
        </p:txBody>
      </p:sp>
      <p:sp>
        <p:nvSpPr>
          <p:cNvPr id="6" name="Rounded Rectangle 5"/>
          <p:cNvSpPr/>
          <p:nvPr/>
        </p:nvSpPr>
        <p:spPr>
          <a:xfrm>
            <a:off x="5352455" y="3212194"/>
            <a:ext cx="2232375" cy="32682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340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6217"/>
          </a:xfrm>
        </p:spPr>
        <p:txBody>
          <a:bodyPr/>
          <a:lstStyle/>
          <a:p>
            <a:r>
              <a:rPr lang="en-US" b="1" dirty="0"/>
              <a:t>Original CTE FTE Calculation</a:t>
            </a:r>
            <a:endParaRPr lang="en-US" dirty="0"/>
          </a:p>
        </p:txBody>
      </p:sp>
      <p:sp>
        <p:nvSpPr>
          <p:cNvPr id="3" name="Content Placeholder 2"/>
          <p:cNvSpPr>
            <a:spLocks noGrp="1"/>
          </p:cNvSpPr>
          <p:nvPr>
            <p:ph idx="1"/>
          </p:nvPr>
        </p:nvSpPr>
        <p:spPr>
          <a:xfrm>
            <a:off x="838199" y="1441341"/>
            <a:ext cx="10787744" cy="4567573"/>
          </a:xfrm>
        </p:spPr>
        <p:txBody>
          <a:bodyPr/>
          <a:lstStyle/>
          <a:p>
            <a:pPr marL="0" indent="0">
              <a:buNone/>
            </a:pPr>
            <a:r>
              <a:rPr lang="en-US" sz="3200" dirty="0"/>
              <a:t>Calculating the Original CTE FTE (aka Base or Potential CTE FTE)</a:t>
            </a:r>
          </a:p>
          <a:p>
            <a:pPr lvl="1"/>
            <a:r>
              <a:rPr lang="en-US" sz="2800" dirty="0"/>
              <a:t>Numerator</a:t>
            </a:r>
          </a:p>
          <a:p>
            <a:pPr lvl="2"/>
            <a:r>
              <a:rPr lang="en-US" sz="2400" dirty="0"/>
              <a:t>(Student Course Days/Course Days) x Length of Scheduled Instruction</a:t>
            </a:r>
          </a:p>
          <a:p>
            <a:pPr lvl="3"/>
            <a:r>
              <a:rPr lang="en-US" sz="2200" dirty="0"/>
              <a:t>Student Course Days – days enrolled in course using the student’s assigned calendar</a:t>
            </a:r>
          </a:p>
          <a:p>
            <a:pPr lvl="3"/>
            <a:r>
              <a:rPr lang="en-US" sz="2200" dirty="0"/>
              <a:t>Course Days – calendar days between course start and end from the Course Master (CN) Record </a:t>
            </a:r>
          </a:p>
          <a:p>
            <a:pPr lvl="3"/>
            <a:r>
              <a:rPr lang="en-US" sz="2200" dirty="0"/>
              <a:t>Length of Scheduled Instruction </a:t>
            </a:r>
          </a:p>
          <a:p>
            <a:pPr lvl="1"/>
            <a:r>
              <a:rPr lang="en-US" sz="2800" dirty="0"/>
              <a:t>Denominator</a:t>
            </a:r>
          </a:p>
          <a:p>
            <a:pPr lvl="2"/>
            <a:r>
              <a:rPr lang="en-US" sz="2400" dirty="0"/>
              <a:t>Community Schools 920 hours</a:t>
            </a:r>
          </a:p>
          <a:p>
            <a:pPr lvl="2"/>
            <a:r>
              <a:rPr lang="en-US" sz="2400" dirty="0"/>
              <a:t>Other LEAs (including STEM districts) 1080 hours</a:t>
            </a:r>
            <a:r>
              <a:rPr lang="en-US" dirty="0"/>
              <a:t> </a:t>
            </a:r>
          </a:p>
        </p:txBody>
      </p:sp>
      <p:sp>
        <p:nvSpPr>
          <p:cNvPr id="4" name="Slide Number Placeholder 3"/>
          <p:cNvSpPr>
            <a:spLocks noGrp="1"/>
          </p:cNvSpPr>
          <p:nvPr>
            <p:ph type="sldNum" sz="quarter" idx="12"/>
          </p:nvPr>
        </p:nvSpPr>
        <p:spPr/>
        <p:txBody>
          <a:bodyPr/>
          <a:lstStyle/>
          <a:p>
            <a:fld id="{1BC7DB03-7057-184B-9DF0-B5FFC5E3886A}" type="slidenum">
              <a:rPr lang="en-US" smtClean="0"/>
              <a:t>31</a:t>
            </a:fld>
            <a:endParaRPr lang="en-US" dirty="0"/>
          </a:p>
        </p:txBody>
      </p:sp>
    </p:spTree>
    <p:extLst>
      <p:ext uri="{BB962C8B-B14F-4D97-AF65-F5344CB8AC3E}">
        <p14:creationId xmlns:p14="http://schemas.microsoft.com/office/powerpoint/2010/main" val="23832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Days</a:t>
            </a:r>
          </a:p>
        </p:txBody>
      </p:sp>
      <p:sp>
        <p:nvSpPr>
          <p:cNvPr id="3" name="Content Placeholder 2"/>
          <p:cNvSpPr>
            <a:spLocks noGrp="1"/>
          </p:cNvSpPr>
          <p:nvPr>
            <p:ph idx="1"/>
          </p:nvPr>
        </p:nvSpPr>
        <p:spPr>
          <a:xfrm>
            <a:off x="838200" y="1441342"/>
            <a:ext cx="10863020" cy="4735621"/>
          </a:xfrm>
        </p:spPr>
        <p:txBody>
          <a:bodyPr/>
          <a:lstStyle/>
          <a:p>
            <a:r>
              <a:rPr lang="en-US" sz="3200" dirty="0"/>
              <a:t>Use the Calendar Display Report to calculate </a:t>
            </a:r>
          </a:p>
          <a:p>
            <a:pPr lvl="1"/>
            <a:r>
              <a:rPr lang="en-US" sz="2800" dirty="0"/>
              <a:t>Course Days </a:t>
            </a:r>
          </a:p>
          <a:p>
            <a:pPr lvl="1"/>
            <a:r>
              <a:rPr lang="en-US" sz="2800" dirty="0"/>
              <a:t>Student Course Days </a:t>
            </a:r>
          </a:p>
          <a:p>
            <a:r>
              <a:rPr lang="en-US" sz="3200" dirty="0"/>
              <a:t>Access the Calendar_Display.csv file from the submission files (aka preview or review files) in the Calendar Collection</a:t>
            </a:r>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32</a:t>
            </a:fld>
            <a:endParaRPr lang="en-US" dirty="0"/>
          </a:p>
        </p:txBody>
      </p:sp>
      <p:pic>
        <p:nvPicPr>
          <p:cNvPr id="5" name="Picture 4"/>
          <p:cNvPicPr>
            <a:picLocks noChangeAspect="1"/>
          </p:cNvPicPr>
          <p:nvPr/>
        </p:nvPicPr>
        <p:blipFill>
          <a:blip r:embed="rId3"/>
          <a:stretch>
            <a:fillRect/>
          </a:stretch>
        </p:blipFill>
        <p:spPr>
          <a:xfrm>
            <a:off x="838199" y="4036834"/>
            <a:ext cx="4307238" cy="2472454"/>
          </a:xfrm>
          <a:prstGeom prst="rect">
            <a:avLst/>
          </a:prstGeom>
        </p:spPr>
      </p:pic>
      <p:sp>
        <p:nvSpPr>
          <p:cNvPr id="6" name="TextBox 5"/>
          <p:cNvSpPr txBox="1"/>
          <p:nvPr/>
        </p:nvSpPr>
        <p:spPr>
          <a:xfrm>
            <a:off x="5450902" y="4036834"/>
            <a:ext cx="5902898" cy="1200329"/>
          </a:xfrm>
          <a:prstGeom prst="rect">
            <a:avLst/>
          </a:prstGeom>
          <a:noFill/>
          <a:ln>
            <a:solidFill>
              <a:schemeClr val="tx1"/>
            </a:solidFill>
          </a:ln>
        </p:spPr>
        <p:txBody>
          <a:bodyPr wrap="none" rtlCol="0">
            <a:spAutoFit/>
          </a:bodyPr>
          <a:lstStyle/>
          <a:p>
            <a:r>
              <a:rPr lang="en-US" sz="2400" b="1" dirty="0"/>
              <a:t>Sum the Student Session Days for the length </a:t>
            </a:r>
          </a:p>
          <a:p>
            <a:r>
              <a:rPr lang="en-US" sz="2400" b="1" dirty="0"/>
              <a:t>of the course and for time the student was </a:t>
            </a:r>
          </a:p>
          <a:p>
            <a:r>
              <a:rPr lang="en-US" sz="2400" b="1" dirty="0"/>
              <a:t>enrolled in the course</a:t>
            </a:r>
          </a:p>
        </p:txBody>
      </p:sp>
      <p:sp>
        <p:nvSpPr>
          <p:cNvPr id="7" name="Rounded Rectangle 6"/>
          <p:cNvSpPr/>
          <p:nvPr/>
        </p:nvSpPr>
        <p:spPr>
          <a:xfrm>
            <a:off x="838200" y="4036834"/>
            <a:ext cx="1052593" cy="24724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722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Non-Community School CTE Student Example </a:t>
            </a:r>
          </a:p>
        </p:txBody>
      </p:sp>
      <p:sp>
        <p:nvSpPr>
          <p:cNvPr id="3" name="Content Placeholder 2"/>
          <p:cNvSpPr>
            <a:spLocks noGrp="1"/>
          </p:cNvSpPr>
          <p:nvPr>
            <p:ph idx="1"/>
          </p:nvPr>
        </p:nvSpPr>
        <p:spPr>
          <a:xfrm>
            <a:off x="838200" y="1690689"/>
            <a:ext cx="10515600" cy="4296226"/>
          </a:xfrm>
        </p:spPr>
        <p:txBody>
          <a:bodyPr/>
          <a:lstStyle/>
          <a:p>
            <a:r>
              <a:rPr lang="en-US" sz="3200" dirty="0"/>
              <a:t>Student enrolled in course for 180 days </a:t>
            </a:r>
          </a:p>
          <a:p>
            <a:r>
              <a:rPr lang="en-US" sz="3200" dirty="0"/>
              <a:t>Course days equal 180</a:t>
            </a:r>
          </a:p>
          <a:p>
            <a:r>
              <a:rPr lang="en-US" sz="3200" dirty="0"/>
              <a:t>Length of Scheduled Instruction is 360 hours </a:t>
            </a:r>
          </a:p>
          <a:p>
            <a:pPr marL="0" indent="0">
              <a:buNone/>
            </a:pPr>
            <a:endParaRPr lang="en-US" u="sng" dirty="0"/>
          </a:p>
          <a:p>
            <a:pPr marL="0" indent="0">
              <a:buNone/>
            </a:pPr>
            <a:r>
              <a:rPr lang="en-US" u="sng" dirty="0"/>
              <a:t>(Student Course Days/Course Days) x Length of Scheduled Instruction</a:t>
            </a:r>
          </a:p>
          <a:p>
            <a:pPr marL="0" indent="0">
              <a:buNone/>
            </a:pPr>
            <a:r>
              <a:rPr lang="en-US" dirty="0"/>
              <a:t>				1080 hours </a:t>
            </a:r>
          </a:p>
          <a:p>
            <a:pPr marL="0" indent="0">
              <a:buNone/>
            </a:pPr>
            <a:r>
              <a:rPr lang="en-US" u="sng" dirty="0"/>
              <a:t>(180/180) x 360</a:t>
            </a:r>
            <a:endParaRPr lang="en-US" dirty="0"/>
          </a:p>
          <a:p>
            <a:pPr marL="0" indent="0">
              <a:buNone/>
            </a:pPr>
            <a:r>
              <a:rPr lang="en-US" dirty="0"/>
              <a:t>	1080</a:t>
            </a:r>
          </a:p>
        </p:txBody>
      </p:sp>
      <p:sp>
        <p:nvSpPr>
          <p:cNvPr id="4" name="Slide Number Placeholder 3"/>
          <p:cNvSpPr>
            <a:spLocks noGrp="1"/>
          </p:cNvSpPr>
          <p:nvPr>
            <p:ph type="sldNum" sz="quarter" idx="12"/>
          </p:nvPr>
        </p:nvSpPr>
        <p:spPr/>
        <p:txBody>
          <a:bodyPr/>
          <a:lstStyle/>
          <a:p>
            <a:fld id="{1BC7DB03-7057-184B-9DF0-B5FFC5E3886A}" type="slidenum">
              <a:rPr lang="en-US" smtClean="0"/>
              <a:t>33</a:t>
            </a:fld>
            <a:endParaRPr lang="en-US" dirty="0"/>
          </a:p>
        </p:txBody>
      </p:sp>
      <p:sp>
        <p:nvSpPr>
          <p:cNvPr id="5" name="TextBox 4"/>
          <p:cNvSpPr txBox="1"/>
          <p:nvPr/>
        </p:nvSpPr>
        <p:spPr>
          <a:xfrm>
            <a:off x="3426513" y="4865915"/>
            <a:ext cx="1821332" cy="523220"/>
          </a:xfrm>
          <a:prstGeom prst="rect">
            <a:avLst/>
          </a:prstGeom>
          <a:noFill/>
        </p:spPr>
        <p:txBody>
          <a:bodyPr wrap="none" rtlCol="0">
            <a:spAutoFit/>
          </a:bodyPr>
          <a:lstStyle/>
          <a:p>
            <a:r>
              <a:rPr lang="en-US" sz="2800" b="1" dirty="0"/>
              <a:t>= 0.333333</a:t>
            </a:r>
          </a:p>
        </p:txBody>
      </p:sp>
    </p:spTree>
    <p:extLst>
      <p:ext uri="{BB962C8B-B14F-4D97-AF65-F5344CB8AC3E}">
        <p14:creationId xmlns:p14="http://schemas.microsoft.com/office/powerpoint/2010/main" val="4141659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School CTE Student Example </a:t>
            </a:r>
          </a:p>
        </p:txBody>
      </p:sp>
      <p:sp>
        <p:nvSpPr>
          <p:cNvPr id="3" name="Content Placeholder 2"/>
          <p:cNvSpPr>
            <a:spLocks noGrp="1"/>
          </p:cNvSpPr>
          <p:nvPr>
            <p:ph idx="1"/>
          </p:nvPr>
        </p:nvSpPr>
        <p:spPr>
          <a:xfrm>
            <a:off x="838200" y="1690688"/>
            <a:ext cx="10515600" cy="4486275"/>
          </a:xfrm>
        </p:spPr>
        <p:txBody>
          <a:bodyPr/>
          <a:lstStyle/>
          <a:p>
            <a:r>
              <a:rPr lang="en-US" sz="3200" dirty="0"/>
              <a:t>Student enrolled in course for 172 days </a:t>
            </a:r>
          </a:p>
          <a:p>
            <a:r>
              <a:rPr lang="en-US" sz="3200" dirty="0"/>
              <a:t>Course days equal 172</a:t>
            </a:r>
          </a:p>
          <a:p>
            <a:r>
              <a:rPr lang="en-US" sz="3200" dirty="0"/>
              <a:t>Length of Scheduled Instruction is 360 hours </a:t>
            </a:r>
          </a:p>
          <a:p>
            <a:pPr marL="0" indent="0">
              <a:buNone/>
            </a:pPr>
            <a:endParaRPr lang="en-US" u="sng" dirty="0"/>
          </a:p>
          <a:p>
            <a:pPr marL="0" indent="0">
              <a:buNone/>
            </a:pPr>
            <a:r>
              <a:rPr lang="en-US" u="sng" dirty="0"/>
              <a:t>(Student Course Days/Course Days) x Length of Scheduled Instruction</a:t>
            </a:r>
          </a:p>
          <a:p>
            <a:pPr marL="0" indent="0">
              <a:buNone/>
            </a:pPr>
            <a:r>
              <a:rPr lang="en-US" dirty="0"/>
              <a:t>				920 hours </a:t>
            </a:r>
          </a:p>
          <a:p>
            <a:pPr marL="0" indent="0">
              <a:buNone/>
            </a:pPr>
            <a:r>
              <a:rPr lang="en-US" u="sng" dirty="0"/>
              <a:t>(172/172) x 360</a:t>
            </a:r>
            <a:endParaRPr lang="en-US" dirty="0"/>
          </a:p>
          <a:p>
            <a:pPr marL="0" indent="0">
              <a:buNone/>
            </a:pPr>
            <a:r>
              <a:rPr lang="en-US" dirty="0"/>
              <a:t>	920</a:t>
            </a:r>
          </a:p>
        </p:txBody>
      </p:sp>
      <p:sp>
        <p:nvSpPr>
          <p:cNvPr id="4" name="Slide Number Placeholder 3"/>
          <p:cNvSpPr>
            <a:spLocks noGrp="1"/>
          </p:cNvSpPr>
          <p:nvPr>
            <p:ph type="sldNum" sz="quarter" idx="12"/>
          </p:nvPr>
        </p:nvSpPr>
        <p:spPr/>
        <p:txBody>
          <a:bodyPr/>
          <a:lstStyle/>
          <a:p>
            <a:fld id="{1BC7DB03-7057-184B-9DF0-B5FFC5E3886A}" type="slidenum">
              <a:rPr lang="en-US" smtClean="0"/>
              <a:t>34</a:t>
            </a:fld>
            <a:endParaRPr lang="en-US" dirty="0"/>
          </a:p>
        </p:txBody>
      </p:sp>
      <p:sp>
        <p:nvSpPr>
          <p:cNvPr id="5" name="TextBox 4"/>
          <p:cNvSpPr txBox="1"/>
          <p:nvPr/>
        </p:nvSpPr>
        <p:spPr>
          <a:xfrm>
            <a:off x="3426513" y="4865915"/>
            <a:ext cx="1821332" cy="523220"/>
          </a:xfrm>
          <a:prstGeom prst="rect">
            <a:avLst/>
          </a:prstGeom>
          <a:noFill/>
        </p:spPr>
        <p:txBody>
          <a:bodyPr wrap="none" rtlCol="0">
            <a:spAutoFit/>
          </a:bodyPr>
          <a:lstStyle/>
          <a:p>
            <a:r>
              <a:rPr lang="en-US" sz="2800" b="1" dirty="0"/>
              <a:t>= 0.391304</a:t>
            </a:r>
          </a:p>
        </p:txBody>
      </p:sp>
    </p:spTree>
    <p:extLst>
      <p:ext uri="{BB962C8B-B14F-4D97-AF65-F5344CB8AC3E}">
        <p14:creationId xmlns:p14="http://schemas.microsoft.com/office/powerpoint/2010/main" val="1573053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518557"/>
            <a:ext cx="6172200" cy="3951514"/>
          </a:xfrm>
        </p:spPr>
        <p:txBody>
          <a:bodyPr/>
          <a:lstStyle/>
          <a:p>
            <a:r>
              <a:rPr lang="en-US" dirty="0"/>
              <a:t>Are all approved CTE program students appearing on the report?</a:t>
            </a:r>
          </a:p>
          <a:p>
            <a:r>
              <a:rPr lang="en-US" dirty="0"/>
              <a:t>Are the CTE FTEs being calculated correctly?</a:t>
            </a:r>
          </a:p>
          <a:p>
            <a:r>
              <a:rPr lang="en-US" dirty="0"/>
              <a:t>Can you confirm that the CTE FTE funding IRNs and FTE Fund Source codes are correct?</a:t>
            </a:r>
          </a:p>
          <a:p>
            <a:pPr marL="0" indent="0">
              <a:buNone/>
            </a:pPr>
            <a:endParaRPr lang="en-US" dirty="0"/>
          </a:p>
          <a:p>
            <a:pPr marL="0" indent="0">
              <a:buNone/>
            </a:pPr>
            <a:endParaRPr lang="en-US" dirty="0"/>
          </a:p>
        </p:txBody>
      </p:sp>
      <p:sp>
        <p:nvSpPr>
          <p:cNvPr id="4" name="Text Placeholder 3"/>
          <p:cNvSpPr>
            <a:spLocks noGrp="1"/>
          </p:cNvSpPr>
          <p:nvPr>
            <p:ph type="body" sz="half" idx="2"/>
          </p:nvPr>
        </p:nvSpPr>
        <p:spPr>
          <a:xfrm>
            <a:off x="839788" y="2057400"/>
            <a:ext cx="3932237" cy="2617342"/>
          </a:xfrm>
        </p:spPr>
        <p:txBody>
          <a:bodyPr>
            <a:normAutofit/>
          </a:bodyPr>
          <a:lstStyle/>
          <a:p>
            <a:r>
              <a:rPr lang="en-US" sz="2400" dirty="0"/>
              <a:t>The (CTEA-000) CTE FTE Detail Report contains data that should be verified. Errors should be corrected when possible. Review all of the data for accuracy and completeness.</a:t>
            </a:r>
          </a:p>
        </p:txBody>
      </p:sp>
      <p:sp>
        <p:nvSpPr>
          <p:cNvPr id="5" name="Slide Number Placeholder 4"/>
          <p:cNvSpPr>
            <a:spLocks noGrp="1"/>
          </p:cNvSpPr>
          <p:nvPr>
            <p:ph type="sldNum" sz="quarter" idx="12"/>
          </p:nvPr>
        </p:nvSpPr>
        <p:spPr/>
        <p:txBody>
          <a:bodyPr/>
          <a:lstStyle/>
          <a:p>
            <a:fld id="{1BC7DB03-7057-184B-9DF0-B5FFC5E3886A}" type="slidenum">
              <a:rPr lang="en-US" smtClean="0"/>
              <a:t>35</a:t>
            </a:fld>
            <a:endParaRPr lang="en-US" dirty="0"/>
          </a:p>
        </p:txBody>
      </p:sp>
    </p:spTree>
    <p:extLst>
      <p:ext uri="{BB962C8B-B14F-4D97-AF65-F5344CB8AC3E}">
        <p14:creationId xmlns:p14="http://schemas.microsoft.com/office/powerpoint/2010/main" val="3032275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029967"/>
            <a:ext cx="10439399" cy="2011681"/>
          </a:xfrm>
        </p:spPr>
        <p:txBody>
          <a:bodyPr>
            <a:normAutofit fontScale="90000"/>
          </a:bodyPr>
          <a:lstStyle/>
          <a:p>
            <a:r>
              <a:rPr lang="en-US" b="1" dirty="0"/>
              <a:t>Connecting the CTE FTE Detail Report and the CTE Error Detail Reports</a:t>
            </a:r>
          </a:p>
        </p:txBody>
      </p:sp>
      <p:sp>
        <p:nvSpPr>
          <p:cNvPr id="5" name="Slide Number Placeholder 4"/>
          <p:cNvSpPr>
            <a:spLocks noGrp="1"/>
          </p:cNvSpPr>
          <p:nvPr>
            <p:ph type="sldNum" sz="quarter" idx="12"/>
          </p:nvPr>
        </p:nvSpPr>
        <p:spPr/>
        <p:txBody>
          <a:bodyPr/>
          <a:lstStyle/>
          <a:p>
            <a:fld id="{1BC7DB03-7057-184B-9DF0-B5FFC5E3886A}" type="slidenum">
              <a:rPr lang="en-US" smtClean="0"/>
              <a:t>36</a:t>
            </a:fld>
            <a:endParaRPr lang="en-US" dirty="0"/>
          </a:p>
        </p:txBody>
      </p:sp>
    </p:spTree>
    <p:extLst>
      <p:ext uri="{BB962C8B-B14F-4D97-AF65-F5344CB8AC3E}">
        <p14:creationId xmlns:p14="http://schemas.microsoft.com/office/powerpoint/2010/main" val="400063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9403"/>
          <a:stretch/>
        </p:blipFill>
        <p:spPr>
          <a:xfrm>
            <a:off x="799869" y="1749787"/>
            <a:ext cx="10592261" cy="4122942"/>
          </a:xfrm>
          <a:prstGeom prst="rect">
            <a:avLst/>
          </a:prstGeom>
          <a:ln>
            <a:solidFill>
              <a:schemeClr val="tx1"/>
            </a:solidFill>
          </a:ln>
        </p:spPr>
      </p:pic>
      <p:sp>
        <p:nvSpPr>
          <p:cNvPr id="2" name="Title 1"/>
          <p:cNvSpPr>
            <a:spLocks noGrp="1"/>
          </p:cNvSpPr>
          <p:nvPr>
            <p:ph type="title"/>
          </p:nvPr>
        </p:nvSpPr>
        <p:spPr/>
        <p:txBody>
          <a:bodyPr/>
          <a:lstStyle/>
          <a:p>
            <a:r>
              <a:rPr lang="en-US" b="1" dirty="0"/>
              <a:t>Open and Prepare the Error Reports </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37</a:t>
            </a:fld>
            <a:endParaRPr lang="en-US" dirty="0"/>
          </a:p>
        </p:txBody>
      </p:sp>
      <p:sp>
        <p:nvSpPr>
          <p:cNvPr id="6" name="TextBox 5"/>
          <p:cNvSpPr txBox="1"/>
          <p:nvPr/>
        </p:nvSpPr>
        <p:spPr>
          <a:xfrm>
            <a:off x="5539498" y="1433749"/>
            <a:ext cx="5139484" cy="830997"/>
          </a:xfrm>
          <a:prstGeom prst="rect">
            <a:avLst/>
          </a:prstGeom>
          <a:solidFill>
            <a:srgbClr val="FFFFFF"/>
          </a:solidFill>
          <a:ln>
            <a:solidFill>
              <a:schemeClr val="tx1"/>
            </a:solidFill>
          </a:ln>
        </p:spPr>
        <p:txBody>
          <a:bodyPr wrap="none" rtlCol="0">
            <a:spAutoFit/>
          </a:bodyPr>
          <a:lstStyle/>
          <a:p>
            <a:r>
              <a:rPr lang="en-US" sz="2400" b="1" dirty="0"/>
              <a:t>From the Staff and Course Collection </a:t>
            </a:r>
          </a:p>
          <a:p>
            <a:r>
              <a:rPr lang="en-US" sz="2400" b="1" dirty="0"/>
              <a:t>Level 2 Reports, open the error reports</a:t>
            </a:r>
          </a:p>
        </p:txBody>
      </p:sp>
      <p:sp>
        <p:nvSpPr>
          <p:cNvPr id="7" name="Rounded Rectangle 6"/>
          <p:cNvSpPr/>
          <p:nvPr/>
        </p:nvSpPr>
        <p:spPr>
          <a:xfrm>
            <a:off x="761536" y="2192594"/>
            <a:ext cx="3702309" cy="12003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08024" y="3775982"/>
            <a:ext cx="6405151" cy="1200329"/>
          </a:xfrm>
          <a:prstGeom prst="rect">
            <a:avLst/>
          </a:prstGeom>
          <a:solidFill>
            <a:schemeClr val="bg1"/>
          </a:solidFill>
          <a:ln>
            <a:solidFill>
              <a:schemeClr val="tx2"/>
            </a:solidFill>
          </a:ln>
        </p:spPr>
        <p:txBody>
          <a:bodyPr wrap="none" rtlCol="0">
            <a:spAutoFit/>
          </a:bodyPr>
          <a:lstStyle/>
          <a:p>
            <a:r>
              <a:rPr lang="en-US" sz="2400" b="1" dirty="0"/>
              <a:t>Remember that error reports will appear as </a:t>
            </a:r>
          </a:p>
          <a:p>
            <a:r>
              <a:rPr lang="en-US" sz="2400" b="1" dirty="0"/>
              <a:t>applicable to each LEA. LEAs could receive any </a:t>
            </a:r>
          </a:p>
          <a:p>
            <a:r>
              <a:rPr lang="en-US" sz="2400" b="1" dirty="0"/>
              <a:t>number of the three error reports or none at all </a:t>
            </a:r>
          </a:p>
        </p:txBody>
      </p:sp>
      <p:cxnSp>
        <p:nvCxnSpPr>
          <p:cNvPr id="11" name="Straight Arrow Connector 10"/>
          <p:cNvCxnSpPr>
            <a:cxnSpLocks/>
            <a:stCxn id="6" idx="1"/>
          </p:cNvCxnSpPr>
          <p:nvPr/>
        </p:nvCxnSpPr>
        <p:spPr>
          <a:xfrm flipH="1">
            <a:off x="4329404" y="1849248"/>
            <a:ext cx="1210094" cy="837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39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20679A-82FA-4EAE-8363-462BE3E90131}"/>
              </a:ext>
            </a:extLst>
          </p:cNvPr>
          <p:cNvPicPr>
            <a:picLocks noChangeAspect="1"/>
          </p:cNvPicPr>
          <p:nvPr/>
        </p:nvPicPr>
        <p:blipFill>
          <a:blip r:embed="rId3"/>
          <a:stretch>
            <a:fillRect/>
          </a:stretch>
        </p:blipFill>
        <p:spPr>
          <a:xfrm>
            <a:off x="1134150" y="3127540"/>
            <a:ext cx="3696033" cy="3470165"/>
          </a:xfrm>
          <a:prstGeom prst="rect">
            <a:avLst/>
          </a:prstGeom>
          <a:ln>
            <a:solidFill>
              <a:schemeClr val="tx1"/>
            </a:solidFill>
          </a:ln>
        </p:spPr>
      </p:pic>
      <p:sp>
        <p:nvSpPr>
          <p:cNvPr id="2" name="Title 1"/>
          <p:cNvSpPr>
            <a:spLocks noGrp="1"/>
          </p:cNvSpPr>
          <p:nvPr>
            <p:ph type="title"/>
          </p:nvPr>
        </p:nvSpPr>
        <p:spPr>
          <a:xfrm>
            <a:off x="838200" y="365126"/>
            <a:ext cx="10515600" cy="1142128"/>
          </a:xfrm>
        </p:spPr>
        <p:txBody>
          <a:bodyPr/>
          <a:lstStyle/>
          <a:p>
            <a:r>
              <a:rPr lang="en-US" b="1" dirty="0"/>
              <a:t>Tying the CTE Reports Together</a:t>
            </a:r>
          </a:p>
        </p:txBody>
      </p:sp>
      <p:sp>
        <p:nvSpPr>
          <p:cNvPr id="3" name="Content Placeholder 2"/>
          <p:cNvSpPr>
            <a:spLocks noGrp="1"/>
          </p:cNvSpPr>
          <p:nvPr>
            <p:ph idx="1"/>
          </p:nvPr>
        </p:nvSpPr>
        <p:spPr>
          <a:xfrm>
            <a:off x="609600" y="1507253"/>
            <a:ext cx="10160000" cy="4349017"/>
          </a:xfrm>
        </p:spPr>
        <p:txBody>
          <a:bodyPr>
            <a:normAutofit/>
          </a:bodyPr>
          <a:lstStyle/>
          <a:p>
            <a:pPr marL="571500" indent="-457200"/>
            <a:r>
              <a:rPr lang="en-US" sz="3200" dirty="0"/>
              <a:t>This example is a segment of a CTE FTE Detail Report</a:t>
            </a:r>
          </a:p>
          <a:p>
            <a:pPr marL="571500" indent="-457200"/>
            <a:r>
              <a:rPr lang="en-US" sz="3200" dirty="0"/>
              <a:t>Student, Course, and Staff Level Error Flags indicate on which error report to find the error</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A56A2281-D2CE-4911-9B0C-4C45D285E831}" type="slidenum">
              <a:rPr lang="en-US" smtClean="0"/>
              <a:pPr/>
              <a:t>38</a:t>
            </a:fld>
            <a:endParaRPr lang="en-US"/>
          </a:p>
        </p:txBody>
      </p:sp>
      <p:sp>
        <p:nvSpPr>
          <p:cNvPr id="6" name="TextBox 5"/>
          <p:cNvSpPr txBox="1"/>
          <p:nvPr/>
        </p:nvSpPr>
        <p:spPr>
          <a:xfrm>
            <a:off x="5163782" y="3253468"/>
            <a:ext cx="5657511" cy="2308324"/>
          </a:xfrm>
          <a:prstGeom prst="rect">
            <a:avLst/>
          </a:prstGeom>
          <a:noFill/>
          <a:ln>
            <a:solidFill>
              <a:schemeClr val="tx1"/>
            </a:solidFill>
          </a:ln>
        </p:spPr>
        <p:txBody>
          <a:bodyPr wrap="none" rtlCol="0">
            <a:spAutoFit/>
          </a:bodyPr>
          <a:lstStyle/>
          <a:p>
            <a:pPr marL="457200" indent="-342900">
              <a:buFont typeface="Arial" panose="020B0604020202020204" pitchFamily="34" charset="0"/>
              <a:buChar char="•"/>
            </a:pPr>
            <a:r>
              <a:rPr lang="en-US" sz="2400" b="1" dirty="0"/>
              <a:t>Student Level Error Flag “Y”</a:t>
            </a:r>
          </a:p>
          <a:p>
            <a:pPr marL="114300" indent="0">
              <a:buNone/>
            </a:pPr>
            <a:r>
              <a:rPr lang="en-US" sz="2400" b="1" dirty="0"/>
              <a:t>	(CTEA-001) CTE Student Error Detail</a:t>
            </a:r>
          </a:p>
          <a:p>
            <a:pPr marL="457200" indent="-342900">
              <a:buFont typeface="Arial" panose="020B0604020202020204" pitchFamily="34" charset="0"/>
              <a:buChar char="•"/>
            </a:pPr>
            <a:r>
              <a:rPr lang="en-US" sz="2400" b="1" dirty="0"/>
              <a:t>Course Level Error Flag “Y”</a:t>
            </a:r>
          </a:p>
          <a:p>
            <a:pPr marL="114300" indent="0">
              <a:buNone/>
            </a:pPr>
            <a:r>
              <a:rPr lang="en-US" sz="2400" b="1" dirty="0"/>
              <a:t>	(CTEA-002) CTE Course Error Detail</a:t>
            </a:r>
          </a:p>
          <a:p>
            <a:pPr marL="457200" indent="-342900">
              <a:buFont typeface="Arial" panose="020B0604020202020204" pitchFamily="34" charset="0"/>
              <a:buChar char="•"/>
            </a:pPr>
            <a:r>
              <a:rPr lang="en-US" sz="2400" b="1" dirty="0"/>
              <a:t>Staff Level Error Flag “Y”</a:t>
            </a:r>
          </a:p>
          <a:p>
            <a:pPr marL="114300" indent="0">
              <a:buNone/>
            </a:pPr>
            <a:r>
              <a:rPr lang="en-US" sz="2400" b="1" dirty="0"/>
              <a:t>	 (CTEA-000) CTE Staff Error Detail</a:t>
            </a:r>
          </a:p>
        </p:txBody>
      </p:sp>
      <p:sp>
        <p:nvSpPr>
          <p:cNvPr id="7" name="Rounded Rectangle 6"/>
          <p:cNvSpPr/>
          <p:nvPr/>
        </p:nvSpPr>
        <p:spPr>
          <a:xfrm>
            <a:off x="1958844" y="3124922"/>
            <a:ext cx="2871339" cy="34565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557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4" y="365126"/>
            <a:ext cx="10593405" cy="924659"/>
          </a:xfrm>
        </p:spPr>
        <p:txBody>
          <a:bodyPr/>
          <a:lstStyle/>
          <a:p>
            <a:r>
              <a:rPr lang="en-US" b="1" dirty="0"/>
              <a:t>CTE Errors </a:t>
            </a:r>
          </a:p>
        </p:txBody>
      </p:sp>
      <p:sp>
        <p:nvSpPr>
          <p:cNvPr id="3" name="Content Placeholder 2"/>
          <p:cNvSpPr>
            <a:spLocks noGrp="1"/>
          </p:cNvSpPr>
          <p:nvPr>
            <p:ph idx="1"/>
          </p:nvPr>
        </p:nvSpPr>
        <p:spPr>
          <a:xfrm>
            <a:off x="701441" y="1616528"/>
            <a:ext cx="10993254" cy="3804557"/>
          </a:xfrm>
        </p:spPr>
        <p:txBody>
          <a:bodyPr/>
          <a:lstStyle/>
          <a:p>
            <a:r>
              <a:rPr lang="en-US" sz="3200" dirty="0"/>
              <a:t>A staff level error can reduce the CTE FTE for all students in courses that are affected by the staff error </a:t>
            </a:r>
          </a:p>
          <a:p>
            <a:r>
              <a:rPr lang="en-US" sz="3200" dirty="0"/>
              <a:t>A course level error can reduce the CTE FTE for all of the students in the course</a:t>
            </a:r>
          </a:p>
          <a:p>
            <a:r>
              <a:rPr lang="en-US" sz="3200" dirty="0"/>
              <a:t>A student level error can reduce a single student’s CTE FTE</a:t>
            </a:r>
          </a:p>
          <a:p>
            <a:r>
              <a:rPr lang="en-US" sz="3200" dirty="0"/>
              <a:t>Severity codes appear on the CTE FTE Detail, and the CTE FTE Student Error Detail Report </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39</a:t>
            </a:fld>
            <a:endParaRPr lang="en-US" dirty="0"/>
          </a:p>
        </p:txBody>
      </p:sp>
    </p:spTree>
    <p:extLst>
      <p:ext uri="{BB962C8B-B14F-4D97-AF65-F5344CB8AC3E}">
        <p14:creationId xmlns:p14="http://schemas.microsoft.com/office/powerpoint/2010/main" val="96723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880" y="365126"/>
            <a:ext cx="10268919" cy="921234"/>
          </a:xfrm>
        </p:spPr>
        <p:txBody>
          <a:bodyPr/>
          <a:lstStyle/>
          <a:p>
            <a:r>
              <a:rPr lang="en-US" b="1" dirty="0"/>
              <a:t>Outline</a:t>
            </a:r>
          </a:p>
        </p:txBody>
      </p:sp>
      <p:sp>
        <p:nvSpPr>
          <p:cNvPr id="3" name="Content Placeholder 2"/>
          <p:cNvSpPr>
            <a:spLocks noGrp="1"/>
          </p:cNvSpPr>
          <p:nvPr>
            <p:ph idx="1"/>
          </p:nvPr>
        </p:nvSpPr>
        <p:spPr>
          <a:xfrm>
            <a:off x="1224366" y="1115878"/>
            <a:ext cx="9918915" cy="4959457"/>
          </a:xfrm>
        </p:spPr>
        <p:txBody>
          <a:bodyPr/>
          <a:lstStyle/>
          <a:p>
            <a:r>
              <a:rPr lang="en-US" sz="3200" dirty="0"/>
              <a:t>CTE Level 2 Reports </a:t>
            </a:r>
          </a:p>
          <a:p>
            <a:r>
              <a:rPr lang="en-US" sz="3200" dirty="0"/>
              <a:t>Accessing and Formatting Level 2 CTE Reports </a:t>
            </a:r>
          </a:p>
          <a:p>
            <a:r>
              <a:rPr lang="en-US" sz="3200" dirty="0"/>
              <a:t>Understanding the CTE FTE Detail Report </a:t>
            </a:r>
          </a:p>
          <a:p>
            <a:r>
              <a:rPr lang="en-US" sz="3200" dirty="0"/>
              <a:t>Connecting the CTE FTE Detail Report and the CTE Error Detail Reports </a:t>
            </a:r>
          </a:p>
          <a:p>
            <a:r>
              <a:rPr lang="en-US" sz="3200" dirty="0"/>
              <a:t>Troubleshooting the CTE FTE Error Detail Reports</a:t>
            </a:r>
          </a:p>
          <a:p>
            <a:r>
              <a:rPr lang="en-US" sz="3200" dirty="0"/>
              <a:t>Understanding the CTE FTE Summary Reports</a:t>
            </a:r>
          </a:p>
          <a:p>
            <a:r>
              <a:rPr lang="en-US" sz="3200" dirty="0"/>
              <a:t>CTE Overrides </a:t>
            </a:r>
          </a:p>
          <a:p>
            <a:r>
              <a:rPr lang="en-US" sz="3200" dirty="0"/>
              <a:t>CTE FTE Daily Summary Reports</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a:t>
            </a:fld>
            <a:endParaRPr lang="en-US" dirty="0"/>
          </a:p>
        </p:txBody>
      </p:sp>
    </p:spTree>
    <p:extLst>
      <p:ext uri="{BB962C8B-B14F-4D97-AF65-F5344CB8AC3E}">
        <p14:creationId xmlns:p14="http://schemas.microsoft.com/office/powerpoint/2010/main" val="247693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(CTEA-003) CTE Staff Error Detail Report </a:t>
            </a:r>
            <a:endParaRPr lang="en-US" dirty="0"/>
          </a:p>
        </p:txBody>
      </p:sp>
      <p:pic>
        <p:nvPicPr>
          <p:cNvPr id="5" name="Content Placeholder 4"/>
          <p:cNvPicPr>
            <a:picLocks noGrp="1" noChangeAspect="1"/>
          </p:cNvPicPr>
          <p:nvPr>
            <p:ph idx="1"/>
          </p:nvPr>
        </p:nvPicPr>
        <p:blipFill>
          <a:blip r:embed="rId3"/>
          <a:stretch>
            <a:fillRect/>
          </a:stretch>
        </p:blipFill>
        <p:spPr>
          <a:xfrm>
            <a:off x="930527" y="2426098"/>
            <a:ext cx="10330946" cy="3277278"/>
          </a:xfrm>
          <a:prstGeom prst="rect">
            <a:avLst/>
          </a:prstGeom>
        </p:spPr>
      </p:pic>
      <p:sp>
        <p:nvSpPr>
          <p:cNvPr id="4" name="Slide Number Placeholder 3"/>
          <p:cNvSpPr>
            <a:spLocks noGrp="1"/>
          </p:cNvSpPr>
          <p:nvPr>
            <p:ph type="sldNum" sz="quarter" idx="12"/>
          </p:nvPr>
        </p:nvSpPr>
        <p:spPr/>
        <p:txBody>
          <a:bodyPr/>
          <a:lstStyle/>
          <a:p>
            <a:fld id="{1BC7DB03-7057-184B-9DF0-B5FFC5E3886A}" type="slidenum">
              <a:rPr lang="en-US" smtClean="0"/>
              <a:t>40</a:t>
            </a:fld>
            <a:endParaRPr lang="en-US" dirty="0"/>
          </a:p>
        </p:txBody>
      </p:sp>
      <p:sp>
        <p:nvSpPr>
          <p:cNvPr id="7" name="TextBox 6"/>
          <p:cNvSpPr txBox="1"/>
          <p:nvPr/>
        </p:nvSpPr>
        <p:spPr>
          <a:xfrm>
            <a:off x="6407994" y="1690688"/>
            <a:ext cx="5069631" cy="1938992"/>
          </a:xfrm>
          <a:prstGeom prst="rect">
            <a:avLst/>
          </a:prstGeom>
          <a:solidFill>
            <a:schemeClr val="bg1"/>
          </a:solidFill>
          <a:ln>
            <a:solidFill>
              <a:schemeClr val="tx1"/>
            </a:solidFill>
          </a:ln>
        </p:spPr>
        <p:txBody>
          <a:bodyPr wrap="square" rtlCol="0">
            <a:spAutoFit/>
          </a:bodyPr>
          <a:lstStyle/>
          <a:p>
            <a:r>
              <a:rPr lang="en-US" sz="2400" b="1" dirty="0"/>
              <a:t>Staff Level Error Flags of “Y” from </a:t>
            </a:r>
          </a:p>
          <a:p>
            <a:r>
              <a:rPr lang="en-US" sz="2400" b="1" dirty="0"/>
              <a:t>the (CTEA-000) CTE FTE Detail </a:t>
            </a:r>
          </a:p>
          <a:p>
            <a:r>
              <a:rPr lang="en-US" sz="2400" b="1" dirty="0"/>
              <a:t>Report will be listed on the (CTEA-003) </a:t>
            </a:r>
          </a:p>
          <a:p>
            <a:r>
              <a:rPr lang="en-US" sz="2400" b="1" dirty="0"/>
              <a:t>CTE Staff Error Detail Report with a </a:t>
            </a:r>
          </a:p>
          <a:p>
            <a:r>
              <a:rPr lang="en-US" sz="2400" b="1" dirty="0"/>
              <a:t>Result Code that begins with “SF”</a:t>
            </a:r>
          </a:p>
        </p:txBody>
      </p:sp>
      <p:sp>
        <p:nvSpPr>
          <p:cNvPr id="8" name="Rounded Rectangle 7"/>
          <p:cNvSpPr/>
          <p:nvPr/>
        </p:nvSpPr>
        <p:spPr>
          <a:xfrm>
            <a:off x="2040360" y="2426098"/>
            <a:ext cx="1121294" cy="32772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69837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42325" y="2410466"/>
            <a:ext cx="10516502" cy="3339885"/>
          </a:xfrm>
          <a:prstGeom prst="rect">
            <a:avLst/>
          </a:prstGeom>
        </p:spPr>
      </p:pic>
      <p:sp>
        <p:nvSpPr>
          <p:cNvPr id="2" name="Title 1"/>
          <p:cNvSpPr>
            <a:spLocks noGrp="1"/>
          </p:cNvSpPr>
          <p:nvPr>
            <p:ph type="title"/>
          </p:nvPr>
        </p:nvSpPr>
        <p:spPr/>
        <p:txBody>
          <a:bodyPr/>
          <a:lstStyle/>
          <a:p>
            <a:r>
              <a:rPr lang="en-US" b="1" dirty="0"/>
              <a:t>(CTEA-002) CTE Course Error Detail Report </a:t>
            </a:r>
          </a:p>
        </p:txBody>
      </p:sp>
      <p:sp>
        <p:nvSpPr>
          <p:cNvPr id="4" name="Slide Number Placeholder 3"/>
          <p:cNvSpPr>
            <a:spLocks noGrp="1"/>
          </p:cNvSpPr>
          <p:nvPr>
            <p:ph type="sldNum" sz="quarter" idx="12"/>
          </p:nvPr>
        </p:nvSpPr>
        <p:spPr/>
        <p:txBody>
          <a:bodyPr/>
          <a:lstStyle/>
          <a:p>
            <a:fld id="{1BC7DB03-7057-184B-9DF0-B5FFC5E3886A}" type="slidenum">
              <a:rPr lang="en-US" smtClean="0"/>
              <a:t>41</a:t>
            </a:fld>
            <a:endParaRPr lang="en-US" dirty="0"/>
          </a:p>
        </p:txBody>
      </p:sp>
      <p:sp>
        <p:nvSpPr>
          <p:cNvPr id="8" name="TextBox 7"/>
          <p:cNvSpPr txBox="1"/>
          <p:nvPr/>
        </p:nvSpPr>
        <p:spPr>
          <a:xfrm>
            <a:off x="6096000" y="1668933"/>
            <a:ext cx="5334281" cy="1938992"/>
          </a:xfrm>
          <a:prstGeom prst="rect">
            <a:avLst/>
          </a:prstGeom>
          <a:solidFill>
            <a:schemeClr val="bg1"/>
          </a:solidFill>
          <a:ln>
            <a:solidFill>
              <a:schemeClr val="tx1"/>
            </a:solidFill>
          </a:ln>
        </p:spPr>
        <p:txBody>
          <a:bodyPr wrap="none" rtlCol="0">
            <a:spAutoFit/>
          </a:bodyPr>
          <a:lstStyle/>
          <a:p>
            <a:r>
              <a:rPr lang="en-US" sz="2400" b="1" dirty="0"/>
              <a:t>Course Level Error Flags of “Y” from </a:t>
            </a:r>
          </a:p>
          <a:p>
            <a:r>
              <a:rPr lang="en-US" sz="2400" b="1" dirty="0"/>
              <a:t>the (CTEA-000) CTE FTE Detail Report </a:t>
            </a:r>
          </a:p>
          <a:p>
            <a:r>
              <a:rPr lang="en-US" sz="2400" b="1" dirty="0"/>
              <a:t>will be listed on the (CTEA-002) CTE </a:t>
            </a:r>
          </a:p>
          <a:p>
            <a:r>
              <a:rPr lang="en-US" sz="2400" b="1" dirty="0"/>
              <a:t>Course Error Detail Report with a Result </a:t>
            </a:r>
          </a:p>
          <a:p>
            <a:r>
              <a:rPr lang="en-US" sz="2400" b="1" dirty="0"/>
              <a:t>Code that begins with “CS”</a:t>
            </a:r>
          </a:p>
        </p:txBody>
      </p:sp>
      <p:sp>
        <p:nvSpPr>
          <p:cNvPr id="6" name="Rounded Rectangle 5"/>
          <p:cNvSpPr/>
          <p:nvPr/>
        </p:nvSpPr>
        <p:spPr>
          <a:xfrm>
            <a:off x="1921790" y="2410466"/>
            <a:ext cx="836908" cy="3339885"/>
          </a:xfrm>
          <a:prstGeom prst="roundRect">
            <a:avLst>
              <a:gd name="adj" fmla="val 1402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29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(CTEA-001) CTE Student Error Detail Report</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42</a:t>
            </a:fld>
            <a:endParaRPr lang="en-US" dirty="0"/>
          </a:p>
        </p:txBody>
      </p:sp>
      <p:sp>
        <p:nvSpPr>
          <p:cNvPr id="6" name="TextBox 5"/>
          <p:cNvSpPr txBox="1"/>
          <p:nvPr/>
        </p:nvSpPr>
        <p:spPr>
          <a:xfrm>
            <a:off x="782740" y="1878722"/>
            <a:ext cx="2870858" cy="3785652"/>
          </a:xfrm>
          <a:prstGeom prst="rect">
            <a:avLst/>
          </a:prstGeom>
          <a:solidFill>
            <a:schemeClr val="bg1"/>
          </a:solidFill>
          <a:ln>
            <a:solidFill>
              <a:schemeClr val="tx1"/>
            </a:solidFill>
          </a:ln>
        </p:spPr>
        <p:txBody>
          <a:bodyPr wrap="square" rtlCol="0">
            <a:spAutoFit/>
          </a:bodyPr>
          <a:lstStyle/>
          <a:p>
            <a:r>
              <a:rPr lang="en-US" sz="2400" b="1" dirty="0"/>
              <a:t>Student Level Error Flags of “Y” from the (CTEA-000) CTE FTE Detail Report will be listed on the CTE (CTEA-001) Student Error Detail Report with a Result Code that begins with “SC”</a:t>
            </a:r>
          </a:p>
        </p:txBody>
      </p:sp>
      <p:pic>
        <p:nvPicPr>
          <p:cNvPr id="8" name="Picture 7"/>
          <p:cNvPicPr>
            <a:picLocks noChangeAspect="1"/>
          </p:cNvPicPr>
          <p:nvPr/>
        </p:nvPicPr>
        <p:blipFill rotWithShape="1">
          <a:blip r:embed="rId3"/>
          <a:srcRect r="12909"/>
          <a:stretch/>
        </p:blipFill>
        <p:spPr>
          <a:xfrm>
            <a:off x="4142462" y="2169264"/>
            <a:ext cx="6820814" cy="3046399"/>
          </a:xfrm>
          <a:prstGeom prst="rect">
            <a:avLst/>
          </a:prstGeom>
          <a:ln w="19050">
            <a:solidFill>
              <a:schemeClr val="tx1"/>
            </a:solidFill>
          </a:ln>
        </p:spPr>
      </p:pic>
      <p:sp>
        <p:nvSpPr>
          <p:cNvPr id="10" name="Rounded Rectangle 9"/>
          <p:cNvSpPr/>
          <p:nvPr/>
        </p:nvSpPr>
        <p:spPr>
          <a:xfrm>
            <a:off x="5078082" y="2186136"/>
            <a:ext cx="839690" cy="30126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455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2"/>
            <a:ext cx="6172200" cy="4117591"/>
          </a:xfrm>
        </p:spPr>
        <p:txBody>
          <a:bodyPr>
            <a:normAutofit fontScale="92500" lnSpcReduction="10000"/>
          </a:bodyPr>
          <a:lstStyle/>
          <a:p>
            <a:r>
              <a:rPr lang="en-US" dirty="0"/>
              <a:t>Can you find the Error Flag columns on the (CTEA-000) CTE FTE Detail Report and find the error on the associated student, course, or staff error report?</a:t>
            </a:r>
          </a:p>
          <a:p>
            <a:r>
              <a:rPr lang="en-US" dirty="0"/>
              <a:t>Do your errors apply to single students or to groups of students?</a:t>
            </a:r>
          </a:p>
          <a:p>
            <a:r>
              <a:rPr lang="en-US" dirty="0"/>
              <a:t>Have you applied filters to your error reports so that we can review each error in the next set of slides? </a:t>
            </a:r>
          </a:p>
        </p:txBody>
      </p:sp>
      <p:sp>
        <p:nvSpPr>
          <p:cNvPr id="4" name="Text Placeholder 3"/>
          <p:cNvSpPr>
            <a:spLocks noGrp="1"/>
          </p:cNvSpPr>
          <p:nvPr>
            <p:ph type="body" sz="half" idx="2"/>
          </p:nvPr>
        </p:nvSpPr>
        <p:spPr>
          <a:xfrm>
            <a:off x="839788" y="2057400"/>
            <a:ext cx="3932237" cy="2990850"/>
          </a:xfrm>
        </p:spPr>
        <p:txBody>
          <a:bodyPr>
            <a:normAutofit lnSpcReduction="10000"/>
          </a:bodyPr>
          <a:lstStyle/>
          <a:p>
            <a:r>
              <a:rPr lang="en-US" sz="2400" dirty="0"/>
              <a:t>The (CTEA-000) CTE FTE Detail Report uses Error Flags to indicate which Error Detail Report contains an error for that row of data. Sometimes an error is for a single student and sometimes an error relates to a classroom or classrooms of students. </a:t>
            </a:r>
          </a:p>
        </p:txBody>
      </p:sp>
      <p:sp>
        <p:nvSpPr>
          <p:cNvPr id="5" name="Slide Number Placeholder 4"/>
          <p:cNvSpPr>
            <a:spLocks noGrp="1"/>
          </p:cNvSpPr>
          <p:nvPr>
            <p:ph type="sldNum" sz="quarter" idx="12"/>
          </p:nvPr>
        </p:nvSpPr>
        <p:spPr/>
        <p:txBody>
          <a:bodyPr/>
          <a:lstStyle/>
          <a:p>
            <a:fld id="{1BC7DB03-7057-184B-9DF0-B5FFC5E3886A}" type="slidenum">
              <a:rPr lang="en-US" smtClean="0"/>
              <a:t>43</a:t>
            </a:fld>
            <a:endParaRPr lang="en-US" dirty="0"/>
          </a:p>
        </p:txBody>
      </p:sp>
    </p:spTree>
    <p:extLst>
      <p:ext uri="{BB962C8B-B14F-4D97-AF65-F5344CB8AC3E}">
        <p14:creationId xmlns:p14="http://schemas.microsoft.com/office/powerpoint/2010/main" val="3932869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048256"/>
            <a:ext cx="9144000" cy="2194559"/>
          </a:xfrm>
        </p:spPr>
        <p:txBody>
          <a:bodyPr/>
          <a:lstStyle/>
          <a:p>
            <a:r>
              <a:rPr lang="en-US" b="1" dirty="0"/>
              <a:t>Troubleshooting the</a:t>
            </a:r>
            <a:br>
              <a:rPr lang="en-US" b="1" dirty="0"/>
            </a:br>
            <a:r>
              <a:rPr lang="en-US" b="1" dirty="0"/>
              <a:t>CTE Error Detail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44</a:t>
            </a:fld>
            <a:endParaRPr lang="en-US" dirty="0"/>
          </a:p>
        </p:txBody>
      </p:sp>
    </p:spTree>
    <p:extLst>
      <p:ext uri="{BB962C8B-B14F-4D97-AF65-F5344CB8AC3E}">
        <p14:creationId xmlns:p14="http://schemas.microsoft.com/office/powerpoint/2010/main" val="4077805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894380"/>
          </a:xfrm>
        </p:spPr>
        <p:txBody>
          <a:bodyPr/>
          <a:lstStyle/>
          <a:p>
            <a:r>
              <a:rPr lang="en-US" b="1" dirty="0"/>
              <a:t>Staff Errors </a:t>
            </a:r>
          </a:p>
        </p:txBody>
      </p:sp>
      <p:sp>
        <p:nvSpPr>
          <p:cNvPr id="7" name="Content Placeholder 6"/>
          <p:cNvSpPr>
            <a:spLocks noGrp="1"/>
          </p:cNvSpPr>
          <p:nvPr>
            <p:ph idx="1"/>
          </p:nvPr>
        </p:nvSpPr>
        <p:spPr>
          <a:xfrm>
            <a:off x="838200" y="1596985"/>
            <a:ext cx="10515600" cy="4187366"/>
          </a:xfrm>
        </p:spPr>
        <p:txBody>
          <a:bodyPr/>
          <a:lstStyle/>
          <a:p>
            <a:pPr marL="0" indent="0">
              <a:buNone/>
            </a:pPr>
            <a:r>
              <a:rPr lang="en-US" sz="3200" dirty="0"/>
              <a:t>(CTEA-003) CTE Staff Error Detail</a:t>
            </a:r>
          </a:p>
          <a:p>
            <a:pPr lvl="1"/>
            <a:r>
              <a:rPr lang="en-US" sz="2800" dirty="0"/>
              <a:t>Report of staff with Error Result Codes</a:t>
            </a:r>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45</a:t>
            </a:fld>
            <a:endParaRPr lang="en-US" dirty="0"/>
          </a:p>
        </p:txBody>
      </p:sp>
      <p:pic>
        <p:nvPicPr>
          <p:cNvPr id="2" name="Picture 1"/>
          <p:cNvPicPr>
            <a:picLocks noChangeAspect="1"/>
          </p:cNvPicPr>
          <p:nvPr/>
        </p:nvPicPr>
        <p:blipFill>
          <a:blip r:embed="rId3"/>
          <a:stretch>
            <a:fillRect/>
          </a:stretch>
        </p:blipFill>
        <p:spPr>
          <a:xfrm>
            <a:off x="795841" y="2582654"/>
            <a:ext cx="9376806" cy="3287250"/>
          </a:xfrm>
          <a:prstGeom prst="rect">
            <a:avLst/>
          </a:prstGeom>
        </p:spPr>
      </p:pic>
      <p:sp>
        <p:nvSpPr>
          <p:cNvPr id="4" name="Rounded Rectangle 3"/>
          <p:cNvSpPr/>
          <p:nvPr/>
        </p:nvSpPr>
        <p:spPr>
          <a:xfrm>
            <a:off x="1767051" y="2582654"/>
            <a:ext cx="822960" cy="32872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8A051C-DCF5-48A7-B6A7-57FDCC2651A1}"/>
              </a:ext>
            </a:extLst>
          </p:cNvPr>
          <p:cNvSpPr txBox="1"/>
          <p:nvPr/>
        </p:nvSpPr>
        <p:spPr>
          <a:xfrm>
            <a:off x="6604698" y="3345025"/>
            <a:ext cx="4091954" cy="1200329"/>
          </a:xfrm>
          <a:prstGeom prst="rect">
            <a:avLst/>
          </a:prstGeom>
          <a:solidFill>
            <a:schemeClr val="bg1"/>
          </a:solidFill>
          <a:ln>
            <a:solidFill>
              <a:schemeClr val="tx1"/>
            </a:solidFill>
          </a:ln>
        </p:spPr>
        <p:txBody>
          <a:bodyPr wrap="none" rtlCol="0">
            <a:spAutoFit/>
          </a:bodyPr>
          <a:lstStyle/>
          <a:p>
            <a:r>
              <a:rPr lang="en-US" sz="2400" b="1" dirty="0"/>
              <a:t>In the next series of slides, we </a:t>
            </a:r>
          </a:p>
          <a:p>
            <a:r>
              <a:rPr lang="en-US" sz="2400" b="1" dirty="0"/>
              <a:t>will filter on a Result Code </a:t>
            </a:r>
          </a:p>
          <a:p>
            <a:r>
              <a:rPr lang="en-US" sz="2400" b="1" dirty="0"/>
              <a:t>and discuss troubleshooting</a:t>
            </a:r>
          </a:p>
        </p:txBody>
      </p:sp>
    </p:spTree>
    <p:extLst>
      <p:ext uri="{BB962C8B-B14F-4D97-AF65-F5344CB8AC3E}">
        <p14:creationId xmlns:p14="http://schemas.microsoft.com/office/powerpoint/2010/main" val="382417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lstStyle/>
          <a:p>
            <a:r>
              <a:rPr lang="en-US" b="1" dirty="0"/>
              <a:t>Staff Errors, cont’d</a:t>
            </a:r>
          </a:p>
        </p:txBody>
      </p:sp>
      <p:sp>
        <p:nvSpPr>
          <p:cNvPr id="3" name="Content Placeholder 2"/>
          <p:cNvSpPr>
            <a:spLocks noGrp="1"/>
          </p:cNvSpPr>
          <p:nvPr>
            <p:ph idx="1"/>
          </p:nvPr>
        </p:nvSpPr>
        <p:spPr>
          <a:xfrm>
            <a:off x="838200" y="1698171"/>
            <a:ext cx="10515600" cy="3575958"/>
          </a:xfrm>
        </p:spPr>
        <p:txBody>
          <a:bodyPr/>
          <a:lstStyle/>
          <a:p>
            <a:r>
              <a:rPr lang="en-US" sz="3200" dirty="0"/>
              <a:t>When multiple teachers are associated with a course, the teacher who appeared on the Teacher Licensure Course Status Report (TLC) will be listed on this report</a:t>
            </a:r>
          </a:p>
          <a:p>
            <a:r>
              <a:rPr lang="en-US" sz="3200" dirty="0"/>
              <a:t>Errors on the (CTEA-003) CTE Staff Error Detail Report can affect an entire classroom of students, so a single line on this report could cause multiple students to be affected on the (CTEA-000) CTE FTE Detail Report </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46</a:t>
            </a:fld>
            <a:endParaRPr lang="en-US" dirty="0"/>
          </a:p>
        </p:txBody>
      </p:sp>
    </p:spTree>
    <p:extLst>
      <p:ext uri="{BB962C8B-B14F-4D97-AF65-F5344CB8AC3E}">
        <p14:creationId xmlns:p14="http://schemas.microsoft.com/office/powerpoint/2010/main" val="1435058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919"/>
          </a:xfrm>
        </p:spPr>
        <p:txBody>
          <a:bodyPr/>
          <a:lstStyle/>
          <a:p>
            <a:r>
              <a:rPr lang="en-US" b="1" dirty="0"/>
              <a:t>Staff Error Result Code SF0002</a:t>
            </a:r>
            <a:endParaRPr lang="en-US" dirty="0"/>
          </a:p>
        </p:txBody>
      </p:sp>
      <p:sp>
        <p:nvSpPr>
          <p:cNvPr id="3" name="Content Placeholder 2"/>
          <p:cNvSpPr>
            <a:spLocks noGrp="1"/>
          </p:cNvSpPr>
          <p:nvPr>
            <p:ph idx="1"/>
          </p:nvPr>
        </p:nvSpPr>
        <p:spPr>
          <a:xfrm>
            <a:off x="838199" y="1606062"/>
            <a:ext cx="11095893" cy="4372707"/>
          </a:xfrm>
        </p:spPr>
        <p:txBody>
          <a:bodyPr>
            <a:normAutofit/>
          </a:bodyPr>
          <a:lstStyle/>
          <a:p>
            <a:pPr marL="0" indent="0">
              <a:buNone/>
            </a:pPr>
            <a:r>
              <a:rPr lang="en-US" sz="3200" b="1" dirty="0"/>
              <a:t>Teacher does not have appropriate certificate/license to teach course</a:t>
            </a:r>
          </a:p>
          <a:p>
            <a:pPr lvl="1"/>
            <a:r>
              <a:rPr lang="en-US" sz="2800" dirty="0"/>
              <a:t>CTE FTE is reduced to zero (Fatal)</a:t>
            </a:r>
          </a:p>
          <a:p>
            <a:pPr lvl="1"/>
            <a:r>
              <a:rPr lang="en-US" sz="2800" dirty="0"/>
              <a:t>Verify the teacher’s licensure using the Educator Search Tool</a:t>
            </a:r>
          </a:p>
          <a:p>
            <a:pPr lvl="2"/>
            <a:r>
              <a:rPr lang="en-US" sz="2800" dirty="0">
                <a:hlinkClick r:id="rId3"/>
              </a:rPr>
              <a:t>https://core.ode.state.oh.us/Core4/ODE.CORE.Lic.Profile.Public.UI/</a:t>
            </a:r>
            <a:endParaRPr lang="en-US" sz="2800" dirty="0"/>
          </a:p>
          <a:p>
            <a:pPr lvl="1"/>
            <a:r>
              <a:rPr lang="en-US" sz="2800" dirty="0"/>
              <a:t>Initial Staff and Course (L) data is used for this check</a:t>
            </a:r>
          </a:p>
          <a:p>
            <a:pPr lvl="1"/>
            <a:r>
              <a:rPr lang="en-US" sz="2800" dirty="0"/>
              <a:t>If the teacher is certified to teach the course and you are seeing this error, verify the course is coded correctly</a:t>
            </a:r>
          </a:p>
          <a:p>
            <a:pPr lvl="2"/>
            <a:r>
              <a:rPr lang="en-US" sz="2400" dirty="0"/>
              <a:t>Contact the Office of Career Tech to request an override if applicable </a:t>
            </a:r>
          </a:p>
        </p:txBody>
      </p:sp>
      <p:sp>
        <p:nvSpPr>
          <p:cNvPr id="4" name="Slide Number Placeholder 3"/>
          <p:cNvSpPr>
            <a:spLocks noGrp="1"/>
          </p:cNvSpPr>
          <p:nvPr>
            <p:ph type="sldNum" sz="quarter" idx="12"/>
          </p:nvPr>
        </p:nvSpPr>
        <p:spPr/>
        <p:txBody>
          <a:bodyPr/>
          <a:lstStyle/>
          <a:p>
            <a:fld id="{1BC7DB03-7057-184B-9DF0-B5FFC5E3886A}" type="slidenum">
              <a:rPr lang="en-US" smtClean="0"/>
              <a:t>47</a:t>
            </a:fld>
            <a:endParaRPr lang="en-US" dirty="0"/>
          </a:p>
        </p:txBody>
      </p:sp>
    </p:spTree>
    <p:extLst>
      <p:ext uri="{BB962C8B-B14F-4D97-AF65-F5344CB8AC3E}">
        <p14:creationId xmlns:p14="http://schemas.microsoft.com/office/powerpoint/2010/main" val="29017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19612"/>
          </a:xfrm>
        </p:spPr>
        <p:txBody>
          <a:bodyPr/>
          <a:lstStyle/>
          <a:p>
            <a:r>
              <a:rPr lang="en-US" b="1" dirty="0"/>
              <a:t>Staff Error Result Code SF0003</a:t>
            </a:r>
            <a:endParaRPr lang="en-US" dirty="0"/>
          </a:p>
        </p:txBody>
      </p:sp>
      <p:sp>
        <p:nvSpPr>
          <p:cNvPr id="3" name="Content Placeholder 2"/>
          <p:cNvSpPr>
            <a:spLocks noGrp="1"/>
          </p:cNvSpPr>
          <p:nvPr>
            <p:ph idx="1"/>
          </p:nvPr>
        </p:nvSpPr>
        <p:spPr>
          <a:xfrm>
            <a:off x="838200" y="984739"/>
            <a:ext cx="10515600" cy="5108151"/>
          </a:xfrm>
        </p:spPr>
        <p:txBody>
          <a:bodyPr>
            <a:normAutofit/>
          </a:bodyPr>
          <a:lstStyle/>
          <a:p>
            <a:pPr marL="0" indent="0">
              <a:buNone/>
            </a:pPr>
            <a:r>
              <a:rPr lang="en-US" sz="3200" b="1" dirty="0"/>
              <a:t>Teacher does not meet appointment or status requirements</a:t>
            </a:r>
          </a:p>
          <a:p>
            <a:pPr lvl="1"/>
            <a:r>
              <a:rPr lang="en-US" sz="2800" dirty="0"/>
              <a:t>CTE FTE is reduced to zero (Fatal)</a:t>
            </a:r>
          </a:p>
          <a:p>
            <a:pPr lvl="1"/>
            <a:r>
              <a:rPr lang="en-US" sz="2800" dirty="0"/>
              <a:t>If the Curriculum Code begins with a “V” at least one teacher must be reported with</a:t>
            </a:r>
          </a:p>
          <a:p>
            <a:pPr lvl="2"/>
            <a:r>
              <a:rPr lang="en-US" sz="2400" dirty="0"/>
              <a:t>Type of Appointment Element </a:t>
            </a:r>
          </a:p>
          <a:p>
            <a:pPr lvl="3"/>
            <a:r>
              <a:rPr lang="en-US" sz="2200" dirty="0"/>
              <a:t>1-Certificated/licensed, or </a:t>
            </a:r>
          </a:p>
          <a:p>
            <a:pPr lvl="3"/>
            <a:r>
              <a:rPr lang="en-US" sz="2200" dirty="0"/>
              <a:t>2-Classified, or </a:t>
            </a:r>
          </a:p>
          <a:p>
            <a:pPr lvl="3"/>
            <a:r>
              <a:rPr lang="en-US" sz="2200" dirty="0"/>
              <a:t>3-Internship</a:t>
            </a:r>
          </a:p>
          <a:p>
            <a:pPr lvl="2"/>
            <a:r>
              <a:rPr lang="en-US" sz="2400" dirty="0"/>
              <a:t>Position Type R-Regular</a:t>
            </a:r>
          </a:p>
          <a:p>
            <a:pPr lvl="1" algn="just"/>
            <a:r>
              <a:rPr lang="en-US" sz="2800" dirty="0"/>
              <a:t>If incorrectly reported in Initial L, correct the data in Final L and if the change does not correct the problem create a helpdesk ticket to ODE and they will determine if it can be corrected</a:t>
            </a:r>
          </a:p>
        </p:txBody>
      </p:sp>
      <p:sp>
        <p:nvSpPr>
          <p:cNvPr id="4" name="Slide Number Placeholder 3"/>
          <p:cNvSpPr>
            <a:spLocks noGrp="1"/>
          </p:cNvSpPr>
          <p:nvPr>
            <p:ph type="sldNum" sz="quarter" idx="12"/>
          </p:nvPr>
        </p:nvSpPr>
        <p:spPr/>
        <p:txBody>
          <a:bodyPr/>
          <a:lstStyle/>
          <a:p>
            <a:fld id="{1BC7DB03-7057-184B-9DF0-B5FFC5E3886A}" type="slidenum">
              <a:rPr lang="en-US" smtClean="0"/>
              <a:t>48</a:t>
            </a:fld>
            <a:endParaRPr lang="en-US" dirty="0"/>
          </a:p>
        </p:txBody>
      </p:sp>
    </p:spTree>
    <p:extLst>
      <p:ext uri="{BB962C8B-B14F-4D97-AF65-F5344CB8AC3E}">
        <p14:creationId xmlns:p14="http://schemas.microsoft.com/office/powerpoint/2010/main" val="1281201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089"/>
            <a:ext cx="10515600" cy="763362"/>
          </a:xfrm>
        </p:spPr>
        <p:txBody>
          <a:bodyPr/>
          <a:lstStyle/>
          <a:p>
            <a:r>
              <a:rPr lang="en-US" b="1" dirty="0"/>
              <a:t>Staff Error Result Code SF0004</a:t>
            </a:r>
            <a:endParaRPr lang="en-US" dirty="0"/>
          </a:p>
        </p:txBody>
      </p:sp>
      <p:sp>
        <p:nvSpPr>
          <p:cNvPr id="3" name="Content Placeholder 2"/>
          <p:cNvSpPr>
            <a:spLocks noGrp="1"/>
          </p:cNvSpPr>
          <p:nvPr>
            <p:ph idx="1"/>
          </p:nvPr>
        </p:nvSpPr>
        <p:spPr>
          <a:xfrm>
            <a:off x="838200" y="1165451"/>
            <a:ext cx="10515600" cy="4892449"/>
          </a:xfrm>
        </p:spPr>
        <p:txBody>
          <a:bodyPr>
            <a:normAutofit lnSpcReduction="10000"/>
          </a:bodyPr>
          <a:lstStyle/>
          <a:p>
            <a:pPr marL="0" indent="0">
              <a:buNone/>
            </a:pPr>
            <a:r>
              <a:rPr lang="en-US" sz="3200" b="1" dirty="0"/>
              <a:t>The total CTE length of scheduled instruction for this teacher is greater than 1080 hours </a:t>
            </a:r>
          </a:p>
          <a:p>
            <a:pPr lvl="1"/>
            <a:r>
              <a:rPr lang="en-US" sz="2800" dirty="0"/>
              <a:t>CTE FTE is reduced (Critical)</a:t>
            </a:r>
          </a:p>
          <a:p>
            <a:pPr lvl="1"/>
            <a:r>
              <a:rPr lang="en-US" sz="2800" dirty="0"/>
              <a:t>Do Mapped Local Classroom Code (CM) Records need to be reported? </a:t>
            </a:r>
          </a:p>
          <a:p>
            <a:pPr lvl="2"/>
            <a:r>
              <a:rPr lang="en-US" sz="2400" dirty="0"/>
              <a:t>Refer to EMIS Manual Section 4.6 Mapped Local Classroom Code (CM) Record for guidance </a:t>
            </a:r>
          </a:p>
          <a:p>
            <a:pPr lvl="1"/>
            <a:r>
              <a:rPr lang="en-US" sz="3200" dirty="0"/>
              <a:t>Is this teacher teaching at multiple LEAs? </a:t>
            </a:r>
          </a:p>
          <a:p>
            <a:pPr lvl="2"/>
            <a:r>
              <a:rPr lang="en-US" sz="2400" dirty="0"/>
              <a:t>When a teacher teaches at multiple LEAs all hours are used in this check</a:t>
            </a:r>
          </a:p>
          <a:p>
            <a:pPr lvl="1"/>
            <a:r>
              <a:rPr lang="en-US" sz="2800" dirty="0"/>
              <a:t>When there are multiple teachers associated with the course who are all over 1080 hours, the one with the lowest hours is used. In the case of a tie, the lowest Staff ID is used</a:t>
            </a:r>
          </a:p>
        </p:txBody>
      </p:sp>
      <p:sp>
        <p:nvSpPr>
          <p:cNvPr id="4" name="Slide Number Placeholder 3"/>
          <p:cNvSpPr>
            <a:spLocks noGrp="1"/>
          </p:cNvSpPr>
          <p:nvPr>
            <p:ph type="sldNum" sz="quarter" idx="12"/>
          </p:nvPr>
        </p:nvSpPr>
        <p:spPr/>
        <p:txBody>
          <a:bodyPr/>
          <a:lstStyle/>
          <a:p>
            <a:fld id="{1BC7DB03-7057-184B-9DF0-B5FFC5E3886A}" type="slidenum">
              <a:rPr lang="en-US" smtClean="0"/>
              <a:t>49</a:t>
            </a:fld>
            <a:endParaRPr lang="en-US" dirty="0"/>
          </a:p>
        </p:txBody>
      </p:sp>
    </p:spTree>
    <p:extLst>
      <p:ext uri="{BB962C8B-B14F-4D97-AF65-F5344CB8AC3E}">
        <p14:creationId xmlns:p14="http://schemas.microsoft.com/office/powerpoint/2010/main" val="220869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103120"/>
            <a:ext cx="9144000" cy="1383999"/>
          </a:xfrm>
        </p:spPr>
        <p:txBody>
          <a:bodyPr/>
          <a:lstStyle/>
          <a:p>
            <a:r>
              <a:rPr lang="en-US" b="1" dirty="0"/>
              <a:t>CTE FTE Level 2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5</a:t>
            </a:fld>
            <a:endParaRPr lang="en-US" dirty="0"/>
          </a:p>
        </p:txBody>
      </p:sp>
    </p:spTree>
    <p:extLst>
      <p:ext uri="{BB962C8B-B14F-4D97-AF65-F5344CB8AC3E}">
        <p14:creationId xmlns:p14="http://schemas.microsoft.com/office/powerpoint/2010/main" val="1264193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6"/>
            <a:ext cx="10515600" cy="628894"/>
          </a:xfrm>
        </p:spPr>
        <p:txBody>
          <a:bodyPr/>
          <a:lstStyle/>
          <a:p>
            <a:r>
              <a:rPr lang="en-US" b="1" dirty="0"/>
              <a:t>Staff Error Result Code SF0005</a:t>
            </a:r>
            <a:endParaRPr lang="en-US" dirty="0"/>
          </a:p>
        </p:txBody>
      </p:sp>
      <p:sp>
        <p:nvSpPr>
          <p:cNvPr id="3" name="Content Placeholder 2"/>
          <p:cNvSpPr>
            <a:spLocks noGrp="1"/>
          </p:cNvSpPr>
          <p:nvPr>
            <p:ph idx="1"/>
          </p:nvPr>
        </p:nvSpPr>
        <p:spPr>
          <a:xfrm>
            <a:off x="838200" y="949570"/>
            <a:ext cx="11049000" cy="5227393"/>
          </a:xfrm>
        </p:spPr>
        <p:txBody>
          <a:bodyPr/>
          <a:lstStyle/>
          <a:p>
            <a:pPr marL="0" indent="0">
              <a:buNone/>
            </a:pPr>
            <a:r>
              <a:rPr lang="en-US" sz="3200" b="1" dirty="0"/>
              <a:t>Teacher of Teaching Profession course does not meet degree level requirement</a:t>
            </a:r>
          </a:p>
          <a:p>
            <a:pPr lvl="1"/>
            <a:r>
              <a:rPr lang="en-US" sz="2800" dirty="0"/>
              <a:t>CTE FTE is reduced to zero (Fatal)</a:t>
            </a:r>
          </a:p>
          <a:p>
            <a:pPr lvl="1"/>
            <a:r>
              <a:rPr lang="en-US" sz="2800" dirty="0"/>
              <a:t>If subject code is reported as Teaching Profession course</a:t>
            </a:r>
          </a:p>
          <a:p>
            <a:pPr lvl="2"/>
            <a:r>
              <a:rPr lang="en-US" sz="2400" dirty="0"/>
              <a:t>350011 - Teaching Professions or</a:t>
            </a:r>
          </a:p>
          <a:p>
            <a:pPr lvl="2"/>
            <a:r>
              <a:rPr lang="en-US" sz="2400" dirty="0"/>
              <a:t>350020 - Curriculum and Instruction for Teaching Professions </a:t>
            </a:r>
            <a:r>
              <a:rPr lang="en-US" dirty="0"/>
              <a:t>	</a:t>
            </a:r>
          </a:p>
          <a:p>
            <a:pPr lvl="1"/>
            <a:r>
              <a:rPr lang="en-US" sz="2800" dirty="0"/>
              <a:t>Staff must have Master’s Degree or higher</a:t>
            </a:r>
          </a:p>
          <a:p>
            <a:pPr lvl="1"/>
            <a:r>
              <a:rPr lang="en-US" sz="2800" dirty="0"/>
              <a:t>Staff Demographic (CI) Record Education Level Element must be </a:t>
            </a:r>
          </a:p>
          <a:p>
            <a:pPr lvl="2"/>
            <a:r>
              <a:rPr lang="en-US" sz="2400" dirty="0"/>
              <a:t>3-Masters or </a:t>
            </a:r>
          </a:p>
          <a:p>
            <a:pPr lvl="2"/>
            <a:r>
              <a:rPr lang="en-US" sz="2400" dirty="0"/>
              <a:t>5-Doctorate </a:t>
            </a:r>
          </a:p>
          <a:p>
            <a:pPr lvl="1"/>
            <a:r>
              <a:rPr lang="en-US" sz="2800" dirty="0"/>
              <a:t>If incorrectly reported in Initial L, correct the data in Final L and if the change does not correct the problem create a helpdesk ticket to ODE and they will determine if it can be corrected</a:t>
            </a:r>
          </a:p>
          <a:p>
            <a:pPr lvl="2"/>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50</a:t>
            </a:fld>
            <a:endParaRPr lang="en-US" dirty="0"/>
          </a:p>
        </p:txBody>
      </p:sp>
    </p:spTree>
    <p:extLst>
      <p:ext uri="{BB962C8B-B14F-4D97-AF65-F5344CB8AC3E}">
        <p14:creationId xmlns:p14="http://schemas.microsoft.com/office/powerpoint/2010/main" val="1730440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6"/>
            <a:ext cx="10515600" cy="605448"/>
          </a:xfrm>
        </p:spPr>
        <p:txBody>
          <a:bodyPr/>
          <a:lstStyle/>
          <a:p>
            <a:r>
              <a:rPr lang="en-US" b="1" dirty="0"/>
              <a:t>Staff Error Result Code SF0006</a:t>
            </a:r>
            <a:endParaRPr lang="en-US" dirty="0"/>
          </a:p>
        </p:txBody>
      </p:sp>
      <p:sp>
        <p:nvSpPr>
          <p:cNvPr id="3" name="Content Placeholder 2"/>
          <p:cNvSpPr>
            <a:spLocks noGrp="1"/>
          </p:cNvSpPr>
          <p:nvPr>
            <p:ph idx="1"/>
          </p:nvPr>
        </p:nvSpPr>
        <p:spPr>
          <a:xfrm>
            <a:off x="838200" y="926124"/>
            <a:ext cx="10515600" cy="5099538"/>
          </a:xfrm>
        </p:spPr>
        <p:txBody>
          <a:bodyPr/>
          <a:lstStyle/>
          <a:p>
            <a:pPr marL="0" indent="0">
              <a:buNone/>
            </a:pPr>
            <a:r>
              <a:rPr lang="en-US" sz="3200" b="1" dirty="0"/>
              <a:t>Course does not have a teacher assigned</a:t>
            </a:r>
          </a:p>
          <a:p>
            <a:pPr lvl="1"/>
            <a:r>
              <a:rPr lang="en-US" sz="2800" dirty="0"/>
              <a:t>CTE FTE is reduced to zero (Fatal)</a:t>
            </a:r>
          </a:p>
          <a:p>
            <a:pPr lvl="1"/>
            <a:r>
              <a:rPr lang="en-US" sz="2800" dirty="0"/>
              <a:t>Adjustment generated when course does not have a teacher assigned</a:t>
            </a:r>
          </a:p>
          <a:p>
            <a:pPr lvl="1"/>
            <a:r>
              <a:rPr lang="en-US" sz="2800" dirty="0"/>
              <a:t>Check that a valid staff member is assigned to this course during Initial Staff and Course (L)</a:t>
            </a:r>
          </a:p>
          <a:p>
            <a:pPr lvl="2"/>
            <a:r>
              <a:rPr lang="en-US" sz="2400" dirty="0"/>
              <a:t>If staff member was not reported, then no CTE FTE funding is generated</a:t>
            </a:r>
          </a:p>
          <a:p>
            <a:pPr lvl="2"/>
            <a:r>
              <a:rPr lang="en-US" sz="2400" dirty="0"/>
              <a:t>Look for a fatal error or an excluded staff issue in the Staff and Course (L) Collection</a:t>
            </a:r>
          </a:p>
          <a:p>
            <a:pPr lvl="1"/>
            <a:r>
              <a:rPr lang="en-US" sz="2800" dirty="0"/>
              <a:t>If incorrectly reported in Initial L, correct the data in Final L and if the change does not correct the problem create a helpdesk ticket to ODE and they will determine if it can be corrected</a:t>
            </a:r>
          </a:p>
          <a:p>
            <a:pPr lvl="1"/>
            <a:endParaRPr lang="en-US" sz="2800" dirty="0"/>
          </a:p>
          <a:p>
            <a:pPr marL="0" indent="0">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51</a:t>
            </a:fld>
            <a:endParaRPr lang="en-US" dirty="0"/>
          </a:p>
        </p:txBody>
      </p:sp>
    </p:spTree>
    <p:extLst>
      <p:ext uri="{BB962C8B-B14F-4D97-AF65-F5344CB8AC3E}">
        <p14:creationId xmlns:p14="http://schemas.microsoft.com/office/powerpoint/2010/main" val="3568575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b="1" dirty="0"/>
              <a:t>Staff Error Result Code SF0007</a:t>
            </a:r>
            <a:endParaRPr lang="en-US" dirty="0"/>
          </a:p>
        </p:txBody>
      </p:sp>
      <p:sp>
        <p:nvSpPr>
          <p:cNvPr id="3" name="Content Placeholder 2"/>
          <p:cNvSpPr>
            <a:spLocks noGrp="1"/>
          </p:cNvSpPr>
          <p:nvPr>
            <p:ph idx="1"/>
          </p:nvPr>
        </p:nvSpPr>
        <p:spPr>
          <a:xfrm>
            <a:off x="976392" y="1646237"/>
            <a:ext cx="10182387" cy="4072637"/>
          </a:xfrm>
        </p:spPr>
        <p:txBody>
          <a:bodyPr/>
          <a:lstStyle/>
          <a:p>
            <a:pPr marL="0" indent="0">
              <a:buNone/>
            </a:pPr>
            <a:r>
              <a:rPr lang="en-US" sz="3200" b="1" dirty="0"/>
              <a:t>The total length of scheduled CCP CTE instruction for this teacher is greater than 1080 hours</a:t>
            </a:r>
          </a:p>
          <a:p>
            <a:pPr lvl="1"/>
            <a:r>
              <a:rPr lang="en-US" sz="2800" dirty="0"/>
              <a:t>CTE FTE for students taught by this teacher is reduced by a factor equal to 1080/ Total Length of Scheduled Instruction</a:t>
            </a:r>
          </a:p>
          <a:p>
            <a:pPr lvl="1"/>
            <a:r>
              <a:rPr lang="en-US" sz="2800" dirty="0"/>
              <a:t>Only applicable to CCP CTE courses </a:t>
            </a:r>
          </a:p>
          <a:p>
            <a:pPr lvl="1"/>
            <a:r>
              <a:rPr lang="en-US" sz="2800" dirty="0"/>
              <a:t>Do any of these classes need to be mapped together? </a:t>
            </a:r>
          </a:p>
          <a:p>
            <a:pPr lvl="1"/>
            <a:r>
              <a:rPr lang="en-US" sz="2800" dirty="0"/>
              <a:t>Check teacher’s courses and if under 1080 hours, ask your ITC to put a helpdesk ticket to ODE EMIS to see if this teacher is being reported by another LEA </a:t>
            </a:r>
            <a:endParaRPr lang="en-US" sz="2400" dirty="0"/>
          </a:p>
          <a:p>
            <a:pPr lvl="1"/>
            <a:endParaRPr lang="en-US" sz="2800" dirty="0"/>
          </a:p>
          <a:p>
            <a:pPr marL="0" indent="0">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52</a:t>
            </a:fld>
            <a:endParaRPr lang="en-US" dirty="0"/>
          </a:p>
        </p:txBody>
      </p:sp>
    </p:spTree>
    <p:extLst>
      <p:ext uri="{BB962C8B-B14F-4D97-AF65-F5344CB8AC3E}">
        <p14:creationId xmlns:p14="http://schemas.microsoft.com/office/powerpoint/2010/main" val="2332191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34452" y="2844676"/>
            <a:ext cx="10797765" cy="3213976"/>
          </a:xfrm>
          <a:prstGeom prst="rect">
            <a:avLst/>
          </a:prstGeom>
        </p:spPr>
      </p:pic>
      <p:sp>
        <p:nvSpPr>
          <p:cNvPr id="2" name="Title 1"/>
          <p:cNvSpPr>
            <a:spLocks noGrp="1"/>
          </p:cNvSpPr>
          <p:nvPr>
            <p:ph type="title"/>
          </p:nvPr>
        </p:nvSpPr>
        <p:spPr>
          <a:xfrm>
            <a:off x="838200" y="365126"/>
            <a:ext cx="10515600" cy="1143720"/>
          </a:xfrm>
        </p:spPr>
        <p:txBody>
          <a:bodyPr/>
          <a:lstStyle/>
          <a:p>
            <a:r>
              <a:rPr lang="en-US" b="1" dirty="0"/>
              <a:t>Course Errors</a:t>
            </a:r>
          </a:p>
        </p:txBody>
      </p:sp>
      <p:sp>
        <p:nvSpPr>
          <p:cNvPr id="3" name="Content Placeholder 2"/>
          <p:cNvSpPr>
            <a:spLocks noGrp="1"/>
          </p:cNvSpPr>
          <p:nvPr>
            <p:ph idx="1"/>
          </p:nvPr>
        </p:nvSpPr>
        <p:spPr>
          <a:xfrm>
            <a:off x="934452" y="1690688"/>
            <a:ext cx="10515600" cy="4483819"/>
          </a:xfrm>
        </p:spPr>
        <p:txBody>
          <a:bodyPr/>
          <a:lstStyle/>
          <a:p>
            <a:pPr marL="0" indent="0">
              <a:buNone/>
            </a:pPr>
            <a:r>
              <a:rPr lang="en-US" sz="3200" dirty="0"/>
              <a:t>(CTEA-002) CTE Course Error Detail</a:t>
            </a:r>
          </a:p>
          <a:p>
            <a:pPr lvl="1"/>
            <a:r>
              <a:rPr lang="en-US" sz="2800" dirty="0"/>
              <a:t>Report of courses with Error Result Codes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53</a:t>
            </a:fld>
            <a:endParaRPr lang="en-US" dirty="0"/>
          </a:p>
        </p:txBody>
      </p:sp>
      <p:sp>
        <p:nvSpPr>
          <p:cNvPr id="6" name="Rounded Rectangle 5"/>
          <p:cNvSpPr/>
          <p:nvPr/>
        </p:nvSpPr>
        <p:spPr>
          <a:xfrm>
            <a:off x="1772816" y="2844676"/>
            <a:ext cx="675916" cy="31549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21232" y="1762772"/>
            <a:ext cx="4071476" cy="1200329"/>
          </a:xfrm>
          <a:prstGeom prst="rect">
            <a:avLst/>
          </a:prstGeom>
          <a:solidFill>
            <a:schemeClr val="bg1"/>
          </a:solidFill>
          <a:ln>
            <a:solidFill>
              <a:schemeClr val="tx1"/>
            </a:solidFill>
          </a:ln>
        </p:spPr>
        <p:txBody>
          <a:bodyPr wrap="square" rtlCol="0">
            <a:spAutoFit/>
          </a:bodyPr>
          <a:lstStyle/>
          <a:p>
            <a:r>
              <a:rPr lang="en-US" sz="2400" b="1" dirty="0"/>
              <a:t>In the next series of slides, we will filter on the Result Code and discuss troubleshooting</a:t>
            </a:r>
          </a:p>
        </p:txBody>
      </p:sp>
    </p:spTree>
    <p:extLst>
      <p:ext uri="{BB962C8B-B14F-4D97-AF65-F5344CB8AC3E}">
        <p14:creationId xmlns:p14="http://schemas.microsoft.com/office/powerpoint/2010/main" val="4026264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6177"/>
          </a:xfrm>
        </p:spPr>
        <p:txBody>
          <a:bodyPr/>
          <a:lstStyle/>
          <a:p>
            <a:r>
              <a:rPr lang="en-US" b="1" dirty="0"/>
              <a:t>Course Error Result Code CS0001</a:t>
            </a:r>
          </a:p>
        </p:txBody>
      </p:sp>
      <p:sp>
        <p:nvSpPr>
          <p:cNvPr id="3" name="Content Placeholder 2"/>
          <p:cNvSpPr>
            <a:spLocks noGrp="1"/>
          </p:cNvSpPr>
          <p:nvPr>
            <p:ph idx="1"/>
          </p:nvPr>
        </p:nvSpPr>
        <p:spPr>
          <a:xfrm>
            <a:off x="838200" y="1511302"/>
            <a:ext cx="10738104" cy="4399641"/>
          </a:xfrm>
        </p:spPr>
        <p:txBody>
          <a:bodyPr/>
          <a:lstStyle/>
          <a:p>
            <a:pPr marL="0" indent="0">
              <a:buNone/>
            </a:pPr>
            <a:r>
              <a:rPr lang="en-US" sz="3200" b="1" dirty="0"/>
              <a:t>Curriculum code reported is not valid for the reported subject code </a:t>
            </a:r>
          </a:p>
          <a:p>
            <a:pPr lvl="1"/>
            <a:r>
              <a:rPr lang="en-US" sz="2800" dirty="0"/>
              <a:t>CTE FTE is reduced to zero (Fatal)</a:t>
            </a:r>
          </a:p>
          <a:p>
            <a:pPr lvl="1"/>
            <a:r>
              <a:rPr lang="en-US" sz="2800" dirty="0"/>
              <a:t>Curriculum code and subject code combination reported for the course does not exist in the FY22 CTE Matrix </a:t>
            </a:r>
          </a:p>
          <a:p>
            <a:pPr lvl="1"/>
            <a:r>
              <a:rPr lang="en-US" sz="2800" dirty="0"/>
              <a:t>Curriculum code ‘PS’ College Credit Plus (CCP) reported with a delivery method code other than ‘CP’ Career Tech College Credit Plus Course </a:t>
            </a:r>
          </a:p>
          <a:p>
            <a:pPr lvl="1"/>
            <a:r>
              <a:rPr lang="en-US" sz="2800" dirty="0"/>
              <a:t>Valid curriculum codes for each subject code can be found in the FY22 CTE Program and Assessment Matrix</a:t>
            </a:r>
          </a:p>
        </p:txBody>
      </p:sp>
      <p:sp>
        <p:nvSpPr>
          <p:cNvPr id="4" name="Slide Number Placeholder 3"/>
          <p:cNvSpPr>
            <a:spLocks noGrp="1"/>
          </p:cNvSpPr>
          <p:nvPr>
            <p:ph type="sldNum" sz="quarter" idx="12"/>
          </p:nvPr>
        </p:nvSpPr>
        <p:spPr/>
        <p:txBody>
          <a:bodyPr/>
          <a:lstStyle/>
          <a:p>
            <a:fld id="{1BC7DB03-7057-184B-9DF0-B5FFC5E3886A}" type="slidenum">
              <a:rPr lang="en-US" smtClean="0"/>
              <a:t>54</a:t>
            </a:fld>
            <a:endParaRPr lang="en-US" dirty="0"/>
          </a:p>
        </p:txBody>
      </p:sp>
    </p:spTree>
    <p:extLst>
      <p:ext uri="{BB962C8B-B14F-4D97-AF65-F5344CB8AC3E}">
        <p14:creationId xmlns:p14="http://schemas.microsoft.com/office/powerpoint/2010/main" val="1958389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Error Result Code CS0003</a:t>
            </a:r>
          </a:p>
        </p:txBody>
      </p:sp>
      <p:sp>
        <p:nvSpPr>
          <p:cNvPr id="3" name="Content Placeholder 2"/>
          <p:cNvSpPr>
            <a:spLocks noGrp="1"/>
          </p:cNvSpPr>
          <p:nvPr>
            <p:ph idx="1"/>
          </p:nvPr>
        </p:nvSpPr>
        <p:spPr>
          <a:xfrm>
            <a:off x="838200" y="1463040"/>
            <a:ext cx="10515600" cy="4170317"/>
          </a:xfrm>
        </p:spPr>
        <p:txBody>
          <a:bodyPr/>
          <a:lstStyle/>
          <a:p>
            <a:pPr marL="0" indent="0">
              <a:buNone/>
            </a:pPr>
            <a:r>
              <a:rPr lang="en-US" sz="3200" b="1" dirty="0"/>
              <a:t>V3 course not correlated to an anchor course </a:t>
            </a:r>
          </a:p>
          <a:p>
            <a:pPr lvl="1"/>
            <a:r>
              <a:rPr lang="en-US" sz="2800" dirty="0"/>
              <a:t>CTE FTE is reduced to zero (Fatal) </a:t>
            </a:r>
          </a:p>
          <a:p>
            <a:pPr lvl="1"/>
            <a:r>
              <a:rPr lang="en-US" sz="2800" dirty="0"/>
              <a:t>Course is reported as V3 CTE Related/Correlated and not correlated to</a:t>
            </a:r>
          </a:p>
          <a:p>
            <a:pPr lvl="2"/>
            <a:r>
              <a:rPr lang="en-US" sz="2400" dirty="0"/>
              <a:t>VN CTE Non-Cooperative Based Anchor or</a:t>
            </a:r>
          </a:p>
          <a:p>
            <a:pPr lvl="2"/>
            <a:r>
              <a:rPr lang="en-US" sz="2400" dirty="0"/>
              <a:t>VT CTE Tech Prep Non-Cooperative Based Anchor or</a:t>
            </a:r>
          </a:p>
          <a:p>
            <a:pPr lvl="2"/>
            <a:r>
              <a:rPr lang="en-US" sz="2400" dirty="0"/>
              <a:t>VP CTE Tech Prep Cooperative Program Anchor </a:t>
            </a:r>
          </a:p>
          <a:p>
            <a:pPr lvl="1"/>
            <a:r>
              <a:rPr lang="en-US" sz="2800" dirty="0"/>
              <a:t>Check the CTE-26 and add the appropriate CTE Correlated Class (CV) Record</a:t>
            </a:r>
          </a:p>
        </p:txBody>
      </p:sp>
      <p:sp>
        <p:nvSpPr>
          <p:cNvPr id="4" name="Slide Number Placeholder 3"/>
          <p:cNvSpPr>
            <a:spLocks noGrp="1"/>
          </p:cNvSpPr>
          <p:nvPr>
            <p:ph type="sldNum" sz="quarter" idx="12"/>
          </p:nvPr>
        </p:nvSpPr>
        <p:spPr/>
        <p:txBody>
          <a:bodyPr/>
          <a:lstStyle/>
          <a:p>
            <a:fld id="{1BC7DB03-7057-184B-9DF0-B5FFC5E3886A}" type="slidenum">
              <a:rPr lang="en-US" smtClean="0"/>
              <a:t>55</a:t>
            </a:fld>
            <a:endParaRPr lang="en-US" dirty="0"/>
          </a:p>
        </p:txBody>
      </p:sp>
    </p:spTree>
    <p:extLst>
      <p:ext uri="{BB962C8B-B14F-4D97-AF65-F5344CB8AC3E}">
        <p14:creationId xmlns:p14="http://schemas.microsoft.com/office/powerpoint/2010/main" val="2296111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897"/>
          </a:xfrm>
        </p:spPr>
        <p:txBody>
          <a:bodyPr/>
          <a:lstStyle/>
          <a:p>
            <a:r>
              <a:rPr lang="en-US" b="1" dirty="0"/>
              <a:t>Course Error Result Code CS0004</a:t>
            </a:r>
            <a:endParaRPr lang="en-US" b="1" dirty="0">
              <a:solidFill>
                <a:srgbClr val="FF0000"/>
              </a:solidFill>
            </a:endParaRPr>
          </a:p>
        </p:txBody>
      </p:sp>
      <p:sp>
        <p:nvSpPr>
          <p:cNvPr id="3" name="Content Placeholder 2"/>
          <p:cNvSpPr>
            <a:spLocks noGrp="1"/>
          </p:cNvSpPr>
          <p:nvPr>
            <p:ph idx="1"/>
          </p:nvPr>
        </p:nvSpPr>
        <p:spPr>
          <a:xfrm>
            <a:off x="838199" y="1070264"/>
            <a:ext cx="10824713" cy="5060372"/>
          </a:xfrm>
        </p:spPr>
        <p:txBody>
          <a:bodyPr>
            <a:normAutofit/>
          </a:bodyPr>
          <a:lstStyle/>
          <a:p>
            <a:pPr marL="0" indent="0">
              <a:buNone/>
            </a:pPr>
            <a:r>
              <a:rPr lang="en-US" sz="3200" b="1" dirty="0"/>
              <a:t>Instructional hours reported are less than the minimum hours required</a:t>
            </a:r>
          </a:p>
          <a:p>
            <a:pPr lvl="1"/>
            <a:r>
              <a:rPr lang="en-US" sz="2800" dirty="0"/>
              <a:t>CTE FTE is reduced to zero (Fatal)</a:t>
            </a:r>
          </a:p>
          <a:p>
            <a:pPr lvl="1"/>
            <a:r>
              <a:rPr lang="en-US" sz="2800" dirty="0"/>
              <a:t>CTE FTE will be reduced to zero if the hours reported are less than the minimum hours allowed per the CTE Program and Assessment Matrix</a:t>
            </a:r>
            <a:endParaRPr lang="en-US" sz="2800" b="1" i="1" dirty="0"/>
          </a:p>
          <a:p>
            <a:pPr lvl="1"/>
            <a:r>
              <a:rPr lang="en-US" sz="2800" dirty="0"/>
              <a:t>Verify CTE Hours of Scheduled Instruction on the CTE-26</a:t>
            </a:r>
          </a:p>
          <a:p>
            <a:pPr lvl="1"/>
            <a:r>
              <a:rPr lang="en-US" sz="2800" dirty="0"/>
              <a:t>Check the FY22 CTE Program and Assessment Matrix</a:t>
            </a:r>
          </a:p>
          <a:p>
            <a:pPr lvl="1"/>
            <a:r>
              <a:rPr lang="en-US" sz="2800" dirty="0"/>
              <a:t>Do Mapped Local Classroom Code (CM) Records need to be reported? </a:t>
            </a:r>
          </a:p>
          <a:p>
            <a:pPr lvl="2"/>
            <a:r>
              <a:rPr lang="en-US" sz="2400" dirty="0"/>
              <a:t>Refer to EMIS Manual Section 4.6 Mapped Local Classroom Code (CM) Record for guidance</a:t>
            </a:r>
          </a:p>
          <a:p>
            <a:pPr lvl="1"/>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56</a:t>
            </a:fld>
            <a:endParaRPr lang="en-US" dirty="0"/>
          </a:p>
        </p:txBody>
      </p:sp>
    </p:spTree>
    <p:extLst>
      <p:ext uri="{BB962C8B-B14F-4D97-AF65-F5344CB8AC3E}">
        <p14:creationId xmlns:p14="http://schemas.microsoft.com/office/powerpoint/2010/main" val="398487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1113"/>
          </a:xfrm>
        </p:spPr>
        <p:txBody>
          <a:bodyPr/>
          <a:lstStyle/>
          <a:p>
            <a:r>
              <a:rPr lang="en-US" b="1" dirty="0"/>
              <a:t>Course Error Result Code CS0007</a:t>
            </a:r>
          </a:p>
        </p:txBody>
      </p:sp>
      <p:sp>
        <p:nvSpPr>
          <p:cNvPr id="3" name="Content Placeholder 2"/>
          <p:cNvSpPr>
            <a:spLocks noGrp="1"/>
          </p:cNvSpPr>
          <p:nvPr>
            <p:ph idx="1"/>
          </p:nvPr>
        </p:nvSpPr>
        <p:spPr>
          <a:xfrm>
            <a:off x="838200" y="1646238"/>
            <a:ext cx="10515600" cy="4309085"/>
          </a:xfrm>
        </p:spPr>
        <p:txBody>
          <a:bodyPr>
            <a:normAutofit/>
          </a:bodyPr>
          <a:lstStyle/>
          <a:p>
            <a:pPr marL="0" indent="0">
              <a:buNone/>
            </a:pPr>
            <a:r>
              <a:rPr lang="en-US" sz="3200" b="1" dirty="0"/>
              <a:t>Instructional hours reported are greater than the maximum hours allowed </a:t>
            </a:r>
          </a:p>
          <a:p>
            <a:pPr lvl="1"/>
            <a:r>
              <a:rPr lang="en-US" sz="2800" dirty="0"/>
              <a:t>CTE FTE is reduced (Critical)</a:t>
            </a:r>
          </a:p>
          <a:p>
            <a:pPr lvl="1"/>
            <a:r>
              <a:rPr lang="en-US" sz="2800" dirty="0"/>
              <a:t>CTE FTE will be reduced to the max hours allowed per the CTE Matrix </a:t>
            </a:r>
            <a:endParaRPr lang="en-US" sz="2800" b="1" i="1" dirty="0"/>
          </a:p>
          <a:p>
            <a:pPr lvl="1"/>
            <a:r>
              <a:rPr lang="en-US" sz="2800" dirty="0"/>
              <a:t>Verify CTE Hours of Scheduled Instruction on the CTE-26</a:t>
            </a:r>
          </a:p>
          <a:p>
            <a:pPr lvl="2"/>
            <a:r>
              <a:rPr lang="en-US" sz="2400" dirty="0"/>
              <a:t>Are the hours too large?</a:t>
            </a:r>
          </a:p>
          <a:p>
            <a:pPr lvl="1"/>
            <a:r>
              <a:rPr lang="en-US" sz="2800" dirty="0"/>
              <a:t>Check the FY22 CTE Program Matrix for maximum hour values</a:t>
            </a:r>
          </a:p>
        </p:txBody>
      </p:sp>
      <p:sp>
        <p:nvSpPr>
          <p:cNvPr id="4" name="Slide Number Placeholder 3"/>
          <p:cNvSpPr>
            <a:spLocks noGrp="1"/>
          </p:cNvSpPr>
          <p:nvPr>
            <p:ph type="sldNum" sz="quarter" idx="12"/>
          </p:nvPr>
        </p:nvSpPr>
        <p:spPr/>
        <p:txBody>
          <a:bodyPr/>
          <a:lstStyle/>
          <a:p>
            <a:fld id="{1BC7DB03-7057-184B-9DF0-B5FFC5E3886A}" type="slidenum">
              <a:rPr lang="en-US" smtClean="0"/>
              <a:t>57</a:t>
            </a:fld>
            <a:endParaRPr lang="en-US" dirty="0"/>
          </a:p>
        </p:txBody>
      </p:sp>
    </p:spTree>
    <p:extLst>
      <p:ext uri="{BB962C8B-B14F-4D97-AF65-F5344CB8AC3E}">
        <p14:creationId xmlns:p14="http://schemas.microsoft.com/office/powerpoint/2010/main" val="748657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4431"/>
          </a:xfrm>
        </p:spPr>
        <p:txBody>
          <a:bodyPr/>
          <a:lstStyle/>
          <a:p>
            <a:r>
              <a:rPr lang="en-US" b="1" dirty="0"/>
              <a:t>Course Error Result Code CS0008</a:t>
            </a:r>
            <a:endParaRPr lang="en-US" dirty="0"/>
          </a:p>
        </p:txBody>
      </p:sp>
      <p:sp>
        <p:nvSpPr>
          <p:cNvPr id="3" name="Content Placeholder 2"/>
          <p:cNvSpPr>
            <a:spLocks noGrp="1"/>
          </p:cNvSpPr>
          <p:nvPr>
            <p:ph idx="1"/>
          </p:nvPr>
        </p:nvSpPr>
        <p:spPr>
          <a:xfrm>
            <a:off x="838199" y="1159558"/>
            <a:ext cx="11095496" cy="4981360"/>
          </a:xfrm>
        </p:spPr>
        <p:txBody>
          <a:bodyPr>
            <a:normAutofit lnSpcReduction="10000"/>
          </a:bodyPr>
          <a:lstStyle/>
          <a:p>
            <a:pPr marL="0" indent="0">
              <a:buNone/>
            </a:pPr>
            <a:r>
              <a:rPr lang="en-US" sz="3200" b="1" dirty="0"/>
              <a:t>Course reported with non-academic subject code and curriculum code VA or VB, not valid for funding </a:t>
            </a:r>
          </a:p>
          <a:p>
            <a:pPr lvl="1"/>
            <a:r>
              <a:rPr lang="en-US" sz="2800" dirty="0"/>
              <a:t>CTE FTE is reduced to zero (Fatal)</a:t>
            </a:r>
          </a:p>
          <a:p>
            <a:pPr lvl="1"/>
            <a:r>
              <a:rPr lang="en-US" sz="2800" dirty="0"/>
              <a:t>VA-CTE Applied Academic or VB-CTE Applied Academic Advanced Placement </a:t>
            </a:r>
          </a:p>
          <a:p>
            <a:pPr lvl="1"/>
            <a:r>
              <a:rPr lang="en-US" sz="2800" dirty="0"/>
              <a:t>Subject code must begin with </a:t>
            </a:r>
          </a:p>
          <a:p>
            <a:pPr lvl="2"/>
            <a:r>
              <a:rPr lang="en-US" sz="2400" dirty="0"/>
              <a:t>05 – English Language Arts</a:t>
            </a:r>
          </a:p>
          <a:p>
            <a:pPr lvl="2"/>
            <a:r>
              <a:rPr lang="en-US" sz="2400" dirty="0"/>
              <a:t>11 - Mathematics</a:t>
            </a:r>
          </a:p>
          <a:p>
            <a:pPr lvl="2"/>
            <a:r>
              <a:rPr lang="en-US" sz="2400" dirty="0"/>
              <a:t>13 - Science</a:t>
            </a:r>
          </a:p>
          <a:p>
            <a:pPr lvl="2"/>
            <a:r>
              <a:rPr lang="en-US" sz="2400" dirty="0"/>
              <a:t>15 – Social Studies</a:t>
            </a:r>
          </a:p>
          <a:p>
            <a:pPr lvl="1"/>
            <a:r>
              <a:rPr lang="en-US" sz="2800" dirty="0"/>
              <a:t>Check the subject code being reported against what appears on the CTE-26 </a:t>
            </a:r>
          </a:p>
        </p:txBody>
      </p:sp>
      <p:sp>
        <p:nvSpPr>
          <p:cNvPr id="4" name="Slide Number Placeholder 3"/>
          <p:cNvSpPr>
            <a:spLocks noGrp="1"/>
          </p:cNvSpPr>
          <p:nvPr>
            <p:ph type="sldNum" sz="quarter" idx="12"/>
          </p:nvPr>
        </p:nvSpPr>
        <p:spPr/>
        <p:txBody>
          <a:bodyPr/>
          <a:lstStyle/>
          <a:p>
            <a:fld id="{1BC7DB03-7057-184B-9DF0-B5FFC5E3886A}" type="slidenum">
              <a:rPr lang="en-US" smtClean="0"/>
              <a:t>58</a:t>
            </a:fld>
            <a:endParaRPr lang="en-US" dirty="0"/>
          </a:p>
        </p:txBody>
      </p:sp>
    </p:spTree>
    <p:extLst>
      <p:ext uri="{BB962C8B-B14F-4D97-AF65-F5344CB8AC3E}">
        <p14:creationId xmlns:p14="http://schemas.microsoft.com/office/powerpoint/2010/main" val="1941173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431"/>
          </a:xfrm>
        </p:spPr>
        <p:txBody>
          <a:bodyPr/>
          <a:lstStyle/>
          <a:p>
            <a:r>
              <a:rPr lang="en-US" b="1" dirty="0"/>
              <a:t>Course Error Result Code CS0020</a:t>
            </a:r>
            <a:endParaRPr lang="en-US" dirty="0"/>
          </a:p>
        </p:txBody>
      </p:sp>
      <p:sp>
        <p:nvSpPr>
          <p:cNvPr id="3" name="Content Placeholder 2"/>
          <p:cNvSpPr>
            <a:spLocks noGrp="1"/>
          </p:cNvSpPr>
          <p:nvPr>
            <p:ph idx="1"/>
          </p:nvPr>
        </p:nvSpPr>
        <p:spPr>
          <a:xfrm>
            <a:off x="838199" y="1181143"/>
            <a:ext cx="10834397" cy="4697144"/>
          </a:xfrm>
        </p:spPr>
        <p:txBody>
          <a:bodyPr/>
          <a:lstStyle/>
          <a:p>
            <a:pPr marL="0" indent="0">
              <a:buNone/>
            </a:pPr>
            <a:r>
              <a:rPr lang="en-US" sz="3200" b="1" dirty="0"/>
              <a:t>Workforce Development Course not approved by the Office of CTE</a:t>
            </a:r>
          </a:p>
          <a:p>
            <a:pPr lvl="1"/>
            <a:r>
              <a:rPr lang="en-US" sz="2800" dirty="0"/>
              <a:t>CTE FTE is reduced to zero (Fatal)</a:t>
            </a:r>
          </a:p>
          <a:p>
            <a:pPr lvl="1"/>
            <a:r>
              <a:rPr lang="en-US" sz="2800" dirty="0"/>
              <a:t>Program of Concentration of a Workforce Development course not approved by the Office of CTE – No approved CTE-26</a:t>
            </a:r>
          </a:p>
          <a:p>
            <a:pPr lvl="2"/>
            <a:r>
              <a:rPr lang="en-US" sz="2400" dirty="0"/>
              <a:t>Verify the location IRN matches the CTE-26 </a:t>
            </a:r>
          </a:p>
          <a:p>
            <a:pPr lvl="2"/>
            <a:r>
              <a:rPr lang="en-US" sz="2400" dirty="0"/>
              <a:t>Verify the district IRN matches the CTE-26 </a:t>
            </a:r>
          </a:p>
          <a:p>
            <a:pPr lvl="2"/>
            <a:r>
              <a:rPr lang="en-US" sz="2400" dirty="0"/>
              <a:t>Verify the subject code is aligned with the Program of Concentration</a:t>
            </a:r>
          </a:p>
          <a:p>
            <a:pPr lvl="1"/>
            <a:r>
              <a:rPr lang="en-US" sz="2800" dirty="0"/>
              <a:t>If all reported data is correct, Contact the Office of Career Tech to verify that this is an approved program</a:t>
            </a:r>
          </a:p>
        </p:txBody>
      </p:sp>
      <p:sp>
        <p:nvSpPr>
          <p:cNvPr id="4" name="Slide Number Placeholder 3"/>
          <p:cNvSpPr>
            <a:spLocks noGrp="1"/>
          </p:cNvSpPr>
          <p:nvPr>
            <p:ph type="sldNum" sz="quarter" idx="12"/>
          </p:nvPr>
        </p:nvSpPr>
        <p:spPr/>
        <p:txBody>
          <a:bodyPr/>
          <a:lstStyle/>
          <a:p>
            <a:fld id="{1BC7DB03-7057-184B-9DF0-B5FFC5E3886A}" type="slidenum">
              <a:rPr lang="en-US" smtClean="0"/>
              <a:t>59</a:t>
            </a:fld>
            <a:endParaRPr lang="en-US" dirty="0"/>
          </a:p>
        </p:txBody>
      </p:sp>
    </p:spTree>
    <p:extLst>
      <p:ext uri="{BB962C8B-B14F-4D97-AF65-F5344CB8AC3E}">
        <p14:creationId xmlns:p14="http://schemas.microsoft.com/office/powerpoint/2010/main" val="247675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4491"/>
          </a:xfrm>
        </p:spPr>
        <p:txBody>
          <a:bodyPr/>
          <a:lstStyle/>
          <a:p>
            <a:r>
              <a:rPr lang="en-US" b="1" dirty="0"/>
              <a:t>CTE Level 2 Reports </a:t>
            </a:r>
            <a:endParaRPr lang="en-US" b="1" dirty="0">
              <a:solidFill>
                <a:srgbClr val="FF0000"/>
              </a:solidFill>
            </a:endParaRPr>
          </a:p>
        </p:txBody>
      </p:sp>
      <p:sp>
        <p:nvSpPr>
          <p:cNvPr id="3" name="Content Placeholder 2"/>
          <p:cNvSpPr>
            <a:spLocks noGrp="1"/>
          </p:cNvSpPr>
          <p:nvPr>
            <p:ph idx="1"/>
          </p:nvPr>
        </p:nvSpPr>
        <p:spPr>
          <a:xfrm>
            <a:off x="1100380" y="1499616"/>
            <a:ext cx="10414862" cy="4677347"/>
          </a:xfrm>
        </p:spPr>
        <p:txBody>
          <a:bodyPr>
            <a:noAutofit/>
          </a:bodyPr>
          <a:lstStyle/>
          <a:p>
            <a:r>
              <a:rPr lang="en-US" sz="3200" dirty="0"/>
              <a:t>(CTEA-000) CTE FTE Detail</a:t>
            </a:r>
          </a:p>
          <a:p>
            <a:pPr lvl="1"/>
            <a:r>
              <a:rPr lang="en-US" sz="2800" dirty="0"/>
              <a:t>Full detail report by student and course</a:t>
            </a:r>
          </a:p>
          <a:p>
            <a:pPr lvl="1"/>
            <a:r>
              <a:rPr lang="en-US" sz="2800" dirty="0"/>
              <a:t>Report of students with errors on any of the error detail reports</a:t>
            </a:r>
          </a:p>
          <a:p>
            <a:r>
              <a:rPr lang="en-US" sz="3200" dirty="0"/>
              <a:t>(CTEA-001) CTE Student Error Detail</a:t>
            </a:r>
          </a:p>
          <a:p>
            <a:pPr lvl="1"/>
            <a:r>
              <a:rPr lang="en-US" sz="2800" dirty="0"/>
              <a:t>Report of students with Error Result Codes</a:t>
            </a:r>
          </a:p>
          <a:p>
            <a:r>
              <a:rPr lang="en-US" sz="3200" dirty="0"/>
              <a:t>(CTEA-002) CTE Course Error Detail</a:t>
            </a:r>
          </a:p>
          <a:p>
            <a:pPr lvl="1"/>
            <a:r>
              <a:rPr lang="en-US" sz="2800" dirty="0"/>
              <a:t>Report of courses with Error Result Codes</a:t>
            </a:r>
          </a:p>
          <a:p>
            <a:r>
              <a:rPr lang="en-US" sz="3200" dirty="0"/>
              <a:t>(CTEA-003) CTE Staff Error Detail </a:t>
            </a:r>
          </a:p>
          <a:p>
            <a:pPr lvl="1"/>
            <a:r>
              <a:rPr lang="en-US" sz="2800" dirty="0"/>
              <a:t>Report of staff with Error Result Codes</a:t>
            </a:r>
          </a:p>
        </p:txBody>
      </p:sp>
      <p:sp>
        <p:nvSpPr>
          <p:cNvPr id="4" name="Slide Number Placeholder 3"/>
          <p:cNvSpPr>
            <a:spLocks noGrp="1"/>
          </p:cNvSpPr>
          <p:nvPr>
            <p:ph type="sldNum" sz="quarter" idx="12"/>
          </p:nvPr>
        </p:nvSpPr>
        <p:spPr/>
        <p:txBody>
          <a:bodyPr/>
          <a:lstStyle/>
          <a:p>
            <a:fld id="{A56A2281-D2CE-4911-9B0C-4C45D285E831}" type="slidenum">
              <a:rPr lang="en-US" smtClean="0"/>
              <a:pPr/>
              <a:t>6</a:t>
            </a:fld>
            <a:endParaRPr lang="en-US"/>
          </a:p>
        </p:txBody>
      </p:sp>
    </p:spTree>
    <p:extLst>
      <p:ext uri="{BB962C8B-B14F-4D97-AF65-F5344CB8AC3E}">
        <p14:creationId xmlns:p14="http://schemas.microsoft.com/office/powerpoint/2010/main" val="3631639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Error Result Code CS0021</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Anchor course VP and course V3 are not correlated </a:t>
            </a:r>
          </a:p>
          <a:p>
            <a:pPr lvl="1"/>
            <a:r>
              <a:rPr lang="en-US" sz="2800" dirty="0"/>
              <a:t>CTE FTE is reduced to zero (Fatal)</a:t>
            </a:r>
          </a:p>
          <a:p>
            <a:pPr lvl="1"/>
            <a:r>
              <a:rPr lang="en-US" sz="2800" dirty="0"/>
              <a:t>Report a CTE Correlated Class (CV) Record for </a:t>
            </a:r>
          </a:p>
          <a:p>
            <a:pPr lvl="2"/>
            <a:r>
              <a:rPr lang="en-US" sz="2400" dirty="0"/>
              <a:t>VP CTE Tech Prep Cooperative Program Anchor </a:t>
            </a:r>
          </a:p>
          <a:p>
            <a:pPr lvl="2"/>
            <a:r>
              <a:rPr lang="en-US" sz="2400" dirty="0"/>
              <a:t>V3 CTE Related/Correlated </a:t>
            </a:r>
          </a:p>
          <a:p>
            <a:pPr lvl="1"/>
            <a:r>
              <a:rPr lang="en-US" sz="2800" dirty="0"/>
              <a:t>Check the CTE-26 </a:t>
            </a:r>
          </a:p>
          <a:p>
            <a:pPr lvl="1"/>
            <a:r>
              <a:rPr lang="en-US" sz="2800" dirty="0"/>
              <a:t>Report a CTE Correlated Class (CV) Record</a:t>
            </a:r>
          </a:p>
          <a:p>
            <a:pPr marL="457200" lvl="1" indent="0">
              <a:buNone/>
            </a:pPr>
            <a:endParaRPr lang="en-US" sz="2800" b="1" dirty="0"/>
          </a:p>
        </p:txBody>
      </p:sp>
      <p:sp>
        <p:nvSpPr>
          <p:cNvPr id="4" name="Slide Number Placeholder 3"/>
          <p:cNvSpPr>
            <a:spLocks noGrp="1"/>
          </p:cNvSpPr>
          <p:nvPr>
            <p:ph type="sldNum" sz="quarter" idx="12"/>
          </p:nvPr>
        </p:nvSpPr>
        <p:spPr/>
        <p:txBody>
          <a:bodyPr/>
          <a:lstStyle/>
          <a:p>
            <a:fld id="{1BC7DB03-7057-184B-9DF0-B5FFC5E3886A}" type="slidenum">
              <a:rPr lang="en-US" smtClean="0"/>
              <a:t>60</a:t>
            </a:fld>
            <a:endParaRPr lang="en-US" dirty="0"/>
          </a:p>
        </p:txBody>
      </p:sp>
    </p:spTree>
    <p:extLst>
      <p:ext uri="{BB962C8B-B14F-4D97-AF65-F5344CB8AC3E}">
        <p14:creationId xmlns:p14="http://schemas.microsoft.com/office/powerpoint/2010/main" val="2225808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Error Result Code CS0023</a:t>
            </a:r>
            <a:endParaRPr lang="en-US" dirty="0"/>
          </a:p>
        </p:txBody>
      </p:sp>
      <p:sp>
        <p:nvSpPr>
          <p:cNvPr id="3" name="Content Placeholder 2"/>
          <p:cNvSpPr>
            <a:spLocks noGrp="1"/>
          </p:cNvSpPr>
          <p:nvPr>
            <p:ph idx="1"/>
          </p:nvPr>
        </p:nvSpPr>
        <p:spPr>
          <a:xfrm>
            <a:off x="838199" y="1690688"/>
            <a:ext cx="10732477" cy="4486275"/>
          </a:xfrm>
        </p:spPr>
        <p:txBody>
          <a:bodyPr>
            <a:normAutofit/>
          </a:bodyPr>
          <a:lstStyle/>
          <a:p>
            <a:pPr marL="0" indent="0">
              <a:buNone/>
            </a:pPr>
            <a:r>
              <a:rPr lang="en-US" sz="3200" b="1" dirty="0"/>
              <a:t>CBI or FCS/GRADS programs not approved by the Office of CTE </a:t>
            </a:r>
          </a:p>
          <a:p>
            <a:pPr lvl="1"/>
            <a:r>
              <a:rPr lang="en-US" sz="2800" dirty="0"/>
              <a:t>CTE FTE is reduced to zero (Fatal)</a:t>
            </a:r>
          </a:p>
          <a:p>
            <a:pPr lvl="1"/>
            <a:r>
              <a:rPr lang="en-US" sz="2800" dirty="0"/>
              <a:t>CBI - Career Based Intervention </a:t>
            </a:r>
          </a:p>
          <a:p>
            <a:pPr lvl="1"/>
            <a:r>
              <a:rPr lang="en-US" sz="2800" dirty="0"/>
              <a:t>FCS/GRADS - Family and Consumer Sciences/Graduation, Reality and Dual Role Skills</a:t>
            </a:r>
          </a:p>
          <a:p>
            <a:pPr lvl="1"/>
            <a:r>
              <a:rPr lang="en-US" sz="2800" dirty="0"/>
              <a:t>Program reported with a location IRN and district IRN that is not approved by the Office of CTE</a:t>
            </a:r>
          </a:p>
          <a:p>
            <a:pPr lvl="1"/>
            <a:r>
              <a:rPr lang="en-US" sz="2800" dirty="0"/>
              <a:t>Verify the accuracy of the location IRN being reported for this course </a:t>
            </a:r>
          </a:p>
          <a:p>
            <a:pPr lvl="1"/>
            <a:r>
              <a:rPr lang="en-US" sz="2800" dirty="0"/>
              <a:t>Subject codes will be added to the report at a future time</a:t>
            </a:r>
          </a:p>
          <a:p>
            <a:pPr lvl="2"/>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61</a:t>
            </a:fld>
            <a:endParaRPr lang="en-US" dirty="0"/>
          </a:p>
        </p:txBody>
      </p:sp>
    </p:spTree>
    <p:extLst>
      <p:ext uri="{BB962C8B-B14F-4D97-AF65-F5344CB8AC3E}">
        <p14:creationId xmlns:p14="http://schemas.microsoft.com/office/powerpoint/2010/main" val="3670399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3451"/>
          </a:xfrm>
        </p:spPr>
        <p:txBody>
          <a:bodyPr/>
          <a:lstStyle/>
          <a:p>
            <a:r>
              <a:rPr lang="en-US" b="1" dirty="0"/>
              <a:t>Course Error Result Code CS0024</a:t>
            </a:r>
            <a:endParaRPr lang="en-US" dirty="0"/>
          </a:p>
        </p:txBody>
      </p:sp>
      <p:sp>
        <p:nvSpPr>
          <p:cNvPr id="3" name="Content Placeholder 2"/>
          <p:cNvSpPr>
            <a:spLocks noGrp="1"/>
          </p:cNvSpPr>
          <p:nvPr>
            <p:ph idx="1"/>
          </p:nvPr>
        </p:nvSpPr>
        <p:spPr>
          <a:xfrm>
            <a:off x="838200" y="1502229"/>
            <a:ext cx="10759751" cy="4640663"/>
          </a:xfrm>
        </p:spPr>
        <p:txBody>
          <a:bodyPr>
            <a:normAutofit/>
          </a:bodyPr>
          <a:lstStyle/>
          <a:p>
            <a:pPr marL="0" indent="0">
              <a:buNone/>
            </a:pPr>
            <a:r>
              <a:rPr lang="en-US" sz="3200" b="1" dirty="0"/>
              <a:t>Senior Only Credential not approved by the Office of CTE </a:t>
            </a:r>
          </a:p>
          <a:p>
            <a:pPr lvl="1"/>
            <a:r>
              <a:rPr lang="en-US" sz="2800" dirty="0"/>
              <a:t>CTE FTE is reduced to zero (Fatal)</a:t>
            </a:r>
          </a:p>
          <a:p>
            <a:pPr lvl="1"/>
            <a:r>
              <a:rPr lang="en-US" sz="2800" dirty="0"/>
              <a:t>Senior Only Credentialed course (38XXXX)</a:t>
            </a:r>
          </a:p>
          <a:p>
            <a:pPr lvl="2"/>
            <a:r>
              <a:rPr lang="en-US" sz="2400" dirty="0"/>
              <a:t>These subject codes start with “38” and end with the four-character Assessment Area Code of the Industry Credential Code that is associated with the course</a:t>
            </a:r>
          </a:p>
          <a:p>
            <a:pPr lvl="1"/>
            <a:r>
              <a:rPr lang="en-US" sz="2800" dirty="0"/>
              <a:t>Subject code, location IRN, and district IRN combination is not approved by Office of CTE</a:t>
            </a:r>
          </a:p>
          <a:p>
            <a:pPr lvl="1"/>
            <a:r>
              <a:rPr lang="en-US" sz="2800" dirty="0"/>
              <a:t>Check the CTE-26 for the correct subject code and location IRN</a:t>
            </a:r>
          </a:p>
          <a:p>
            <a:pPr lvl="1"/>
            <a:r>
              <a:rPr lang="en-US" sz="2800" dirty="0"/>
              <a:t>Subject codes will be added to the report at a future time</a:t>
            </a:r>
          </a:p>
          <a:p>
            <a:pPr marL="457200" lvl="1" indent="0">
              <a:buNone/>
            </a:pPr>
            <a:r>
              <a:rPr lang="en-US" dirty="0"/>
              <a:t>	</a:t>
            </a:r>
          </a:p>
          <a:p>
            <a:pPr marL="457200" lvl="1" indent="0">
              <a:buNone/>
            </a:pPr>
            <a:endParaRPr lang="en-US" sz="2800" b="1" dirty="0"/>
          </a:p>
        </p:txBody>
      </p:sp>
      <p:sp>
        <p:nvSpPr>
          <p:cNvPr id="4" name="Slide Number Placeholder 3"/>
          <p:cNvSpPr>
            <a:spLocks noGrp="1"/>
          </p:cNvSpPr>
          <p:nvPr>
            <p:ph type="sldNum" sz="quarter" idx="12"/>
          </p:nvPr>
        </p:nvSpPr>
        <p:spPr/>
        <p:txBody>
          <a:bodyPr/>
          <a:lstStyle/>
          <a:p>
            <a:fld id="{1BC7DB03-7057-184B-9DF0-B5FFC5E3886A}" type="slidenum">
              <a:rPr lang="en-US" smtClean="0"/>
              <a:t>62</a:t>
            </a:fld>
            <a:endParaRPr lang="en-US" dirty="0"/>
          </a:p>
        </p:txBody>
      </p:sp>
    </p:spTree>
    <p:extLst>
      <p:ext uri="{BB962C8B-B14F-4D97-AF65-F5344CB8AC3E}">
        <p14:creationId xmlns:p14="http://schemas.microsoft.com/office/powerpoint/2010/main" val="1325314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Error Result Code CS0025</a:t>
            </a:r>
          </a:p>
        </p:txBody>
      </p:sp>
      <p:sp>
        <p:nvSpPr>
          <p:cNvPr id="3" name="Content Placeholder 2"/>
          <p:cNvSpPr>
            <a:spLocks noGrp="1"/>
          </p:cNvSpPr>
          <p:nvPr>
            <p:ph idx="1"/>
          </p:nvPr>
        </p:nvSpPr>
        <p:spPr>
          <a:xfrm>
            <a:off x="838200" y="1793422"/>
            <a:ext cx="10515600" cy="3939163"/>
          </a:xfrm>
        </p:spPr>
        <p:txBody>
          <a:bodyPr>
            <a:normAutofit/>
          </a:bodyPr>
          <a:lstStyle/>
          <a:p>
            <a:pPr marL="0" indent="0">
              <a:buNone/>
            </a:pPr>
            <a:r>
              <a:rPr lang="en-US" sz="3200" b="1" dirty="0"/>
              <a:t>CTE academic course not approved by the Office of CTE </a:t>
            </a:r>
          </a:p>
          <a:p>
            <a:pPr lvl="1"/>
            <a:r>
              <a:rPr lang="en-US" sz="2800" dirty="0"/>
              <a:t>CTE FTE is reduced to zero (Fatal)</a:t>
            </a:r>
          </a:p>
          <a:p>
            <a:pPr lvl="1"/>
            <a:r>
              <a:rPr lang="en-US" sz="2800" dirty="0"/>
              <a:t>Program is Workforce Development, or CBI, or FCS/GRADS </a:t>
            </a:r>
          </a:p>
          <a:p>
            <a:pPr lvl="1"/>
            <a:r>
              <a:rPr lang="en-US" sz="2800" dirty="0"/>
              <a:t>CTE Academic course in this program is reported with a location IRN and district IRN that is not approved </a:t>
            </a:r>
          </a:p>
          <a:p>
            <a:pPr lvl="1"/>
            <a:r>
              <a:rPr lang="en-US" sz="2800" dirty="0"/>
              <a:t>Check the CTE-26 for the correct location IRN </a:t>
            </a:r>
          </a:p>
          <a:p>
            <a:pPr lvl="1"/>
            <a:r>
              <a:rPr lang="en-US" sz="2800" dirty="0"/>
              <a:t>Make correction to the location IRN as appropriate</a:t>
            </a:r>
          </a:p>
          <a:p>
            <a:pPr lvl="1"/>
            <a:r>
              <a:rPr lang="en-US" sz="2800" dirty="0"/>
              <a:t>Subject codes will be added to the report at a future time</a:t>
            </a:r>
          </a:p>
          <a:p>
            <a:pPr marL="457200" lvl="1" indent="0">
              <a:buNone/>
            </a:pPr>
            <a:endParaRPr lang="en-US" sz="2800" dirty="0"/>
          </a:p>
          <a:p>
            <a:pPr marL="0" indent="0">
              <a:buNone/>
            </a:pPr>
            <a:endParaRPr lang="en-US" sz="3200" b="1" dirty="0"/>
          </a:p>
        </p:txBody>
      </p:sp>
      <p:sp>
        <p:nvSpPr>
          <p:cNvPr id="4" name="Slide Number Placeholder 3"/>
          <p:cNvSpPr>
            <a:spLocks noGrp="1"/>
          </p:cNvSpPr>
          <p:nvPr>
            <p:ph type="sldNum" sz="quarter" idx="12"/>
          </p:nvPr>
        </p:nvSpPr>
        <p:spPr/>
        <p:txBody>
          <a:bodyPr/>
          <a:lstStyle/>
          <a:p>
            <a:fld id="{1BC7DB03-7057-184B-9DF0-B5FFC5E3886A}" type="slidenum">
              <a:rPr lang="en-US" smtClean="0"/>
              <a:t>63</a:t>
            </a:fld>
            <a:endParaRPr lang="en-US" dirty="0"/>
          </a:p>
        </p:txBody>
      </p:sp>
    </p:spTree>
    <p:extLst>
      <p:ext uri="{BB962C8B-B14F-4D97-AF65-F5344CB8AC3E}">
        <p14:creationId xmlns:p14="http://schemas.microsoft.com/office/powerpoint/2010/main" val="3959622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0361"/>
          </a:xfrm>
        </p:spPr>
        <p:txBody>
          <a:bodyPr/>
          <a:lstStyle/>
          <a:p>
            <a:r>
              <a:rPr lang="en-US" b="1" dirty="0"/>
              <a:t>Student Errors </a:t>
            </a:r>
          </a:p>
        </p:txBody>
      </p:sp>
      <p:sp>
        <p:nvSpPr>
          <p:cNvPr id="3" name="Content Placeholder 2"/>
          <p:cNvSpPr>
            <a:spLocks noGrp="1"/>
          </p:cNvSpPr>
          <p:nvPr>
            <p:ph idx="1"/>
          </p:nvPr>
        </p:nvSpPr>
        <p:spPr>
          <a:xfrm>
            <a:off x="838200" y="1510238"/>
            <a:ext cx="10515600" cy="4456609"/>
          </a:xfrm>
        </p:spPr>
        <p:txBody>
          <a:bodyPr/>
          <a:lstStyle/>
          <a:p>
            <a:pPr marL="0" indent="0">
              <a:buNone/>
            </a:pPr>
            <a:r>
              <a:rPr lang="en-US" sz="3200" dirty="0"/>
              <a:t>(CTEA-001) CTE Student Error Detail</a:t>
            </a:r>
          </a:p>
          <a:p>
            <a:pPr lvl="1"/>
            <a:r>
              <a:rPr lang="en-US" sz="2800" dirty="0"/>
              <a:t>Report of students with Error Result Codes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64</a:t>
            </a:fld>
            <a:endParaRPr lang="en-US" dirty="0"/>
          </a:p>
        </p:txBody>
      </p:sp>
      <p:pic>
        <p:nvPicPr>
          <p:cNvPr id="5" name="Picture 4"/>
          <p:cNvPicPr>
            <a:picLocks noChangeAspect="1"/>
          </p:cNvPicPr>
          <p:nvPr/>
        </p:nvPicPr>
        <p:blipFill rotWithShape="1">
          <a:blip r:embed="rId3"/>
          <a:srcRect t="19994"/>
          <a:stretch/>
        </p:blipFill>
        <p:spPr>
          <a:xfrm>
            <a:off x="838200" y="2717101"/>
            <a:ext cx="8307090" cy="3444497"/>
          </a:xfrm>
          <a:prstGeom prst="rect">
            <a:avLst/>
          </a:prstGeom>
          <a:ln>
            <a:solidFill>
              <a:schemeClr val="tx1"/>
            </a:solidFill>
          </a:ln>
        </p:spPr>
      </p:pic>
      <p:sp>
        <p:nvSpPr>
          <p:cNvPr id="7" name="Rounded Rectangle 6"/>
          <p:cNvSpPr/>
          <p:nvPr/>
        </p:nvSpPr>
        <p:spPr>
          <a:xfrm>
            <a:off x="1724389" y="2684276"/>
            <a:ext cx="786335" cy="3444497"/>
          </a:xfrm>
          <a:prstGeom prst="roundRect">
            <a:avLst>
              <a:gd name="adj" fmla="val 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3429000"/>
            <a:ext cx="4547463" cy="1200329"/>
          </a:xfrm>
          <a:prstGeom prst="rect">
            <a:avLst/>
          </a:prstGeom>
          <a:solidFill>
            <a:schemeClr val="bg1"/>
          </a:solidFill>
          <a:ln>
            <a:solidFill>
              <a:schemeClr val="tx1"/>
            </a:solidFill>
          </a:ln>
        </p:spPr>
        <p:txBody>
          <a:bodyPr wrap="none" rtlCol="0">
            <a:spAutoFit/>
          </a:bodyPr>
          <a:lstStyle/>
          <a:p>
            <a:r>
              <a:rPr lang="en-US" sz="2400" b="1" dirty="0"/>
              <a:t>In the next series of slides </a:t>
            </a:r>
          </a:p>
          <a:p>
            <a:r>
              <a:rPr lang="en-US" sz="2400" b="1" dirty="0"/>
              <a:t>we will filter on each Result </a:t>
            </a:r>
          </a:p>
          <a:p>
            <a:r>
              <a:rPr lang="en-US" sz="2400" b="1" dirty="0"/>
              <a:t>Code and discuss troubleshooting </a:t>
            </a:r>
          </a:p>
        </p:txBody>
      </p:sp>
    </p:spTree>
    <p:extLst>
      <p:ext uri="{BB962C8B-B14F-4D97-AF65-F5344CB8AC3E}">
        <p14:creationId xmlns:p14="http://schemas.microsoft.com/office/powerpoint/2010/main" val="652298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7104"/>
          </a:xfrm>
        </p:spPr>
        <p:txBody>
          <a:bodyPr/>
          <a:lstStyle/>
          <a:p>
            <a:r>
              <a:rPr lang="en-US" b="1" dirty="0"/>
              <a:t>Student Error Result Code SC0001</a:t>
            </a:r>
          </a:p>
        </p:txBody>
      </p:sp>
      <p:sp>
        <p:nvSpPr>
          <p:cNvPr id="3" name="Content Placeholder 2"/>
          <p:cNvSpPr>
            <a:spLocks noGrp="1"/>
          </p:cNvSpPr>
          <p:nvPr>
            <p:ph idx="1"/>
          </p:nvPr>
        </p:nvSpPr>
        <p:spPr>
          <a:xfrm>
            <a:off x="838199" y="1648354"/>
            <a:ext cx="10804071" cy="4359729"/>
          </a:xfrm>
        </p:spPr>
        <p:txBody>
          <a:bodyPr>
            <a:normAutofit fontScale="85000" lnSpcReduction="20000"/>
          </a:bodyPr>
          <a:lstStyle/>
          <a:p>
            <a:pPr marL="0" indent="0">
              <a:buNone/>
            </a:pPr>
            <a:r>
              <a:rPr lang="en-US" sz="3800" b="1" dirty="0"/>
              <a:t>CBI student not coded as disadvantaged or having a disability</a:t>
            </a:r>
          </a:p>
          <a:p>
            <a:pPr lvl="1"/>
            <a:r>
              <a:rPr lang="en-US" sz="3300" dirty="0"/>
              <a:t>CTE FTE is reduced to zero (Fatal)</a:t>
            </a:r>
          </a:p>
          <a:p>
            <a:pPr lvl="1"/>
            <a:r>
              <a:rPr lang="en-US" sz="3300" dirty="0"/>
              <a:t>For the duration of the student’s enrollment in a Career Based Intervention Program (subject code 252525), disadvantagement must be reported as </a:t>
            </a:r>
          </a:p>
          <a:p>
            <a:pPr lvl="2"/>
            <a:r>
              <a:rPr lang="en-US" sz="2800" dirty="0"/>
              <a:t>academically disadvantaged, or</a:t>
            </a:r>
          </a:p>
          <a:p>
            <a:pPr lvl="2"/>
            <a:r>
              <a:rPr lang="en-US" sz="2800" dirty="0"/>
              <a:t>both academically disadvantaged and economically disadvantaged, or</a:t>
            </a:r>
          </a:p>
          <a:p>
            <a:pPr lvl="2"/>
            <a:r>
              <a:rPr lang="en-US" sz="2800" dirty="0"/>
              <a:t>both economically disadvantaged and with a disability condition</a:t>
            </a:r>
          </a:p>
          <a:p>
            <a:pPr lvl="2"/>
            <a:r>
              <a:rPr lang="en-US" sz="2800" dirty="0"/>
              <a:t>note that students with a disability should not be reported as academically disadvantaged</a:t>
            </a:r>
          </a:p>
          <a:p>
            <a:pPr lvl="1"/>
            <a:r>
              <a:rPr lang="en-US" sz="3300" dirty="0"/>
              <a:t>Refer to the FD section of the EMIS Manual for detailed reporting instructions for the disadvantaged and disability elements</a:t>
            </a:r>
          </a:p>
        </p:txBody>
      </p:sp>
      <p:sp>
        <p:nvSpPr>
          <p:cNvPr id="4" name="Slide Number Placeholder 3"/>
          <p:cNvSpPr>
            <a:spLocks noGrp="1"/>
          </p:cNvSpPr>
          <p:nvPr>
            <p:ph type="sldNum" sz="quarter" idx="12"/>
          </p:nvPr>
        </p:nvSpPr>
        <p:spPr/>
        <p:txBody>
          <a:bodyPr/>
          <a:lstStyle/>
          <a:p>
            <a:fld id="{1BC7DB03-7057-184B-9DF0-B5FFC5E3886A}" type="slidenum">
              <a:rPr lang="en-US" smtClean="0"/>
              <a:t>65</a:t>
            </a:fld>
            <a:endParaRPr lang="en-US" dirty="0"/>
          </a:p>
        </p:txBody>
      </p:sp>
    </p:spTree>
    <p:extLst>
      <p:ext uri="{BB962C8B-B14F-4D97-AF65-F5344CB8AC3E}">
        <p14:creationId xmlns:p14="http://schemas.microsoft.com/office/powerpoint/2010/main" val="369784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Error Result Code SC0003</a:t>
            </a:r>
          </a:p>
        </p:txBody>
      </p:sp>
      <p:sp>
        <p:nvSpPr>
          <p:cNvPr id="3" name="Content Placeholder 2"/>
          <p:cNvSpPr>
            <a:spLocks noGrp="1"/>
          </p:cNvSpPr>
          <p:nvPr>
            <p:ph idx="1"/>
          </p:nvPr>
        </p:nvSpPr>
        <p:spPr>
          <a:xfrm>
            <a:off x="838200" y="1690689"/>
            <a:ext cx="10515600" cy="4056968"/>
          </a:xfrm>
        </p:spPr>
        <p:txBody>
          <a:bodyPr/>
          <a:lstStyle/>
          <a:p>
            <a:pPr marL="0" indent="0">
              <a:buNone/>
            </a:pPr>
            <a:r>
              <a:rPr lang="en-US" sz="3200" b="1" dirty="0"/>
              <a:t>Grade level not valid for curriculum code </a:t>
            </a:r>
          </a:p>
          <a:p>
            <a:pPr lvl="1"/>
            <a:r>
              <a:rPr lang="en-US" sz="2800" dirty="0"/>
              <a:t>CTE FTE is reduced to zero (Fatal)</a:t>
            </a:r>
          </a:p>
          <a:p>
            <a:pPr lvl="1"/>
            <a:r>
              <a:rPr lang="en-US" sz="2800" dirty="0"/>
              <a:t>If Curriculum Code is </a:t>
            </a:r>
            <a:r>
              <a:rPr lang="en-US" sz="2800" b="1" dirty="0"/>
              <a:t>NOT</a:t>
            </a:r>
            <a:r>
              <a:rPr lang="en-US" sz="2800" dirty="0"/>
              <a:t> VM - CTE Middle Grade Course, students must be in grade levels 7 and higher</a:t>
            </a:r>
          </a:p>
          <a:p>
            <a:pPr lvl="1"/>
            <a:r>
              <a:rPr lang="en-US" sz="2800" dirty="0"/>
              <a:t>Verify student state equivalent grade level reported on the Student Attributes Effective Date (FD) Record</a:t>
            </a:r>
          </a:p>
          <a:p>
            <a:pPr lvl="1"/>
            <a:r>
              <a:rPr lang="en-US" sz="2800" dirty="0"/>
              <a:t>Grade level appears on the Student Error Detail report for quick reference </a:t>
            </a:r>
          </a:p>
          <a:p>
            <a:pPr lvl="1"/>
            <a:r>
              <a:rPr lang="en-US" sz="2800" dirty="0"/>
              <a:t>If the data is correct, the error remains</a:t>
            </a:r>
          </a:p>
        </p:txBody>
      </p:sp>
      <p:sp>
        <p:nvSpPr>
          <p:cNvPr id="4" name="Slide Number Placeholder 3"/>
          <p:cNvSpPr>
            <a:spLocks noGrp="1"/>
          </p:cNvSpPr>
          <p:nvPr>
            <p:ph type="sldNum" sz="quarter" idx="12"/>
          </p:nvPr>
        </p:nvSpPr>
        <p:spPr/>
        <p:txBody>
          <a:bodyPr/>
          <a:lstStyle/>
          <a:p>
            <a:fld id="{1BC7DB03-7057-184B-9DF0-B5FFC5E3886A}" type="slidenum">
              <a:rPr lang="en-US" smtClean="0"/>
              <a:t>66</a:t>
            </a:fld>
            <a:endParaRPr lang="en-US" dirty="0"/>
          </a:p>
        </p:txBody>
      </p:sp>
    </p:spTree>
    <p:extLst>
      <p:ext uri="{BB962C8B-B14F-4D97-AF65-F5344CB8AC3E}">
        <p14:creationId xmlns:p14="http://schemas.microsoft.com/office/powerpoint/2010/main" val="372190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Error Result Code SC0006</a:t>
            </a:r>
          </a:p>
        </p:txBody>
      </p:sp>
      <p:sp>
        <p:nvSpPr>
          <p:cNvPr id="3" name="Content Placeholder 2"/>
          <p:cNvSpPr>
            <a:spLocks noGrp="1"/>
          </p:cNvSpPr>
          <p:nvPr>
            <p:ph idx="1"/>
          </p:nvPr>
        </p:nvSpPr>
        <p:spPr>
          <a:xfrm>
            <a:off x="838200" y="1690688"/>
            <a:ext cx="10515600" cy="4315475"/>
          </a:xfrm>
        </p:spPr>
        <p:txBody>
          <a:bodyPr/>
          <a:lstStyle/>
          <a:p>
            <a:pPr marL="0" indent="0">
              <a:buNone/>
            </a:pPr>
            <a:r>
              <a:rPr lang="en-US" sz="3200" b="1" dirty="0"/>
              <a:t>VP course does not have a valid subject code </a:t>
            </a:r>
          </a:p>
          <a:p>
            <a:pPr lvl="1"/>
            <a:r>
              <a:rPr lang="en-US" sz="2800" dirty="0"/>
              <a:t>CTE FTE is reduced to zero (Fatal)</a:t>
            </a:r>
            <a:endParaRPr lang="en-US" sz="2800" b="1" dirty="0"/>
          </a:p>
          <a:p>
            <a:pPr lvl="1"/>
            <a:r>
              <a:rPr lang="en-US" sz="2800" dirty="0"/>
              <a:t>Curriculum Code VP</a:t>
            </a:r>
            <a:r>
              <a:rPr lang="en-US" sz="2800" b="1" dirty="0"/>
              <a:t> </a:t>
            </a:r>
            <a:r>
              <a:rPr lang="en-US" sz="2800" dirty="0"/>
              <a:t>– CTE Tech Prep Cooperative Program Anchor, reported for cooperative tech prep programs only where all students are required to be involved in paid work-site based instruction </a:t>
            </a:r>
          </a:p>
          <a:p>
            <a:pPr lvl="1"/>
            <a:r>
              <a:rPr lang="en-US" sz="2800" dirty="0"/>
              <a:t>Verify that the subject code is valid for this VP course</a:t>
            </a:r>
          </a:p>
          <a:p>
            <a:pPr lvl="1"/>
            <a:r>
              <a:rPr lang="en-US" sz="2800" dirty="0"/>
              <a:t>Refer to the CTE-26 for this program and to the FY22 CTE Program and Assessment Matrix FY22 CT Program Matrix tab </a:t>
            </a:r>
          </a:p>
        </p:txBody>
      </p:sp>
      <p:sp>
        <p:nvSpPr>
          <p:cNvPr id="4" name="Slide Number Placeholder 3"/>
          <p:cNvSpPr>
            <a:spLocks noGrp="1"/>
          </p:cNvSpPr>
          <p:nvPr>
            <p:ph type="sldNum" sz="quarter" idx="12"/>
          </p:nvPr>
        </p:nvSpPr>
        <p:spPr/>
        <p:txBody>
          <a:bodyPr/>
          <a:lstStyle/>
          <a:p>
            <a:fld id="{1BC7DB03-7057-184B-9DF0-B5FFC5E3886A}" type="slidenum">
              <a:rPr lang="en-US" smtClean="0"/>
              <a:t>67</a:t>
            </a:fld>
            <a:endParaRPr lang="en-US" dirty="0"/>
          </a:p>
        </p:txBody>
      </p:sp>
    </p:spTree>
    <p:extLst>
      <p:ext uri="{BB962C8B-B14F-4D97-AF65-F5344CB8AC3E}">
        <p14:creationId xmlns:p14="http://schemas.microsoft.com/office/powerpoint/2010/main" val="428998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4113"/>
          </a:xfrm>
        </p:spPr>
        <p:txBody>
          <a:bodyPr/>
          <a:lstStyle/>
          <a:p>
            <a:r>
              <a:rPr lang="en-US" b="1" dirty="0"/>
              <a:t>Student Error Result Code SC0009</a:t>
            </a:r>
          </a:p>
        </p:txBody>
      </p:sp>
      <p:sp>
        <p:nvSpPr>
          <p:cNvPr id="3" name="Content Placeholder 2"/>
          <p:cNvSpPr>
            <a:spLocks noGrp="1"/>
          </p:cNvSpPr>
          <p:nvPr>
            <p:ph idx="1"/>
          </p:nvPr>
        </p:nvSpPr>
        <p:spPr>
          <a:xfrm>
            <a:off x="731519" y="1449238"/>
            <a:ext cx="11146055" cy="4633928"/>
          </a:xfrm>
        </p:spPr>
        <p:txBody>
          <a:bodyPr>
            <a:normAutofit/>
          </a:bodyPr>
          <a:lstStyle/>
          <a:p>
            <a:pPr marL="0" indent="0">
              <a:buNone/>
            </a:pPr>
            <a:r>
              <a:rPr lang="en-US" sz="3200" b="1" dirty="0"/>
              <a:t>V3 pre-apprenticeship or entrepreneurship course not correlated</a:t>
            </a:r>
          </a:p>
          <a:p>
            <a:pPr lvl="1"/>
            <a:r>
              <a:rPr lang="en-US" sz="2800" dirty="0"/>
              <a:t>CTE FTE is reduced to zero (Fatal)</a:t>
            </a:r>
          </a:p>
          <a:p>
            <a:pPr lvl="1"/>
            <a:r>
              <a:rPr lang="en-US" sz="2800" dirty="0"/>
              <a:t>Course with curriculum code V3-CTE Related/Correlated and subject code of </a:t>
            </a:r>
          </a:p>
          <a:p>
            <a:pPr lvl="2"/>
            <a:r>
              <a:rPr lang="en-US" sz="2400" dirty="0"/>
              <a:t>990361 Entrepreneurship Skills or</a:t>
            </a:r>
          </a:p>
          <a:p>
            <a:pPr lvl="2"/>
            <a:r>
              <a:rPr lang="en-US" sz="2400" dirty="0"/>
              <a:t>990363 Essential Skills for Business or</a:t>
            </a:r>
          </a:p>
          <a:p>
            <a:pPr lvl="2"/>
            <a:r>
              <a:rPr lang="en-US" sz="2400" dirty="0"/>
              <a:t>990365 Pre-Apprenticeship</a:t>
            </a:r>
          </a:p>
          <a:p>
            <a:pPr lvl="1"/>
            <a:r>
              <a:rPr lang="en-US" sz="2800" dirty="0"/>
              <a:t>Must be correlated to an anchor course with a curriculum code of </a:t>
            </a:r>
          </a:p>
          <a:p>
            <a:pPr lvl="2"/>
            <a:r>
              <a:rPr lang="en-US" sz="2400" dirty="0"/>
              <a:t>VT-CTE Tech Prep Non-Cooperative Based Anchor or</a:t>
            </a:r>
          </a:p>
          <a:p>
            <a:pPr lvl="2"/>
            <a:r>
              <a:rPr lang="en-US" sz="2400" dirty="0"/>
              <a:t>VP-CTE Tech Prep Cooperative Program Anchor</a:t>
            </a:r>
          </a:p>
          <a:p>
            <a:pPr lvl="3"/>
            <a:r>
              <a:rPr lang="en-US" sz="2200" dirty="0"/>
              <a:t>see list of subject code options in the CTE FTE Report Explanation</a:t>
            </a:r>
            <a:endParaRPr lang="en-US" sz="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68</a:t>
            </a:fld>
            <a:endParaRPr lang="en-US" dirty="0"/>
          </a:p>
        </p:txBody>
      </p:sp>
    </p:spTree>
    <p:extLst>
      <p:ext uri="{BB962C8B-B14F-4D97-AF65-F5344CB8AC3E}">
        <p14:creationId xmlns:p14="http://schemas.microsoft.com/office/powerpoint/2010/main" val="26959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Error Result Code SC0013</a:t>
            </a:r>
          </a:p>
        </p:txBody>
      </p:sp>
      <p:sp>
        <p:nvSpPr>
          <p:cNvPr id="3" name="Content Placeholder 2"/>
          <p:cNvSpPr>
            <a:spLocks noGrp="1"/>
          </p:cNvSpPr>
          <p:nvPr>
            <p:ph idx="1"/>
          </p:nvPr>
        </p:nvSpPr>
        <p:spPr>
          <a:xfrm>
            <a:off x="838200" y="1690688"/>
            <a:ext cx="10515600" cy="4367212"/>
          </a:xfrm>
        </p:spPr>
        <p:txBody>
          <a:bodyPr/>
          <a:lstStyle/>
          <a:p>
            <a:pPr marL="0" indent="0">
              <a:buNone/>
            </a:pPr>
            <a:r>
              <a:rPr lang="en-US" sz="3200" b="1" dirty="0"/>
              <a:t>Grade level not valid for curriculum code VM</a:t>
            </a:r>
          </a:p>
          <a:p>
            <a:pPr lvl="1"/>
            <a:r>
              <a:rPr lang="en-US" sz="2800" dirty="0"/>
              <a:t>CTE FTE is reduced to zero (Fatal)</a:t>
            </a:r>
            <a:endParaRPr lang="en-US" sz="2800" b="1" dirty="0"/>
          </a:p>
          <a:p>
            <a:pPr lvl="1"/>
            <a:r>
              <a:rPr lang="en-US" sz="2800" dirty="0"/>
              <a:t>Verify that the students in this VM - CTE Middle Grade Course are in grades 07, 08, 09, or 10</a:t>
            </a:r>
          </a:p>
          <a:p>
            <a:pPr lvl="2"/>
            <a:r>
              <a:rPr lang="en-US" sz="2400" dirty="0"/>
              <a:t>Exception – students enrolled in a course with a subject code of 990364 with curriculum code of VM must be in grades 07, 08, or 09 </a:t>
            </a:r>
          </a:p>
          <a:p>
            <a:pPr lvl="2"/>
            <a:r>
              <a:rPr lang="en-US" sz="2400" dirty="0"/>
              <a:t>Verify student state equivalent grade level reported on the Student Attributes Effective Date (FD) Record</a:t>
            </a:r>
          </a:p>
          <a:p>
            <a:pPr lvl="2"/>
            <a:r>
              <a:rPr lang="en-US" sz="2400" dirty="0"/>
              <a:t>Grade level appears on the Student Error Detail report for quick reference </a:t>
            </a:r>
          </a:p>
          <a:p>
            <a:pPr lvl="2"/>
            <a:r>
              <a:rPr lang="en-US" sz="2400" dirty="0"/>
              <a:t>Verify that the curriculum code of VM is correct, see the CTE-26</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69</a:t>
            </a:fld>
            <a:endParaRPr lang="en-US" dirty="0"/>
          </a:p>
        </p:txBody>
      </p:sp>
    </p:spTree>
    <p:extLst>
      <p:ext uri="{BB962C8B-B14F-4D97-AF65-F5344CB8AC3E}">
        <p14:creationId xmlns:p14="http://schemas.microsoft.com/office/powerpoint/2010/main" val="237925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CTE Summary and Override Reports</a:t>
            </a:r>
          </a:p>
        </p:txBody>
      </p:sp>
      <p:sp>
        <p:nvSpPr>
          <p:cNvPr id="3" name="Content Placeholder 2"/>
          <p:cNvSpPr>
            <a:spLocks noGrp="1"/>
          </p:cNvSpPr>
          <p:nvPr>
            <p:ph idx="1"/>
          </p:nvPr>
        </p:nvSpPr>
        <p:spPr>
          <a:xfrm>
            <a:off x="838199" y="1599714"/>
            <a:ext cx="10846869" cy="4351338"/>
          </a:xfrm>
        </p:spPr>
        <p:txBody>
          <a:bodyPr>
            <a:normAutofit/>
          </a:bodyPr>
          <a:lstStyle/>
          <a:p>
            <a:r>
              <a:rPr lang="en-US" dirty="0"/>
              <a:t>(</a:t>
            </a:r>
            <a:r>
              <a:rPr lang="en-US" sz="3200" dirty="0"/>
              <a:t>CTEA-004) CTE FTE Summary by Course</a:t>
            </a:r>
          </a:p>
          <a:p>
            <a:pPr lvl="1"/>
            <a:r>
              <a:rPr lang="en-US" sz="2800" dirty="0"/>
              <a:t>Summary report by course with Course Potential and Actual FTEs</a:t>
            </a:r>
          </a:p>
          <a:p>
            <a:r>
              <a:rPr lang="en-US" sz="3200" dirty="0"/>
              <a:t>(CTEA-005) CTE FTE Summary by Category</a:t>
            </a:r>
          </a:p>
          <a:p>
            <a:pPr lvl="1"/>
            <a:r>
              <a:rPr lang="en-US" sz="2800" dirty="0"/>
              <a:t>Summary report by FTE Fund Pattern Code and CTE Fund Category with Course Potential and Actual FTEs</a:t>
            </a:r>
          </a:p>
          <a:p>
            <a:r>
              <a:rPr lang="en-US" sz="3200" dirty="0"/>
              <a:t>(CTEA-006) CTE Approved Overrides</a:t>
            </a:r>
          </a:p>
          <a:p>
            <a:pPr lvl="1"/>
            <a:r>
              <a:rPr lang="en-US" sz="2800" dirty="0"/>
              <a:t>Report of overrides approved by the Office of Career Tech and applied to the CTE funding process</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dirty="0"/>
          </a:p>
        </p:txBody>
      </p:sp>
    </p:spTree>
    <p:extLst>
      <p:ext uri="{BB962C8B-B14F-4D97-AF65-F5344CB8AC3E}">
        <p14:creationId xmlns:p14="http://schemas.microsoft.com/office/powerpoint/2010/main" val="82006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63238" cy="1325563"/>
          </a:xfrm>
        </p:spPr>
        <p:txBody>
          <a:bodyPr/>
          <a:lstStyle/>
          <a:p>
            <a:r>
              <a:rPr lang="en-US" b="1" dirty="0"/>
              <a:t>Student Error Result Code SC0014</a:t>
            </a:r>
          </a:p>
        </p:txBody>
      </p:sp>
      <p:sp>
        <p:nvSpPr>
          <p:cNvPr id="3" name="Content Placeholder 2"/>
          <p:cNvSpPr>
            <a:spLocks noGrp="1"/>
          </p:cNvSpPr>
          <p:nvPr>
            <p:ph idx="1"/>
          </p:nvPr>
        </p:nvSpPr>
        <p:spPr>
          <a:xfrm>
            <a:off x="983411" y="1495425"/>
            <a:ext cx="10370390" cy="4415518"/>
          </a:xfrm>
        </p:spPr>
        <p:txBody>
          <a:bodyPr>
            <a:normAutofit lnSpcReduction="10000"/>
          </a:bodyPr>
          <a:lstStyle/>
          <a:p>
            <a:pPr marL="0" indent="0">
              <a:buNone/>
            </a:pPr>
            <a:r>
              <a:rPr lang="en-US" sz="3200" b="1" dirty="0"/>
              <a:t>Student’s </a:t>
            </a:r>
            <a:r>
              <a:rPr lang="en-US" sz="3200" b="1" u="sng" dirty="0"/>
              <a:t>single course level CTE FTE </a:t>
            </a:r>
            <a:r>
              <a:rPr lang="en-US" sz="3200" b="1" dirty="0"/>
              <a:t>is greater than student’s regular FTE </a:t>
            </a:r>
          </a:p>
          <a:p>
            <a:pPr lvl="1"/>
            <a:r>
              <a:rPr lang="en-US" sz="2800" dirty="0"/>
              <a:t>CTE FTE is reduced (Critical)</a:t>
            </a:r>
          </a:p>
          <a:p>
            <a:pPr lvl="1"/>
            <a:r>
              <a:rPr lang="en-US" sz="2800" dirty="0"/>
              <a:t>Occurs when the CTE FTE is greater than the regular base FTE </a:t>
            </a:r>
          </a:p>
          <a:p>
            <a:pPr lvl="1"/>
            <a:r>
              <a:rPr lang="en-US" sz="2800" dirty="0"/>
              <a:t>CTE FTE is reduced to be no more than the base FTE</a:t>
            </a:r>
          </a:p>
          <a:p>
            <a:pPr lvl="1"/>
            <a:r>
              <a:rPr lang="en-US" sz="2800" dirty="0"/>
              <a:t>Course-level FTE greater than student regular FTE due to</a:t>
            </a:r>
          </a:p>
          <a:p>
            <a:pPr lvl="2"/>
            <a:r>
              <a:rPr lang="en-US" sz="2400" dirty="0"/>
              <a:t>Incorrect student enrollment</a:t>
            </a:r>
          </a:p>
          <a:p>
            <a:pPr lvl="2"/>
            <a:r>
              <a:rPr lang="en-US" sz="2400" dirty="0"/>
              <a:t>Duplicate course reporting</a:t>
            </a:r>
          </a:p>
          <a:p>
            <a:pPr lvl="2"/>
            <a:r>
              <a:rPr lang="en-US" sz="2400" dirty="0"/>
              <a:t>Incorrect Length of Scheduled Instruction (CN100) for career tech course</a:t>
            </a:r>
          </a:p>
          <a:p>
            <a:pPr lvl="2"/>
            <a:r>
              <a:rPr lang="en-US" sz="2400" dirty="0"/>
              <a:t>Student enrolled in a CTE Course that generates a CTE FTE that is greater than the student’s base FTE and if correctly reported, should be ignored </a:t>
            </a:r>
          </a:p>
        </p:txBody>
      </p:sp>
      <p:sp>
        <p:nvSpPr>
          <p:cNvPr id="4" name="Slide Number Placeholder 3"/>
          <p:cNvSpPr>
            <a:spLocks noGrp="1"/>
          </p:cNvSpPr>
          <p:nvPr>
            <p:ph type="sldNum" sz="quarter" idx="12"/>
          </p:nvPr>
        </p:nvSpPr>
        <p:spPr/>
        <p:txBody>
          <a:bodyPr/>
          <a:lstStyle/>
          <a:p>
            <a:fld id="{1BC7DB03-7057-184B-9DF0-B5FFC5E3886A}" type="slidenum">
              <a:rPr lang="en-US" smtClean="0"/>
              <a:t>70</a:t>
            </a:fld>
            <a:endParaRPr lang="en-US" dirty="0"/>
          </a:p>
        </p:txBody>
      </p:sp>
    </p:spTree>
    <p:extLst>
      <p:ext uri="{BB962C8B-B14F-4D97-AF65-F5344CB8AC3E}">
        <p14:creationId xmlns:p14="http://schemas.microsoft.com/office/powerpoint/2010/main" val="60625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7144"/>
          </a:xfrm>
        </p:spPr>
        <p:txBody>
          <a:bodyPr/>
          <a:lstStyle/>
          <a:p>
            <a:r>
              <a:rPr lang="en-US" b="1" dirty="0"/>
              <a:t>Student Error Result Code SC0015</a:t>
            </a:r>
            <a:endParaRPr lang="en-US" dirty="0"/>
          </a:p>
        </p:txBody>
      </p:sp>
      <p:sp>
        <p:nvSpPr>
          <p:cNvPr id="3" name="Content Placeholder 2"/>
          <p:cNvSpPr>
            <a:spLocks noGrp="1"/>
          </p:cNvSpPr>
          <p:nvPr>
            <p:ph idx="1"/>
          </p:nvPr>
        </p:nvSpPr>
        <p:spPr>
          <a:xfrm>
            <a:off x="838200" y="1362271"/>
            <a:ext cx="10515600" cy="4637314"/>
          </a:xfrm>
        </p:spPr>
        <p:txBody>
          <a:bodyPr>
            <a:normAutofit/>
          </a:bodyPr>
          <a:lstStyle/>
          <a:p>
            <a:pPr marL="0" indent="0">
              <a:buNone/>
            </a:pPr>
            <a:r>
              <a:rPr lang="en-US" sz="3200" b="1" dirty="0"/>
              <a:t>Student’s </a:t>
            </a:r>
            <a:r>
              <a:rPr lang="en-US" sz="3200" b="1" u="sng" dirty="0"/>
              <a:t>total CTE FTE </a:t>
            </a:r>
            <a:r>
              <a:rPr lang="en-US" sz="3200" b="1" dirty="0"/>
              <a:t>is greater than student’s regular FTE</a:t>
            </a:r>
          </a:p>
          <a:p>
            <a:pPr lvl="1"/>
            <a:r>
              <a:rPr lang="en-US" sz="2800" dirty="0"/>
              <a:t>CTE FTE is reduced (Critical)</a:t>
            </a:r>
          </a:p>
          <a:p>
            <a:pPr lvl="1"/>
            <a:r>
              <a:rPr lang="en-US" sz="2800" dirty="0"/>
              <a:t>If student’s total adjusted CTE FTE is greater than their total regular base FTE multiplied by 1.1 then the student’s total CTE FTE is reduced to be no more than the total regular base FTE multiplied by 1.1 </a:t>
            </a:r>
          </a:p>
          <a:p>
            <a:pPr lvl="1"/>
            <a:r>
              <a:rPr lang="en-US" sz="2800" dirty="0"/>
              <a:t>This occurs when the total length of instruction for the CTE courses taken by a student exceeds 1080 for traditional districts and JVSDs or 920 hours for community schools</a:t>
            </a:r>
          </a:p>
          <a:p>
            <a:pPr lvl="1"/>
            <a:r>
              <a:rPr lang="en-US" sz="2800" dirty="0"/>
              <a:t>Can occur when courses are split (duplicated) due to changes on Student Standing (FS) or Student Attributes (FD)</a:t>
            </a:r>
          </a:p>
          <a:p>
            <a:pPr lvl="1"/>
            <a:endParaRPr lang="en-US" sz="2800" dirty="0"/>
          </a:p>
          <a:p>
            <a:pPr marL="457200" lvl="1" indent="0">
              <a:buNone/>
            </a:pPr>
            <a:endParaRPr lang="en-US" sz="2800" b="1" dirty="0"/>
          </a:p>
          <a:p>
            <a:pPr marL="0" indent="0">
              <a:buNone/>
            </a:pPr>
            <a:endParaRPr lang="en-US" sz="3200" b="1" dirty="0"/>
          </a:p>
        </p:txBody>
      </p:sp>
      <p:sp>
        <p:nvSpPr>
          <p:cNvPr id="4" name="Slide Number Placeholder 3"/>
          <p:cNvSpPr>
            <a:spLocks noGrp="1"/>
          </p:cNvSpPr>
          <p:nvPr>
            <p:ph type="sldNum" sz="quarter" idx="12"/>
          </p:nvPr>
        </p:nvSpPr>
        <p:spPr/>
        <p:txBody>
          <a:bodyPr/>
          <a:lstStyle/>
          <a:p>
            <a:fld id="{1BC7DB03-7057-184B-9DF0-B5FFC5E3886A}" type="slidenum">
              <a:rPr lang="en-US" smtClean="0"/>
              <a:t>71</a:t>
            </a:fld>
            <a:endParaRPr lang="en-US" dirty="0"/>
          </a:p>
        </p:txBody>
      </p:sp>
    </p:spTree>
    <p:extLst>
      <p:ext uri="{BB962C8B-B14F-4D97-AF65-F5344CB8AC3E}">
        <p14:creationId xmlns:p14="http://schemas.microsoft.com/office/powerpoint/2010/main" val="1177994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9980"/>
          </a:xfrm>
        </p:spPr>
        <p:txBody>
          <a:bodyPr/>
          <a:lstStyle/>
          <a:p>
            <a:r>
              <a:rPr lang="en-US" b="1" dirty="0"/>
              <a:t>Student Error Result Code SC0016</a:t>
            </a:r>
            <a:endParaRPr lang="en-US" dirty="0"/>
          </a:p>
        </p:txBody>
      </p:sp>
      <p:sp>
        <p:nvSpPr>
          <p:cNvPr id="3" name="Content Placeholder 2"/>
          <p:cNvSpPr>
            <a:spLocks noGrp="1"/>
          </p:cNvSpPr>
          <p:nvPr>
            <p:ph idx="1"/>
          </p:nvPr>
        </p:nvSpPr>
        <p:spPr>
          <a:xfrm>
            <a:off x="838199" y="1208314"/>
            <a:ext cx="11081657" cy="4996543"/>
          </a:xfrm>
        </p:spPr>
        <p:txBody>
          <a:bodyPr>
            <a:normAutofit lnSpcReduction="10000"/>
          </a:bodyPr>
          <a:lstStyle/>
          <a:p>
            <a:pPr marL="0" indent="0">
              <a:buNone/>
            </a:pPr>
            <a:r>
              <a:rPr lang="en-US" sz="3200" b="1" dirty="0"/>
              <a:t>Subject code not valid for curriculum code VA or VB</a:t>
            </a:r>
          </a:p>
          <a:p>
            <a:pPr lvl="1"/>
            <a:r>
              <a:rPr lang="en-US" sz="2800" dirty="0"/>
              <a:t>CTE FTE is reduced to zero (Fatal)</a:t>
            </a:r>
          </a:p>
          <a:p>
            <a:pPr lvl="1"/>
            <a:r>
              <a:rPr lang="en-US" sz="2800" dirty="0"/>
              <a:t>VA</a:t>
            </a:r>
            <a:r>
              <a:rPr lang="en-US" sz="2800" b="1" dirty="0"/>
              <a:t> </a:t>
            </a:r>
            <a:r>
              <a:rPr lang="en-US" sz="2800" dirty="0"/>
              <a:t>CTE Applied Academic and VB</a:t>
            </a:r>
            <a:r>
              <a:rPr lang="en-US" sz="2800" b="1" dirty="0"/>
              <a:t> </a:t>
            </a:r>
            <a:r>
              <a:rPr lang="en-US" sz="2800" dirty="0"/>
              <a:t>CTE Applied Academic Advanced Placement </a:t>
            </a:r>
          </a:p>
          <a:p>
            <a:pPr lvl="2"/>
            <a:r>
              <a:rPr lang="en-US" sz="2400" dirty="0"/>
              <a:t>Cannot be reported with subject codes </a:t>
            </a:r>
          </a:p>
          <a:p>
            <a:pPr lvl="3"/>
            <a:r>
              <a:rPr lang="en-US" sz="2000" dirty="0"/>
              <a:t>050014 Intervention English 	</a:t>
            </a:r>
          </a:p>
          <a:p>
            <a:pPr lvl="3"/>
            <a:r>
              <a:rPr lang="en-US" sz="2000" dirty="0"/>
              <a:t>050119 Intervention Reading 	</a:t>
            </a:r>
          </a:p>
          <a:p>
            <a:pPr lvl="3"/>
            <a:r>
              <a:rPr lang="en-US" sz="2000" dirty="0"/>
              <a:t>111950 Intervention Mathematics 	</a:t>
            </a:r>
          </a:p>
          <a:p>
            <a:pPr lvl="3"/>
            <a:r>
              <a:rPr lang="en-US" sz="2000" dirty="0"/>
              <a:t>110190 Transition to High School Mathematics 	</a:t>
            </a:r>
          </a:p>
          <a:p>
            <a:pPr lvl="3"/>
            <a:r>
              <a:rPr lang="en-US" sz="2000" dirty="0"/>
              <a:t>150400 Intervention Social Studies	</a:t>
            </a:r>
          </a:p>
          <a:p>
            <a:pPr lvl="3"/>
            <a:r>
              <a:rPr lang="en-US" sz="2000" dirty="0"/>
              <a:t>132900 Intervention Science </a:t>
            </a:r>
          </a:p>
          <a:p>
            <a:pPr lvl="1"/>
            <a:r>
              <a:rPr lang="en-US" sz="2800" dirty="0"/>
              <a:t>Verify the curriculum code and subject codes are reported correctly for this course as they appear on the CTE-26</a:t>
            </a:r>
          </a:p>
        </p:txBody>
      </p:sp>
      <p:sp>
        <p:nvSpPr>
          <p:cNvPr id="4" name="Slide Number Placeholder 3"/>
          <p:cNvSpPr>
            <a:spLocks noGrp="1"/>
          </p:cNvSpPr>
          <p:nvPr>
            <p:ph type="sldNum" sz="quarter" idx="12"/>
          </p:nvPr>
        </p:nvSpPr>
        <p:spPr/>
        <p:txBody>
          <a:bodyPr/>
          <a:lstStyle/>
          <a:p>
            <a:fld id="{1BC7DB03-7057-184B-9DF0-B5FFC5E3886A}" type="slidenum">
              <a:rPr lang="en-US" smtClean="0"/>
              <a:t>72</a:t>
            </a:fld>
            <a:endParaRPr lang="en-US" dirty="0"/>
          </a:p>
        </p:txBody>
      </p:sp>
    </p:spTree>
    <p:extLst>
      <p:ext uri="{BB962C8B-B14F-4D97-AF65-F5344CB8AC3E}">
        <p14:creationId xmlns:p14="http://schemas.microsoft.com/office/powerpoint/2010/main" val="2715792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a:t>Student Error Result Code SC0017</a:t>
            </a:r>
            <a:endParaRPr lang="en-US" dirty="0"/>
          </a:p>
        </p:txBody>
      </p:sp>
      <p:sp>
        <p:nvSpPr>
          <p:cNvPr id="3" name="Content Placeholder 2"/>
          <p:cNvSpPr>
            <a:spLocks noGrp="1"/>
          </p:cNvSpPr>
          <p:nvPr>
            <p:ph idx="1"/>
          </p:nvPr>
        </p:nvSpPr>
        <p:spPr>
          <a:xfrm>
            <a:off x="838200" y="1371600"/>
            <a:ext cx="10515600" cy="4441371"/>
          </a:xfrm>
        </p:spPr>
        <p:txBody>
          <a:bodyPr/>
          <a:lstStyle/>
          <a:p>
            <a:pPr marL="0" indent="0">
              <a:buNone/>
            </a:pPr>
            <a:r>
              <a:rPr lang="en-US" sz="3200" b="1" dirty="0"/>
              <a:t>Student has a non-fundable fund pattern code </a:t>
            </a:r>
          </a:p>
          <a:p>
            <a:pPr lvl="1"/>
            <a:r>
              <a:rPr lang="en-US" sz="2800" dirty="0"/>
              <a:t>CTE FTE is reduced to zero (Fatal)</a:t>
            </a:r>
            <a:endParaRPr lang="en-US" sz="2800" b="1" dirty="0"/>
          </a:p>
          <a:p>
            <a:pPr lvl="1"/>
            <a:r>
              <a:rPr lang="en-US" sz="2800" b="1" dirty="0"/>
              <a:t>NFRG </a:t>
            </a:r>
            <a:r>
              <a:rPr lang="en-US" sz="2800" dirty="0"/>
              <a:t>Non-fundable situation 	</a:t>
            </a:r>
            <a:endParaRPr lang="en-US" sz="2800" b="1" dirty="0"/>
          </a:p>
          <a:p>
            <a:pPr lvl="1"/>
            <a:r>
              <a:rPr lang="en-US" sz="2800" b="1" dirty="0"/>
              <a:t>NFER </a:t>
            </a:r>
            <a:r>
              <a:rPr lang="en-US" sz="2800" dirty="0"/>
              <a:t>Not fundable, based on errors in coding </a:t>
            </a:r>
            <a:r>
              <a:rPr lang="en-US" dirty="0"/>
              <a:t>	</a:t>
            </a:r>
          </a:p>
          <a:p>
            <a:pPr lvl="1"/>
            <a:r>
              <a:rPr lang="en-US" sz="2800" dirty="0"/>
              <a:t>The student will appear with a non-fundable FTE Fund Pattern Code on the current Student Collection, Level 2 Reports, (FTED-001) FTE Detail Report</a:t>
            </a:r>
          </a:p>
          <a:p>
            <a:pPr lvl="1"/>
            <a:r>
              <a:rPr lang="en-US" sz="2800" dirty="0"/>
              <a:t>Verify this student’s EMIS coding on the Student Standing (FS) and Student Attributes Effective Date (FD) Records </a:t>
            </a:r>
          </a:p>
          <a:p>
            <a:pPr lvl="1"/>
            <a:r>
              <a:rPr lang="en-US" sz="2800" dirty="0"/>
              <a:t>Verify EMIS student data in ODDEX History for shared students </a:t>
            </a:r>
          </a:p>
        </p:txBody>
      </p:sp>
      <p:sp>
        <p:nvSpPr>
          <p:cNvPr id="4" name="Slide Number Placeholder 3"/>
          <p:cNvSpPr>
            <a:spLocks noGrp="1"/>
          </p:cNvSpPr>
          <p:nvPr>
            <p:ph type="sldNum" sz="quarter" idx="12"/>
          </p:nvPr>
        </p:nvSpPr>
        <p:spPr/>
        <p:txBody>
          <a:bodyPr/>
          <a:lstStyle/>
          <a:p>
            <a:fld id="{1BC7DB03-7057-184B-9DF0-B5FFC5E3886A}" type="slidenum">
              <a:rPr lang="en-US" smtClean="0"/>
              <a:t>73</a:t>
            </a:fld>
            <a:endParaRPr lang="en-US" dirty="0"/>
          </a:p>
        </p:txBody>
      </p:sp>
    </p:spTree>
    <p:extLst>
      <p:ext uri="{BB962C8B-B14F-4D97-AF65-F5344CB8AC3E}">
        <p14:creationId xmlns:p14="http://schemas.microsoft.com/office/powerpoint/2010/main" val="4074019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a:t>Student Error Result Code SC0019</a:t>
            </a:r>
            <a:endParaRPr lang="en-US" dirty="0"/>
          </a:p>
        </p:txBody>
      </p:sp>
      <p:sp>
        <p:nvSpPr>
          <p:cNvPr id="3" name="Content Placeholder 2"/>
          <p:cNvSpPr>
            <a:spLocks noGrp="1"/>
          </p:cNvSpPr>
          <p:nvPr>
            <p:ph idx="1"/>
          </p:nvPr>
        </p:nvSpPr>
        <p:spPr>
          <a:xfrm>
            <a:off x="838200" y="1696598"/>
            <a:ext cx="10515600" cy="4116373"/>
          </a:xfrm>
        </p:spPr>
        <p:txBody>
          <a:bodyPr/>
          <a:lstStyle/>
          <a:p>
            <a:pPr marL="0" indent="0">
              <a:buNone/>
            </a:pPr>
            <a:r>
              <a:rPr lang="en-US" sz="3200" b="1" dirty="0"/>
              <a:t>Negative CTE FTE</a:t>
            </a:r>
          </a:p>
          <a:p>
            <a:pPr lvl="1"/>
            <a:r>
              <a:rPr lang="en-US" sz="2800" dirty="0"/>
              <a:t>CTE FTE is reduced to zero (Fatal)</a:t>
            </a:r>
          </a:p>
          <a:p>
            <a:pPr lvl="1"/>
            <a:r>
              <a:rPr lang="en-US" sz="2800" dirty="0"/>
              <a:t>When a course taken by a student generates multiple CTE FTE adjustments that result in the total adjusted CTE FTE for the course being a negative number, then a positive adjustment is generated to bring the total adjusted CTE FTE for the course up to zero</a:t>
            </a:r>
          </a:p>
        </p:txBody>
      </p:sp>
      <p:sp>
        <p:nvSpPr>
          <p:cNvPr id="4" name="Slide Number Placeholder 3"/>
          <p:cNvSpPr>
            <a:spLocks noGrp="1"/>
          </p:cNvSpPr>
          <p:nvPr>
            <p:ph type="sldNum" sz="quarter" idx="12"/>
          </p:nvPr>
        </p:nvSpPr>
        <p:spPr/>
        <p:txBody>
          <a:bodyPr/>
          <a:lstStyle/>
          <a:p>
            <a:fld id="{1BC7DB03-7057-184B-9DF0-B5FFC5E3886A}" type="slidenum">
              <a:rPr lang="en-US" smtClean="0"/>
              <a:t>74</a:t>
            </a:fld>
            <a:endParaRPr lang="en-US" dirty="0"/>
          </a:p>
        </p:txBody>
      </p:sp>
    </p:spTree>
    <p:extLst>
      <p:ext uri="{BB962C8B-B14F-4D97-AF65-F5344CB8AC3E}">
        <p14:creationId xmlns:p14="http://schemas.microsoft.com/office/powerpoint/2010/main" val="2608868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p:txBody>
          <a:bodyPr>
            <a:normAutofit/>
          </a:bodyPr>
          <a:lstStyle/>
          <a:p>
            <a:r>
              <a:rPr lang="en-US" dirty="0"/>
              <a:t>Are you using the CTE FTE Report Explanation to understand the errors? </a:t>
            </a:r>
          </a:p>
          <a:p>
            <a:r>
              <a:rPr lang="en-US" dirty="0"/>
              <a:t>Does the EMIS data align with the CTE-26 and the CTE Program and Assessment Matrix?</a:t>
            </a:r>
          </a:p>
          <a:p>
            <a:r>
              <a:rPr lang="en-US" dirty="0"/>
              <a:t>Are you submitting updated EMIS data as changes are made? </a:t>
            </a:r>
          </a:p>
          <a:p>
            <a:pPr marL="0" indent="0">
              <a:buNone/>
            </a:pPr>
            <a:endParaRPr lang="en-US" dirty="0"/>
          </a:p>
        </p:txBody>
      </p:sp>
      <p:sp>
        <p:nvSpPr>
          <p:cNvPr id="4" name="Text Placeholder 3"/>
          <p:cNvSpPr>
            <a:spLocks noGrp="1"/>
          </p:cNvSpPr>
          <p:nvPr>
            <p:ph type="body" sz="half" idx="2"/>
          </p:nvPr>
        </p:nvSpPr>
        <p:spPr>
          <a:xfrm>
            <a:off x="839788" y="2057400"/>
            <a:ext cx="3932237" cy="2269671"/>
          </a:xfrm>
        </p:spPr>
        <p:txBody>
          <a:bodyPr>
            <a:normAutofit/>
          </a:bodyPr>
          <a:lstStyle/>
          <a:p>
            <a:r>
              <a:rPr lang="en-US" sz="2400" dirty="0"/>
              <a:t>Resolving CTE FTE errors can require data correction and can sometimes require contacting the Office of Career Tech or the ODE EMIS Office</a:t>
            </a:r>
          </a:p>
        </p:txBody>
      </p:sp>
      <p:sp>
        <p:nvSpPr>
          <p:cNvPr id="5" name="Slide Number Placeholder 4"/>
          <p:cNvSpPr>
            <a:spLocks noGrp="1"/>
          </p:cNvSpPr>
          <p:nvPr>
            <p:ph type="sldNum" sz="quarter" idx="12"/>
          </p:nvPr>
        </p:nvSpPr>
        <p:spPr/>
        <p:txBody>
          <a:bodyPr/>
          <a:lstStyle/>
          <a:p>
            <a:fld id="{1BC7DB03-7057-184B-9DF0-B5FFC5E3886A}" type="slidenum">
              <a:rPr lang="en-US" smtClean="0"/>
              <a:t>75</a:t>
            </a:fld>
            <a:endParaRPr lang="en-US" dirty="0"/>
          </a:p>
        </p:txBody>
      </p:sp>
    </p:spTree>
    <p:extLst>
      <p:ext uri="{BB962C8B-B14F-4D97-AF65-F5344CB8AC3E}">
        <p14:creationId xmlns:p14="http://schemas.microsoft.com/office/powerpoint/2010/main" val="395297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3754" y="1746738"/>
            <a:ext cx="11512061" cy="1934308"/>
          </a:xfrm>
        </p:spPr>
        <p:txBody>
          <a:bodyPr>
            <a:normAutofit fontScale="90000"/>
          </a:bodyPr>
          <a:lstStyle/>
          <a:p>
            <a:r>
              <a:rPr lang="en-US" b="1" dirty="0"/>
              <a:t/>
            </a:r>
            <a:br>
              <a:rPr lang="en-US" b="1" dirty="0"/>
            </a:br>
            <a:r>
              <a:rPr lang="en-US" dirty="0"/>
              <a:t/>
            </a:r>
            <a:br>
              <a:rPr lang="en-US" dirty="0"/>
            </a:br>
            <a:r>
              <a:rPr lang="en-US" b="1" dirty="0"/>
              <a:t>Understanding CTE Summary Reports</a:t>
            </a:r>
          </a:p>
        </p:txBody>
      </p:sp>
      <p:sp>
        <p:nvSpPr>
          <p:cNvPr id="5" name="Slide Number Placeholder 4"/>
          <p:cNvSpPr>
            <a:spLocks noGrp="1"/>
          </p:cNvSpPr>
          <p:nvPr>
            <p:ph type="sldNum" sz="quarter" idx="12"/>
          </p:nvPr>
        </p:nvSpPr>
        <p:spPr/>
        <p:txBody>
          <a:bodyPr/>
          <a:lstStyle/>
          <a:p>
            <a:fld id="{1BC7DB03-7057-184B-9DF0-B5FFC5E3886A}" type="slidenum">
              <a:rPr lang="en-US" smtClean="0"/>
              <a:t>76</a:t>
            </a:fld>
            <a:endParaRPr lang="en-US" dirty="0"/>
          </a:p>
        </p:txBody>
      </p:sp>
    </p:spTree>
    <p:extLst>
      <p:ext uri="{BB962C8B-B14F-4D97-AF65-F5344CB8AC3E}">
        <p14:creationId xmlns:p14="http://schemas.microsoft.com/office/powerpoint/2010/main" val="1595856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CTE Summary Reports </a:t>
            </a:r>
          </a:p>
        </p:txBody>
      </p:sp>
      <p:sp>
        <p:nvSpPr>
          <p:cNvPr id="3" name="Content Placeholder 2"/>
          <p:cNvSpPr>
            <a:spLocks noGrp="1"/>
          </p:cNvSpPr>
          <p:nvPr>
            <p:ph idx="1"/>
          </p:nvPr>
        </p:nvSpPr>
        <p:spPr>
          <a:xfrm>
            <a:off x="838200" y="1825625"/>
            <a:ext cx="10515600" cy="3872531"/>
          </a:xfrm>
        </p:spPr>
        <p:txBody>
          <a:bodyPr>
            <a:normAutofit/>
          </a:bodyPr>
          <a:lstStyle/>
          <a:p>
            <a:r>
              <a:rPr lang="en-US" sz="3200" dirty="0"/>
              <a:t>(CTEA-004) CTE FTE Summary by Course</a:t>
            </a:r>
          </a:p>
          <a:p>
            <a:pPr lvl="1"/>
            <a:r>
              <a:rPr lang="en-US" sz="2800" dirty="0"/>
              <a:t>Summary report by course with Course Potential FTE and Course Actual FTE</a:t>
            </a:r>
          </a:p>
          <a:p>
            <a:r>
              <a:rPr lang="en-US" sz="3200" dirty="0"/>
              <a:t>(CTEA-005) CTE FTE Summary by Category</a:t>
            </a:r>
          </a:p>
          <a:p>
            <a:pPr lvl="1"/>
            <a:r>
              <a:rPr lang="en-US" sz="2800" dirty="0"/>
              <a:t>Summary report by FTE Fund Pattern Code and CTE Fund Category with Course Potential FTE and Course Actual FTE</a:t>
            </a:r>
          </a:p>
        </p:txBody>
      </p:sp>
      <p:sp>
        <p:nvSpPr>
          <p:cNvPr id="4" name="Slide Number Placeholder 3"/>
          <p:cNvSpPr>
            <a:spLocks noGrp="1"/>
          </p:cNvSpPr>
          <p:nvPr>
            <p:ph type="sldNum" sz="quarter" idx="12"/>
          </p:nvPr>
        </p:nvSpPr>
        <p:spPr/>
        <p:txBody>
          <a:bodyPr/>
          <a:lstStyle/>
          <a:p>
            <a:fld id="{1BC7DB03-7057-184B-9DF0-B5FFC5E3886A}" type="slidenum">
              <a:rPr lang="en-US" smtClean="0"/>
              <a:t>77</a:t>
            </a:fld>
            <a:endParaRPr lang="en-US" dirty="0"/>
          </a:p>
        </p:txBody>
      </p:sp>
    </p:spTree>
    <p:extLst>
      <p:ext uri="{BB962C8B-B14F-4D97-AF65-F5344CB8AC3E}">
        <p14:creationId xmlns:p14="http://schemas.microsoft.com/office/powerpoint/2010/main" val="2034979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9385"/>
          <a:stretch/>
        </p:blipFill>
        <p:spPr>
          <a:xfrm>
            <a:off x="838201" y="1609344"/>
            <a:ext cx="10215361" cy="3975314"/>
          </a:xfrm>
          <a:prstGeom prst="rect">
            <a:avLst/>
          </a:prstGeom>
          <a:ln>
            <a:solidFill>
              <a:schemeClr val="tx1"/>
            </a:solidFill>
          </a:ln>
        </p:spPr>
      </p:pic>
      <p:sp>
        <p:nvSpPr>
          <p:cNvPr id="2" name="Title 1"/>
          <p:cNvSpPr>
            <a:spLocks noGrp="1"/>
          </p:cNvSpPr>
          <p:nvPr>
            <p:ph type="title"/>
          </p:nvPr>
        </p:nvSpPr>
        <p:spPr/>
        <p:txBody>
          <a:bodyPr/>
          <a:lstStyle/>
          <a:p>
            <a:r>
              <a:rPr lang="en-US" b="1" dirty="0"/>
              <a:t>Open CTE Summary Reports </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78</a:t>
            </a:fld>
            <a:endParaRPr lang="en-US" dirty="0"/>
          </a:p>
        </p:txBody>
      </p:sp>
      <p:sp>
        <p:nvSpPr>
          <p:cNvPr id="8" name="Rounded Rectangle 7"/>
          <p:cNvSpPr/>
          <p:nvPr/>
        </p:nvSpPr>
        <p:spPr>
          <a:xfrm>
            <a:off x="838200" y="3205316"/>
            <a:ext cx="3419168" cy="8242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45881" y="2040859"/>
            <a:ext cx="5716886" cy="1384995"/>
          </a:xfrm>
          <a:prstGeom prst="rect">
            <a:avLst/>
          </a:prstGeom>
          <a:solidFill>
            <a:srgbClr val="FFFFFF"/>
          </a:solidFill>
          <a:ln>
            <a:solidFill>
              <a:schemeClr val="tx1"/>
            </a:solidFill>
          </a:ln>
        </p:spPr>
        <p:txBody>
          <a:bodyPr wrap="none" rtlCol="0">
            <a:spAutoFit/>
          </a:bodyPr>
          <a:lstStyle/>
          <a:p>
            <a:r>
              <a:rPr lang="en-US" sz="2800" b="1" dirty="0"/>
              <a:t>From the Staff and Course Collection </a:t>
            </a:r>
          </a:p>
          <a:p>
            <a:r>
              <a:rPr lang="en-US" sz="2800" b="1" dirty="0"/>
              <a:t>Level 2 Reports, open the CTE FTE </a:t>
            </a:r>
          </a:p>
          <a:p>
            <a:r>
              <a:rPr lang="en-US" sz="2800" b="1" dirty="0"/>
              <a:t>Summary reports</a:t>
            </a:r>
          </a:p>
        </p:txBody>
      </p:sp>
      <p:cxnSp>
        <p:nvCxnSpPr>
          <p:cNvPr id="11" name="Straight Arrow Connector 10"/>
          <p:cNvCxnSpPr>
            <a:cxnSpLocks/>
          </p:cNvCxnSpPr>
          <p:nvPr/>
        </p:nvCxnSpPr>
        <p:spPr>
          <a:xfrm flipH="1">
            <a:off x="4100052" y="2497394"/>
            <a:ext cx="1917290" cy="93160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091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41EFE-6A6A-473A-9A65-5051EAFF0694}"/>
              </a:ext>
            </a:extLst>
          </p:cNvPr>
          <p:cNvPicPr>
            <a:picLocks noChangeAspect="1"/>
          </p:cNvPicPr>
          <p:nvPr/>
        </p:nvPicPr>
        <p:blipFill>
          <a:blip r:embed="rId3"/>
          <a:stretch>
            <a:fillRect/>
          </a:stretch>
        </p:blipFill>
        <p:spPr>
          <a:xfrm>
            <a:off x="838199" y="3613246"/>
            <a:ext cx="10984343" cy="2054650"/>
          </a:xfrm>
          <a:prstGeom prst="rect">
            <a:avLst/>
          </a:prstGeom>
          <a:ln>
            <a:solidFill>
              <a:schemeClr val="tx1"/>
            </a:solidFill>
          </a:ln>
        </p:spPr>
      </p:pic>
      <p:sp>
        <p:nvSpPr>
          <p:cNvPr id="2" name="Title 1"/>
          <p:cNvSpPr>
            <a:spLocks noGrp="1"/>
          </p:cNvSpPr>
          <p:nvPr>
            <p:ph type="title"/>
          </p:nvPr>
        </p:nvSpPr>
        <p:spPr>
          <a:xfrm>
            <a:off x="838200" y="365125"/>
            <a:ext cx="10515600" cy="824979"/>
          </a:xfrm>
        </p:spPr>
        <p:txBody>
          <a:bodyPr/>
          <a:lstStyle/>
          <a:p>
            <a:r>
              <a:rPr lang="en-US" b="1" dirty="0"/>
              <a:t>(CTEA-004) CTE FTE Summary by Course</a:t>
            </a:r>
          </a:p>
        </p:txBody>
      </p:sp>
      <p:sp>
        <p:nvSpPr>
          <p:cNvPr id="4" name="Slide Number Placeholder 3"/>
          <p:cNvSpPr>
            <a:spLocks noGrp="1"/>
          </p:cNvSpPr>
          <p:nvPr>
            <p:ph type="sldNum" sz="quarter" idx="12"/>
          </p:nvPr>
        </p:nvSpPr>
        <p:spPr/>
        <p:txBody>
          <a:bodyPr/>
          <a:lstStyle/>
          <a:p>
            <a:fld id="{1BC7DB03-7057-184B-9DF0-B5FFC5E3886A}" type="slidenum">
              <a:rPr lang="en-US" smtClean="0"/>
              <a:t>79</a:t>
            </a:fld>
            <a:endParaRPr lang="en-US" dirty="0"/>
          </a:p>
        </p:txBody>
      </p:sp>
      <p:sp>
        <p:nvSpPr>
          <p:cNvPr id="6" name="Content Placeholder 5"/>
          <p:cNvSpPr>
            <a:spLocks noGrp="1"/>
          </p:cNvSpPr>
          <p:nvPr>
            <p:ph idx="1"/>
          </p:nvPr>
        </p:nvSpPr>
        <p:spPr>
          <a:xfrm>
            <a:off x="838200" y="1454227"/>
            <a:ext cx="10984342" cy="4722736"/>
          </a:xfrm>
        </p:spPr>
        <p:txBody>
          <a:bodyPr/>
          <a:lstStyle/>
          <a:p>
            <a:pPr marL="0" indent="0">
              <a:buNone/>
            </a:pPr>
            <a:r>
              <a:rPr lang="en-US" sz="3200" dirty="0"/>
              <a:t>Summary report by course with Course Potential FTE and Course Actual FTE</a:t>
            </a:r>
          </a:p>
          <a:p>
            <a:pPr lvl="1"/>
            <a:r>
              <a:rPr lang="en-US" sz="2800" dirty="0"/>
              <a:t>Verify that all courses are listed, and that all data is correct </a:t>
            </a:r>
          </a:p>
          <a:p>
            <a:pPr lvl="1"/>
            <a:r>
              <a:rPr lang="en-US" sz="2800" dirty="0"/>
              <a:t>If actual and potential FTEs are different, refer to the error reports </a:t>
            </a:r>
          </a:p>
          <a:p>
            <a:pPr marL="0" indent="0">
              <a:buNone/>
            </a:pPr>
            <a:endParaRPr lang="en-US" sz="2400" dirty="0"/>
          </a:p>
          <a:p>
            <a:pPr marL="0" indent="0">
              <a:buNone/>
            </a:pPr>
            <a:endParaRPr lang="en-US" dirty="0"/>
          </a:p>
          <a:p>
            <a:pPr marL="0" indent="0">
              <a:buNone/>
            </a:pPr>
            <a:endParaRPr lang="en-US" dirty="0"/>
          </a:p>
        </p:txBody>
      </p:sp>
      <p:sp>
        <p:nvSpPr>
          <p:cNvPr id="3" name="Rectangle: Rounded Corners 2">
            <a:extLst>
              <a:ext uri="{FF2B5EF4-FFF2-40B4-BE49-F238E27FC236}">
                <a16:creationId xmlns:a16="http://schemas.microsoft.com/office/drawing/2014/main" id="{312DE2DA-67EA-4E09-88AC-0D994BEF69A7}"/>
              </a:ext>
            </a:extLst>
          </p:cNvPr>
          <p:cNvSpPr/>
          <p:nvPr/>
        </p:nvSpPr>
        <p:spPr>
          <a:xfrm>
            <a:off x="10666140" y="3613245"/>
            <a:ext cx="1156403" cy="20546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5C8A6AF-DCCC-4734-9328-37D2E33A760B}"/>
              </a:ext>
            </a:extLst>
          </p:cNvPr>
          <p:cNvSpPr/>
          <p:nvPr/>
        </p:nvSpPr>
        <p:spPr>
          <a:xfrm>
            <a:off x="5176280" y="3634992"/>
            <a:ext cx="1455873" cy="2054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60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7400" cy="858405"/>
          </a:xfrm>
        </p:spPr>
        <p:txBody>
          <a:bodyPr>
            <a:normAutofit/>
          </a:bodyPr>
          <a:lstStyle/>
          <a:p>
            <a:r>
              <a:rPr lang="en-US" sz="4000" b="1" dirty="0"/>
              <a:t>CTE FTE Daily Summary Reports</a:t>
            </a:r>
          </a:p>
        </p:txBody>
      </p:sp>
      <p:sp>
        <p:nvSpPr>
          <p:cNvPr id="3" name="Content Placeholder 2"/>
          <p:cNvSpPr>
            <a:spLocks noGrp="1"/>
          </p:cNvSpPr>
          <p:nvPr>
            <p:ph idx="1"/>
          </p:nvPr>
        </p:nvSpPr>
        <p:spPr>
          <a:xfrm>
            <a:off x="838200" y="1394846"/>
            <a:ext cx="10515600" cy="4711485"/>
          </a:xfrm>
        </p:spPr>
        <p:txBody>
          <a:bodyPr/>
          <a:lstStyle/>
          <a:p>
            <a:r>
              <a:rPr lang="en-US" sz="3200" dirty="0"/>
              <a:t>(CTEA-007) CTE FTE Daily Summary Report – Students District is Educating</a:t>
            </a:r>
          </a:p>
          <a:p>
            <a:pPr lvl="1"/>
            <a:r>
              <a:rPr lang="en-US" sz="2800" dirty="0"/>
              <a:t>Contains CTE FTEs summed by CTE Fund Category Number</a:t>
            </a:r>
          </a:p>
          <a:p>
            <a:r>
              <a:rPr lang="en-US" sz="3200" dirty="0"/>
              <a:t>(CTEA-008) CTE FTE Daily Summary Report – Students Initially Funded at District</a:t>
            </a:r>
          </a:p>
          <a:p>
            <a:pPr lvl="1"/>
            <a:r>
              <a:rPr lang="en-US" sz="2800" dirty="0"/>
              <a:t>Contains CTE FTEs summed by Result Code and CTE Fund Category Number</a:t>
            </a:r>
          </a:p>
          <a:p>
            <a:r>
              <a:rPr lang="en-US" sz="3200" dirty="0"/>
              <a:t>(CTEA-009) CTE FTE Daily Summary Report – Transfers</a:t>
            </a:r>
          </a:p>
          <a:p>
            <a:pPr lvl="1"/>
            <a:r>
              <a:rPr lang="en-US" sz="2800" dirty="0"/>
              <a:t>Contains CTE FTEs summed by Result Code and CTE Fund Category Number</a:t>
            </a:r>
          </a:p>
        </p:txBody>
      </p:sp>
      <p:sp>
        <p:nvSpPr>
          <p:cNvPr id="4" name="Slide Number Placeholder 3"/>
          <p:cNvSpPr>
            <a:spLocks noGrp="1"/>
          </p:cNvSpPr>
          <p:nvPr>
            <p:ph type="sldNum" sz="quarter" idx="12"/>
          </p:nvPr>
        </p:nvSpPr>
        <p:spPr/>
        <p:txBody>
          <a:bodyPr/>
          <a:lstStyle/>
          <a:p>
            <a:fld id="{1BC7DB03-7057-184B-9DF0-B5FFC5E3886A}" type="slidenum">
              <a:rPr lang="en-US" smtClean="0"/>
              <a:t>8</a:t>
            </a:fld>
            <a:endParaRPr lang="en-US" dirty="0"/>
          </a:p>
        </p:txBody>
      </p:sp>
    </p:spTree>
    <p:extLst>
      <p:ext uri="{BB962C8B-B14F-4D97-AF65-F5344CB8AC3E}">
        <p14:creationId xmlns:p14="http://schemas.microsoft.com/office/powerpoint/2010/main" val="14389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5"/>
          </a:xfrm>
        </p:spPr>
        <p:txBody>
          <a:bodyPr/>
          <a:lstStyle/>
          <a:p>
            <a:r>
              <a:rPr lang="en-US" b="1" dirty="0"/>
              <a:t>(CTEA-005) CTE FTE Summary by Category</a:t>
            </a:r>
          </a:p>
        </p:txBody>
      </p:sp>
      <p:sp>
        <p:nvSpPr>
          <p:cNvPr id="3" name="Content Placeholder 2"/>
          <p:cNvSpPr>
            <a:spLocks noGrp="1"/>
          </p:cNvSpPr>
          <p:nvPr>
            <p:ph idx="1"/>
          </p:nvPr>
        </p:nvSpPr>
        <p:spPr>
          <a:xfrm>
            <a:off x="838200" y="1270862"/>
            <a:ext cx="11000014" cy="4613494"/>
          </a:xfrm>
        </p:spPr>
        <p:txBody>
          <a:bodyPr/>
          <a:lstStyle/>
          <a:p>
            <a:pPr marL="0" indent="0">
              <a:buNone/>
            </a:pPr>
            <a:r>
              <a:rPr lang="en-US" sz="3200" dirty="0"/>
              <a:t>Summary report by FTE Fund Pattern Code and CTE Fund Category with Course Potential and Actual FTEs</a:t>
            </a:r>
          </a:p>
          <a:p>
            <a:pPr lvl="1"/>
            <a:r>
              <a:rPr lang="en-US" sz="2800" dirty="0"/>
              <a:t>Overview of CTE data that could be useful when comparing data from week to week</a:t>
            </a:r>
          </a:p>
          <a:p>
            <a:pPr lvl="1"/>
            <a:r>
              <a:rPr lang="en-US" sz="2800" dirty="0"/>
              <a:t>Not a funding flow report as does not contain FTE Inclusion Codes or Funding IRNs </a:t>
            </a:r>
          </a:p>
        </p:txBody>
      </p:sp>
      <p:sp>
        <p:nvSpPr>
          <p:cNvPr id="4" name="Slide Number Placeholder 3"/>
          <p:cNvSpPr>
            <a:spLocks noGrp="1"/>
          </p:cNvSpPr>
          <p:nvPr>
            <p:ph type="sldNum" sz="quarter" idx="12"/>
          </p:nvPr>
        </p:nvSpPr>
        <p:spPr/>
        <p:txBody>
          <a:bodyPr/>
          <a:lstStyle/>
          <a:p>
            <a:fld id="{1BC7DB03-7057-184B-9DF0-B5FFC5E3886A}" type="slidenum">
              <a:rPr lang="en-US" smtClean="0"/>
              <a:t>80</a:t>
            </a:fld>
            <a:endParaRPr lang="en-US" dirty="0"/>
          </a:p>
        </p:txBody>
      </p:sp>
      <p:pic>
        <p:nvPicPr>
          <p:cNvPr id="6" name="Picture 5">
            <a:extLst>
              <a:ext uri="{FF2B5EF4-FFF2-40B4-BE49-F238E27FC236}">
                <a16:creationId xmlns:a16="http://schemas.microsoft.com/office/drawing/2014/main" id="{A7FF0E30-ACCB-4509-88B0-162E3402085E}"/>
              </a:ext>
            </a:extLst>
          </p:cNvPr>
          <p:cNvPicPr>
            <a:picLocks noChangeAspect="1"/>
          </p:cNvPicPr>
          <p:nvPr/>
        </p:nvPicPr>
        <p:blipFill>
          <a:blip r:embed="rId3"/>
          <a:stretch>
            <a:fillRect/>
          </a:stretch>
        </p:blipFill>
        <p:spPr>
          <a:xfrm>
            <a:off x="1269588" y="3793150"/>
            <a:ext cx="6549705" cy="2699724"/>
          </a:xfrm>
          <a:prstGeom prst="rect">
            <a:avLst/>
          </a:prstGeom>
          <a:ln>
            <a:solidFill>
              <a:schemeClr val="tx1"/>
            </a:solidFill>
          </a:ln>
        </p:spPr>
      </p:pic>
    </p:spTree>
    <p:extLst>
      <p:ext uri="{BB962C8B-B14F-4D97-AF65-F5344CB8AC3E}">
        <p14:creationId xmlns:p14="http://schemas.microsoft.com/office/powerpoint/2010/main" val="4098261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103120"/>
            <a:ext cx="9144000" cy="2048255"/>
          </a:xfrm>
        </p:spPr>
        <p:txBody>
          <a:bodyPr/>
          <a:lstStyle/>
          <a:p>
            <a:r>
              <a:rPr lang="en-US" b="1" dirty="0"/>
              <a:t>Requesting</a:t>
            </a:r>
            <a:br>
              <a:rPr lang="en-US" b="1" dirty="0"/>
            </a:br>
            <a:r>
              <a:rPr lang="en-US" b="1" dirty="0"/>
              <a:t>CTE Overrides</a:t>
            </a:r>
          </a:p>
        </p:txBody>
      </p:sp>
      <p:sp>
        <p:nvSpPr>
          <p:cNvPr id="4" name="Slide Number Placeholder 3"/>
          <p:cNvSpPr>
            <a:spLocks noGrp="1"/>
          </p:cNvSpPr>
          <p:nvPr>
            <p:ph type="sldNum" sz="quarter" idx="12"/>
          </p:nvPr>
        </p:nvSpPr>
        <p:spPr/>
        <p:txBody>
          <a:bodyPr/>
          <a:lstStyle/>
          <a:p>
            <a:fld id="{1BC7DB03-7057-184B-9DF0-B5FFC5E3886A}" type="slidenum">
              <a:rPr lang="en-US" smtClean="0"/>
              <a:t>81</a:t>
            </a:fld>
            <a:endParaRPr lang="en-US" dirty="0"/>
          </a:p>
        </p:txBody>
      </p:sp>
    </p:spTree>
    <p:extLst>
      <p:ext uri="{BB962C8B-B14F-4D97-AF65-F5344CB8AC3E}">
        <p14:creationId xmlns:p14="http://schemas.microsoft.com/office/powerpoint/2010/main" val="1761009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152589"/>
          </a:xfrm>
        </p:spPr>
        <p:txBody>
          <a:bodyPr/>
          <a:lstStyle/>
          <a:p>
            <a:r>
              <a:rPr lang="en-US" b="1" dirty="0"/>
              <a:t>CTE Overrides </a:t>
            </a:r>
          </a:p>
        </p:txBody>
      </p:sp>
      <p:sp>
        <p:nvSpPr>
          <p:cNvPr id="7" name="Content Placeholder 6"/>
          <p:cNvSpPr>
            <a:spLocks noGrp="1"/>
          </p:cNvSpPr>
          <p:nvPr>
            <p:ph idx="1"/>
          </p:nvPr>
        </p:nvSpPr>
        <p:spPr>
          <a:xfrm>
            <a:off x="838200" y="1649691"/>
            <a:ext cx="10926452" cy="4260916"/>
          </a:xfrm>
        </p:spPr>
        <p:txBody>
          <a:bodyPr>
            <a:noAutofit/>
          </a:bodyPr>
          <a:lstStyle/>
          <a:p>
            <a:r>
              <a:rPr lang="en-US" sz="3200" dirty="0"/>
              <a:t>When CTE EMIS data is correct and CTE errors are generated, sometimes it is appropriate to request an override</a:t>
            </a:r>
          </a:p>
          <a:p>
            <a:r>
              <a:rPr lang="en-US" sz="3200" dirty="0"/>
              <a:t>Note that for FY22 some CTE overrides are now automated</a:t>
            </a:r>
          </a:p>
          <a:p>
            <a:r>
              <a:rPr lang="en-US" sz="3200" dirty="0"/>
              <a:t>See January 25, 2021 EMIS Newsflash for more information regarding automated overrides and to access the CTE Teacher Licensure Override Request Template</a:t>
            </a:r>
          </a:p>
        </p:txBody>
      </p:sp>
      <p:sp>
        <p:nvSpPr>
          <p:cNvPr id="5" name="Slide Number Placeholder 4"/>
          <p:cNvSpPr>
            <a:spLocks noGrp="1"/>
          </p:cNvSpPr>
          <p:nvPr>
            <p:ph type="sldNum" sz="quarter" idx="12"/>
          </p:nvPr>
        </p:nvSpPr>
        <p:spPr/>
        <p:txBody>
          <a:bodyPr/>
          <a:lstStyle/>
          <a:p>
            <a:fld id="{1BC7DB03-7057-184B-9DF0-B5FFC5E3886A}" type="slidenum">
              <a:rPr lang="en-US" smtClean="0"/>
              <a:t>82</a:t>
            </a:fld>
            <a:endParaRPr lang="en-US" dirty="0"/>
          </a:p>
        </p:txBody>
      </p:sp>
    </p:spTree>
    <p:extLst>
      <p:ext uri="{BB962C8B-B14F-4D97-AF65-F5344CB8AC3E}">
        <p14:creationId xmlns:p14="http://schemas.microsoft.com/office/powerpoint/2010/main" val="39258707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1303418"/>
          </a:xfrm>
        </p:spPr>
        <p:txBody>
          <a:bodyPr/>
          <a:lstStyle/>
          <a:p>
            <a:r>
              <a:rPr lang="en-US" b="1" dirty="0"/>
              <a:t>CTE Overrides, cont’d </a:t>
            </a:r>
          </a:p>
        </p:txBody>
      </p:sp>
      <p:sp>
        <p:nvSpPr>
          <p:cNvPr id="7" name="Content Placeholder 6"/>
          <p:cNvSpPr>
            <a:spLocks noGrp="1"/>
          </p:cNvSpPr>
          <p:nvPr>
            <p:ph idx="1"/>
          </p:nvPr>
        </p:nvSpPr>
        <p:spPr>
          <a:xfrm>
            <a:off x="838200" y="1866507"/>
            <a:ext cx="10926452" cy="4242062"/>
          </a:xfrm>
        </p:spPr>
        <p:txBody>
          <a:bodyPr>
            <a:noAutofit/>
          </a:bodyPr>
          <a:lstStyle/>
          <a:p>
            <a:r>
              <a:rPr lang="en-US" sz="3200" dirty="0"/>
              <a:t>Once an override is approved, a CTE Approved Override Report will be generated in the Staff and Course (L) Collection Level 2 Reports</a:t>
            </a:r>
          </a:p>
          <a:p>
            <a:r>
              <a:rPr lang="en-US" sz="3200" dirty="0"/>
              <a:t>The approved override will restore the CTE FTE for students affected by the error and the error will no longer appear in a CTE error report</a:t>
            </a:r>
          </a:p>
        </p:txBody>
      </p:sp>
      <p:sp>
        <p:nvSpPr>
          <p:cNvPr id="5" name="Slide Number Placeholder 4"/>
          <p:cNvSpPr>
            <a:spLocks noGrp="1"/>
          </p:cNvSpPr>
          <p:nvPr>
            <p:ph type="sldNum" sz="quarter" idx="12"/>
          </p:nvPr>
        </p:nvSpPr>
        <p:spPr/>
        <p:txBody>
          <a:bodyPr/>
          <a:lstStyle/>
          <a:p>
            <a:fld id="{1BC7DB03-7057-184B-9DF0-B5FFC5E3886A}" type="slidenum">
              <a:rPr lang="en-US" smtClean="0"/>
              <a:t>83</a:t>
            </a:fld>
            <a:endParaRPr lang="en-US" dirty="0"/>
          </a:p>
        </p:txBody>
      </p:sp>
    </p:spTree>
    <p:extLst>
      <p:ext uri="{BB962C8B-B14F-4D97-AF65-F5344CB8AC3E}">
        <p14:creationId xmlns:p14="http://schemas.microsoft.com/office/powerpoint/2010/main" val="3122590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3499F9-5CB2-4D68-B170-CF30166B5597}"/>
              </a:ext>
            </a:extLst>
          </p:cNvPr>
          <p:cNvPicPr>
            <a:picLocks noChangeAspect="1"/>
          </p:cNvPicPr>
          <p:nvPr/>
        </p:nvPicPr>
        <p:blipFill>
          <a:blip r:embed="rId3"/>
          <a:stretch>
            <a:fillRect/>
          </a:stretch>
        </p:blipFill>
        <p:spPr>
          <a:xfrm>
            <a:off x="838200" y="3007654"/>
            <a:ext cx="7855100" cy="3416319"/>
          </a:xfrm>
          <a:prstGeom prst="rect">
            <a:avLst/>
          </a:prstGeom>
          <a:ln>
            <a:solidFill>
              <a:schemeClr val="tx1"/>
            </a:solidFill>
          </a:ln>
        </p:spPr>
      </p:pic>
      <p:sp>
        <p:nvSpPr>
          <p:cNvPr id="2" name="Title 1"/>
          <p:cNvSpPr>
            <a:spLocks noGrp="1"/>
          </p:cNvSpPr>
          <p:nvPr>
            <p:ph type="title"/>
          </p:nvPr>
        </p:nvSpPr>
        <p:spPr>
          <a:xfrm>
            <a:off x="838200" y="365126"/>
            <a:ext cx="10515600" cy="735368"/>
          </a:xfrm>
        </p:spPr>
        <p:txBody>
          <a:bodyPr/>
          <a:lstStyle/>
          <a:p>
            <a:r>
              <a:rPr lang="en-US" b="1" dirty="0"/>
              <a:t>CTE Approved Overrides</a:t>
            </a:r>
          </a:p>
        </p:txBody>
      </p:sp>
      <p:sp>
        <p:nvSpPr>
          <p:cNvPr id="3" name="Content Placeholder 2"/>
          <p:cNvSpPr>
            <a:spLocks noGrp="1"/>
          </p:cNvSpPr>
          <p:nvPr>
            <p:ph idx="1"/>
          </p:nvPr>
        </p:nvSpPr>
        <p:spPr>
          <a:xfrm>
            <a:off x="838200" y="1260909"/>
            <a:ext cx="11039168" cy="4496597"/>
          </a:xfrm>
        </p:spPr>
        <p:txBody>
          <a:bodyPr/>
          <a:lstStyle/>
          <a:p>
            <a:pPr marL="0" indent="0">
              <a:buNone/>
            </a:pPr>
            <a:r>
              <a:rPr lang="en-US" sz="3200" dirty="0"/>
              <a:t>(CTEA-006) CTE Approved Overrides Report </a:t>
            </a:r>
          </a:p>
          <a:p>
            <a:pPr lvl="1"/>
            <a:r>
              <a:rPr lang="en-US" sz="2800" dirty="0"/>
              <a:t>contains students who had adjusted CTE FTEs due to any type of error (student, course, or staff errors) for which an override was approved</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84</a:t>
            </a:fld>
            <a:endParaRPr lang="en-US" dirty="0"/>
          </a:p>
        </p:txBody>
      </p:sp>
      <p:sp>
        <p:nvSpPr>
          <p:cNvPr id="6" name="TextBox 5"/>
          <p:cNvSpPr txBox="1"/>
          <p:nvPr/>
        </p:nvSpPr>
        <p:spPr>
          <a:xfrm>
            <a:off x="8956151" y="2672213"/>
            <a:ext cx="2921217" cy="3416320"/>
          </a:xfrm>
          <a:prstGeom prst="rect">
            <a:avLst/>
          </a:prstGeom>
          <a:solidFill>
            <a:schemeClr val="bg1"/>
          </a:solidFill>
          <a:ln>
            <a:solidFill>
              <a:schemeClr val="tx1"/>
            </a:solidFill>
          </a:ln>
        </p:spPr>
        <p:txBody>
          <a:bodyPr wrap="square" rtlCol="0">
            <a:spAutoFit/>
          </a:bodyPr>
          <a:lstStyle/>
          <a:p>
            <a:r>
              <a:rPr lang="en-US" sz="2400" b="1" dirty="0"/>
              <a:t>The Adjusted FTE column will contain the CTE FTE </a:t>
            </a:r>
          </a:p>
          <a:p>
            <a:r>
              <a:rPr lang="en-US" sz="2400" b="1" dirty="0"/>
              <a:t>amount that is being restored due to the approved override – check against detail to see that this is happening</a:t>
            </a:r>
          </a:p>
        </p:txBody>
      </p:sp>
      <p:sp>
        <p:nvSpPr>
          <p:cNvPr id="7" name="Rounded Rectangle 6"/>
          <p:cNvSpPr/>
          <p:nvPr/>
        </p:nvSpPr>
        <p:spPr>
          <a:xfrm>
            <a:off x="6178754" y="3003241"/>
            <a:ext cx="916110" cy="3416319"/>
          </a:xfrm>
          <a:prstGeom prst="roundRect">
            <a:avLst>
              <a:gd name="adj" fmla="val 2219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891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3188" y="987426"/>
            <a:ext cx="6172200" cy="4235504"/>
          </a:xfrm>
        </p:spPr>
        <p:txBody>
          <a:bodyPr>
            <a:normAutofit/>
          </a:bodyPr>
          <a:lstStyle/>
          <a:p>
            <a:r>
              <a:rPr lang="en-US" dirty="0"/>
              <a:t>Have you identified an issue that may require a CTE override?</a:t>
            </a:r>
          </a:p>
          <a:p>
            <a:r>
              <a:rPr lang="en-US" dirty="0"/>
              <a:t>Have you contacted the Office of Career Tech to request an override? </a:t>
            </a:r>
          </a:p>
          <a:p>
            <a:r>
              <a:rPr lang="en-US" dirty="0"/>
              <a:t>Did you check to see that an (CTEA-006) CTE Approved Overrides Report was received?</a:t>
            </a:r>
          </a:p>
        </p:txBody>
      </p:sp>
      <p:sp>
        <p:nvSpPr>
          <p:cNvPr id="4" name="Text Placeholder 3"/>
          <p:cNvSpPr>
            <a:spLocks noGrp="1"/>
          </p:cNvSpPr>
          <p:nvPr>
            <p:ph type="body" sz="half" idx="2"/>
          </p:nvPr>
        </p:nvSpPr>
        <p:spPr>
          <a:xfrm>
            <a:off x="839788" y="2057400"/>
            <a:ext cx="3932237" cy="3165529"/>
          </a:xfrm>
        </p:spPr>
        <p:txBody>
          <a:bodyPr>
            <a:normAutofit/>
          </a:bodyPr>
          <a:lstStyle/>
          <a:p>
            <a:r>
              <a:rPr lang="en-US" sz="2400" dirty="0"/>
              <a:t>CTE overrides are sometimes necessary to allow CTE programs to be funded correctly. An override request can sometimes take a considerable amount of time to process. Submitting override requests as early as possible is recommended.</a:t>
            </a:r>
          </a:p>
        </p:txBody>
      </p:sp>
      <p:sp>
        <p:nvSpPr>
          <p:cNvPr id="5" name="Slide Number Placeholder 4"/>
          <p:cNvSpPr>
            <a:spLocks noGrp="1"/>
          </p:cNvSpPr>
          <p:nvPr>
            <p:ph type="sldNum" sz="quarter" idx="12"/>
          </p:nvPr>
        </p:nvSpPr>
        <p:spPr/>
        <p:txBody>
          <a:bodyPr/>
          <a:lstStyle/>
          <a:p>
            <a:fld id="{1BC7DB03-7057-184B-9DF0-B5FFC5E3886A}" type="slidenum">
              <a:rPr lang="en-US" smtClean="0"/>
              <a:t>85</a:t>
            </a:fld>
            <a:endParaRPr lang="en-US" dirty="0"/>
          </a:p>
        </p:txBody>
      </p:sp>
    </p:spTree>
    <p:extLst>
      <p:ext uri="{BB962C8B-B14F-4D97-AF65-F5344CB8AC3E}">
        <p14:creationId xmlns:p14="http://schemas.microsoft.com/office/powerpoint/2010/main" val="35669131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103121"/>
            <a:ext cx="9144000" cy="2398542"/>
          </a:xfrm>
        </p:spPr>
        <p:txBody>
          <a:bodyPr>
            <a:normAutofit fontScale="90000"/>
          </a:bodyPr>
          <a:lstStyle/>
          <a:p>
            <a:r>
              <a:rPr lang="en-US" b="1" dirty="0"/>
              <a:t>CTE FTE Daily Summary Reports</a:t>
            </a:r>
            <a:br>
              <a:rPr lang="en-US" b="1" dirty="0"/>
            </a:br>
            <a:r>
              <a:rPr lang="en-US" b="1" dirty="0"/>
              <a:t>Being Updated</a:t>
            </a:r>
            <a:br>
              <a:rPr lang="en-US" b="1" dirty="0"/>
            </a:br>
            <a:endParaRPr lang="en-US" b="1" dirty="0"/>
          </a:p>
        </p:txBody>
      </p:sp>
      <p:sp>
        <p:nvSpPr>
          <p:cNvPr id="4" name="Slide Number Placeholder 3"/>
          <p:cNvSpPr>
            <a:spLocks noGrp="1"/>
          </p:cNvSpPr>
          <p:nvPr>
            <p:ph type="sldNum" sz="quarter" idx="12"/>
          </p:nvPr>
        </p:nvSpPr>
        <p:spPr/>
        <p:txBody>
          <a:bodyPr/>
          <a:lstStyle/>
          <a:p>
            <a:fld id="{1BC7DB03-7057-184B-9DF0-B5FFC5E3886A}" type="slidenum">
              <a:rPr lang="en-US" smtClean="0"/>
              <a:t>86</a:t>
            </a:fld>
            <a:endParaRPr lang="en-US" dirty="0"/>
          </a:p>
        </p:txBody>
      </p:sp>
    </p:spTree>
    <p:extLst>
      <p:ext uri="{BB962C8B-B14F-4D97-AF65-F5344CB8AC3E}">
        <p14:creationId xmlns:p14="http://schemas.microsoft.com/office/powerpoint/2010/main" val="3427333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699"/>
          </a:xfrm>
        </p:spPr>
        <p:txBody>
          <a:bodyPr/>
          <a:lstStyle/>
          <a:p>
            <a:r>
              <a:rPr lang="en-US" b="1" dirty="0"/>
              <a:t>CTE FTE Daily Summary Reports</a:t>
            </a:r>
            <a:endParaRPr lang="en-US" dirty="0"/>
          </a:p>
        </p:txBody>
      </p:sp>
      <p:sp>
        <p:nvSpPr>
          <p:cNvPr id="3" name="Content Placeholder 2"/>
          <p:cNvSpPr>
            <a:spLocks noGrp="1"/>
          </p:cNvSpPr>
          <p:nvPr>
            <p:ph idx="1"/>
          </p:nvPr>
        </p:nvSpPr>
        <p:spPr>
          <a:xfrm>
            <a:off x="838198" y="1282045"/>
            <a:ext cx="11143269" cy="4700300"/>
          </a:xfrm>
        </p:spPr>
        <p:txBody>
          <a:bodyPr/>
          <a:lstStyle/>
          <a:p>
            <a:r>
              <a:rPr lang="en-US" sz="3200" dirty="0"/>
              <a:t>Contain student CTE FTEs calculated from EMIS data that was processed on ten specific dates </a:t>
            </a:r>
          </a:p>
          <a:p>
            <a:r>
              <a:rPr lang="en-US" sz="3200" dirty="0"/>
              <a:t>Should be reviewed often to identify fluctuations in the amount of CTE FTEs being generated from specific submissions</a:t>
            </a:r>
          </a:p>
          <a:p>
            <a:r>
              <a:rPr lang="en-US" sz="3200" dirty="0"/>
              <a:t>Contain result codes that are not an indication of an error but rather identify student education/funding situations</a:t>
            </a:r>
          </a:p>
          <a:p>
            <a:r>
              <a:rPr lang="en-US" sz="3200" dirty="0"/>
              <a:t>Are separated by educating/funding situations which can be tied back to the CTE FTE Detail Report</a:t>
            </a:r>
          </a:p>
          <a:p>
            <a:pPr lvl="1"/>
            <a:r>
              <a:rPr lang="en-US" dirty="0"/>
              <a:t>Steps to match to CTE FTE Detail can be found in prior year versions of this training at https://community.mcoecn.org/display/EM/EMIS+Alliance+Public+Space</a:t>
            </a:r>
          </a:p>
          <a:p>
            <a:endParaRPr lang="en-US" sz="32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87</a:t>
            </a:fld>
            <a:endParaRPr lang="en-US" dirty="0"/>
          </a:p>
        </p:txBody>
      </p:sp>
    </p:spTree>
    <p:extLst>
      <p:ext uri="{BB962C8B-B14F-4D97-AF65-F5344CB8AC3E}">
        <p14:creationId xmlns:p14="http://schemas.microsoft.com/office/powerpoint/2010/main" val="22263570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p:spPr>
        <p:txBody>
          <a:bodyPr/>
          <a:lstStyle/>
          <a:p>
            <a:r>
              <a:rPr lang="en-US" b="1" dirty="0"/>
              <a:t>CTE FTE Daily Summary Reports, cont’d</a:t>
            </a:r>
          </a:p>
        </p:txBody>
      </p:sp>
      <p:sp>
        <p:nvSpPr>
          <p:cNvPr id="3" name="Content Placeholder 2"/>
          <p:cNvSpPr>
            <a:spLocks noGrp="1"/>
          </p:cNvSpPr>
          <p:nvPr>
            <p:ph idx="1"/>
          </p:nvPr>
        </p:nvSpPr>
        <p:spPr>
          <a:xfrm>
            <a:off x="838200" y="1456841"/>
            <a:ext cx="10515600" cy="4572000"/>
          </a:xfrm>
        </p:spPr>
        <p:txBody>
          <a:bodyPr>
            <a:normAutofit lnSpcReduction="10000"/>
          </a:bodyPr>
          <a:lstStyle/>
          <a:p>
            <a:r>
              <a:rPr lang="en-US" sz="3200" dirty="0"/>
              <a:t>(CTEA-007) CTE FTE Daily Summary Report – Students District is Educating</a:t>
            </a:r>
          </a:p>
          <a:p>
            <a:pPr lvl="1"/>
            <a:r>
              <a:rPr lang="en-US" sz="2800" dirty="0"/>
              <a:t>Contains CTE FTEs summed by CTE Fund Category Number</a:t>
            </a:r>
          </a:p>
          <a:p>
            <a:r>
              <a:rPr lang="en-US" sz="3200" dirty="0"/>
              <a:t>(CTEA-008) CTE FTE Daily Summary Report – Students Initially Funded at District</a:t>
            </a:r>
          </a:p>
          <a:p>
            <a:pPr lvl="1"/>
            <a:r>
              <a:rPr lang="en-US" sz="2800" dirty="0"/>
              <a:t>Contains CTE FTEs summed by Result Code and CTE Fund Category Number</a:t>
            </a:r>
          </a:p>
          <a:p>
            <a:r>
              <a:rPr lang="en-US" sz="3200" dirty="0"/>
              <a:t>(CTEA-009) CTE FTE Daily Summary Report – Transfers</a:t>
            </a:r>
          </a:p>
          <a:p>
            <a:pPr lvl="1"/>
            <a:r>
              <a:rPr lang="en-US" sz="2800" dirty="0"/>
              <a:t>Contains CTE FTEs summed by Result Code and CTE Fund Category Number</a:t>
            </a:r>
          </a:p>
        </p:txBody>
      </p:sp>
      <p:sp>
        <p:nvSpPr>
          <p:cNvPr id="4" name="Slide Number Placeholder 3"/>
          <p:cNvSpPr>
            <a:spLocks noGrp="1"/>
          </p:cNvSpPr>
          <p:nvPr>
            <p:ph type="sldNum" sz="quarter" idx="12"/>
          </p:nvPr>
        </p:nvSpPr>
        <p:spPr/>
        <p:txBody>
          <a:bodyPr/>
          <a:lstStyle/>
          <a:p>
            <a:fld id="{1BC7DB03-7057-184B-9DF0-B5FFC5E3886A}" type="slidenum">
              <a:rPr lang="en-US" smtClean="0"/>
              <a:t>88</a:t>
            </a:fld>
            <a:endParaRPr lang="en-US" dirty="0"/>
          </a:p>
        </p:txBody>
      </p:sp>
    </p:spTree>
    <p:extLst>
      <p:ext uri="{BB962C8B-B14F-4D97-AF65-F5344CB8AC3E}">
        <p14:creationId xmlns:p14="http://schemas.microsoft.com/office/powerpoint/2010/main" val="3362305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3F8562-6F31-4DA3-8830-A1E45C15E232}"/>
              </a:ext>
            </a:extLst>
          </p:cNvPr>
          <p:cNvPicPr>
            <a:picLocks noChangeAspect="1"/>
          </p:cNvPicPr>
          <p:nvPr/>
        </p:nvPicPr>
        <p:blipFill>
          <a:blip r:embed="rId3"/>
          <a:stretch>
            <a:fillRect/>
          </a:stretch>
        </p:blipFill>
        <p:spPr>
          <a:xfrm>
            <a:off x="889037" y="2287100"/>
            <a:ext cx="9790806" cy="3784079"/>
          </a:xfrm>
          <a:prstGeom prst="rect">
            <a:avLst/>
          </a:prstGeom>
          <a:ln>
            <a:solidFill>
              <a:schemeClr val="tx1"/>
            </a:solidFill>
          </a:ln>
        </p:spPr>
      </p:pic>
      <p:sp>
        <p:nvSpPr>
          <p:cNvPr id="2" name="Title 1"/>
          <p:cNvSpPr>
            <a:spLocks noGrp="1"/>
          </p:cNvSpPr>
          <p:nvPr>
            <p:ph type="title"/>
          </p:nvPr>
        </p:nvSpPr>
        <p:spPr>
          <a:xfrm>
            <a:off x="838200" y="365126"/>
            <a:ext cx="10515600" cy="812746"/>
          </a:xfrm>
        </p:spPr>
        <p:txBody>
          <a:bodyPr/>
          <a:lstStyle/>
          <a:p>
            <a:r>
              <a:rPr lang="en-US" b="1" dirty="0"/>
              <a:t>CTE FTE Run Dates</a:t>
            </a:r>
            <a:endParaRPr lang="en-US" b="1" dirty="0">
              <a:solidFill>
                <a:srgbClr val="FF0000"/>
              </a:solidFill>
            </a:endParaRPr>
          </a:p>
        </p:txBody>
      </p:sp>
      <p:sp>
        <p:nvSpPr>
          <p:cNvPr id="3" name="Content Placeholder 2"/>
          <p:cNvSpPr>
            <a:spLocks noGrp="1"/>
          </p:cNvSpPr>
          <p:nvPr>
            <p:ph idx="1"/>
          </p:nvPr>
        </p:nvSpPr>
        <p:spPr>
          <a:xfrm>
            <a:off x="729710" y="1293091"/>
            <a:ext cx="10763764" cy="4883871"/>
          </a:xfrm>
        </p:spPr>
        <p:txBody>
          <a:bodyPr/>
          <a:lstStyle/>
          <a:p>
            <a:r>
              <a:rPr lang="en-US" dirty="0"/>
              <a:t>All three daily summary reports contain the same 10 Run Date Columns</a:t>
            </a:r>
          </a:p>
          <a:p>
            <a:r>
              <a:rPr lang="en-US" dirty="0"/>
              <a:t>Most recent CTE FTEs are to the left and prior CTE FTEs are to the right</a:t>
            </a:r>
          </a:p>
        </p:txBody>
      </p:sp>
      <p:sp>
        <p:nvSpPr>
          <p:cNvPr id="4" name="Slide Number Placeholder 3"/>
          <p:cNvSpPr>
            <a:spLocks noGrp="1"/>
          </p:cNvSpPr>
          <p:nvPr>
            <p:ph type="sldNum" sz="quarter" idx="12"/>
          </p:nvPr>
        </p:nvSpPr>
        <p:spPr/>
        <p:txBody>
          <a:bodyPr/>
          <a:lstStyle/>
          <a:p>
            <a:fld id="{1BC7DB03-7057-184B-9DF0-B5FFC5E3886A}" type="slidenum">
              <a:rPr lang="en-US" smtClean="0"/>
              <a:t>89</a:t>
            </a:fld>
            <a:endParaRPr lang="en-US" dirty="0"/>
          </a:p>
        </p:txBody>
      </p:sp>
      <p:sp>
        <p:nvSpPr>
          <p:cNvPr id="7" name="Rounded Rectangle 6"/>
          <p:cNvSpPr/>
          <p:nvPr/>
        </p:nvSpPr>
        <p:spPr>
          <a:xfrm>
            <a:off x="838200" y="2585818"/>
            <a:ext cx="9841643" cy="1263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82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74" y="365126"/>
            <a:ext cx="10206925" cy="1122712"/>
          </a:xfrm>
        </p:spPr>
        <p:txBody>
          <a:bodyPr/>
          <a:lstStyle/>
          <a:p>
            <a:r>
              <a:rPr lang="en-US" b="1" dirty="0"/>
              <a:t>CTE Report Data </a:t>
            </a:r>
            <a:endParaRPr lang="en-US" b="1" dirty="0">
              <a:solidFill>
                <a:srgbClr val="FF0000"/>
              </a:solidFill>
            </a:endParaRPr>
          </a:p>
        </p:txBody>
      </p:sp>
      <p:sp>
        <p:nvSpPr>
          <p:cNvPr id="3" name="Content Placeholder 2"/>
          <p:cNvSpPr>
            <a:spLocks noGrp="1"/>
          </p:cNvSpPr>
          <p:nvPr>
            <p:ph idx="1"/>
          </p:nvPr>
        </p:nvSpPr>
        <p:spPr>
          <a:xfrm>
            <a:off x="1146874" y="1690688"/>
            <a:ext cx="9810428" cy="3826709"/>
          </a:xfrm>
        </p:spPr>
        <p:txBody>
          <a:bodyPr>
            <a:normAutofit/>
          </a:bodyPr>
          <a:lstStyle/>
          <a:p>
            <a:r>
              <a:rPr lang="en-US" sz="3200" dirty="0"/>
              <a:t>CTE reports use EMIS data from </a:t>
            </a:r>
          </a:p>
          <a:p>
            <a:pPr lvl="1"/>
            <a:r>
              <a:rPr lang="en-US" sz="2800" dirty="0"/>
              <a:t>Initial and Final Staff and Course (L) Collections</a:t>
            </a:r>
          </a:p>
          <a:p>
            <a:pPr lvl="1"/>
            <a:r>
              <a:rPr lang="en-US" sz="2800" dirty="0"/>
              <a:t>Calendar (C) Collections</a:t>
            </a:r>
          </a:p>
          <a:p>
            <a:pPr lvl="1"/>
            <a:r>
              <a:rPr lang="en-US" sz="2800" dirty="0"/>
              <a:t>Student (S) Collections</a:t>
            </a:r>
          </a:p>
          <a:p>
            <a:r>
              <a:rPr lang="en-US" sz="3200" dirty="0"/>
              <a:t>CTE reports are updated nightly using EMIS data submitted as of 5pm</a:t>
            </a:r>
          </a:p>
          <a:p>
            <a:r>
              <a:rPr lang="en-US" sz="3200" dirty="0"/>
              <a:t>CTE reports can contain EMIS data from other LEAs </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a:t>
            </a:fld>
            <a:endParaRPr lang="en-US"/>
          </a:p>
        </p:txBody>
      </p:sp>
    </p:spTree>
    <p:extLst>
      <p:ext uri="{BB962C8B-B14F-4D97-AF65-F5344CB8AC3E}">
        <p14:creationId xmlns:p14="http://schemas.microsoft.com/office/powerpoint/2010/main" val="39298093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C5A05E-0147-446E-9B7E-8F7C4A2835C1}"/>
              </a:ext>
            </a:extLst>
          </p:cNvPr>
          <p:cNvPicPr>
            <a:picLocks noChangeAspect="1"/>
          </p:cNvPicPr>
          <p:nvPr/>
        </p:nvPicPr>
        <p:blipFill>
          <a:blip r:embed="rId3"/>
          <a:stretch>
            <a:fillRect/>
          </a:stretch>
        </p:blipFill>
        <p:spPr>
          <a:xfrm>
            <a:off x="813012" y="1088207"/>
            <a:ext cx="10347171" cy="5052440"/>
          </a:xfrm>
          <a:prstGeom prst="rect">
            <a:avLst/>
          </a:prstGeom>
          <a:ln>
            <a:solidFill>
              <a:schemeClr val="tx1"/>
            </a:solidFill>
          </a:ln>
        </p:spPr>
      </p:pic>
      <p:sp>
        <p:nvSpPr>
          <p:cNvPr id="2" name="Title 1"/>
          <p:cNvSpPr>
            <a:spLocks noGrp="1"/>
          </p:cNvSpPr>
          <p:nvPr>
            <p:ph type="title"/>
          </p:nvPr>
        </p:nvSpPr>
        <p:spPr>
          <a:xfrm>
            <a:off x="838200" y="365126"/>
            <a:ext cx="10515600" cy="812746"/>
          </a:xfrm>
        </p:spPr>
        <p:txBody>
          <a:bodyPr/>
          <a:lstStyle/>
          <a:p>
            <a:r>
              <a:rPr lang="en-US" b="1" dirty="0"/>
              <a:t>CTE FTE Fluctuations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1BC7DB03-7057-184B-9DF0-B5FFC5E3886A}" type="slidenum">
              <a:rPr lang="en-US" smtClean="0"/>
              <a:t>90</a:t>
            </a:fld>
            <a:endParaRPr lang="en-US" dirty="0"/>
          </a:p>
        </p:txBody>
      </p:sp>
      <p:pic>
        <p:nvPicPr>
          <p:cNvPr id="6" name="Picture 5"/>
          <p:cNvPicPr>
            <a:picLocks noChangeAspect="1"/>
          </p:cNvPicPr>
          <p:nvPr/>
        </p:nvPicPr>
        <p:blipFill>
          <a:blip r:embed="rId4"/>
          <a:stretch>
            <a:fillRect/>
          </a:stretch>
        </p:blipFill>
        <p:spPr>
          <a:xfrm>
            <a:off x="7595817" y="4246536"/>
            <a:ext cx="4397508" cy="1350663"/>
          </a:xfrm>
          <a:prstGeom prst="rect">
            <a:avLst/>
          </a:prstGeom>
          <a:ln>
            <a:solidFill>
              <a:schemeClr val="tx2"/>
            </a:solidFill>
          </a:ln>
        </p:spPr>
      </p:pic>
      <p:sp>
        <p:nvSpPr>
          <p:cNvPr id="7" name="TextBox 6"/>
          <p:cNvSpPr txBox="1"/>
          <p:nvPr/>
        </p:nvSpPr>
        <p:spPr>
          <a:xfrm>
            <a:off x="7200018" y="2557293"/>
            <a:ext cx="4732770" cy="1569660"/>
          </a:xfrm>
          <a:prstGeom prst="rect">
            <a:avLst/>
          </a:prstGeom>
          <a:solidFill>
            <a:schemeClr val="bg1"/>
          </a:solidFill>
          <a:ln>
            <a:solidFill>
              <a:schemeClr val="tx2"/>
            </a:solidFill>
          </a:ln>
        </p:spPr>
        <p:txBody>
          <a:bodyPr wrap="none" rtlCol="0">
            <a:spAutoFit/>
          </a:bodyPr>
          <a:lstStyle/>
          <a:p>
            <a:r>
              <a:rPr lang="en-US" sz="2400" b="1" dirty="0"/>
              <a:t>1. Select the blank cells below the </a:t>
            </a:r>
          </a:p>
          <a:p>
            <a:r>
              <a:rPr lang="en-US" sz="2400" b="1" dirty="0"/>
              <a:t>CTE FTE values and select AutoSum </a:t>
            </a:r>
          </a:p>
          <a:p>
            <a:r>
              <a:rPr lang="en-US" sz="2400" b="1" dirty="0"/>
              <a:t>from the Formulas tab to </a:t>
            </a:r>
          </a:p>
          <a:p>
            <a:r>
              <a:rPr lang="en-US" sz="2400" b="1" dirty="0"/>
              <a:t>more easily find fluctuations</a:t>
            </a:r>
          </a:p>
        </p:txBody>
      </p:sp>
      <p:sp>
        <p:nvSpPr>
          <p:cNvPr id="15" name="Oval 14"/>
          <p:cNvSpPr/>
          <p:nvPr/>
        </p:nvSpPr>
        <p:spPr>
          <a:xfrm>
            <a:off x="7996367" y="4506528"/>
            <a:ext cx="614234" cy="5964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794571" y="4374537"/>
            <a:ext cx="835692" cy="263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970305" y="2557293"/>
            <a:ext cx="989172" cy="2350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916625" y="5909188"/>
            <a:ext cx="989171" cy="2488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7629" y="4308526"/>
            <a:ext cx="6329361" cy="830997"/>
          </a:xfrm>
          <a:prstGeom prst="rect">
            <a:avLst/>
          </a:prstGeom>
          <a:solidFill>
            <a:schemeClr val="bg1"/>
          </a:solidFill>
          <a:ln>
            <a:solidFill>
              <a:schemeClr val="tx2"/>
            </a:solidFill>
          </a:ln>
        </p:spPr>
        <p:txBody>
          <a:bodyPr wrap="none" rtlCol="0">
            <a:spAutoFit/>
          </a:bodyPr>
          <a:lstStyle/>
          <a:p>
            <a:r>
              <a:rPr lang="en-US" sz="2400" b="1" dirty="0"/>
              <a:t>2. Notice the dip in CTE FTEs after this run. </a:t>
            </a:r>
          </a:p>
          <a:p>
            <a:r>
              <a:rPr lang="en-US" sz="2400" b="1" dirty="0"/>
              <a:t>Issue was resolved and subsequent run is higher</a:t>
            </a:r>
          </a:p>
        </p:txBody>
      </p:sp>
      <p:cxnSp>
        <p:nvCxnSpPr>
          <p:cNvPr id="10" name="Straight Arrow Connector 9">
            <a:extLst>
              <a:ext uri="{FF2B5EF4-FFF2-40B4-BE49-F238E27FC236}">
                <a16:creationId xmlns:a16="http://schemas.microsoft.com/office/drawing/2014/main" id="{1339D6E4-7B7E-4EFC-A8ED-DFFE30B29586}"/>
              </a:ext>
            </a:extLst>
          </p:cNvPr>
          <p:cNvCxnSpPr>
            <a:cxnSpLocks/>
          </p:cNvCxnSpPr>
          <p:nvPr/>
        </p:nvCxnSpPr>
        <p:spPr>
          <a:xfrm flipH="1">
            <a:off x="11180340" y="5597199"/>
            <a:ext cx="491287" cy="4495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8AAA689-54B1-45DB-9B38-49D77695AD57}"/>
              </a:ext>
            </a:extLst>
          </p:cNvPr>
          <p:cNvCxnSpPr>
            <a:cxnSpLocks/>
          </p:cNvCxnSpPr>
          <p:nvPr/>
        </p:nvCxnSpPr>
        <p:spPr>
          <a:xfrm>
            <a:off x="1510858" y="5139524"/>
            <a:ext cx="1576471" cy="8940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48AEF1F-A1C3-4E46-AC17-698899E97A74}"/>
              </a:ext>
            </a:extLst>
          </p:cNvPr>
          <p:cNvCxnSpPr>
            <a:cxnSpLocks/>
          </p:cNvCxnSpPr>
          <p:nvPr/>
        </p:nvCxnSpPr>
        <p:spPr>
          <a:xfrm flipV="1">
            <a:off x="1386348" y="2674827"/>
            <a:ext cx="1630084" cy="1633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34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0624"/>
            <a:ext cx="11191240" cy="742097"/>
          </a:xfrm>
        </p:spPr>
        <p:txBody>
          <a:bodyPr/>
          <a:lstStyle/>
          <a:p>
            <a:r>
              <a:rPr lang="en-US" b="1" dirty="0"/>
              <a:t>Error Severity Codes</a:t>
            </a:r>
            <a:endParaRPr lang="en-US" b="1" dirty="0">
              <a:solidFill>
                <a:srgbClr val="FF0000"/>
              </a:solidFill>
            </a:endParaRPr>
          </a:p>
        </p:txBody>
      </p:sp>
      <p:sp>
        <p:nvSpPr>
          <p:cNvPr id="3" name="Content Placeholder 2"/>
          <p:cNvSpPr>
            <a:spLocks noGrp="1"/>
          </p:cNvSpPr>
          <p:nvPr>
            <p:ph idx="1"/>
          </p:nvPr>
        </p:nvSpPr>
        <p:spPr>
          <a:xfrm>
            <a:off x="838200" y="1198976"/>
            <a:ext cx="10909922" cy="4740049"/>
          </a:xfrm>
        </p:spPr>
        <p:txBody>
          <a:bodyPr/>
          <a:lstStyle/>
          <a:p>
            <a:pPr marL="0" indent="0">
              <a:buNone/>
            </a:pPr>
            <a:r>
              <a:rPr lang="en-US" dirty="0"/>
              <a:t>Error Severity looks at the Thirty Day Average value and compares it to the value from the Latest Run to draw attention to differences that may be of concern. You can miss this if you don’t look often.</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91</a:t>
            </a:fld>
            <a:endParaRPr lang="en-US" dirty="0"/>
          </a:p>
        </p:txBody>
      </p:sp>
      <p:pic>
        <p:nvPicPr>
          <p:cNvPr id="5" name="Picture 4"/>
          <p:cNvPicPr>
            <a:picLocks noChangeAspect="1"/>
          </p:cNvPicPr>
          <p:nvPr/>
        </p:nvPicPr>
        <p:blipFill rotWithShape="1">
          <a:blip r:embed="rId3"/>
          <a:srcRect l="7746"/>
          <a:stretch/>
        </p:blipFill>
        <p:spPr>
          <a:xfrm>
            <a:off x="838200" y="2426495"/>
            <a:ext cx="10909922" cy="2208756"/>
          </a:xfrm>
          <a:prstGeom prst="rect">
            <a:avLst/>
          </a:prstGeom>
        </p:spPr>
      </p:pic>
      <p:sp>
        <p:nvSpPr>
          <p:cNvPr id="6" name="Rectangle 5"/>
          <p:cNvSpPr/>
          <p:nvPr/>
        </p:nvSpPr>
        <p:spPr>
          <a:xfrm>
            <a:off x="9318302" y="2429618"/>
            <a:ext cx="2419441" cy="1247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69324" y="2427111"/>
            <a:ext cx="589935" cy="2208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817712"/>
            <a:ext cx="4865255" cy="707886"/>
          </a:xfrm>
          <a:prstGeom prst="rect">
            <a:avLst/>
          </a:prstGeom>
          <a:solidFill>
            <a:schemeClr val="bg1"/>
          </a:solidFill>
          <a:ln>
            <a:solidFill>
              <a:schemeClr val="tx1"/>
            </a:solidFill>
          </a:ln>
        </p:spPr>
        <p:txBody>
          <a:bodyPr wrap="square" rtlCol="0">
            <a:spAutoFit/>
          </a:bodyPr>
          <a:lstStyle/>
          <a:p>
            <a:r>
              <a:rPr lang="en-US" sz="2000" b="1" dirty="0"/>
              <a:t>The Fatal (F) in the first line indicates a drop from the Thirty Day Average value to zero</a:t>
            </a:r>
          </a:p>
        </p:txBody>
      </p:sp>
      <p:cxnSp>
        <p:nvCxnSpPr>
          <p:cNvPr id="13" name="Straight Arrow Connector 12"/>
          <p:cNvCxnSpPr>
            <a:cxnSpLocks/>
          </p:cNvCxnSpPr>
          <p:nvPr/>
        </p:nvCxnSpPr>
        <p:spPr>
          <a:xfrm flipV="1">
            <a:off x="3032390" y="3530874"/>
            <a:ext cx="6880246" cy="1286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25609" y="4817712"/>
            <a:ext cx="4602414" cy="707886"/>
          </a:xfrm>
          <a:prstGeom prst="rect">
            <a:avLst/>
          </a:prstGeom>
          <a:noFill/>
          <a:ln>
            <a:solidFill>
              <a:schemeClr val="tx1"/>
            </a:solidFill>
          </a:ln>
        </p:spPr>
        <p:txBody>
          <a:bodyPr wrap="none" rtlCol="0">
            <a:spAutoFit/>
          </a:bodyPr>
          <a:lstStyle/>
          <a:p>
            <a:r>
              <a:rPr lang="en-US" sz="2000" b="1" dirty="0"/>
              <a:t>Critical (C) indicates a decrease of 10% or </a:t>
            </a:r>
          </a:p>
          <a:p>
            <a:r>
              <a:rPr lang="en-US" sz="2000" b="1" dirty="0"/>
              <a:t>more (but not to zero) in the Latest Run </a:t>
            </a:r>
          </a:p>
        </p:txBody>
      </p:sp>
      <p:sp>
        <p:nvSpPr>
          <p:cNvPr id="19" name="TextBox 18"/>
          <p:cNvSpPr txBox="1"/>
          <p:nvPr/>
        </p:nvSpPr>
        <p:spPr>
          <a:xfrm>
            <a:off x="3270827" y="5653053"/>
            <a:ext cx="5233292" cy="707886"/>
          </a:xfrm>
          <a:prstGeom prst="rect">
            <a:avLst/>
          </a:prstGeom>
          <a:noFill/>
          <a:ln>
            <a:solidFill>
              <a:schemeClr val="tx1"/>
            </a:solidFill>
          </a:ln>
        </p:spPr>
        <p:txBody>
          <a:bodyPr wrap="none" rtlCol="0">
            <a:spAutoFit/>
          </a:bodyPr>
          <a:lstStyle/>
          <a:p>
            <a:r>
              <a:rPr lang="en-US" sz="2000" b="1" dirty="0"/>
              <a:t>Warning (W) indicates a decrease of 5% to 10% </a:t>
            </a:r>
          </a:p>
          <a:p>
            <a:r>
              <a:rPr lang="en-US" sz="2000" b="1" dirty="0"/>
              <a:t>but not to zero or an increase of 20% or more</a:t>
            </a:r>
          </a:p>
        </p:txBody>
      </p:sp>
      <p:cxnSp>
        <p:nvCxnSpPr>
          <p:cNvPr id="11" name="Straight Arrow Connector 10">
            <a:extLst>
              <a:ext uri="{FF2B5EF4-FFF2-40B4-BE49-F238E27FC236}">
                <a16:creationId xmlns:a16="http://schemas.microsoft.com/office/drawing/2014/main" id="{CEC801AC-4A1B-48E4-8FFF-CC36995D0B0A}"/>
              </a:ext>
            </a:extLst>
          </p:cNvPr>
          <p:cNvCxnSpPr>
            <a:cxnSpLocks/>
          </p:cNvCxnSpPr>
          <p:nvPr/>
        </p:nvCxnSpPr>
        <p:spPr>
          <a:xfrm flipH="1" flipV="1">
            <a:off x="1791478" y="3569001"/>
            <a:ext cx="1240912" cy="12487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8353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66"/>
          </a:xfrm>
        </p:spPr>
        <p:txBody>
          <a:bodyPr>
            <a:normAutofit/>
          </a:bodyPr>
          <a:lstStyle/>
          <a:p>
            <a:r>
              <a:rPr lang="en-US" b="1" dirty="0"/>
              <a:t>CTEA-007 Students District is Educating</a:t>
            </a:r>
            <a:endParaRPr lang="en-US" b="1" dirty="0">
              <a:solidFill>
                <a:srgbClr val="FF0000"/>
              </a:solidFill>
            </a:endParaRPr>
          </a:p>
        </p:txBody>
      </p:sp>
      <p:sp>
        <p:nvSpPr>
          <p:cNvPr id="3" name="Content Placeholder 2"/>
          <p:cNvSpPr>
            <a:spLocks noGrp="1"/>
          </p:cNvSpPr>
          <p:nvPr>
            <p:ph idx="1"/>
          </p:nvPr>
        </p:nvSpPr>
        <p:spPr>
          <a:xfrm>
            <a:off x="838200" y="1043692"/>
            <a:ext cx="11162122" cy="5093157"/>
          </a:xfrm>
        </p:spPr>
        <p:txBody>
          <a:bodyPr/>
          <a:lstStyle/>
          <a:p>
            <a:r>
              <a:rPr lang="en-US" sz="3200" dirty="0"/>
              <a:t>Includes CTE FTEs for students the LEA is educating regardless if the district is initially funded or if the funding will transfer to another LEA</a:t>
            </a:r>
          </a:p>
          <a:p>
            <a:r>
              <a:rPr lang="en-US" sz="3200" dirty="0"/>
              <a:t>Result Code is SC0100 – Students LEA is educating</a:t>
            </a:r>
          </a:p>
          <a:p>
            <a:pPr lvl="1"/>
            <a:r>
              <a:rPr lang="en-US" sz="2800" dirty="0"/>
              <a:t>This is the only result code on the CTEA-007 report</a:t>
            </a:r>
          </a:p>
          <a:p>
            <a:pPr lvl="1"/>
            <a:r>
              <a:rPr lang="en-US" sz="2800" dirty="0"/>
              <a:t>This result code could appear for any entity that receives CTE reports</a:t>
            </a:r>
          </a:p>
        </p:txBody>
      </p:sp>
      <p:sp>
        <p:nvSpPr>
          <p:cNvPr id="4" name="Slide Number Placeholder 3"/>
          <p:cNvSpPr>
            <a:spLocks noGrp="1"/>
          </p:cNvSpPr>
          <p:nvPr>
            <p:ph type="sldNum" sz="quarter" idx="12"/>
          </p:nvPr>
        </p:nvSpPr>
        <p:spPr/>
        <p:txBody>
          <a:bodyPr/>
          <a:lstStyle/>
          <a:p>
            <a:fld id="{1BC7DB03-7057-184B-9DF0-B5FFC5E3886A}" type="slidenum">
              <a:rPr lang="en-US" smtClean="0"/>
              <a:t>92</a:t>
            </a:fld>
            <a:endParaRPr lang="en-US" dirty="0"/>
          </a:p>
        </p:txBody>
      </p:sp>
      <p:pic>
        <p:nvPicPr>
          <p:cNvPr id="7" name="Picture 6">
            <a:extLst>
              <a:ext uri="{FF2B5EF4-FFF2-40B4-BE49-F238E27FC236}">
                <a16:creationId xmlns:a16="http://schemas.microsoft.com/office/drawing/2014/main" id="{381CA4C2-7A2E-49BE-9B54-40630B29A39D}"/>
              </a:ext>
            </a:extLst>
          </p:cNvPr>
          <p:cNvPicPr>
            <a:picLocks noChangeAspect="1"/>
          </p:cNvPicPr>
          <p:nvPr/>
        </p:nvPicPr>
        <p:blipFill>
          <a:blip r:embed="rId3"/>
          <a:stretch>
            <a:fillRect/>
          </a:stretch>
        </p:blipFill>
        <p:spPr>
          <a:xfrm>
            <a:off x="598795" y="3869898"/>
            <a:ext cx="11334759" cy="2266951"/>
          </a:xfrm>
          <a:prstGeom prst="rect">
            <a:avLst/>
          </a:prstGeom>
          <a:ln>
            <a:solidFill>
              <a:schemeClr val="tx1"/>
            </a:solidFill>
          </a:ln>
        </p:spPr>
      </p:pic>
      <p:sp>
        <p:nvSpPr>
          <p:cNvPr id="8" name="Rectangle: Rounded Corners 7">
            <a:extLst>
              <a:ext uri="{FF2B5EF4-FFF2-40B4-BE49-F238E27FC236}">
                <a16:creationId xmlns:a16="http://schemas.microsoft.com/office/drawing/2014/main" id="{137011C4-2CB6-4292-9575-F4C2DA0749DD}"/>
              </a:ext>
            </a:extLst>
          </p:cNvPr>
          <p:cNvSpPr/>
          <p:nvPr/>
        </p:nvSpPr>
        <p:spPr>
          <a:xfrm>
            <a:off x="2564091" y="3869897"/>
            <a:ext cx="518474" cy="22669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775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839"/>
            <a:ext cx="10515600" cy="1145147"/>
          </a:xfrm>
        </p:spPr>
        <p:txBody>
          <a:bodyPr>
            <a:normAutofit/>
          </a:bodyPr>
          <a:lstStyle/>
          <a:p>
            <a:r>
              <a:rPr lang="en-US" b="1" dirty="0"/>
              <a:t>CTEA-008 Students Initially Funded at District</a:t>
            </a:r>
          </a:p>
        </p:txBody>
      </p:sp>
      <p:sp>
        <p:nvSpPr>
          <p:cNvPr id="3" name="Content Placeholder 2"/>
          <p:cNvSpPr>
            <a:spLocks noGrp="1"/>
          </p:cNvSpPr>
          <p:nvPr>
            <p:ph idx="1"/>
          </p:nvPr>
        </p:nvSpPr>
        <p:spPr>
          <a:xfrm>
            <a:off x="720435" y="1319754"/>
            <a:ext cx="11261033" cy="4656840"/>
          </a:xfrm>
        </p:spPr>
        <p:txBody>
          <a:bodyPr/>
          <a:lstStyle/>
          <a:p>
            <a:r>
              <a:rPr lang="en-US" sz="3200" dirty="0"/>
              <a:t>Includes CTE FTEs of students for which the LEA is initially funded</a:t>
            </a:r>
          </a:p>
          <a:p>
            <a:r>
              <a:rPr lang="en-US" sz="3200" dirty="0"/>
              <a:t>Displays CTE FTEs as initially funded, positive amounts</a:t>
            </a:r>
          </a:p>
          <a:p>
            <a:r>
              <a:rPr lang="en-US" sz="3200" dirty="0"/>
              <a:t>Contains Result Codes indicating the LEA is initially funded and break down transfer information by student situation</a:t>
            </a:r>
          </a:p>
          <a:p>
            <a:pPr lvl="1"/>
            <a:r>
              <a:rPr lang="en-US" sz="3200" dirty="0"/>
              <a:t>Result Code SC0110 – no transfer of funds </a:t>
            </a:r>
          </a:p>
          <a:p>
            <a:pPr lvl="1"/>
            <a:r>
              <a:rPr lang="en-US" sz="3200" dirty="0">
                <a:solidFill>
                  <a:prstClr val="black"/>
                </a:solidFill>
              </a:rPr>
              <a:t>Result Code SC0120 – funds transferred to a JVSD</a:t>
            </a:r>
          </a:p>
          <a:p>
            <a:pPr lvl="1"/>
            <a:r>
              <a:rPr lang="en-US" sz="3200" strike="sngStrike" dirty="0"/>
              <a:t>For Result Code SC0130 – funds transferred to a Community School/STEM</a:t>
            </a:r>
          </a:p>
          <a:p>
            <a:pPr lvl="1"/>
            <a:r>
              <a:rPr lang="en-US" sz="3200" dirty="0">
                <a:solidFill>
                  <a:prstClr val="black"/>
                </a:solidFill>
              </a:rPr>
              <a:t>For Result Code SC0140 – funds transferred to another district</a:t>
            </a:r>
          </a:p>
          <a:p>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93</a:t>
            </a:fld>
            <a:endParaRPr lang="en-US" dirty="0"/>
          </a:p>
        </p:txBody>
      </p:sp>
    </p:spTree>
    <p:extLst>
      <p:ext uri="{BB962C8B-B14F-4D97-AF65-F5344CB8AC3E}">
        <p14:creationId xmlns:p14="http://schemas.microsoft.com/office/powerpoint/2010/main" val="6680070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2F40-DF39-448D-B96F-B998494F69AA}"/>
              </a:ext>
            </a:extLst>
          </p:cNvPr>
          <p:cNvSpPr>
            <a:spLocks noGrp="1"/>
          </p:cNvSpPr>
          <p:nvPr>
            <p:ph type="title"/>
          </p:nvPr>
        </p:nvSpPr>
        <p:spPr>
          <a:xfrm>
            <a:off x="838200" y="365126"/>
            <a:ext cx="10515600" cy="681589"/>
          </a:xfrm>
        </p:spPr>
        <p:txBody>
          <a:bodyPr/>
          <a:lstStyle/>
          <a:p>
            <a:r>
              <a:rPr lang="en-US" b="1" dirty="0"/>
              <a:t>CTAE-008 Report Example</a:t>
            </a:r>
            <a:endParaRPr lang="en-US" b="1" dirty="0">
              <a:solidFill>
                <a:srgbClr val="FF0000"/>
              </a:solidFill>
            </a:endParaRPr>
          </a:p>
        </p:txBody>
      </p:sp>
      <p:sp>
        <p:nvSpPr>
          <p:cNvPr id="3" name="Content Placeholder 2">
            <a:extLst>
              <a:ext uri="{FF2B5EF4-FFF2-40B4-BE49-F238E27FC236}">
                <a16:creationId xmlns:a16="http://schemas.microsoft.com/office/drawing/2014/main" id="{AED601C7-F8A4-4A2D-9D06-239F505E89CF}"/>
              </a:ext>
            </a:extLst>
          </p:cNvPr>
          <p:cNvSpPr>
            <a:spLocks noGrp="1"/>
          </p:cNvSpPr>
          <p:nvPr>
            <p:ph idx="1"/>
          </p:nvPr>
        </p:nvSpPr>
        <p:spPr>
          <a:xfrm>
            <a:off x="690751" y="1053786"/>
            <a:ext cx="11281290" cy="4894528"/>
          </a:xfrm>
        </p:spPr>
        <p:txBody>
          <a:bodyPr/>
          <a:lstStyle/>
          <a:p>
            <a:r>
              <a:rPr lang="en-US" dirty="0"/>
              <a:t>Report is sent to traditional districts </a:t>
            </a:r>
          </a:p>
          <a:p>
            <a:r>
              <a:rPr lang="en-US" dirty="0"/>
              <a:t>This example contains four</a:t>
            </a:r>
            <a:r>
              <a:rPr lang="en-US" dirty="0">
                <a:solidFill>
                  <a:srgbClr val="FF0000"/>
                </a:solidFill>
              </a:rPr>
              <a:t> </a:t>
            </a:r>
            <a:r>
              <a:rPr lang="en-US" dirty="0"/>
              <a:t>results codes, SC0130 will no longer be generated</a:t>
            </a:r>
          </a:p>
          <a:p>
            <a:r>
              <a:rPr lang="en-US" dirty="0"/>
              <a:t>Number of result codes will vary by district</a:t>
            </a:r>
          </a:p>
          <a:p>
            <a:endParaRPr lang="en-US" dirty="0"/>
          </a:p>
          <a:p>
            <a:endParaRPr lang="en-US" dirty="0"/>
          </a:p>
        </p:txBody>
      </p:sp>
      <p:sp>
        <p:nvSpPr>
          <p:cNvPr id="4" name="Slide Number Placeholder 3">
            <a:extLst>
              <a:ext uri="{FF2B5EF4-FFF2-40B4-BE49-F238E27FC236}">
                <a16:creationId xmlns:a16="http://schemas.microsoft.com/office/drawing/2014/main" id="{A22051F4-07E1-4E16-8E80-8D8223AD9071}"/>
              </a:ext>
            </a:extLst>
          </p:cNvPr>
          <p:cNvSpPr>
            <a:spLocks noGrp="1"/>
          </p:cNvSpPr>
          <p:nvPr>
            <p:ph type="sldNum" sz="quarter" idx="12"/>
          </p:nvPr>
        </p:nvSpPr>
        <p:spPr/>
        <p:txBody>
          <a:bodyPr/>
          <a:lstStyle/>
          <a:p>
            <a:fld id="{1BC7DB03-7057-184B-9DF0-B5FFC5E3886A}" type="slidenum">
              <a:rPr lang="en-US" smtClean="0"/>
              <a:t>94</a:t>
            </a:fld>
            <a:endParaRPr lang="en-US" dirty="0"/>
          </a:p>
        </p:txBody>
      </p:sp>
      <p:pic>
        <p:nvPicPr>
          <p:cNvPr id="7" name="Picture 6">
            <a:extLst>
              <a:ext uri="{FF2B5EF4-FFF2-40B4-BE49-F238E27FC236}">
                <a16:creationId xmlns:a16="http://schemas.microsoft.com/office/drawing/2014/main" id="{146A0CDD-80AD-4999-B42C-66BB58794043}"/>
              </a:ext>
            </a:extLst>
          </p:cNvPr>
          <p:cNvPicPr/>
          <p:nvPr/>
        </p:nvPicPr>
        <p:blipFill rotWithShape="1">
          <a:blip r:embed="rId2"/>
          <a:srcRect t="18236" r="62500" b="43316"/>
          <a:stretch/>
        </p:blipFill>
        <p:spPr bwMode="auto">
          <a:xfrm>
            <a:off x="624763" y="3073956"/>
            <a:ext cx="11347278" cy="2986935"/>
          </a:xfrm>
          <a:prstGeom prst="rect">
            <a:avLst/>
          </a:prstGeom>
          <a:ln>
            <a:solidFill>
              <a:schemeClr val="tx1"/>
            </a:solid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4BEB4CEC-F292-49FD-B8EE-1CD6FB634E27}"/>
              </a:ext>
            </a:extLst>
          </p:cNvPr>
          <p:cNvSpPr/>
          <p:nvPr/>
        </p:nvSpPr>
        <p:spPr>
          <a:xfrm>
            <a:off x="2290714" y="3081026"/>
            <a:ext cx="3195686" cy="29798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896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4739"/>
          </a:xfrm>
        </p:spPr>
        <p:txBody>
          <a:bodyPr/>
          <a:lstStyle/>
          <a:p>
            <a:r>
              <a:rPr lang="en-US" b="1" dirty="0"/>
              <a:t>CTEA-009 Transfers</a:t>
            </a:r>
            <a:endParaRPr lang="en-US" b="1" dirty="0">
              <a:solidFill>
                <a:srgbClr val="FF0000"/>
              </a:solidFill>
            </a:endParaRPr>
          </a:p>
        </p:txBody>
      </p:sp>
      <p:sp>
        <p:nvSpPr>
          <p:cNvPr id="3" name="Content Placeholder 2"/>
          <p:cNvSpPr>
            <a:spLocks noGrp="1"/>
          </p:cNvSpPr>
          <p:nvPr>
            <p:ph idx="1"/>
          </p:nvPr>
        </p:nvSpPr>
        <p:spPr>
          <a:xfrm>
            <a:off x="838200" y="1487838"/>
            <a:ext cx="10515600" cy="4463512"/>
          </a:xfrm>
        </p:spPr>
        <p:txBody>
          <a:bodyPr/>
          <a:lstStyle/>
          <a:p>
            <a:r>
              <a:rPr lang="en-US" sz="3200" dirty="0"/>
              <a:t>Includes CTE FTEs that will either transfer in or out from the LEA receiving the report </a:t>
            </a:r>
          </a:p>
          <a:p>
            <a:r>
              <a:rPr lang="en-US" sz="3200" dirty="0"/>
              <a:t>Displays CTE FTEs that transfer in as positive amounts and CTE FTEs that transfer out as negative amounts </a:t>
            </a:r>
          </a:p>
          <a:p>
            <a:r>
              <a:rPr lang="en-US" sz="3200" dirty="0"/>
              <a:t>Includes CTE FTEs for students who are</a:t>
            </a:r>
          </a:p>
          <a:p>
            <a:pPr lvl="1"/>
            <a:r>
              <a:rPr lang="en-US" sz="2800" strike="sngStrike" dirty="0"/>
              <a:t>in open enrollment situations</a:t>
            </a:r>
          </a:p>
          <a:p>
            <a:pPr lvl="1"/>
            <a:r>
              <a:rPr lang="en-US" sz="2800" dirty="0"/>
              <a:t>in specific non-open enrollment situations (contract vocational and special education cooperative)</a:t>
            </a:r>
          </a:p>
          <a:p>
            <a:pPr lvl="1"/>
            <a:r>
              <a:rPr lang="en-US" sz="2800" strike="sngStrike" dirty="0"/>
              <a:t>attending community schools or STEM schools </a:t>
            </a: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95</a:t>
            </a:fld>
            <a:endParaRPr lang="en-US" dirty="0"/>
          </a:p>
        </p:txBody>
      </p:sp>
    </p:spTree>
    <p:extLst>
      <p:ext uri="{BB962C8B-B14F-4D97-AF65-F5344CB8AC3E}">
        <p14:creationId xmlns:p14="http://schemas.microsoft.com/office/powerpoint/2010/main" val="30782407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0335"/>
          </a:xfrm>
        </p:spPr>
        <p:txBody>
          <a:bodyPr>
            <a:normAutofit/>
          </a:bodyPr>
          <a:lstStyle/>
          <a:p>
            <a:r>
              <a:rPr lang="en-US" b="1" dirty="0"/>
              <a:t>Result Codes </a:t>
            </a:r>
          </a:p>
        </p:txBody>
      </p:sp>
      <p:sp>
        <p:nvSpPr>
          <p:cNvPr id="3" name="Content Placeholder 2"/>
          <p:cNvSpPr>
            <a:spLocks noGrp="1"/>
          </p:cNvSpPr>
          <p:nvPr>
            <p:ph idx="1"/>
          </p:nvPr>
        </p:nvSpPr>
        <p:spPr>
          <a:xfrm>
            <a:off x="838200" y="1191059"/>
            <a:ext cx="11064498" cy="4961502"/>
          </a:xfrm>
        </p:spPr>
        <p:txBody>
          <a:bodyPr>
            <a:noAutofit/>
          </a:bodyPr>
          <a:lstStyle/>
          <a:p>
            <a:r>
              <a:rPr lang="en-US" sz="2600" strike="sngStrike" dirty="0"/>
              <a:t>SC0150 – Open-enrolled in, initially funded elsewhere and funding transferred to educating LEA (positive amount)</a:t>
            </a:r>
          </a:p>
          <a:p>
            <a:r>
              <a:rPr lang="en-US" sz="2600" strike="sngStrike" dirty="0"/>
              <a:t>SC0160 – Open-enrolled out, initially funded then funding is transferred to the educating LEA (negative amount)</a:t>
            </a:r>
          </a:p>
          <a:p>
            <a:r>
              <a:rPr lang="en-US" sz="2600" dirty="0"/>
              <a:t>SC0170 – Non-open enrolled in, initially funded elsewhere then funding is transferred to educating LEA (positive amount)</a:t>
            </a:r>
          </a:p>
          <a:p>
            <a:r>
              <a:rPr lang="en-US" sz="2600" dirty="0"/>
              <a:t>SC0180 – Non-open enrolled out, initially funded then funding is transferred to the educating LEA (negative amount)</a:t>
            </a:r>
          </a:p>
          <a:p>
            <a:r>
              <a:rPr lang="en-US" sz="2600" strike="sngStrike" dirty="0"/>
              <a:t>SC0190 – Community School/STEM educating, funding transferred in (positive amount)</a:t>
            </a:r>
          </a:p>
          <a:p>
            <a:r>
              <a:rPr lang="en-US" sz="2600" strike="sngStrike" dirty="0"/>
              <a:t>SC0200 – Resident student at Community School/STEM, funding transferred (negative amount)</a:t>
            </a:r>
          </a:p>
        </p:txBody>
      </p:sp>
      <p:sp>
        <p:nvSpPr>
          <p:cNvPr id="4" name="Slide Number Placeholder 3"/>
          <p:cNvSpPr>
            <a:spLocks noGrp="1"/>
          </p:cNvSpPr>
          <p:nvPr>
            <p:ph type="sldNum" sz="quarter" idx="12"/>
          </p:nvPr>
        </p:nvSpPr>
        <p:spPr/>
        <p:txBody>
          <a:bodyPr/>
          <a:lstStyle/>
          <a:p>
            <a:fld id="{1BC7DB03-7057-184B-9DF0-B5FFC5E3886A}" type="slidenum">
              <a:rPr lang="en-US" smtClean="0"/>
              <a:t>96</a:t>
            </a:fld>
            <a:endParaRPr lang="en-US" dirty="0"/>
          </a:p>
        </p:txBody>
      </p:sp>
    </p:spTree>
    <p:extLst>
      <p:ext uri="{BB962C8B-B14F-4D97-AF65-F5344CB8AC3E}">
        <p14:creationId xmlns:p14="http://schemas.microsoft.com/office/powerpoint/2010/main" val="42746467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6F0A-1208-4DF7-ADDE-034C9DCE6F67}"/>
              </a:ext>
            </a:extLst>
          </p:cNvPr>
          <p:cNvSpPr>
            <a:spLocks noGrp="1"/>
          </p:cNvSpPr>
          <p:nvPr>
            <p:ph type="title"/>
          </p:nvPr>
        </p:nvSpPr>
        <p:spPr>
          <a:xfrm>
            <a:off x="838200" y="365125"/>
            <a:ext cx="10515600" cy="779085"/>
          </a:xfrm>
        </p:spPr>
        <p:txBody>
          <a:bodyPr/>
          <a:lstStyle/>
          <a:p>
            <a:r>
              <a:rPr lang="en-US" b="1" dirty="0"/>
              <a:t>CTEA-009 Report Example</a:t>
            </a:r>
            <a:endParaRPr lang="en-US" b="1" dirty="0">
              <a:solidFill>
                <a:srgbClr val="FF0000"/>
              </a:solidFill>
            </a:endParaRPr>
          </a:p>
        </p:txBody>
      </p:sp>
      <p:sp>
        <p:nvSpPr>
          <p:cNvPr id="3" name="Content Placeholder 2">
            <a:extLst>
              <a:ext uri="{FF2B5EF4-FFF2-40B4-BE49-F238E27FC236}">
                <a16:creationId xmlns:a16="http://schemas.microsoft.com/office/drawing/2014/main" id="{3B53811C-BD8D-4A27-84F2-C9127E8C0224}"/>
              </a:ext>
            </a:extLst>
          </p:cNvPr>
          <p:cNvSpPr>
            <a:spLocks noGrp="1"/>
          </p:cNvSpPr>
          <p:nvPr>
            <p:ph idx="1"/>
          </p:nvPr>
        </p:nvSpPr>
        <p:spPr>
          <a:xfrm>
            <a:off x="640237" y="1263192"/>
            <a:ext cx="11350658" cy="4826523"/>
          </a:xfrm>
        </p:spPr>
        <p:txBody>
          <a:bodyPr/>
          <a:lstStyle/>
          <a:p>
            <a:r>
              <a:rPr lang="en-US" dirty="0"/>
              <a:t>Only non-open enrollment result codes will appear for FY22</a:t>
            </a:r>
          </a:p>
          <a:p>
            <a:r>
              <a:rPr lang="en-US" dirty="0"/>
              <a:t>Any LEA type with fund transfers can receive this report</a:t>
            </a:r>
          </a:p>
          <a:p>
            <a:r>
              <a:rPr lang="en-US" dirty="0"/>
              <a:t>Note the positive and negative amounts as well as the transfer IRNs</a:t>
            </a:r>
          </a:p>
          <a:p>
            <a:endParaRPr lang="en-US" dirty="0"/>
          </a:p>
        </p:txBody>
      </p:sp>
      <p:sp>
        <p:nvSpPr>
          <p:cNvPr id="4" name="Slide Number Placeholder 3">
            <a:extLst>
              <a:ext uri="{FF2B5EF4-FFF2-40B4-BE49-F238E27FC236}">
                <a16:creationId xmlns:a16="http://schemas.microsoft.com/office/drawing/2014/main" id="{C5A1611E-D807-4B4D-9234-44E219B02188}"/>
              </a:ext>
            </a:extLst>
          </p:cNvPr>
          <p:cNvSpPr>
            <a:spLocks noGrp="1"/>
          </p:cNvSpPr>
          <p:nvPr>
            <p:ph type="sldNum" sz="quarter" idx="12"/>
          </p:nvPr>
        </p:nvSpPr>
        <p:spPr/>
        <p:txBody>
          <a:bodyPr/>
          <a:lstStyle/>
          <a:p>
            <a:fld id="{1BC7DB03-7057-184B-9DF0-B5FFC5E3886A}" type="slidenum">
              <a:rPr lang="en-US" smtClean="0"/>
              <a:t>97</a:t>
            </a:fld>
            <a:endParaRPr lang="en-US" dirty="0"/>
          </a:p>
        </p:txBody>
      </p:sp>
      <p:pic>
        <p:nvPicPr>
          <p:cNvPr id="5" name="Picture 4">
            <a:extLst>
              <a:ext uri="{FF2B5EF4-FFF2-40B4-BE49-F238E27FC236}">
                <a16:creationId xmlns:a16="http://schemas.microsoft.com/office/drawing/2014/main" id="{96C371B8-BFEA-4F60-9984-574C6C90ED64}"/>
              </a:ext>
            </a:extLst>
          </p:cNvPr>
          <p:cNvPicPr/>
          <p:nvPr/>
        </p:nvPicPr>
        <p:blipFill rotWithShape="1">
          <a:blip r:embed="rId2"/>
          <a:srcRect t="18239" r="62580" b="48436"/>
          <a:stretch/>
        </p:blipFill>
        <p:spPr bwMode="auto">
          <a:xfrm>
            <a:off x="537416" y="3084222"/>
            <a:ext cx="11453479" cy="279810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32069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p:txBody>
          <a:bodyPr>
            <a:normAutofit/>
          </a:bodyPr>
          <a:lstStyle/>
          <a:p>
            <a:r>
              <a:rPr lang="en-US" dirty="0"/>
              <a:t>Are you checking the Daily Summary reports often to avoid any negative impacts on CTE funding?</a:t>
            </a:r>
          </a:p>
          <a:p>
            <a:r>
              <a:rPr lang="en-US" dirty="0"/>
              <a:t>Can you identify individual students in the Daily Summary reports by filtering the CTE FTE Detail Report?</a:t>
            </a:r>
          </a:p>
          <a:p>
            <a:r>
              <a:rPr lang="en-US" dirty="0"/>
              <a:t>Are you sharing these reports with others in your district? </a:t>
            </a:r>
          </a:p>
        </p:txBody>
      </p:sp>
      <p:sp>
        <p:nvSpPr>
          <p:cNvPr id="4" name="Text Placeholder 3"/>
          <p:cNvSpPr>
            <a:spLocks noGrp="1"/>
          </p:cNvSpPr>
          <p:nvPr>
            <p:ph type="body" sz="half" idx="2"/>
          </p:nvPr>
        </p:nvSpPr>
        <p:spPr>
          <a:xfrm>
            <a:off x="839788" y="2057400"/>
            <a:ext cx="3932237" cy="2747075"/>
          </a:xfrm>
        </p:spPr>
        <p:txBody>
          <a:bodyPr>
            <a:normAutofit/>
          </a:bodyPr>
          <a:lstStyle/>
          <a:p>
            <a:r>
              <a:rPr lang="en-US" sz="2400" dirty="0"/>
              <a:t>CTE FTE Daily Summary Reports are helpful to identify fluctuations in CTE FTEs that could affect funding. They can also be used to follow the flow of CTE funding based on student situations.</a:t>
            </a:r>
          </a:p>
        </p:txBody>
      </p:sp>
      <p:sp>
        <p:nvSpPr>
          <p:cNvPr id="5" name="Slide Number Placeholder 4"/>
          <p:cNvSpPr>
            <a:spLocks noGrp="1"/>
          </p:cNvSpPr>
          <p:nvPr>
            <p:ph type="sldNum" sz="quarter" idx="12"/>
          </p:nvPr>
        </p:nvSpPr>
        <p:spPr/>
        <p:txBody>
          <a:bodyPr/>
          <a:lstStyle/>
          <a:p>
            <a:fld id="{1BC7DB03-7057-184B-9DF0-B5FFC5E3886A}" type="slidenum">
              <a:rPr lang="en-US" smtClean="0"/>
              <a:t>98</a:t>
            </a:fld>
            <a:endParaRPr lang="en-US" dirty="0"/>
          </a:p>
        </p:txBody>
      </p:sp>
    </p:spTree>
    <p:extLst>
      <p:ext uri="{BB962C8B-B14F-4D97-AF65-F5344CB8AC3E}">
        <p14:creationId xmlns:p14="http://schemas.microsoft.com/office/powerpoint/2010/main" val="8696113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a:t>
            </a:r>
            <a:endParaRPr lang="en-US" b="1" dirty="0">
              <a:solidFill>
                <a:srgbClr val="FF0000"/>
              </a:solidFill>
            </a:endParaRPr>
          </a:p>
        </p:txBody>
      </p:sp>
      <p:sp>
        <p:nvSpPr>
          <p:cNvPr id="5" name="Content Placeholder 4"/>
          <p:cNvSpPr>
            <a:spLocks noGrp="1"/>
          </p:cNvSpPr>
          <p:nvPr>
            <p:ph idx="1"/>
          </p:nvPr>
        </p:nvSpPr>
        <p:spPr>
          <a:xfrm>
            <a:off x="838200" y="1551214"/>
            <a:ext cx="10515600" cy="4625749"/>
          </a:xfrm>
        </p:spPr>
        <p:txBody>
          <a:bodyPr>
            <a:normAutofit/>
          </a:bodyPr>
          <a:lstStyle/>
          <a:p>
            <a:r>
              <a:rPr lang="en-US" sz="3200" dirty="0"/>
              <a:t>CTE reports contain data to verify and issues to correct</a:t>
            </a:r>
          </a:p>
          <a:p>
            <a:r>
              <a:rPr lang="en-US" sz="3200" dirty="0"/>
              <a:t>The troubleshooting process requires interaction between the CTE FTE Detail Report and the error reports </a:t>
            </a:r>
          </a:p>
          <a:p>
            <a:r>
              <a:rPr lang="en-US" sz="3200" dirty="0"/>
              <a:t>Use the CTE FTE Summary Reports to verify data and to compare data from previous versions of the reports</a:t>
            </a:r>
          </a:p>
          <a:p>
            <a:r>
              <a:rPr lang="en-US" sz="3200" dirty="0"/>
              <a:t>Confirm that corrections have been made in the source system and that new EMIS data has been submitted for CTE reports to be updated</a:t>
            </a:r>
          </a:p>
        </p:txBody>
      </p:sp>
      <p:sp>
        <p:nvSpPr>
          <p:cNvPr id="2" name="Slide Number Placeholder 1"/>
          <p:cNvSpPr>
            <a:spLocks noGrp="1"/>
          </p:cNvSpPr>
          <p:nvPr>
            <p:ph type="sldNum" sz="quarter" idx="12"/>
          </p:nvPr>
        </p:nvSpPr>
        <p:spPr/>
        <p:txBody>
          <a:bodyPr/>
          <a:lstStyle/>
          <a:p>
            <a:fld id="{1BC7DB03-7057-184B-9DF0-B5FFC5E3886A}" type="slidenum">
              <a:rPr lang="en-US" smtClean="0"/>
              <a:t>99</a:t>
            </a:fld>
            <a:endParaRPr lang="en-US" dirty="0"/>
          </a:p>
        </p:txBody>
      </p:sp>
    </p:spTree>
    <p:extLst>
      <p:ext uri="{BB962C8B-B14F-4D97-AF65-F5344CB8AC3E}">
        <p14:creationId xmlns:p14="http://schemas.microsoft.com/office/powerpoint/2010/main" val="1159258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27723</TotalTime>
  <Words>10012</Words>
  <Application>Microsoft Office PowerPoint</Application>
  <PresentationFormat>Widescreen</PresentationFormat>
  <Paragraphs>931</Paragraphs>
  <Slides>102</Slides>
  <Notes>99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Calibri</vt:lpstr>
      <vt:lpstr>Calibri Light</vt:lpstr>
      <vt:lpstr>Times New Roman</vt:lpstr>
      <vt:lpstr>Wingdings</vt:lpstr>
      <vt:lpstr>Office Theme</vt:lpstr>
      <vt:lpstr>    Troubleshooting Career Technical Education (CTE) FTE Reports </vt:lpstr>
      <vt:lpstr>PowerPoint Presentation</vt:lpstr>
      <vt:lpstr>Overview</vt:lpstr>
      <vt:lpstr>Outline</vt:lpstr>
      <vt:lpstr>CTE FTE Level 2 Reports</vt:lpstr>
      <vt:lpstr>CTE Level 2 Reports </vt:lpstr>
      <vt:lpstr>CTE Summary and Override Reports</vt:lpstr>
      <vt:lpstr>CTE FTE Daily Summary Reports</vt:lpstr>
      <vt:lpstr>CTE Report Data </vt:lpstr>
      <vt:lpstr>Accessing and Formatting Level 2 CTE Reports</vt:lpstr>
      <vt:lpstr>Accessing CTE Reports</vt:lpstr>
      <vt:lpstr>Accessing CTE Reports, cont’d</vt:lpstr>
      <vt:lpstr>Level 2 Report Dates</vt:lpstr>
      <vt:lpstr>CTE Report Error Categories </vt:lpstr>
      <vt:lpstr>Availability and Opening of CTE Reports</vt:lpstr>
      <vt:lpstr>Open (CTEA-000) CTE FTE Detail Report</vt:lpstr>
      <vt:lpstr>Formatting the (CTEA-000) CTE FTE Detail Report</vt:lpstr>
      <vt:lpstr>Quick Check</vt:lpstr>
      <vt:lpstr>Understanding the  CTE FTE Detail Report</vt:lpstr>
      <vt:lpstr>(CTEA-000) CTE FTE Detail Report Data </vt:lpstr>
      <vt:lpstr>(CTEA-000) CTE FTE Detail Report Data, cont’d</vt:lpstr>
      <vt:lpstr>(CTEA-000) CTE FTE Detail Report Course Data </vt:lpstr>
      <vt:lpstr>(CTEA-000) CTE FTE Detail Report Course Data, cont’d</vt:lpstr>
      <vt:lpstr>(CTEA-000) CTE FTE Detail Report Funding Data</vt:lpstr>
      <vt:lpstr>CTE FTEs </vt:lpstr>
      <vt:lpstr>FTE Fund Patterns</vt:lpstr>
      <vt:lpstr>Inclusion Codes </vt:lpstr>
      <vt:lpstr>CTE Categories, Subject Codes, and Programs</vt:lpstr>
      <vt:lpstr>Remaining Columns</vt:lpstr>
      <vt:lpstr>Calculating CTE FTEs</vt:lpstr>
      <vt:lpstr>Original CTE FTE Calculation</vt:lpstr>
      <vt:lpstr>Course Days</vt:lpstr>
      <vt:lpstr>Non-Community School CTE Student Example </vt:lpstr>
      <vt:lpstr>Community School CTE Student Example </vt:lpstr>
      <vt:lpstr>Quick Check</vt:lpstr>
      <vt:lpstr>Connecting the CTE FTE Detail Report and the CTE Error Detail Reports</vt:lpstr>
      <vt:lpstr>Open and Prepare the Error Reports </vt:lpstr>
      <vt:lpstr>Tying the CTE Reports Together</vt:lpstr>
      <vt:lpstr>CTE Errors </vt:lpstr>
      <vt:lpstr>(CTEA-003) CTE Staff Error Detail Report </vt:lpstr>
      <vt:lpstr>(CTEA-002) CTE Course Error Detail Report </vt:lpstr>
      <vt:lpstr>(CTEA-001) CTE Student Error Detail Report</vt:lpstr>
      <vt:lpstr>Quick Check</vt:lpstr>
      <vt:lpstr>Troubleshooting the CTE Error Detail Reports</vt:lpstr>
      <vt:lpstr>Staff Errors </vt:lpstr>
      <vt:lpstr>Staff Errors, cont’d</vt:lpstr>
      <vt:lpstr>Staff Error Result Code SF0002</vt:lpstr>
      <vt:lpstr>Staff Error Result Code SF0003</vt:lpstr>
      <vt:lpstr>Staff Error Result Code SF0004</vt:lpstr>
      <vt:lpstr>Staff Error Result Code SF0005</vt:lpstr>
      <vt:lpstr>Staff Error Result Code SF0006</vt:lpstr>
      <vt:lpstr>Staff Error Result Code SF0007</vt:lpstr>
      <vt:lpstr>Course Errors</vt:lpstr>
      <vt:lpstr>Course Error Result Code CS0001</vt:lpstr>
      <vt:lpstr>Course Error Result Code CS0003</vt:lpstr>
      <vt:lpstr>Course Error Result Code CS0004</vt:lpstr>
      <vt:lpstr>Course Error Result Code CS0007</vt:lpstr>
      <vt:lpstr>Course Error Result Code CS0008</vt:lpstr>
      <vt:lpstr>Course Error Result Code CS0020</vt:lpstr>
      <vt:lpstr>Course Error Result Code CS0021</vt:lpstr>
      <vt:lpstr>Course Error Result Code CS0023</vt:lpstr>
      <vt:lpstr>Course Error Result Code CS0024</vt:lpstr>
      <vt:lpstr>Course Error Result Code CS0025</vt:lpstr>
      <vt:lpstr>Student Errors </vt:lpstr>
      <vt:lpstr>Student Error Result Code SC0001</vt:lpstr>
      <vt:lpstr>Student Error Result Code SC0003</vt:lpstr>
      <vt:lpstr>Student Error Result Code SC0006</vt:lpstr>
      <vt:lpstr>Student Error Result Code SC0009</vt:lpstr>
      <vt:lpstr>Student Error Result Code SC0013</vt:lpstr>
      <vt:lpstr>Student Error Result Code SC0014</vt:lpstr>
      <vt:lpstr>Student Error Result Code SC0015</vt:lpstr>
      <vt:lpstr>Student Error Result Code SC0016</vt:lpstr>
      <vt:lpstr>Student Error Result Code SC0017</vt:lpstr>
      <vt:lpstr>Student Error Result Code SC0019</vt:lpstr>
      <vt:lpstr>Quick Check</vt:lpstr>
      <vt:lpstr>  Understanding CTE Summary Reports</vt:lpstr>
      <vt:lpstr>CTE Summary Reports </vt:lpstr>
      <vt:lpstr>Open CTE Summary Reports </vt:lpstr>
      <vt:lpstr>(CTEA-004) CTE FTE Summary by Course</vt:lpstr>
      <vt:lpstr>(CTEA-005) CTE FTE Summary by Category</vt:lpstr>
      <vt:lpstr>Requesting CTE Overrides</vt:lpstr>
      <vt:lpstr>CTE Overrides </vt:lpstr>
      <vt:lpstr>CTE Overrides, cont’d </vt:lpstr>
      <vt:lpstr>CTE Approved Overrides</vt:lpstr>
      <vt:lpstr>Quick Check</vt:lpstr>
      <vt:lpstr>CTE FTE Daily Summary Reports Being Updated </vt:lpstr>
      <vt:lpstr>CTE FTE Daily Summary Reports</vt:lpstr>
      <vt:lpstr>CTE FTE Daily Summary Reports, cont’d</vt:lpstr>
      <vt:lpstr>CTE FTE Run Dates</vt:lpstr>
      <vt:lpstr>CTE FTE Fluctuations</vt:lpstr>
      <vt:lpstr>Error Severity Codes</vt:lpstr>
      <vt:lpstr>CTEA-007 Students District is Educating</vt:lpstr>
      <vt:lpstr>CTEA-008 Students Initially Funded at District</vt:lpstr>
      <vt:lpstr>CTAE-008 Report Example</vt:lpstr>
      <vt:lpstr>CTEA-009 Transfers</vt:lpstr>
      <vt:lpstr>Result Codes </vt:lpstr>
      <vt:lpstr>CTEA-009 Report Example</vt:lpstr>
      <vt:lpstr>Quick Check</vt:lpstr>
      <vt:lpstr>Summary</vt:lpstr>
      <vt:lpstr>Office of Career Tech</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1318</cp:revision>
  <cp:lastPrinted>2019-01-29T18:00:08Z</cp:lastPrinted>
  <dcterms:created xsi:type="dcterms:W3CDTF">2016-04-29T15:21:53Z</dcterms:created>
  <dcterms:modified xsi:type="dcterms:W3CDTF">2022-04-01T19:20:22Z</dcterms:modified>
</cp:coreProperties>
</file>