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83"/>
  </p:notesMasterIdLst>
  <p:handoutMasterIdLst>
    <p:handoutMasterId r:id="rId84"/>
  </p:handoutMasterIdLst>
  <p:sldIdLst>
    <p:sldId id="256" r:id="rId5"/>
    <p:sldId id="445" r:id="rId6"/>
    <p:sldId id="641" r:id="rId7"/>
    <p:sldId id="257" r:id="rId8"/>
    <p:sldId id="430" r:id="rId9"/>
    <p:sldId id="431" r:id="rId10"/>
    <p:sldId id="357" r:id="rId11"/>
    <p:sldId id="418" r:id="rId12"/>
    <p:sldId id="663" r:id="rId13"/>
    <p:sldId id="454" r:id="rId14"/>
    <p:sldId id="617" r:id="rId15"/>
    <p:sldId id="602" r:id="rId16"/>
    <p:sldId id="717" r:id="rId17"/>
    <p:sldId id="672" r:id="rId18"/>
    <p:sldId id="640" r:id="rId19"/>
    <p:sldId id="601" r:id="rId20"/>
    <p:sldId id="657" r:id="rId21"/>
    <p:sldId id="656" r:id="rId22"/>
    <p:sldId id="702" r:id="rId23"/>
    <p:sldId id="718" r:id="rId24"/>
    <p:sldId id="592" r:id="rId25"/>
    <p:sldId id="598" r:id="rId26"/>
    <p:sldId id="600" r:id="rId27"/>
    <p:sldId id="658" r:id="rId28"/>
    <p:sldId id="716" r:id="rId29"/>
    <p:sldId id="720" r:id="rId30"/>
    <p:sldId id="715" r:id="rId31"/>
    <p:sldId id="669" r:id="rId32"/>
    <p:sldId id="664" r:id="rId33"/>
    <p:sldId id="675" r:id="rId34"/>
    <p:sldId id="660" r:id="rId35"/>
    <p:sldId id="661" r:id="rId36"/>
    <p:sldId id="662" r:id="rId37"/>
    <p:sldId id="665" r:id="rId38"/>
    <p:sldId id="666" r:id="rId39"/>
    <p:sldId id="678" r:id="rId40"/>
    <p:sldId id="667" r:id="rId41"/>
    <p:sldId id="682" r:id="rId42"/>
    <p:sldId id="684" r:id="rId43"/>
    <p:sldId id="683" r:id="rId44"/>
    <p:sldId id="677" r:id="rId45"/>
    <p:sldId id="668" r:id="rId46"/>
    <p:sldId id="671" r:id="rId47"/>
    <p:sldId id="729" r:id="rId48"/>
    <p:sldId id="719" r:id="rId49"/>
    <p:sldId id="694" r:id="rId50"/>
    <p:sldId id="722" r:id="rId51"/>
    <p:sldId id="723" r:id="rId52"/>
    <p:sldId id="609" r:id="rId53"/>
    <p:sldId id="618" r:id="rId54"/>
    <p:sldId id="610" r:id="rId55"/>
    <p:sldId id="452" r:id="rId56"/>
    <p:sldId id="611" r:id="rId57"/>
    <p:sldId id="655" r:id="rId58"/>
    <p:sldId id="624" r:id="rId59"/>
    <p:sldId id="625" r:id="rId60"/>
    <p:sldId id="612" r:id="rId61"/>
    <p:sldId id="606" r:id="rId62"/>
    <p:sldId id="630" r:id="rId63"/>
    <p:sldId id="674" r:id="rId64"/>
    <p:sldId id="613" r:id="rId65"/>
    <p:sldId id="639" r:id="rId66"/>
    <p:sldId id="721" r:id="rId67"/>
    <p:sldId id="459" r:id="rId68"/>
    <p:sldId id="650" r:id="rId69"/>
    <p:sldId id="614" r:id="rId70"/>
    <p:sldId id="627" r:id="rId71"/>
    <p:sldId id="461" r:id="rId72"/>
    <p:sldId id="465" r:id="rId73"/>
    <p:sldId id="615" r:id="rId74"/>
    <p:sldId id="632" r:id="rId75"/>
    <p:sldId id="633" r:id="rId76"/>
    <p:sldId id="673" r:id="rId77"/>
    <p:sldId id="397" r:id="rId78"/>
    <p:sldId id="262" r:id="rId79"/>
    <p:sldId id="728" r:id="rId80"/>
    <p:sldId id="429" r:id="rId81"/>
    <p:sldId id="342" r:id="rId8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FD69E0-FD1E-423A-B732-58984B63C755}">
          <p14:sldIdLst>
            <p14:sldId id="256"/>
            <p14:sldId id="445"/>
          </p14:sldIdLst>
        </p14:section>
        <p14:section name="General" id="{65CF7C3D-3E2E-492B-BAB5-6CEC2B76C998}">
          <p14:sldIdLst>
            <p14:sldId id="641"/>
            <p14:sldId id="257"/>
            <p14:sldId id="430"/>
            <p14:sldId id="431"/>
            <p14:sldId id="357"/>
            <p14:sldId id="418"/>
          </p14:sldIdLst>
        </p14:section>
        <p14:section name="Understanding" id="{C9825BDB-165E-4EDD-B6EF-8A9CC643EC1F}">
          <p14:sldIdLst>
            <p14:sldId id="663"/>
            <p14:sldId id="454"/>
            <p14:sldId id="617"/>
            <p14:sldId id="602"/>
            <p14:sldId id="717"/>
            <p14:sldId id="672"/>
            <p14:sldId id="640"/>
            <p14:sldId id="601"/>
            <p14:sldId id="657"/>
            <p14:sldId id="656"/>
            <p14:sldId id="702"/>
          </p14:sldIdLst>
        </p14:section>
        <p14:section name="SSID Scenarios" id="{CEE1642D-DD73-458A-8C21-78FA8ED1C960}">
          <p14:sldIdLst>
            <p14:sldId id="718"/>
            <p14:sldId id="592"/>
            <p14:sldId id="598"/>
            <p14:sldId id="600"/>
            <p14:sldId id="658"/>
          </p14:sldIdLst>
        </p14:section>
        <p14:section name="EMIS Guide - Assessment" id="{282D2DAB-9341-4B57-AC4D-1DABE396D482}">
          <p14:sldIdLst>
            <p14:sldId id="716"/>
            <p14:sldId id="720"/>
          </p14:sldIdLst>
        </p14:section>
        <p14:section name="Score Not Reported" id="{43F1FC5F-142B-4F7C-AB3A-2D4DA344B23E}">
          <p14:sldIdLst>
            <p14:sldId id="715"/>
            <p14:sldId id="669"/>
            <p14:sldId id="664"/>
            <p14:sldId id="675"/>
            <p14:sldId id="660"/>
            <p14:sldId id="661"/>
            <p14:sldId id="662"/>
            <p14:sldId id="665"/>
            <p14:sldId id="666"/>
            <p14:sldId id="678"/>
            <p14:sldId id="667"/>
            <p14:sldId id="682"/>
            <p14:sldId id="684"/>
            <p14:sldId id="683"/>
            <p14:sldId id="677"/>
            <p14:sldId id="668"/>
            <p14:sldId id="671"/>
          </p14:sldIdLst>
        </p14:section>
        <p14:section name="Other Assessment Reports" id="{44B34364-CA4E-4DF8-8D19-9607EB20F9EB}">
          <p14:sldIdLst>
            <p14:sldId id="729"/>
            <p14:sldId id="719"/>
            <p14:sldId id="694"/>
            <p14:sldId id="722"/>
            <p14:sldId id="723"/>
          </p14:sldIdLst>
        </p14:section>
        <p14:section name="Missing by Collection" id="{3F4DC56F-AF80-4C9B-B0C5-F656BDB5B6D0}">
          <p14:sldIdLst>
            <p14:sldId id="609"/>
          </p14:sldIdLst>
        </p14:section>
        <p14:section name="PS COS" id="{88E65ED9-788C-49EC-9227-3E65A07E8391}">
          <p14:sldIdLst>
            <p14:sldId id="618"/>
          </p14:sldIdLst>
        </p14:section>
        <p14:section name="ELA PS" id="{DC8D4D9B-01CF-42FB-93B5-3C3312E78A37}">
          <p14:sldIdLst>
            <p14:sldId id="610"/>
            <p14:sldId id="452"/>
          </p14:sldIdLst>
        </p14:section>
        <p14:section name="KRA" id="{599282EB-7F39-4BF9-8201-344D9BAE6C9E}">
          <p14:sldIdLst>
            <p14:sldId id="611"/>
            <p14:sldId id="655"/>
            <p14:sldId id="624"/>
          </p14:sldIdLst>
        </p14:section>
        <p14:section name="3-8 NexGen" id="{AE397218-2991-44AD-A211-8F2C6F031C9B}">
          <p14:sldIdLst>
            <p14:sldId id="625"/>
            <p14:sldId id="612"/>
            <p14:sldId id="606"/>
            <p14:sldId id="630"/>
            <p14:sldId id="674"/>
          </p14:sldIdLst>
        </p14:section>
        <p14:section name="EOC" id="{AE5F2FBF-9695-4D10-BD3A-53C50ED35459}">
          <p14:sldIdLst>
            <p14:sldId id="613"/>
            <p14:sldId id="639"/>
            <p14:sldId id="721"/>
            <p14:sldId id="459"/>
            <p14:sldId id="650"/>
          </p14:sldIdLst>
        </p14:section>
        <p14:section name="Spring ALT" id="{42DF1839-10C3-430A-A516-0C501D1616B7}">
          <p14:sldIdLst>
            <p14:sldId id="614"/>
            <p14:sldId id="627"/>
          </p14:sldIdLst>
        </p14:section>
        <p14:section name="OELPA" id="{38FEB169-A0FE-4488-9F44-36C552FDE7C5}">
          <p14:sldIdLst>
            <p14:sldId id="461"/>
          </p14:sldIdLst>
        </p14:section>
        <p14:section name="DPR" id="{D046E22C-1F45-48E7-9B00-31BF7FE027EA}">
          <p14:sldIdLst>
            <p14:sldId id="465"/>
          </p14:sldIdLst>
        </p14:section>
        <p14:section name="CTE Spring" id="{7019BF49-9BAF-4815-BDF0-3A315F309F2C}">
          <p14:sldIdLst>
            <p14:sldId id="615"/>
          </p14:sldIdLst>
        </p14:section>
        <p14:section name="Other Accountability" id="{525B224B-EDDB-4CE3-BCA2-28CA6CACEFF7}">
          <p14:sldIdLst>
            <p14:sldId id="632"/>
          </p14:sldIdLst>
        </p14:section>
        <p14:section name="ACT" id="{063844F8-8523-4CB3-ADF9-83A0AB456E67}">
          <p14:sldIdLst>
            <p14:sldId id="633"/>
            <p14:sldId id="673"/>
            <p14:sldId id="397"/>
          </p14:sldIdLst>
        </p14:section>
        <p14:section name="Summary" id="{D1D938E9-FA87-425A-AD12-C2963D7BCC42}">
          <p14:sldIdLst>
            <p14:sldId id="262"/>
            <p14:sldId id="728"/>
            <p14:sldId id="429"/>
            <p14:sldId id="34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272988-6196-2497-85ED-12D56BC3382E}" name="Sparr Sandy" initials="SS" userId="S::sparr.sandy@ncocc.net::f8a3e6a1-e3f3-4639-a42d-2acd6ced1d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88B"/>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78653" autoAdjust="0"/>
  </p:normalViewPr>
  <p:slideViewPr>
    <p:cSldViewPr snapToGrid="0" snapToObjects="1">
      <p:cViewPr varScale="1">
        <p:scale>
          <a:sx n="90" d="100"/>
          <a:sy n="90" d="100"/>
        </p:scale>
        <p:origin x="1392"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26"/>
    </p:cViewPr>
  </p:sorterViewPr>
  <p:notesViewPr>
    <p:cSldViewPr snapToGrid="0" snapToObjects="1">
      <p:cViewPr>
        <p:scale>
          <a:sx n="136" d="100"/>
          <a:sy n="136" d="100"/>
        </p:scale>
        <p:origin x="2718" y="-27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handoutMaster" Target="handoutMasters/handoutMaster1.xml"/><Relationship Id="rId89"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2A180A-C4E5-1EC0-9BCB-02020D7574C6}"/>
              </a:ext>
            </a:extLst>
          </p:cNvPr>
          <p:cNvSpPr>
            <a:spLocks noGrp="1"/>
          </p:cNvSpPr>
          <p:nvPr>
            <p:ph type="hdr" sz="quarter"/>
          </p:nvPr>
        </p:nvSpPr>
        <p:spPr>
          <a:xfrm>
            <a:off x="0" y="0"/>
            <a:ext cx="3037212" cy="466080"/>
          </a:xfrm>
          <a:prstGeom prst="rect">
            <a:avLst/>
          </a:prstGeom>
        </p:spPr>
        <p:txBody>
          <a:bodyPr vert="horz" lIns="90590" tIns="45295" rIns="90590" bIns="45295" rtlCol="0"/>
          <a:lstStyle>
            <a:lvl1pPr algn="l">
              <a:defRPr sz="1200"/>
            </a:lvl1pPr>
          </a:lstStyle>
          <a:p>
            <a:endParaRPr lang="en-US"/>
          </a:p>
        </p:txBody>
      </p:sp>
      <p:sp>
        <p:nvSpPr>
          <p:cNvPr id="3" name="Date Placeholder 2">
            <a:extLst>
              <a:ext uri="{FF2B5EF4-FFF2-40B4-BE49-F238E27FC236}">
                <a16:creationId xmlns:a16="http://schemas.microsoft.com/office/drawing/2014/main" id="{D5AC1798-25CF-17EF-30C0-39AA8B6B4731}"/>
              </a:ext>
            </a:extLst>
          </p:cNvPr>
          <p:cNvSpPr>
            <a:spLocks noGrp="1"/>
          </p:cNvSpPr>
          <p:nvPr>
            <p:ph type="dt" sz="quarter" idx="1"/>
          </p:nvPr>
        </p:nvSpPr>
        <p:spPr>
          <a:xfrm>
            <a:off x="3971619" y="0"/>
            <a:ext cx="3037212" cy="466080"/>
          </a:xfrm>
          <a:prstGeom prst="rect">
            <a:avLst/>
          </a:prstGeom>
        </p:spPr>
        <p:txBody>
          <a:bodyPr vert="horz" lIns="90590" tIns="45295" rIns="90590" bIns="45295" rtlCol="0"/>
          <a:lstStyle>
            <a:lvl1pPr algn="r">
              <a:defRPr sz="1200"/>
            </a:lvl1pPr>
          </a:lstStyle>
          <a:p>
            <a:r>
              <a:rPr lang="en-US"/>
              <a:t>5/13/2022</a:t>
            </a:r>
          </a:p>
        </p:txBody>
      </p:sp>
      <p:sp>
        <p:nvSpPr>
          <p:cNvPr id="4" name="Footer Placeholder 3">
            <a:extLst>
              <a:ext uri="{FF2B5EF4-FFF2-40B4-BE49-F238E27FC236}">
                <a16:creationId xmlns:a16="http://schemas.microsoft.com/office/drawing/2014/main" id="{26B9C3A2-6722-5FC5-77CF-942EF77175AA}"/>
              </a:ext>
            </a:extLst>
          </p:cNvPr>
          <p:cNvSpPr>
            <a:spLocks noGrp="1"/>
          </p:cNvSpPr>
          <p:nvPr>
            <p:ph type="ftr" sz="quarter" idx="2"/>
          </p:nvPr>
        </p:nvSpPr>
        <p:spPr>
          <a:xfrm>
            <a:off x="0" y="8830320"/>
            <a:ext cx="3037212" cy="466080"/>
          </a:xfrm>
          <a:prstGeom prst="rect">
            <a:avLst/>
          </a:prstGeom>
        </p:spPr>
        <p:txBody>
          <a:bodyPr vert="horz" lIns="90590" tIns="45295" rIns="90590" bIns="4529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FBEC34D-EE3B-C9AA-A0E2-942A1F495E50}"/>
              </a:ext>
            </a:extLst>
          </p:cNvPr>
          <p:cNvSpPr>
            <a:spLocks noGrp="1"/>
          </p:cNvSpPr>
          <p:nvPr>
            <p:ph type="sldNum" sz="quarter" idx="3"/>
          </p:nvPr>
        </p:nvSpPr>
        <p:spPr>
          <a:xfrm>
            <a:off x="3971619" y="8830320"/>
            <a:ext cx="3037212" cy="466080"/>
          </a:xfrm>
          <a:prstGeom prst="rect">
            <a:avLst/>
          </a:prstGeom>
        </p:spPr>
        <p:txBody>
          <a:bodyPr vert="horz" lIns="90590" tIns="45295" rIns="90590" bIns="45295" rtlCol="0" anchor="b"/>
          <a:lstStyle>
            <a:lvl1pPr algn="r">
              <a:defRPr sz="1200"/>
            </a:lvl1pPr>
          </a:lstStyle>
          <a:p>
            <a:fld id="{CA9495D6-29D2-4472-9F7D-A4038F2FC8D6}" type="slidenum">
              <a:rPr lang="en-US" smtClean="0"/>
              <a:t>‹#›</a:t>
            </a:fld>
            <a:endParaRPr lang="en-US"/>
          </a:p>
        </p:txBody>
      </p:sp>
    </p:spTree>
    <p:extLst>
      <p:ext uri="{BB962C8B-B14F-4D97-AF65-F5344CB8AC3E}">
        <p14:creationId xmlns:p14="http://schemas.microsoft.com/office/powerpoint/2010/main" val="11483936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61" tIns="46582" rIns="93161" bIns="46582"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1" tIns="46582" rIns="93161" bIns="46582" rtlCol="0"/>
          <a:lstStyle>
            <a:lvl1pPr algn="r">
              <a:defRPr sz="1200"/>
            </a:lvl1pPr>
          </a:lstStyle>
          <a:p>
            <a:r>
              <a:rPr lang="en-US"/>
              <a:t>5/13/2022</a:t>
            </a:r>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1" tIns="46582" rIns="93161" bIns="46582" rtlCol="0" anchor="ctr"/>
          <a:lstStyle/>
          <a:p>
            <a:endParaRPr lang="en-US" dirty="0"/>
          </a:p>
        </p:txBody>
      </p:sp>
      <p:sp>
        <p:nvSpPr>
          <p:cNvPr id="5" name="Notes Placeholder 4"/>
          <p:cNvSpPr>
            <a:spLocks noGrp="1"/>
          </p:cNvSpPr>
          <p:nvPr>
            <p:ph type="body" sz="quarter" idx="3"/>
          </p:nvPr>
        </p:nvSpPr>
        <p:spPr>
          <a:xfrm>
            <a:off x="701040" y="4479002"/>
            <a:ext cx="5608320" cy="4350965"/>
          </a:xfrm>
          <a:prstGeom prst="rect">
            <a:avLst/>
          </a:prstGeom>
        </p:spPr>
        <p:txBody>
          <a:bodyPr vert="horz" lIns="93161" tIns="46582" rIns="93161"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3161" tIns="46582" rIns="93161"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1" tIns="46582" rIns="93161" bIns="46582" rtlCol="0" anchor="b"/>
          <a:lstStyle>
            <a:lvl1pPr algn="r">
              <a:defRPr sz="1200"/>
            </a:lvl1pPr>
          </a:lstStyle>
          <a:p>
            <a:fld id="{A14D76B5-9437-466B-8333-8FA70E4511FB}" type="slidenum">
              <a:rPr lang="en-US" smtClean="0"/>
              <a:t>‹#›</a:t>
            </a:fld>
            <a:endParaRPr lang="en-US" dirty="0"/>
          </a:p>
        </p:txBody>
      </p:sp>
    </p:spTree>
    <p:extLst>
      <p:ext uri="{BB962C8B-B14F-4D97-AF65-F5344CB8AC3E}">
        <p14:creationId xmlns:p14="http://schemas.microsoft.com/office/powerpoint/2010/main" val="27673962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ducation.ohio.gov/getattachment/Topics/Data/EMIS/EMIS-Documentation/FY16-EMIS-Validation-and-Report-Explanation-Docume/Student-81-Withdrawal-Level-2-Report-Explanation-1.pdf.aspx?lang=en-U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nam04.safelinks.protection.outlook.com/?url=https%3A%2F%2Fwww.youtube.com%2Fwatch%3Fv%3DUHJiYrKbtUo&amp;data=04%7C01%7Ctammyhrosch%40metasolutions.net%7C1e30fdb5ebf140fe0e4108d91f696e4d%7Ca2b91a638b914657a89212e8f42ed79c%7C0%7C0%7C637575360285035849%7CUnknown%7CTWFpbGZsb3d8eyJWIjoiMC4wLjAwMDAiLCJQIjoiV2luMzIiLCJBTiI6Ik1haWwiLCJXVCI6Mn0%3D%7C1000&amp;sdata=tUFGWtrHb0Sk9lGDs8aDk%2F9U3tsIwjdbWt2EsKhLERY%3D&amp;reserved=0"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nam04.safelinks.protection.outlook.com/?url=https%3A%2F%2Fwww.webxam.org%2FPublic%2FCourseGrades&amp;data=04%7C01%7Ctammyhrosch%40metasolutions.net%7C1e30fdb5ebf140fe0e4108d91f696e4d%7Ca2b91a638b914657a89212e8f42ed79c%7C0%7C0%7C637575360285045845%7CUnknown%7CTWFpbGZsb3d8eyJWIjoiMC4wLjAwMDAiLCJQIjoiV2luMzIiLCJBTiI6Ik1haWwiLCJXVCI6Mn0%3D%7C1000&amp;sdata=jIXqojpenNL8benKhs1SUn0FbvS3fFIwnVZhSSvZvko%3D&amp;reserved=0"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lnks.gd/l/eyJhbGciOiJIUzI1NiJ9.eyJidWxsZXRpbl9saW5rX2lkIjoxMDEsInVyaSI6ImJwMjpjbGljayIsImJ1bGxldGluX2lkIjoiMjAyMjA1MDIuNTcyODk3MjEiLCJ1cmwiOiJodHRwczovL2VkdWNhdGlvbi5vaGlvLmdvdi9nZXRhdHRhY2htZW50L1RvcGljcy9FYXJseS1MZWFybmluZy9LaW5kZXJnYXJ0ZW4vRWFybHktTGVhcm5pbmctQXNzZXNzbWVudC9FYXJseS1MZWFybmluZy1Bc3Nlc3NtZW50LWZvci1BZG1pbmlzdHJhdG9ycy9Ib3ctdG8tQWNjZXNzLXRoZS1FTEEtTGVhcm5pbmctUHJvZ3Jlc3Npb24tUmVwb3J0X1VwZGF0ZWRfMTEtMjAxOS5wZGYuYXNweD9sYW5nPWVuLVVTIn0.oF5DyWzvahJyZcVWcPuhOSSUB9yPwSvTdeiqWC14GrY/s/500957002/br/130679184677-l" TargetMode="External"/><Relationship Id="rId2" Type="http://schemas.openxmlformats.org/officeDocument/2006/relationships/slide" Target="../slides/slide51.xml"/><Relationship Id="rId1" Type="http://schemas.openxmlformats.org/officeDocument/2006/relationships/notesMaster" Target="../notesMasters/notesMaster1.xml"/><Relationship Id="rId5" Type="http://schemas.openxmlformats.org/officeDocument/2006/relationships/hyperlink" Target="https://lnks.gd/l/eyJhbGciOiJIUzI1NiJ9.eyJidWxsZXRpbl9saW5rX2lkIjoxMDcsInVyaSI6ImJwMjpjbGljayIsImJ1bGxldGluX2lkIjoiMjAyMjA1MDIuNTcyODk3MjEiLCJ1cmwiOiJodHRwOi8vd3d3Lm9oaW8tazEyLmhlbHAvIn0.4VpYaTo1EFf9B3xoA3T7mH1tu9UvVfJtye0m7NZa_qc/s/500957002/br/130679184677-l" TargetMode="External"/><Relationship Id="rId4" Type="http://schemas.openxmlformats.org/officeDocument/2006/relationships/hyperlink" Target="mailto:ELAHelp@education.ohio.gov"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gcc02.safelinks.protection.outlook.com/?url=https%3A%2F%2Foh-alt.portal.cambiumast.com%2F-%2Fmedia%2Fproject%2Fclient-portals%2Fohio-alt%2Fpdf%2F2021q1%2Faascd_performance_standards.pdf&amp;data=05%7C01%7CEarl.Assoon%40education.ohio.gov%7C4b4c666e9c294e4a920f08da28630d4f%7C50f8fcc494d84f0784eb36ed57c7c8a2%7C0%7C0%7C637866703130478634%7CUnknown%7CTWFpbGZsb3d8eyJWIjoiMC4wLjAwMDAiLCJQIjoiV2luMzIiLCJBTiI6Ik1haWwiLCJXVCI6Mn0%3D%7C3000%7C%7C%7C&amp;sdata=a94OlHy2Hx4C1cIsyQB2X2%2BGV29m4ZTmsAM7wwh79LU%3D&amp;reserved=0"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oh.portal.cambiumast.com/"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tinyurl.com/EA-Train-the-Trainer-Feedback"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a:t>
            </a:fld>
            <a:endParaRPr lang="en-US" dirty="0"/>
          </a:p>
        </p:txBody>
      </p:sp>
    </p:spTree>
    <p:extLst>
      <p:ext uri="{BB962C8B-B14F-4D97-AF65-F5344CB8AC3E}">
        <p14:creationId xmlns:p14="http://schemas.microsoft.com/office/powerpoint/2010/main" val="2508526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60985"/>
            <a:ext cx="5608320" cy="4677507"/>
          </a:xfrm>
        </p:spPr>
        <p:txBody>
          <a:bodyPr/>
          <a:lstStyle/>
          <a:p>
            <a:r>
              <a:rPr lang="en-US" sz="1000" dirty="0"/>
              <a:t>Some assessments will have additional qualifiers for expected assessments. </a:t>
            </a:r>
          </a:p>
          <a:p>
            <a:r>
              <a:rPr lang="en-US" sz="1000" dirty="0"/>
              <a:t>https://education.ohio.gov/getattachment/Topics/Data/EMIS/EMIS-Documentation/Current-EMIS-Manual/2-8-Student-Assessment-FA-Record-v12-0.pdf.aspx?lang=en-US#page=7</a:t>
            </a:r>
          </a:p>
          <a:p>
            <a:r>
              <a:rPr lang="en-US" sz="1000" dirty="0"/>
              <a:t>Who Has to Take Each Assessment? P4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https://education.ohio.gov/getattachment/Topics/Data/EMIS/EMIS-Documentation/Current-EMIS-Manual/2-8-Student-Assessment-FA-Record-v12-0.pdf.aspx?lang=en-US#page=8</a:t>
            </a:r>
          </a:p>
          <a:p>
            <a:r>
              <a:rPr lang="en-US" sz="1000" dirty="0"/>
              <a:t>Who Reports Each Assessment? p5</a:t>
            </a:r>
          </a:p>
          <a:p>
            <a:r>
              <a:rPr lang="en-US" sz="1000" b="1" dirty="0" smtClean="0"/>
              <a:t>Helpdesk </a:t>
            </a:r>
            <a:r>
              <a:rPr lang="en-US" sz="1000" b="1" dirty="0"/>
              <a:t>100316</a:t>
            </a:r>
          </a:p>
          <a:p>
            <a:pPr algn="l"/>
            <a:r>
              <a:rPr lang="en-US" sz="1000" b="1" dirty="0"/>
              <a:t>Q1. </a:t>
            </a:r>
            <a:r>
              <a:rPr lang="en-US" sz="1000" i="0" dirty="0">
                <a:solidFill>
                  <a:srgbClr val="000000"/>
                </a:solidFill>
                <a:effectLst/>
              </a:rPr>
              <a:t>My question is whether or not the sent reasons of CE or CI should also be included on this list when the educating entity (sent to IRN) is reported with either all 999999's (non-reporting) or is reported as an ESC IRN as they do not report school age students</a:t>
            </a:r>
            <a:r>
              <a:rPr lang="en-US" sz="1000" i="0" dirty="0" smtClean="0">
                <a:solidFill>
                  <a:srgbClr val="000000"/>
                </a:solidFill>
                <a:effectLst/>
              </a:rPr>
              <a:t>.</a:t>
            </a:r>
            <a:endParaRPr lang="en-US" sz="1000" i="0" dirty="0">
              <a:solidFill>
                <a:srgbClr val="000000"/>
              </a:solidFill>
              <a:effectLst/>
            </a:endParaRPr>
          </a:p>
          <a:p>
            <a:pPr algn="l"/>
            <a:r>
              <a:rPr lang="en-US" sz="1000" i="0" dirty="0">
                <a:solidFill>
                  <a:srgbClr val="000000"/>
                </a:solidFill>
                <a:effectLst/>
              </a:rPr>
              <a:t>WKC rules indicate the following on Institutional Placements and FAY so I just want to make sure we are giving all the information necessary in this situation:</a:t>
            </a:r>
          </a:p>
          <a:p>
            <a:pPr algn="l">
              <a:buFont typeface="Arial" panose="020B0604020202020204" pitchFamily="34" charset="0"/>
              <a:buChar char="•"/>
            </a:pPr>
            <a:r>
              <a:rPr lang="en-US" sz="1000" i="0" dirty="0">
                <a:solidFill>
                  <a:srgbClr val="000000"/>
                </a:solidFill>
                <a:effectLst/>
              </a:rPr>
              <a:t>A student who is enrolled as of the Friday of the first full week of October, then leaves the district through one of the following codes, and then returns to the district prior to the end of the school year will be considered as continuously enrolled for a </a:t>
            </a:r>
            <a:r>
              <a:rPr lang="en-US" sz="1000" i="0" dirty="0" smtClean="0">
                <a:solidFill>
                  <a:srgbClr val="000000"/>
                </a:solidFill>
                <a:effectLst/>
              </a:rPr>
              <a:t>FAY</a:t>
            </a:r>
          </a:p>
          <a:p>
            <a:pPr algn="l">
              <a:buFont typeface="Arial" panose="020B0604020202020204" pitchFamily="34" charset="0"/>
              <a:buChar char="•"/>
            </a:pPr>
            <a:r>
              <a:rPr lang="en-US" sz="1000" i="0" dirty="0" smtClean="0">
                <a:solidFill>
                  <a:srgbClr val="000000"/>
                </a:solidFill>
                <a:effectLst/>
              </a:rPr>
              <a:t>CE </a:t>
            </a:r>
            <a:r>
              <a:rPr lang="en-US" sz="1000" i="0" dirty="0">
                <a:solidFill>
                  <a:srgbClr val="000000"/>
                </a:solidFill>
                <a:effectLst/>
              </a:rPr>
              <a:t>- Court ordered institutional placement in a facility as defined by ORC §2151.65 or §</a:t>
            </a:r>
            <a:r>
              <a:rPr lang="en-US" sz="1000" i="0" dirty="0" smtClean="0">
                <a:solidFill>
                  <a:srgbClr val="000000"/>
                </a:solidFill>
                <a:effectLst/>
              </a:rPr>
              <a:t>2152.41CI </a:t>
            </a:r>
            <a:r>
              <a:rPr lang="en-US" sz="1000" i="0" dirty="0">
                <a:solidFill>
                  <a:srgbClr val="000000"/>
                </a:solidFill>
                <a:effectLst/>
              </a:rPr>
              <a:t>- All court ordered institutional placements other than foster care and facilities defined by ORC §2151.65 or §</a:t>
            </a:r>
            <a:r>
              <a:rPr lang="en-US" sz="1000" i="0" dirty="0" smtClean="0">
                <a:solidFill>
                  <a:srgbClr val="000000"/>
                </a:solidFill>
                <a:effectLst/>
              </a:rPr>
              <a:t>2152.41</a:t>
            </a:r>
          </a:p>
          <a:p>
            <a:pPr algn="l">
              <a:buFont typeface="Arial" panose="020B0604020202020204" pitchFamily="34" charset="0"/>
              <a:buChar char="•"/>
            </a:pPr>
            <a:r>
              <a:rPr lang="en-US" sz="1000" i="0" dirty="0" smtClean="0">
                <a:solidFill>
                  <a:srgbClr val="000000"/>
                </a:solidFill>
                <a:effectLst/>
              </a:rPr>
              <a:t>NI </a:t>
            </a:r>
            <a:r>
              <a:rPr lang="en-US" sz="1000" i="0" dirty="0">
                <a:solidFill>
                  <a:srgbClr val="000000"/>
                </a:solidFill>
                <a:effectLst/>
              </a:rPr>
              <a:t>- Non-court ordered or foster care institutional placement</a:t>
            </a:r>
          </a:p>
          <a:p>
            <a:pPr algn="l">
              <a:buFont typeface="Arial" panose="020B0604020202020204" pitchFamily="34" charset="0"/>
              <a:buChar char="•"/>
            </a:pPr>
            <a:r>
              <a:rPr lang="en-US" sz="1000" i="0" dirty="0">
                <a:solidFill>
                  <a:srgbClr val="000000"/>
                </a:solidFill>
                <a:effectLst/>
              </a:rPr>
              <a:t>Verify correct MOA IRN assignment for these </a:t>
            </a:r>
            <a:r>
              <a:rPr lang="en-US" sz="1000" i="0" dirty="0" smtClean="0">
                <a:solidFill>
                  <a:srgbClr val="000000"/>
                </a:solidFill>
                <a:effectLst/>
              </a:rPr>
              <a:t>students</a:t>
            </a:r>
            <a:endParaRPr lang="en-US" sz="1000" b="0" i="0" dirty="0">
              <a:solidFill>
                <a:srgbClr val="000000"/>
              </a:solidFill>
              <a:effectLst/>
              <a:latin typeface="Verdana" panose="020B0604030504040204" pitchFamily="34" charset="0"/>
            </a:endParaRPr>
          </a:p>
          <a:p>
            <a:r>
              <a:rPr lang="en-US" sz="1000" b="1" dirty="0"/>
              <a:t>A1. </a:t>
            </a:r>
            <a:r>
              <a:rPr lang="en-US" sz="1000" i="1" dirty="0">
                <a:solidFill>
                  <a:srgbClr val="000000"/>
                </a:solidFill>
                <a:latin typeface="Calibri" panose="020F0502020204030204" pitchFamily="34" charset="0"/>
              </a:rPr>
              <a:t>I checked with the ODE Office for Accountability and also the Office of Assessment, and here is there response:  "</a:t>
            </a:r>
            <a:r>
              <a:rPr lang="en-US" sz="1000" dirty="0">
                <a:solidFill>
                  <a:srgbClr val="000000"/>
                </a:solidFill>
                <a:latin typeface="Calibri" panose="020F0502020204030204" pitchFamily="34" charset="0"/>
              </a:rPr>
              <a:t>that if a district no longer is ‘responsible’ for a student’s education, then that district also has no requirement to test.  The reverse also is true – if a district is deemed ‘responsible’ they also hold the responsibility to either test the student or make sure someone else tests him/her. </a:t>
            </a:r>
            <a:endParaRPr lang="en-US" sz="1000" b="0" i="0" dirty="0">
              <a:solidFill>
                <a:srgbClr val="000000"/>
              </a:solidFill>
              <a:effectLst/>
              <a:latin typeface="Verdana" panose="020B0604030504040204" pitchFamily="34" charset="0"/>
            </a:endParaRPr>
          </a:p>
          <a:p>
            <a:r>
              <a:rPr lang="en-US" sz="1000" dirty="0">
                <a:solidFill>
                  <a:srgbClr val="000000"/>
                </a:solidFill>
                <a:latin typeface="Calibri" panose="020F0502020204030204" pitchFamily="34" charset="0"/>
              </a:rPr>
              <a:t>We tell districts if they no longer are responsible (usually deemed this by the court), they are to withdraw the student – so anyone who still has a student on their roles </a:t>
            </a:r>
            <a:r>
              <a:rPr lang="en-US" sz="1000" b="1" dirty="0">
                <a:solidFill>
                  <a:srgbClr val="000000"/>
                </a:solidFill>
                <a:latin typeface="Calibri" panose="020F0502020204030204" pitchFamily="34" charset="0"/>
              </a:rPr>
              <a:t>IS</a:t>
            </a:r>
            <a:r>
              <a:rPr lang="en-US" sz="1000" dirty="0">
                <a:solidFill>
                  <a:srgbClr val="000000"/>
                </a:solidFill>
                <a:latin typeface="Calibri" panose="020F0502020204030204" pitchFamily="34" charset="0"/>
              </a:rPr>
              <a:t> responsible (either they are responsible for actually delivering the education OR they are financially responsible for paying someone else to do it)."</a:t>
            </a:r>
            <a:endParaRPr lang="en-US" sz="1000" b="0" i="0" dirty="0">
              <a:solidFill>
                <a:srgbClr val="000000"/>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A14D76B5-9437-466B-8333-8FA70E4511FB}" type="slidenum">
              <a:rPr lang="en-US" smtClean="0"/>
              <a:t>10</a:t>
            </a:fld>
            <a:endParaRPr lang="en-US" dirty="0"/>
          </a:p>
        </p:txBody>
      </p:sp>
    </p:spTree>
    <p:extLst>
      <p:ext uri="{BB962C8B-B14F-4D97-AF65-F5344CB8AC3E}">
        <p14:creationId xmlns:p14="http://schemas.microsoft.com/office/powerpoint/2010/main" val="2663632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https://education.ohio.gov/getattachment/Topics/Data/EMIS/EMIS-Documentation/Current-EMIS-Manual/5-3-Organization-General-Information-DN-v11-2.pdf.aspx?lang=en-US#page=8</a:t>
            </a:r>
          </a:p>
          <a:p>
            <a:r>
              <a:rPr lang="en-US" dirty="0"/>
              <a:t>Page 6</a:t>
            </a: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11</a:t>
            </a:fld>
            <a:endParaRPr lang="en-US" dirty="0"/>
          </a:p>
        </p:txBody>
      </p:sp>
    </p:spTree>
    <p:extLst>
      <p:ext uri="{BB962C8B-B14F-4D97-AF65-F5344CB8AC3E}">
        <p14:creationId xmlns:p14="http://schemas.microsoft.com/office/powerpoint/2010/main" val="1007240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Appendix I: Guidance for Special Testing Scenarios</a:t>
            </a:r>
          </a:p>
          <a:p>
            <a:r>
              <a:rPr lang="en-US" dirty="0"/>
              <a:t>Scholarship Program Assessment Requirements:</a:t>
            </a:r>
          </a:p>
          <a:p>
            <a:r>
              <a:rPr lang="en-US" dirty="0"/>
              <a:t>https://oh-ost.portal.cambiumast.com/-/media/project/client-portals/ohio-ost/pdf/sp22-tam/appendix-i---ost-sp22-tam.pdf#page=4</a:t>
            </a:r>
          </a:p>
          <a:p>
            <a:r>
              <a:rPr lang="en-US" dirty="0"/>
              <a:t>Page 4</a:t>
            </a:r>
          </a:p>
        </p:txBody>
      </p:sp>
      <p:sp>
        <p:nvSpPr>
          <p:cNvPr id="4" name="Slide Number Placeholder 3"/>
          <p:cNvSpPr>
            <a:spLocks noGrp="1"/>
          </p:cNvSpPr>
          <p:nvPr>
            <p:ph type="sldNum" sz="quarter" idx="5"/>
          </p:nvPr>
        </p:nvSpPr>
        <p:spPr/>
        <p:txBody>
          <a:bodyPr/>
          <a:lstStyle/>
          <a:p>
            <a:fld id="{A14D76B5-9437-466B-8333-8FA70E4511FB}" type="slidenum">
              <a:rPr lang="en-US" smtClean="0"/>
              <a:t>12</a:t>
            </a:fld>
            <a:endParaRPr lang="en-US" dirty="0"/>
          </a:p>
        </p:txBody>
      </p:sp>
    </p:spTree>
    <p:extLst>
      <p:ext uri="{BB962C8B-B14F-4D97-AF65-F5344CB8AC3E}">
        <p14:creationId xmlns:p14="http://schemas.microsoft.com/office/powerpoint/2010/main" val="3021026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96">
              <a:defRPr/>
            </a:pPr>
            <a:r>
              <a:rPr lang="en-US" dirty="0"/>
              <a:t>When another LEA is reporting a preschool student with an incorrect district of residence, a student could appear on the missing report for that incorrectly reported DOR. Look in ODDEX for misreported DOR data as well as SCR conflicts. </a:t>
            </a:r>
          </a:p>
          <a:p>
            <a:pPr defTabSz="905896">
              <a:defRPr/>
            </a:pPr>
            <a:endParaRPr lang="en-US" dirty="0"/>
          </a:p>
          <a:p>
            <a:pPr defTabSz="905896">
              <a:defRPr/>
            </a:pPr>
            <a:r>
              <a:rPr lang="en-US" dirty="0"/>
              <a:t>Helpdesk search “missing assessment ignore”</a:t>
            </a:r>
            <a:br>
              <a:rPr lang="en-US" dirty="0"/>
            </a:br>
            <a:r>
              <a:rPr lang="en-US" b="0" i="0" dirty="0">
                <a:solidFill>
                  <a:srgbClr val="000000"/>
                </a:solidFill>
                <a:effectLst/>
                <a:latin typeface="Verdana" panose="020B0604030504040204" pitchFamily="34" charset="0"/>
              </a:rPr>
              <a:t/>
            </a:r>
            <a:br>
              <a:rPr lang="en-US" b="0" i="0" dirty="0">
                <a:solidFill>
                  <a:srgbClr val="000000"/>
                </a:solidFill>
                <a:effectLst/>
                <a:latin typeface="Verdana" panose="020B0604030504040204" pitchFamily="34" charset="0"/>
              </a:rPr>
            </a:br>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13</a:t>
            </a:fld>
            <a:endParaRPr lang="en-US" dirty="0"/>
          </a:p>
        </p:txBody>
      </p:sp>
    </p:spTree>
    <p:extLst>
      <p:ext uri="{BB962C8B-B14F-4D97-AF65-F5344CB8AC3E}">
        <p14:creationId xmlns:p14="http://schemas.microsoft.com/office/powerpoint/2010/main" val="1667816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EMIS Collection Calendar for Collection Request Names. </a:t>
            </a:r>
          </a:p>
        </p:txBody>
      </p:sp>
      <p:sp>
        <p:nvSpPr>
          <p:cNvPr id="4" name="Slide Number Placeholder 3"/>
          <p:cNvSpPr>
            <a:spLocks noGrp="1"/>
          </p:cNvSpPr>
          <p:nvPr>
            <p:ph type="sldNum" sz="quarter" idx="5"/>
          </p:nvPr>
        </p:nvSpPr>
        <p:spPr/>
        <p:txBody>
          <a:bodyPr/>
          <a:lstStyle/>
          <a:p>
            <a:fld id="{A14D76B5-9437-466B-8333-8FA70E4511FB}" type="slidenum">
              <a:rPr lang="en-US" smtClean="0"/>
              <a:t>14</a:t>
            </a:fld>
            <a:endParaRPr lang="en-US" dirty="0"/>
          </a:p>
        </p:txBody>
      </p:sp>
    </p:spTree>
    <p:extLst>
      <p:ext uri="{BB962C8B-B14F-4D97-AF65-F5344CB8AC3E}">
        <p14:creationId xmlns:p14="http://schemas.microsoft.com/office/powerpoint/2010/main" val="2048140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15</a:t>
            </a:fld>
            <a:endParaRPr lang="en-US" dirty="0"/>
          </a:p>
        </p:txBody>
      </p:sp>
    </p:spTree>
    <p:extLst>
      <p:ext uri="{BB962C8B-B14F-4D97-AF65-F5344CB8AC3E}">
        <p14:creationId xmlns:p14="http://schemas.microsoft.com/office/powerpoint/2010/main" val="430206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16</a:t>
            </a:fld>
            <a:endParaRPr lang="en-US" dirty="0"/>
          </a:p>
        </p:txBody>
      </p:sp>
    </p:spTree>
    <p:extLst>
      <p:ext uri="{BB962C8B-B14F-4D97-AF65-F5344CB8AC3E}">
        <p14:creationId xmlns:p14="http://schemas.microsoft.com/office/powerpoint/2010/main" val="2304209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17</a:t>
            </a:fld>
            <a:endParaRPr lang="en-US" dirty="0"/>
          </a:p>
        </p:txBody>
      </p:sp>
    </p:spTree>
    <p:extLst>
      <p:ext uri="{BB962C8B-B14F-4D97-AF65-F5344CB8AC3E}">
        <p14:creationId xmlns:p14="http://schemas.microsoft.com/office/powerpoint/2010/main" val="183259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18</a:t>
            </a:fld>
            <a:endParaRPr lang="en-US" dirty="0"/>
          </a:p>
        </p:txBody>
      </p:sp>
    </p:spTree>
    <p:extLst>
      <p:ext uri="{BB962C8B-B14F-4D97-AF65-F5344CB8AC3E}">
        <p14:creationId xmlns:p14="http://schemas.microsoft.com/office/powerpoint/2010/main" val="3489166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19</a:t>
            </a:fld>
            <a:endParaRPr lang="en-US" dirty="0"/>
          </a:p>
        </p:txBody>
      </p:sp>
    </p:spTree>
    <p:extLst>
      <p:ext uri="{BB962C8B-B14F-4D97-AF65-F5344CB8AC3E}">
        <p14:creationId xmlns:p14="http://schemas.microsoft.com/office/powerpoint/2010/main" val="90668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2</a:t>
            </a:fld>
            <a:endParaRPr lang="en-US" dirty="0"/>
          </a:p>
        </p:txBody>
      </p:sp>
    </p:spTree>
    <p:extLst>
      <p:ext uri="{BB962C8B-B14F-4D97-AF65-F5344CB8AC3E}">
        <p14:creationId xmlns:p14="http://schemas.microsoft.com/office/powerpoint/2010/main" val="194766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Duplicate SSID</a:t>
            </a:r>
          </a:p>
          <a:p>
            <a:r>
              <a:rPr lang="en-US" dirty="0"/>
              <a:t>Student enrolls and is given a new SSID instead of the one reported by the previous LEA</a:t>
            </a:r>
          </a:p>
          <a:p>
            <a:pPr marL="452948" indent="-452948">
              <a:buFont typeface="Arial" panose="020B0604020202020204" pitchFamily="34" charset="0"/>
              <a:buChar char="•"/>
            </a:pPr>
            <a:r>
              <a:rPr lang="en-US" dirty="0"/>
              <a:t>Keep the SSID active that has been in existence the longest </a:t>
            </a:r>
          </a:p>
          <a:p>
            <a:pPr marL="452948" indent="-452948">
              <a:buFont typeface="Arial" panose="020B0604020202020204" pitchFamily="34" charset="0"/>
              <a:buChar char="•"/>
            </a:pPr>
            <a:r>
              <a:rPr lang="en-US" dirty="0"/>
              <a:t>Delete the newer SSID and link it to the prior SSID using the “Delete an Invalid SSID” function in the Maintenance Menu</a:t>
            </a:r>
          </a:p>
          <a:p>
            <a:pPr marL="452948" indent="-452948">
              <a:buFont typeface="Arial" panose="020B0604020202020204" pitchFamily="34" charset="0"/>
              <a:buChar char="•"/>
            </a:pPr>
            <a:r>
              <a:rPr lang="en-US" dirty="0"/>
              <a:t>Report the inactive SSID on the first Student Standing (FS) Record and report the active SSID on the next Student Standing (FS) Record</a:t>
            </a:r>
          </a:p>
          <a:p>
            <a:pPr defTabSz="905896">
              <a:defRPr/>
            </a:pPr>
            <a:endParaRPr lang="en-US" dirty="0"/>
          </a:p>
          <a:p>
            <a:pPr defTabSz="905896">
              <a:defRPr/>
            </a:pPr>
            <a:r>
              <a:rPr lang="en-US" dirty="0"/>
              <a:t>Helpdesk 4002973</a:t>
            </a:r>
            <a:r>
              <a:rPr lang="en-US" baseline="0" dirty="0"/>
              <a:t> </a:t>
            </a:r>
            <a:r>
              <a:rPr lang="en-US" dirty="0"/>
              <a:t>Remind LEAs</a:t>
            </a:r>
            <a:r>
              <a:rPr lang="en-US" baseline="0" dirty="0"/>
              <a:t> not to report the old SSID as withdrawn with an 81 (or any other withdrawal code), simply add a new FS record and report the correct SSID.  Using the Student Locator Framework will significantly reduce the number of duplicate SSIDs.  </a:t>
            </a:r>
            <a:endParaRPr lang="en-US" dirty="0"/>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20</a:t>
            </a:fld>
            <a:endParaRPr lang="en-US" dirty="0"/>
          </a:p>
        </p:txBody>
      </p:sp>
    </p:spTree>
    <p:extLst>
      <p:ext uri="{BB962C8B-B14F-4D97-AF65-F5344CB8AC3E}">
        <p14:creationId xmlns:p14="http://schemas.microsoft.com/office/powerpoint/2010/main" val="4009786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Incorrect SSID</a:t>
            </a:r>
          </a:p>
          <a:p>
            <a:r>
              <a:rPr lang="en-US" dirty="0" smtClean="0"/>
              <a:t>Student enrolls and is given an SSID that belongs to another student</a:t>
            </a:r>
          </a:p>
          <a:p>
            <a:pPr marL="452948" indent="-452948">
              <a:buFont typeface="Arial" panose="020B0604020202020204" pitchFamily="34" charset="0"/>
              <a:buChar char="•"/>
            </a:pPr>
            <a:r>
              <a:rPr lang="en-US" dirty="0" smtClean="0"/>
              <a:t>Find the correct SSID for the student</a:t>
            </a:r>
          </a:p>
          <a:p>
            <a:pPr marL="452948" indent="-452948">
              <a:buFont typeface="Arial" panose="020B0604020202020204" pitchFamily="34" charset="0"/>
              <a:buChar char="•"/>
            </a:pPr>
            <a:r>
              <a:rPr lang="en-US" dirty="0" smtClean="0"/>
              <a:t>If this incorrect SSID has been reported to EMIS, it must be reported for the remainder of the fiscal year</a:t>
            </a:r>
          </a:p>
          <a:p>
            <a:pPr marL="452948" indent="-452948">
              <a:buFont typeface="Arial" panose="020B0604020202020204" pitchFamily="34" charset="0"/>
              <a:buChar char="•"/>
            </a:pPr>
            <a:r>
              <a:rPr lang="en-US" dirty="0" smtClean="0"/>
              <a:t>Do not delete/deactivate the incorrect SSID on the SSID website </a:t>
            </a:r>
          </a:p>
          <a:p>
            <a:pPr marL="452948" indent="-452948">
              <a:buFont typeface="Arial" panose="020B0604020202020204" pitchFamily="34" charset="0"/>
              <a:buChar char="•"/>
            </a:pPr>
            <a:r>
              <a:rPr lang="en-US" dirty="0" smtClean="0"/>
              <a:t>Report the incorrect SSID on the first Student Standing (FS) record and report the correct SSID on the next Student Standing (FS) record</a:t>
            </a:r>
          </a:p>
          <a:p>
            <a:pPr defTabSz="905896">
              <a:defRPr/>
            </a:pPr>
            <a:r>
              <a:rPr lang="en-US" dirty="0" smtClean="0"/>
              <a:t>If two entities</a:t>
            </a:r>
            <a:r>
              <a:rPr lang="en-US" baseline="0" dirty="0" smtClean="0"/>
              <a:t> are reporting the same SSID, you should expect to see an adjustment (typically </a:t>
            </a:r>
            <a:r>
              <a:rPr lang="en-US" dirty="0" smtClean="0"/>
              <a:t>FT0002 for overlapping dates) </a:t>
            </a:r>
            <a:r>
              <a:rPr lang="en-US" baseline="0" dirty="0" smtClean="0"/>
              <a:t>on the FTE Reports for both entities. Once the SSIDs are reported correctly the adjustment will go away.  The EPCT error in the SCR can be ignored/hidden once the issue is corrected.</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21</a:t>
            </a:fld>
            <a:endParaRPr lang="en-US" dirty="0"/>
          </a:p>
        </p:txBody>
      </p:sp>
    </p:spTree>
    <p:extLst>
      <p:ext uri="{BB962C8B-B14F-4D97-AF65-F5344CB8AC3E}">
        <p14:creationId xmlns:p14="http://schemas.microsoft.com/office/powerpoint/2010/main" val="2585998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96">
              <a:defRPr/>
            </a:pPr>
            <a:r>
              <a:rPr lang="en-US" dirty="0">
                <a:highlight>
                  <a:srgbClr val="FFFF00"/>
                </a:highlight>
              </a:rPr>
              <a:t>Student vendor results were incorrectly reported as belonging to the district</a:t>
            </a:r>
          </a:p>
          <a:p>
            <a:pPr defTabSz="905896">
              <a:defRPr/>
            </a:pPr>
            <a:endParaRPr lang="en-US" dirty="0">
              <a:highlight>
                <a:srgbClr val="FFFF00"/>
              </a:highlight>
            </a:endParaRPr>
          </a:p>
          <a:p>
            <a:pPr defTabSz="905896">
              <a:defRPr/>
            </a:pPr>
            <a:r>
              <a:rPr lang="en-US" dirty="0">
                <a:highlight>
                  <a:srgbClr val="FFFF00"/>
                </a:highlight>
              </a:rPr>
              <a:t>New Level 2 Report recent released:</a:t>
            </a:r>
          </a:p>
          <a:p>
            <a:pPr defTabSz="905896">
              <a:defRPr/>
            </a:pPr>
            <a:r>
              <a:rPr lang="en-US" b="1" i="0" u="none" strike="noStrike" dirty="0">
                <a:solidFill>
                  <a:srgbClr val="2D81C2"/>
                </a:solidFill>
                <a:effectLst/>
                <a:latin typeface="Open Sans" panose="020B0606030504020204" pitchFamily="34" charset="0"/>
                <a:hlinkClick r:id="rId3"/>
              </a:rPr>
              <a:t>(ENRL-002) Student 81 Withdrawal Error </a:t>
            </a:r>
            <a:r>
              <a:rPr lang="en-US" b="1" i="0" u="none" strike="noStrike" dirty="0" smtClean="0">
                <a:solidFill>
                  <a:srgbClr val="2D81C2"/>
                </a:solidFill>
                <a:effectLst/>
                <a:latin typeface="Open Sans" panose="020B0606030504020204" pitchFamily="34" charset="0"/>
                <a:hlinkClick r:id="rId3"/>
              </a:rPr>
              <a:t>Report</a:t>
            </a:r>
            <a:endParaRPr lang="en-US" dirty="0">
              <a:highlight>
                <a:srgbClr val="FFFF00"/>
              </a:highlight>
            </a:endParaRPr>
          </a:p>
          <a:p>
            <a:r>
              <a:rPr lang="en-US" dirty="0">
                <a:latin typeface="Calibri" panose="020F0502020204030204" pitchFamily="34" charset="0"/>
                <a:ea typeface="Calibri" panose="020F0502020204030204" pitchFamily="34" charset="0"/>
              </a:rPr>
              <a:t>This is being added to the reporting guidance for withdrawal code 81:</a:t>
            </a:r>
          </a:p>
          <a:p>
            <a:r>
              <a:rPr lang="en-US" sz="1000" dirty="0">
                <a:latin typeface="Calibri" panose="020F0502020204030204" pitchFamily="34" charset="0"/>
                <a:ea typeface="Calibri" panose="020F0502020204030204" pitchFamily="34" charset="0"/>
              </a:rPr>
              <a:t> </a:t>
            </a:r>
            <a:r>
              <a:rPr lang="en-US" sz="1000" dirty="0" smtClean="0">
                <a:solidFill>
                  <a:srgbClr val="0070C0"/>
                </a:solidFill>
                <a:latin typeface="Times New Roman" panose="02020603050405020304" pitchFamily="18" charset="0"/>
                <a:ea typeface="Calibri" panose="020F0502020204030204" pitchFamily="34" charset="0"/>
              </a:rPr>
              <a:t>If </a:t>
            </a:r>
            <a:r>
              <a:rPr lang="en-US" sz="1000" dirty="0">
                <a:solidFill>
                  <a:srgbClr val="0070C0"/>
                </a:solidFill>
                <a:latin typeface="Times New Roman" panose="02020603050405020304" pitchFamily="18" charset="0"/>
                <a:ea typeface="Calibri" panose="020F0502020204030204" pitchFamily="34" charset="0"/>
              </a:rPr>
              <a:t>the student was not enrolled in the district in the prior year and—despite having completed enrollment paperwork—has not attended at all in the current year (so there is no Admission Date to report), then Withdrawal Reason 81 is reported in the current year to indicate that there was no enrollment for the student. Note that an 81 withdrawal record for this student is only required if the student has been reported to EMIS via an FS Record showing an enrollment. If an 81 withdrawal is reported and the student later enrolls and attends the district in the same school year, the 81 record should no longer be reported</a:t>
            </a:r>
            <a:r>
              <a:rPr lang="en-US" sz="1000" dirty="0" smtClean="0">
                <a:solidFill>
                  <a:srgbClr val="0070C0"/>
                </a:solidFill>
                <a:latin typeface="Times New Roman" panose="02020603050405020304" pitchFamily="18" charset="0"/>
                <a:ea typeface="Calibri" panose="020F0502020204030204" pitchFamily="34" charset="0"/>
              </a:rPr>
              <a:t>.</a:t>
            </a:r>
            <a:endParaRPr lang="en-US" sz="1000" dirty="0">
              <a:latin typeface="Calibri" panose="020F0502020204030204" pitchFamily="34" charset="0"/>
              <a:ea typeface="Calibri" panose="020F0502020204030204" pitchFamily="34" charset="0"/>
            </a:endParaRPr>
          </a:p>
          <a:p>
            <a:r>
              <a:rPr lang="en-US" sz="1000" dirty="0">
                <a:latin typeface="Calibri" panose="020F0502020204030204" pitchFamily="34" charset="0"/>
                <a:ea typeface="Calibri" panose="020F0502020204030204" pitchFamily="34" charset="0"/>
              </a:rPr>
              <a:t>This will be added to the new guidance already posted under change 23-77:</a:t>
            </a:r>
          </a:p>
          <a:p>
            <a:r>
              <a:rPr lang="en-US" sz="1000" dirty="0">
                <a:latin typeface="Calibri" panose="020F0502020204030204" pitchFamily="34" charset="0"/>
                <a:ea typeface="Calibri" panose="020F0502020204030204" pitchFamily="34" charset="0"/>
              </a:rPr>
              <a:t> </a:t>
            </a:r>
            <a:r>
              <a:rPr lang="en-US" sz="1000" b="1" i="1" dirty="0" smtClean="0">
                <a:solidFill>
                  <a:srgbClr val="0070C0"/>
                </a:solidFill>
                <a:latin typeface="Times New Roman" panose="02020603050405020304" pitchFamily="18" charset="0"/>
                <a:ea typeface="Calibri" panose="020F0502020204030204" pitchFamily="34" charset="0"/>
              </a:rPr>
              <a:t>Option </a:t>
            </a:r>
            <a:r>
              <a:rPr lang="en-US" sz="1000" b="1" i="1" dirty="0">
                <a:solidFill>
                  <a:srgbClr val="0070C0"/>
                </a:solidFill>
                <a:latin typeface="Times New Roman" panose="02020603050405020304" pitchFamily="18" charset="0"/>
                <a:ea typeface="Calibri" panose="020F0502020204030204" pitchFamily="34" charset="0"/>
              </a:rPr>
              <a:t>81, Student Reported in Error</a:t>
            </a:r>
            <a:r>
              <a:rPr lang="en-US" sz="1000" dirty="0">
                <a:solidFill>
                  <a:srgbClr val="0070C0"/>
                </a:solidFill>
                <a:latin typeface="Times New Roman" panose="02020603050405020304" pitchFamily="18" charset="0"/>
                <a:ea typeface="Calibri" panose="020F0502020204030204" pitchFamily="34" charset="0"/>
              </a:rPr>
              <a:t>. Withdrawal Reason 81 is to be reported when a student has been reported in error in the current year. </a:t>
            </a:r>
            <a:r>
              <a:rPr lang="en-US" sz="1000" dirty="0" smtClean="0">
                <a:solidFill>
                  <a:srgbClr val="0070C0"/>
                </a:solidFill>
                <a:latin typeface="Times New Roman" panose="02020603050405020304" pitchFamily="18" charset="0"/>
                <a:ea typeface="Calibri" panose="020F0502020204030204" pitchFamily="34" charset="0"/>
              </a:rPr>
              <a:t>If </a:t>
            </a:r>
            <a:r>
              <a:rPr lang="en-US" sz="1000" dirty="0">
                <a:solidFill>
                  <a:srgbClr val="0070C0"/>
                </a:solidFill>
                <a:latin typeface="Times New Roman" panose="02020603050405020304" pitchFamily="18" charset="0"/>
                <a:ea typeface="Calibri" panose="020F0502020204030204" pitchFamily="34" charset="0"/>
              </a:rPr>
              <a:t>a student was reported as enrolled in the district on the last day of school in the previous school year and was not reported as withdrawn, then Withdrawal Reason 81 cannot be reported in the current year. </a:t>
            </a:r>
            <a:endParaRPr lang="en-US" sz="1000" dirty="0">
              <a:latin typeface="Times New Roman" panose="02020603050405020304" pitchFamily="18" charset="0"/>
              <a:ea typeface="Calibri" panose="020F0502020204030204" pitchFamily="34" charset="0"/>
            </a:endParaRPr>
          </a:p>
          <a:p>
            <a:r>
              <a:rPr lang="en-US" sz="1000" dirty="0" smtClean="0">
                <a:solidFill>
                  <a:srgbClr val="0070C0"/>
                </a:solidFill>
                <a:latin typeface="Times New Roman" panose="02020603050405020304" pitchFamily="18" charset="0"/>
                <a:ea typeface="Calibri" panose="020F0502020204030204" pitchFamily="34" charset="0"/>
              </a:rPr>
              <a:t>If </a:t>
            </a:r>
            <a:r>
              <a:rPr lang="en-US" sz="1000" dirty="0">
                <a:solidFill>
                  <a:srgbClr val="0070C0"/>
                </a:solidFill>
                <a:latin typeface="Times New Roman" panose="02020603050405020304" pitchFamily="18" charset="0"/>
                <a:ea typeface="Calibri" panose="020F0502020204030204" pitchFamily="34" charset="0"/>
              </a:rPr>
              <a:t>the student withdrew prior to the last day of the previous school year but was not reported as withdrawn, then a Student Withdrawal Override (FC) Record should be reported for the student in the current </a:t>
            </a:r>
            <a:r>
              <a:rPr lang="en-US" sz="1000" dirty="0" err="1" smtClean="0">
                <a:solidFill>
                  <a:srgbClr val="0070C0"/>
                </a:solidFill>
                <a:latin typeface="Times New Roman" panose="02020603050405020304" pitchFamily="18" charset="0"/>
                <a:ea typeface="Calibri" panose="020F0502020204030204" pitchFamily="34" charset="0"/>
              </a:rPr>
              <a:t>year.If</a:t>
            </a:r>
            <a:r>
              <a:rPr lang="en-US" sz="1000" dirty="0" smtClean="0">
                <a:solidFill>
                  <a:srgbClr val="0070C0"/>
                </a:solidFill>
                <a:latin typeface="Times New Roman" panose="02020603050405020304" pitchFamily="18" charset="0"/>
                <a:ea typeface="Calibri" panose="020F0502020204030204" pitchFamily="34" charset="0"/>
              </a:rPr>
              <a:t> </a:t>
            </a:r>
            <a:r>
              <a:rPr lang="en-US" sz="1000" dirty="0">
                <a:solidFill>
                  <a:srgbClr val="0070C0"/>
                </a:solidFill>
                <a:latin typeface="Times New Roman" panose="02020603050405020304" pitchFamily="18" charset="0"/>
                <a:ea typeface="Calibri" panose="020F0502020204030204" pitchFamily="34" charset="0"/>
              </a:rPr>
              <a:t>the student withdrew on or after the last day of the previous school year, then the student’s summer withdrawal can be reported with either a Student Summer Withdrawal (FL) Record or a Student Attributes–Effective Date (FD) Record, a Student Standing (FS) Record, and a Student Demographic (GI) Record. </a:t>
            </a:r>
            <a:r>
              <a:rPr lang="en-US" sz="1000" dirty="0" smtClean="0">
                <a:solidFill>
                  <a:srgbClr val="0070C0"/>
                </a:solidFill>
                <a:latin typeface="Times New Roman" panose="02020603050405020304" pitchFamily="18" charset="0"/>
                <a:ea typeface="Calibri" panose="020F0502020204030204" pitchFamily="34" charset="0"/>
              </a:rPr>
              <a:t>If </a:t>
            </a:r>
            <a:r>
              <a:rPr lang="en-US" sz="1000" dirty="0">
                <a:solidFill>
                  <a:srgbClr val="0070C0"/>
                </a:solidFill>
                <a:latin typeface="Times New Roman" panose="02020603050405020304" pitchFamily="18" charset="0"/>
                <a:ea typeface="Calibri" panose="020F0502020204030204" pitchFamily="34" charset="0"/>
              </a:rPr>
              <a:t>the student was previously enrolled in the district in the current year and reported with any Withdrawal Reason other than 81, then the student cannot be reported with Withdrawal Reason 81 on any subsequent Student Standing (FS) Record in the current year.</a:t>
            </a:r>
            <a:endParaRPr lang="en-US" sz="1000" dirty="0">
              <a:latin typeface="Times New Roman" panose="02020603050405020304" pitchFamily="18" charset="0"/>
              <a:ea typeface="Calibri" panose="020F0502020204030204" pitchFamily="34" charset="0"/>
            </a:endParaRPr>
          </a:p>
          <a:p>
            <a:pPr defTabSz="905896">
              <a:defRPr/>
            </a:pPr>
            <a:endParaRPr lang="en-US" dirty="0">
              <a:highlight>
                <a:srgbClr val="FFFF00"/>
              </a:highlight>
            </a:endParaRPr>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22</a:t>
            </a:fld>
            <a:endParaRPr lang="en-US" dirty="0"/>
          </a:p>
        </p:txBody>
      </p:sp>
    </p:spTree>
    <p:extLst>
      <p:ext uri="{BB962C8B-B14F-4D97-AF65-F5344CB8AC3E}">
        <p14:creationId xmlns:p14="http://schemas.microsoft.com/office/powerpoint/2010/main" val="3634336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less</a:t>
            </a:r>
            <a:r>
              <a:rPr lang="en-US" baseline="0" dirty="0"/>
              <a:t> common SSID scenarios can be submitted to the EMIS Helpdesk for resolution. </a:t>
            </a:r>
          </a:p>
        </p:txBody>
      </p:sp>
      <p:sp>
        <p:nvSpPr>
          <p:cNvPr id="4" name="Slide Number Placeholder 3"/>
          <p:cNvSpPr>
            <a:spLocks noGrp="1"/>
          </p:cNvSpPr>
          <p:nvPr>
            <p:ph type="sldNum" sz="quarter" idx="10"/>
          </p:nvPr>
        </p:nvSpPr>
        <p:spPr/>
        <p:txBody>
          <a:bodyPr/>
          <a:lstStyle/>
          <a:p>
            <a:fld id="{A14D76B5-9437-466B-8333-8FA70E4511FB}" type="slidenum">
              <a:rPr lang="en-US" smtClean="0"/>
              <a:t>23</a:t>
            </a:fld>
            <a:endParaRPr lang="en-US" dirty="0"/>
          </a:p>
        </p:txBody>
      </p:sp>
    </p:spTree>
    <p:extLst>
      <p:ext uri="{BB962C8B-B14F-4D97-AF65-F5344CB8AC3E}">
        <p14:creationId xmlns:p14="http://schemas.microsoft.com/office/powerpoint/2010/main" val="1776058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24</a:t>
            </a:fld>
            <a:endParaRPr lang="en-US" dirty="0"/>
          </a:p>
        </p:txBody>
      </p:sp>
    </p:spTree>
    <p:extLst>
      <p:ext uri="{BB962C8B-B14F-4D97-AF65-F5344CB8AC3E}">
        <p14:creationId xmlns:p14="http://schemas.microsoft.com/office/powerpoint/2010/main" val="3349054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25</a:t>
            </a:fld>
            <a:endParaRPr lang="en-US" dirty="0"/>
          </a:p>
        </p:txBody>
      </p:sp>
    </p:spTree>
    <p:extLst>
      <p:ext uri="{BB962C8B-B14F-4D97-AF65-F5344CB8AC3E}">
        <p14:creationId xmlns:p14="http://schemas.microsoft.com/office/powerpoint/2010/main" val="2188153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73892"/>
            <a:ext cx="6013938" cy="2506771"/>
          </a:xfrm>
        </p:spPr>
        <p:txBody>
          <a:bodyPr/>
          <a:lstStyle/>
          <a:p>
            <a:r>
              <a:rPr lang="en-US" sz="1000" dirty="0"/>
              <a:t>https://education.ohio.gov/getattachment/Topics/Data/EMIS/EMIS-Documentation/Current-EMIS-Manual/2-8-Student-Assessment-FA-Record-v12-0.pdf.aspx?lang=en-USAccommodation#page=24 </a:t>
            </a:r>
            <a:r>
              <a:rPr lang="en-US" sz="1000" dirty="0" smtClean="0"/>
              <a:t>    </a:t>
            </a:r>
            <a:r>
              <a:rPr lang="en-US" sz="1000" b="1" dirty="0" smtClean="0"/>
              <a:t>p21</a:t>
            </a:r>
            <a:endParaRPr lang="en-US" sz="1000" b="1" dirty="0"/>
          </a:p>
          <a:p>
            <a:pPr defTabSz="905896">
              <a:defRPr/>
            </a:pPr>
            <a:r>
              <a:rPr lang="en-US" sz="1000" dirty="0"/>
              <a:t>Required Test Type - STR, ALT, IPD, INP </a:t>
            </a:r>
            <a:r>
              <a:rPr lang="en-US" sz="1000" dirty="0" smtClean="0"/>
              <a:t>p13 Score </a:t>
            </a:r>
            <a:r>
              <a:rPr lang="en-US" sz="1000" dirty="0"/>
              <a:t>p13</a:t>
            </a:r>
          </a:p>
          <a:p>
            <a:pPr marL="0" marR="0" lvl="0" indent="0" algn="l" defTabSz="905896" rtl="0" eaLnBrk="1" fontAlgn="auto" latinLnBrk="0" hangingPunct="1">
              <a:lnSpc>
                <a:spcPct val="100000"/>
              </a:lnSpc>
              <a:spcBef>
                <a:spcPts val="0"/>
              </a:spcBef>
              <a:spcAft>
                <a:spcPts val="0"/>
              </a:spcAft>
              <a:buClrTx/>
              <a:buSzTx/>
              <a:buFontTx/>
              <a:buNone/>
              <a:tabLst/>
              <a:defRPr/>
            </a:pPr>
            <a:r>
              <a:rPr lang="en-US" sz="1000" dirty="0"/>
              <a:t>https://</a:t>
            </a:r>
            <a:r>
              <a:rPr lang="en-US" sz="1000" dirty="0" smtClean="0"/>
              <a:t>education.ohio.gov/getattachment/Topics/Data/EMIS/EMIS-Documentation/Current-EMIS-Manual/2-8-Student-Assessment-FA-Record-v12-0.pdf.aspx?lang=en-USAccommodation#page=16 Test </a:t>
            </a:r>
            <a:r>
              <a:rPr lang="en-US" sz="1000" dirty="0"/>
              <a:t>Grade </a:t>
            </a:r>
            <a:r>
              <a:rPr lang="en-US" sz="1000" b="1" dirty="0"/>
              <a:t>p20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https://education.ohio.gov/getattachment/Topics/Data/EMIS/EMIS-Documentation/Current-EMIS-Manual/2-8-Student-Assessment-FA-Record-v12-0.pdf.aspx?lang=en-USAccommodation#page=23 </a:t>
            </a:r>
          </a:p>
          <a:p>
            <a:endParaRPr lang="en-US" sz="1000" dirty="0"/>
          </a:p>
          <a:p>
            <a:r>
              <a:rPr lang="en-US" sz="1000" dirty="0"/>
              <a:t>https://education.ohio.gov/getattachment/Topics/Data/EMIS/EMIS-Documentation/Current-EMIS-Manual/2-8-1-Assessment-Area-Codes-v5-1.pdf.aspx?lang=en-US</a:t>
            </a:r>
          </a:p>
          <a:p>
            <a:r>
              <a:rPr lang="en-US" sz="1000" dirty="0"/>
              <a:t>Assessment Area </a:t>
            </a:r>
            <a:r>
              <a:rPr lang="en-US" sz="1000" dirty="0" smtClean="0"/>
              <a:t>Code</a:t>
            </a:r>
          </a:p>
          <a:p>
            <a:endParaRPr lang="en-US" sz="1000" dirty="0"/>
          </a:p>
          <a:p>
            <a:endParaRPr lang="en-US" sz="1000" dirty="0" smtClean="0"/>
          </a:p>
          <a:p>
            <a:r>
              <a:rPr lang="en-US" sz="1000" dirty="0" smtClean="0"/>
              <a:t>Take them there </a:t>
            </a:r>
            <a:endParaRPr lang="en-US" sz="1000" dirty="0"/>
          </a:p>
        </p:txBody>
      </p:sp>
      <p:sp>
        <p:nvSpPr>
          <p:cNvPr id="4" name="Slide Number Placeholder 3"/>
          <p:cNvSpPr>
            <a:spLocks noGrp="1"/>
          </p:cNvSpPr>
          <p:nvPr>
            <p:ph type="sldNum" sz="quarter" idx="5"/>
          </p:nvPr>
        </p:nvSpPr>
        <p:spPr/>
        <p:txBody>
          <a:bodyPr/>
          <a:lstStyle/>
          <a:p>
            <a:fld id="{A14D76B5-9437-466B-8333-8FA70E4511FB}" type="slidenum">
              <a:rPr lang="en-US" smtClean="0"/>
              <a:t>26</a:t>
            </a:fld>
            <a:endParaRPr lang="en-US" dirty="0"/>
          </a:p>
        </p:txBody>
      </p:sp>
    </p:spTree>
    <p:extLst>
      <p:ext uri="{BB962C8B-B14F-4D97-AF65-F5344CB8AC3E}">
        <p14:creationId xmlns:p14="http://schemas.microsoft.com/office/powerpoint/2010/main" val="2431433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27</a:t>
            </a:fld>
            <a:endParaRPr lang="en-US" dirty="0"/>
          </a:p>
        </p:txBody>
      </p:sp>
    </p:spTree>
    <p:extLst>
      <p:ext uri="{BB962C8B-B14F-4D97-AF65-F5344CB8AC3E}">
        <p14:creationId xmlns:p14="http://schemas.microsoft.com/office/powerpoint/2010/main" val="1352275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https://education.ohio.gov/Topics/Data/EMIS/EMIS-Documentation/Current-EMIS-Manual </a:t>
            </a:r>
          </a:p>
          <a:p>
            <a:endParaRPr lang="en-US" dirty="0"/>
          </a:p>
          <a:p>
            <a:r>
              <a:rPr lang="en-US" dirty="0"/>
              <a:t>Education.ohio.gov</a:t>
            </a:r>
          </a:p>
          <a:p>
            <a:r>
              <a:rPr lang="en-US" dirty="0"/>
              <a:t>Keyword Search “EMIS Manual”</a:t>
            </a:r>
          </a:p>
          <a:p>
            <a:r>
              <a:rPr lang="en-US" dirty="0"/>
              <a:t>2.8 Student Assessment Record </a:t>
            </a:r>
          </a:p>
          <a:p>
            <a:r>
              <a:rPr lang="en-US" dirty="0"/>
              <a:t>FY22 Column</a:t>
            </a:r>
          </a:p>
          <a:p>
            <a:r>
              <a:rPr lang="en-US" dirty="0"/>
              <a:t>Page 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https://education.ohio.gov/getattachment/Topics/Data/EMIS/EMIS-Documentation/Current-EMIS-Manual/2-8-Student-Assessment-FA-Record-v12-0.pdf.aspx?lang=en-USAccommodation#page=18</a:t>
            </a: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28</a:t>
            </a:fld>
            <a:endParaRPr lang="en-US" dirty="0"/>
          </a:p>
        </p:txBody>
      </p:sp>
    </p:spTree>
    <p:extLst>
      <p:ext uri="{BB962C8B-B14F-4D97-AF65-F5344CB8AC3E}">
        <p14:creationId xmlns:p14="http://schemas.microsoft.com/office/powerpoint/2010/main" val="672531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29</a:t>
            </a:fld>
            <a:endParaRPr lang="en-US" dirty="0"/>
          </a:p>
        </p:txBody>
      </p:sp>
    </p:spTree>
    <p:extLst>
      <p:ext uri="{BB962C8B-B14F-4D97-AF65-F5344CB8AC3E}">
        <p14:creationId xmlns:p14="http://schemas.microsoft.com/office/powerpoint/2010/main" val="344486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3</a:t>
            </a:fld>
            <a:endParaRPr lang="en-US" dirty="0"/>
          </a:p>
        </p:txBody>
      </p:sp>
    </p:spTree>
    <p:extLst>
      <p:ext uri="{BB962C8B-B14F-4D97-AF65-F5344CB8AC3E}">
        <p14:creationId xmlns:p14="http://schemas.microsoft.com/office/powerpoint/2010/main" val="835023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A14D76B5-9437-466B-8333-8FA70E4511FB}" type="slidenum">
              <a:rPr lang="en-US" smtClean="0"/>
              <a:t>30</a:t>
            </a:fld>
            <a:endParaRPr lang="en-US" dirty="0"/>
          </a:p>
        </p:txBody>
      </p:sp>
    </p:spTree>
    <p:extLst>
      <p:ext uri="{BB962C8B-B14F-4D97-AF65-F5344CB8AC3E}">
        <p14:creationId xmlns:p14="http://schemas.microsoft.com/office/powerpoint/2010/main" val="3811431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SNR reasons are valid for many different assessments. Refer to the EMIS Manual section 2.8 Student Assessment Record (FA) for additional information on SNR reasons. Districts with questions about medical waivers can reach out to the ODE Office of Accountability </a:t>
            </a:r>
          </a:p>
        </p:txBody>
      </p:sp>
      <p:sp>
        <p:nvSpPr>
          <p:cNvPr id="4" name="Slide Number Placeholder 3"/>
          <p:cNvSpPr>
            <a:spLocks noGrp="1"/>
          </p:cNvSpPr>
          <p:nvPr>
            <p:ph type="sldNum" sz="quarter" idx="5"/>
          </p:nvPr>
        </p:nvSpPr>
        <p:spPr/>
        <p:txBody>
          <a:bodyPr/>
          <a:lstStyle/>
          <a:p>
            <a:fld id="{A14D76B5-9437-466B-8333-8FA70E4511FB}" type="slidenum">
              <a:rPr lang="en-US" smtClean="0"/>
              <a:t>31</a:t>
            </a:fld>
            <a:endParaRPr lang="en-US" dirty="0"/>
          </a:p>
        </p:txBody>
      </p:sp>
    </p:spTree>
    <p:extLst>
      <p:ext uri="{BB962C8B-B14F-4D97-AF65-F5344CB8AC3E}">
        <p14:creationId xmlns:p14="http://schemas.microsoft.com/office/powerpoint/2010/main" val="3039552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32</a:t>
            </a:fld>
            <a:endParaRPr lang="en-US" dirty="0"/>
          </a:p>
        </p:txBody>
      </p:sp>
    </p:spTree>
    <p:extLst>
      <p:ext uri="{BB962C8B-B14F-4D97-AF65-F5344CB8AC3E}">
        <p14:creationId xmlns:p14="http://schemas.microsoft.com/office/powerpoint/2010/main" val="1646936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SNR reasons of J, K, and L are valid for many assessments.</a:t>
            </a:r>
          </a:p>
        </p:txBody>
      </p:sp>
      <p:sp>
        <p:nvSpPr>
          <p:cNvPr id="4" name="Slide Number Placeholder 3"/>
          <p:cNvSpPr>
            <a:spLocks noGrp="1"/>
          </p:cNvSpPr>
          <p:nvPr>
            <p:ph type="sldNum" sz="quarter" idx="5"/>
          </p:nvPr>
        </p:nvSpPr>
        <p:spPr/>
        <p:txBody>
          <a:bodyPr/>
          <a:lstStyle/>
          <a:p>
            <a:fld id="{A14D76B5-9437-466B-8333-8FA70E4511FB}" type="slidenum">
              <a:rPr lang="en-US" smtClean="0"/>
              <a:t>33</a:t>
            </a:fld>
            <a:endParaRPr lang="en-US" dirty="0"/>
          </a:p>
        </p:txBody>
      </p:sp>
    </p:spTree>
    <p:extLst>
      <p:ext uri="{BB962C8B-B14F-4D97-AF65-F5344CB8AC3E}">
        <p14:creationId xmlns:p14="http://schemas.microsoft.com/office/powerpoint/2010/main" val="3896315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 assessments are End of Course, GN assessments are Ohio’s State Tests 3-8, GB assessment is PS ELA, GM assessment is PS COS, and GO assessment is the KRA.</a:t>
            </a:r>
          </a:p>
        </p:txBody>
      </p:sp>
      <p:sp>
        <p:nvSpPr>
          <p:cNvPr id="4" name="Slide Number Placeholder 3"/>
          <p:cNvSpPr>
            <a:spLocks noGrp="1"/>
          </p:cNvSpPr>
          <p:nvPr>
            <p:ph type="sldNum" sz="quarter" idx="5"/>
          </p:nvPr>
        </p:nvSpPr>
        <p:spPr/>
        <p:txBody>
          <a:bodyPr/>
          <a:lstStyle/>
          <a:p>
            <a:fld id="{A14D76B5-9437-466B-8333-8FA70E4511FB}" type="slidenum">
              <a:rPr lang="en-US" smtClean="0"/>
              <a:t>34</a:t>
            </a:fld>
            <a:endParaRPr lang="en-US" dirty="0"/>
          </a:p>
        </p:txBody>
      </p:sp>
    </p:spTree>
    <p:extLst>
      <p:ext uri="{BB962C8B-B14F-4D97-AF65-F5344CB8AC3E}">
        <p14:creationId xmlns:p14="http://schemas.microsoft.com/office/powerpoint/2010/main" val="2309912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 is 3-8 Alternate Assessment, GB is PS ELA Assessment, GO is KRA Assessment, and GX is HS Alternate Assessment. </a:t>
            </a:r>
          </a:p>
        </p:txBody>
      </p:sp>
      <p:sp>
        <p:nvSpPr>
          <p:cNvPr id="4" name="Slide Number Placeholder 3"/>
          <p:cNvSpPr>
            <a:spLocks noGrp="1"/>
          </p:cNvSpPr>
          <p:nvPr>
            <p:ph type="sldNum" sz="quarter" idx="5"/>
          </p:nvPr>
        </p:nvSpPr>
        <p:spPr/>
        <p:txBody>
          <a:bodyPr/>
          <a:lstStyle/>
          <a:p>
            <a:fld id="{A14D76B5-9437-466B-8333-8FA70E4511FB}" type="slidenum">
              <a:rPr lang="en-US" smtClean="0"/>
              <a:t>35</a:t>
            </a:fld>
            <a:endParaRPr lang="en-US" dirty="0"/>
          </a:p>
        </p:txBody>
      </p:sp>
    </p:spTree>
    <p:extLst>
      <p:ext uri="{BB962C8B-B14F-4D97-AF65-F5344CB8AC3E}">
        <p14:creationId xmlns:p14="http://schemas.microsoft.com/office/powerpoint/2010/main" val="30395650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 is End of Course exams, GX is HS Alternate Assessment. For course completion prior to EOC being available, test dates should be prior to the Spring of FY16.</a:t>
            </a:r>
          </a:p>
        </p:txBody>
      </p:sp>
      <p:sp>
        <p:nvSpPr>
          <p:cNvPr id="4" name="Slide Number Placeholder 3"/>
          <p:cNvSpPr>
            <a:spLocks noGrp="1"/>
          </p:cNvSpPr>
          <p:nvPr>
            <p:ph type="sldNum" sz="quarter" idx="5"/>
          </p:nvPr>
        </p:nvSpPr>
        <p:spPr/>
        <p:txBody>
          <a:bodyPr/>
          <a:lstStyle/>
          <a:p>
            <a:fld id="{A14D76B5-9437-466B-8333-8FA70E4511FB}" type="slidenum">
              <a:rPr lang="en-US" smtClean="0"/>
              <a:t>36</a:t>
            </a:fld>
            <a:endParaRPr lang="en-US" dirty="0"/>
          </a:p>
        </p:txBody>
      </p:sp>
    </p:spTree>
    <p:extLst>
      <p:ext uri="{BB962C8B-B14F-4D97-AF65-F5344CB8AC3E}">
        <p14:creationId xmlns:p14="http://schemas.microsoft.com/office/powerpoint/2010/main" val="6361770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96">
              <a:defRPr/>
            </a:pPr>
            <a:endParaRPr lang="en-US"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A14D76B5-9437-466B-8333-8FA70E4511FB}" type="slidenum">
              <a:rPr lang="en-US" smtClean="0"/>
              <a:t>37</a:t>
            </a:fld>
            <a:endParaRPr lang="en-US" dirty="0"/>
          </a:p>
        </p:txBody>
      </p:sp>
    </p:spTree>
    <p:extLst>
      <p:ext uri="{BB962C8B-B14F-4D97-AF65-F5344CB8AC3E}">
        <p14:creationId xmlns:p14="http://schemas.microsoft.com/office/powerpoint/2010/main" val="643123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38</a:t>
            </a:fld>
            <a:endParaRPr lang="en-US" dirty="0"/>
          </a:p>
        </p:txBody>
      </p:sp>
    </p:spTree>
    <p:extLst>
      <p:ext uri="{BB962C8B-B14F-4D97-AF65-F5344CB8AC3E}">
        <p14:creationId xmlns:p14="http://schemas.microsoft.com/office/powerpoint/2010/main" val="3165476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39</a:t>
            </a:fld>
            <a:endParaRPr lang="en-US" dirty="0"/>
          </a:p>
        </p:txBody>
      </p:sp>
    </p:spTree>
    <p:extLst>
      <p:ext uri="{BB962C8B-B14F-4D97-AF65-F5344CB8AC3E}">
        <p14:creationId xmlns:p14="http://schemas.microsoft.com/office/powerpoint/2010/main" val="506447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presentation is not a comprehensive assessment training. The intention is to explain how assessment missing reports are generated and how to troubleshoot them. </a:t>
            </a:r>
          </a:p>
          <a:p>
            <a:endParaRPr lang="en-US" baseline="0" dirty="0"/>
          </a:p>
          <a:p>
            <a:r>
              <a:rPr lang="en-US" b="1" dirty="0"/>
              <a:t>Student Assessment (FA).csv combined with Where Kids Count Level 2 report - Verify Total Records Reported with the District Assessment data team</a:t>
            </a:r>
          </a:p>
          <a:p>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4</a:t>
            </a:fld>
            <a:endParaRPr lang="en-US" dirty="0"/>
          </a:p>
        </p:txBody>
      </p:sp>
    </p:spTree>
    <p:extLst>
      <p:ext uri="{BB962C8B-B14F-4D97-AF65-F5344CB8AC3E}">
        <p14:creationId xmlns:p14="http://schemas.microsoft.com/office/powerpoint/2010/main" val="445352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5445" y="4712219"/>
            <a:ext cx="5608320" cy="4350965"/>
          </a:xfrm>
        </p:spPr>
        <p:txBody>
          <a:bodyPr/>
          <a:lstStyle/>
          <a:p>
            <a:r>
              <a:rPr lang="en-US" dirty="0"/>
              <a:t>CETE is pronounced like “seat” </a:t>
            </a:r>
          </a:p>
          <a:p>
            <a:endParaRPr lang="en-US" dirty="0"/>
          </a:p>
          <a:p>
            <a:pPr defTabSz="905896">
              <a:defRPr/>
            </a:pPr>
            <a:r>
              <a:rPr lang="en-US" b="1" u="none" strike="noStrike" dirty="0">
                <a:solidFill>
                  <a:srgbClr val="2D81C2"/>
                </a:solidFill>
                <a:effectLst/>
                <a:latin typeface="Open Sans" panose="020B0606030504020204" pitchFamily="34" charset="0"/>
                <a:ea typeface="Times New Roman" panose="02020603050405020304" pitchFamily="18" charset="0"/>
                <a:hlinkClick r:id="rId3"/>
              </a:rPr>
              <a:t>WEBXAM COURSE GRADE TUTORIAL 2021</a:t>
            </a:r>
            <a:endParaRPr lang="en-US" dirty="0"/>
          </a:p>
          <a:p>
            <a:r>
              <a:rPr lang="en-US" dirty="0"/>
              <a:t>https://www.youtube.com/watch?v=UHJiYrKbtUo</a:t>
            </a:r>
          </a:p>
          <a:p>
            <a:pPr defTabSz="905896">
              <a:lnSpc>
                <a:spcPct val="90000"/>
              </a:lnSpc>
              <a:spcBef>
                <a:spcPts val="991"/>
              </a:spcBef>
              <a:defRPr/>
            </a:pPr>
            <a:r>
              <a:rPr lang="en-US" sz="2800" b="1" dirty="0">
                <a:solidFill>
                  <a:srgbClr val="2D81C2"/>
                </a:solidFill>
                <a:latin typeface="Open Sans" panose="020B0606030504020204" pitchFamily="34" charset="0"/>
                <a:ea typeface="Times New Roman" panose="02020603050405020304" pitchFamily="18" charset="0"/>
                <a:hlinkClick r:id="rId4"/>
              </a:rPr>
              <a:t>WEBXAM COURSE GRADE UPLOAD FILE TEMPLATE AND OTHER RESOURCES</a:t>
            </a:r>
            <a:endParaRPr lang="en-US" sz="2800" b="1" dirty="0">
              <a:solidFill>
                <a:srgbClr val="2D81C2"/>
              </a:solidFill>
              <a:latin typeface="Open Sans" panose="020B0606030504020204" pitchFamily="34" charset="0"/>
              <a:ea typeface="Times New Roman" panose="02020603050405020304" pitchFamily="18" charset="0"/>
            </a:endParaRPr>
          </a:p>
          <a:p>
            <a:pPr defTabSz="905896">
              <a:lnSpc>
                <a:spcPct val="90000"/>
              </a:lnSpc>
              <a:spcBef>
                <a:spcPts val="991"/>
              </a:spcBef>
              <a:defRPr/>
            </a:pPr>
            <a:r>
              <a:rPr lang="en-US" sz="2800" dirty="0">
                <a:solidFill>
                  <a:srgbClr val="2D81C2"/>
                </a:solidFill>
                <a:latin typeface="Open Sans" panose="020B0606030504020204" pitchFamily="34" charset="0"/>
                <a:ea typeface="Times New Roman" panose="02020603050405020304" pitchFamily="18" charset="0"/>
              </a:rPr>
              <a:t>https://www.webxam.org/Public/CourseGrades</a:t>
            </a:r>
          </a:p>
          <a:p>
            <a:pPr defTabSz="905896">
              <a:lnSpc>
                <a:spcPct val="90000"/>
              </a:lnSpc>
              <a:spcBef>
                <a:spcPts val="991"/>
              </a:spcBef>
              <a:defRPr/>
            </a:pPr>
            <a:endParaRPr lang="en-US" sz="2800" dirty="0">
              <a:solidFill>
                <a:prstClr val="black"/>
              </a:solidFill>
              <a:latin typeface="Calibri"/>
            </a:endParaRP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40</a:t>
            </a:fld>
            <a:endParaRPr lang="en-US" dirty="0"/>
          </a:p>
        </p:txBody>
      </p:sp>
    </p:spTree>
    <p:extLst>
      <p:ext uri="{BB962C8B-B14F-4D97-AF65-F5344CB8AC3E}">
        <p14:creationId xmlns:p14="http://schemas.microsoft.com/office/powerpoint/2010/main" val="8595967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41</a:t>
            </a:fld>
            <a:endParaRPr lang="en-US" dirty="0"/>
          </a:p>
        </p:txBody>
      </p:sp>
    </p:spTree>
    <p:extLst>
      <p:ext uri="{BB962C8B-B14F-4D97-AF65-F5344CB8AC3E}">
        <p14:creationId xmlns:p14="http://schemas.microsoft.com/office/powerpoint/2010/main" val="35961967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42</a:t>
            </a:fld>
            <a:endParaRPr lang="en-US" dirty="0"/>
          </a:p>
        </p:txBody>
      </p:sp>
      <p:pic>
        <p:nvPicPr>
          <p:cNvPr id="5" name="Picture 4"/>
          <p:cNvPicPr>
            <a:picLocks noChangeAspect="1"/>
          </p:cNvPicPr>
          <p:nvPr/>
        </p:nvPicPr>
        <p:blipFill>
          <a:blip r:embed="rId3"/>
          <a:stretch>
            <a:fillRect/>
          </a:stretch>
        </p:blipFill>
        <p:spPr>
          <a:xfrm>
            <a:off x="962025" y="4766460"/>
            <a:ext cx="4772025" cy="3367890"/>
          </a:xfrm>
          <a:prstGeom prst="rect">
            <a:avLst/>
          </a:prstGeom>
        </p:spPr>
      </p:pic>
    </p:spTree>
    <p:extLst>
      <p:ext uri="{BB962C8B-B14F-4D97-AF65-F5344CB8AC3E}">
        <p14:creationId xmlns:p14="http://schemas.microsoft.com/office/powerpoint/2010/main" val="9261495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43</a:t>
            </a:fld>
            <a:endParaRPr lang="en-US" dirty="0"/>
          </a:p>
        </p:txBody>
      </p:sp>
    </p:spTree>
    <p:extLst>
      <p:ext uri="{BB962C8B-B14F-4D97-AF65-F5344CB8AC3E}">
        <p14:creationId xmlns:p14="http://schemas.microsoft.com/office/powerpoint/2010/main" val="2311621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https://education.ohio.gov/Topics/Data/EMIS/EMIS-Documentation/Current-EMIS-Manual </a:t>
            </a:r>
          </a:p>
          <a:p>
            <a:endParaRPr lang="en-US" dirty="0"/>
          </a:p>
          <a:p>
            <a:r>
              <a:rPr lang="en-US" dirty="0"/>
              <a:t>Education.ohio.gov</a:t>
            </a:r>
          </a:p>
          <a:p>
            <a:r>
              <a:rPr lang="en-US" dirty="0"/>
              <a:t>Keyword Search “EMIS Manual”</a:t>
            </a:r>
          </a:p>
          <a:p>
            <a:r>
              <a:rPr lang="en-US" dirty="0"/>
              <a:t>2.8 Student Assessment Record </a:t>
            </a:r>
          </a:p>
          <a:p>
            <a:r>
              <a:rPr lang="en-US" dirty="0"/>
              <a:t>FY22 Column</a:t>
            </a:r>
          </a:p>
          <a:p>
            <a:r>
              <a:rPr lang="en-US" dirty="0"/>
              <a:t>Page 3</a:t>
            </a:r>
          </a:p>
          <a:p>
            <a:r>
              <a:rPr lang="en-US" dirty="0"/>
              <a:t>Page 10</a:t>
            </a: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44</a:t>
            </a:fld>
            <a:endParaRPr lang="en-US" dirty="0"/>
          </a:p>
        </p:txBody>
      </p:sp>
    </p:spTree>
    <p:extLst>
      <p:ext uri="{BB962C8B-B14F-4D97-AF65-F5344CB8AC3E}">
        <p14:creationId xmlns:p14="http://schemas.microsoft.com/office/powerpoint/2010/main" val="3763086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45</a:t>
            </a:fld>
            <a:endParaRPr lang="en-US" dirty="0"/>
          </a:p>
        </p:txBody>
      </p:sp>
    </p:spTree>
    <p:extLst>
      <p:ext uri="{BB962C8B-B14F-4D97-AF65-F5344CB8AC3E}">
        <p14:creationId xmlns:p14="http://schemas.microsoft.com/office/powerpoint/2010/main" val="3320019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46</a:t>
            </a:fld>
            <a:endParaRPr lang="en-US" dirty="0"/>
          </a:p>
        </p:txBody>
      </p:sp>
    </p:spTree>
    <p:extLst>
      <p:ext uri="{BB962C8B-B14F-4D97-AF65-F5344CB8AC3E}">
        <p14:creationId xmlns:p14="http://schemas.microsoft.com/office/powerpoint/2010/main" val="29276833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https://education.ohio.gov/getattachment/Topics/Data/EMIS/EMIS-Documentation/FY16-EMIS-Validation-and-Report-Explanation-Docume/General_Issues_Report_Explanation.pdf.aspx?lang=en-US</a:t>
            </a:r>
          </a:p>
        </p:txBody>
      </p:sp>
      <p:sp>
        <p:nvSpPr>
          <p:cNvPr id="4" name="Slide Number Placeholder 3"/>
          <p:cNvSpPr>
            <a:spLocks noGrp="1"/>
          </p:cNvSpPr>
          <p:nvPr>
            <p:ph type="sldNum" sz="quarter" idx="5"/>
          </p:nvPr>
        </p:nvSpPr>
        <p:spPr/>
        <p:txBody>
          <a:bodyPr/>
          <a:lstStyle/>
          <a:p>
            <a:fld id="{A14D76B5-9437-466B-8333-8FA70E4511FB}" type="slidenum">
              <a:rPr lang="en-US" smtClean="0"/>
              <a:t>47</a:t>
            </a:fld>
            <a:endParaRPr lang="en-US" dirty="0"/>
          </a:p>
        </p:txBody>
      </p:sp>
    </p:spTree>
    <p:extLst>
      <p:ext uri="{BB962C8B-B14F-4D97-AF65-F5344CB8AC3E}">
        <p14:creationId xmlns:p14="http://schemas.microsoft.com/office/powerpoint/2010/main" val="3312287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96">
              <a:defRPr/>
            </a:pPr>
            <a:r>
              <a:rPr lang="en-US" dirty="0"/>
              <a:t>https://education.ohio.gov/getattachment/Topics/Data/EMIS/EMIS-Documentation/FY16-EMIS-Validation-and-Report-Explanation-Docume/General_Issues_Report_Explanation.pdf.aspx?lang=en-US</a:t>
            </a:r>
          </a:p>
        </p:txBody>
      </p:sp>
      <p:sp>
        <p:nvSpPr>
          <p:cNvPr id="4" name="Slide Number Placeholder 3"/>
          <p:cNvSpPr>
            <a:spLocks noGrp="1"/>
          </p:cNvSpPr>
          <p:nvPr>
            <p:ph type="sldNum" sz="quarter" idx="5"/>
          </p:nvPr>
        </p:nvSpPr>
        <p:spPr/>
        <p:txBody>
          <a:bodyPr/>
          <a:lstStyle/>
          <a:p>
            <a:fld id="{A14D76B5-9437-466B-8333-8FA70E4511FB}" type="slidenum">
              <a:rPr lang="en-US" smtClean="0"/>
              <a:t>48</a:t>
            </a:fld>
            <a:endParaRPr lang="en-US" dirty="0"/>
          </a:p>
        </p:txBody>
      </p:sp>
    </p:spTree>
    <p:extLst>
      <p:ext uri="{BB962C8B-B14F-4D97-AF65-F5344CB8AC3E}">
        <p14:creationId xmlns:p14="http://schemas.microsoft.com/office/powerpoint/2010/main" val="4261973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https://education.ohio.gov/Topics/Data/EMIS/EMIS-Documentation/Current-EMIS-Manual </a:t>
            </a:r>
          </a:p>
          <a:p>
            <a:endParaRPr lang="en-US" dirty="0"/>
          </a:p>
          <a:p>
            <a:r>
              <a:rPr lang="en-US" dirty="0"/>
              <a:t>Education.ohio.gov</a:t>
            </a:r>
          </a:p>
          <a:p>
            <a:r>
              <a:rPr lang="en-US" dirty="0"/>
              <a:t>Keyword Search “EMIS Manual”</a:t>
            </a:r>
          </a:p>
          <a:p>
            <a:r>
              <a:rPr lang="en-US" dirty="0"/>
              <a:t>2.8 Student Assessment Record </a:t>
            </a:r>
          </a:p>
          <a:p>
            <a:r>
              <a:rPr lang="en-US" dirty="0"/>
              <a:t>FY22 Column</a:t>
            </a:r>
          </a:p>
          <a:p>
            <a:r>
              <a:rPr lang="en-US" dirty="0"/>
              <a:t>Page 3</a:t>
            </a:r>
          </a:p>
          <a:p>
            <a:r>
              <a:rPr lang="en-US" dirty="0"/>
              <a:t>Page 10</a:t>
            </a: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49</a:t>
            </a:fld>
            <a:endParaRPr lang="en-US" dirty="0"/>
          </a:p>
        </p:txBody>
      </p:sp>
    </p:spTree>
    <p:extLst>
      <p:ext uri="{BB962C8B-B14F-4D97-AF65-F5344CB8AC3E}">
        <p14:creationId xmlns:p14="http://schemas.microsoft.com/office/powerpoint/2010/main" val="2616713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5">
              <a:defRPr/>
            </a:pPr>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5</a:t>
            </a:fld>
            <a:endParaRPr lang="en-US" dirty="0"/>
          </a:p>
        </p:txBody>
      </p:sp>
    </p:spTree>
    <p:extLst>
      <p:ext uri="{BB962C8B-B14F-4D97-AF65-F5344CB8AC3E}">
        <p14:creationId xmlns:p14="http://schemas.microsoft.com/office/powerpoint/2010/main" val="5974154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96">
              <a:defRPr/>
            </a:pPr>
            <a:r>
              <a:rPr lang="en-US" sz="1000" dirty="0"/>
              <a:t>When another LEA is reporting a preschool student with an incorrect district of residence, a student could appear on the missing report for that incorrectly reported DOR. Look in ODDEX for misreported DOR data as well as SCR conflicts. </a:t>
            </a:r>
          </a:p>
          <a:p>
            <a:endParaRPr lang="en-US" sz="1000" dirty="0"/>
          </a:p>
          <a:p>
            <a:r>
              <a:rPr lang="en-US" sz="1000" dirty="0"/>
              <a:t>(GNIS-476) Gen Issues - Preschool - Number of Students with COS Scores Reported (informational)</a:t>
            </a:r>
          </a:p>
          <a:p>
            <a:r>
              <a:rPr lang="en-US" sz="1000" dirty="0"/>
              <a:t>https://education.ohio.gov/getattachment/Topics/Data/EMIS/EMIS-Documentation/FY16-EMIS-Validation-and-Report-Explanation-Docume/General_Issues_Report_Explanation.pdf.aspx?lang=en-US</a:t>
            </a:r>
          </a:p>
          <a:p>
            <a:r>
              <a:rPr lang="en-US" sz="1000" dirty="0"/>
              <a:t>Page 28</a:t>
            </a:r>
          </a:p>
          <a:p>
            <a:endParaRPr lang="en-US" sz="1000" dirty="0"/>
          </a:p>
          <a:p>
            <a:r>
              <a:rPr lang="en-US" sz="1000" dirty="0"/>
              <a:t>https://education.ohio.gov/Topics/Data/EMIS/Reporting-Responsibilities/Data-Appeals Aug. 29-Sep 9</a:t>
            </a:r>
          </a:p>
          <a:p>
            <a:endParaRPr lang="en-US" sz="1000" b="0" i="1" dirty="0">
              <a:solidFill>
                <a:srgbClr val="000000"/>
              </a:solidFill>
              <a:effectLst/>
              <a:latin typeface="Open Sans" panose="020B0606030504020204" pitchFamily="34" charset="0"/>
            </a:endParaRPr>
          </a:p>
          <a:p>
            <a:r>
              <a:rPr lang="en-US" sz="1000" b="0" i="1" dirty="0">
                <a:solidFill>
                  <a:srgbClr val="000000"/>
                </a:solidFill>
                <a:effectLst/>
                <a:latin typeface="Open Sans" panose="020B0606030504020204" pitchFamily="34" charset="0"/>
              </a:rPr>
              <a:t>FY21 report change: </a:t>
            </a:r>
            <a:r>
              <a:rPr lang="en-US" sz="1000" b="0" i="1" u="sng" dirty="0">
                <a:solidFill>
                  <a:srgbClr val="000000"/>
                </a:solidFill>
                <a:effectLst/>
                <a:latin typeface="Open Sans" panose="020B0606030504020204" pitchFamily="34" charset="0"/>
              </a:rPr>
              <a:t>Remove scholarship students from COS missing report</a:t>
            </a:r>
            <a:r>
              <a:rPr lang="en-US" sz="1000" b="0" i="1" dirty="0">
                <a:solidFill>
                  <a:srgbClr val="000000"/>
                </a:solidFill>
                <a:effectLst/>
                <a:latin typeface="Open Sans" panose="020B0606030504020204" pitchFamily="34" charset="0"/>
              </a:rPr>
              <a:t>.</a:t>
            </a:r>
            <a:r>
              <a:rPr lang="en-US" sz="1000" b="0" i="0" dirty="0">
                <a:solidFill>
                  <a:srgbClr val="000000"/>
                </a:solidFill>
                <a:effectLst/>
                <a:latin typeface="Open Sans" panose="020B0606030504020204" pitchFamily="34" charset="0"/>
              </a:rPr>
              <a:t> Updates the COS missing report to exclude preschoolers on scholarships.</a:t>
            </a:r>
          </a:p>
          <a:p>
            <a:endParaRPr lang="en-US" sz="1000" b="0" i="0" dirty="0">
              <a:solidFill>
                <a:srgbClr val="000000"/>
              </a:solidFill>
              <a:effectLst/>
              <a:latin typeface="Open Sans" panose="020B0606030504020204" pitchFamily="34" charset="0"/>
            </a:endParaRPr>
          </a:p>
          <a:p>
            <a:r>
              <a:rPr lang="en-US" sz="1000" b="0" i="0" dirty="0">
                <a:solidFill>
                  <a:srgbClr val="000000"/>
                </a:solidFill>
                <a:effectLst/>
                <a:latin typeface="Open Sans" panose="020B0606030504020204" pitchFamily="34" charset="0"/>
              </a:rPr>
              <a:t>Indicator 7 - https://education.ohio.gov/Topics/Early-Learning/Preschool-Special-Education</a:t>
            </a:r>
          </a:p>
          <a:p>
            <a:endParaRPr lang="en-US" sz="1000" dirty="0"/>
          </a:p>
          <a:p>
            <a:r>
              <a:rPr lang="en-US" sz="1000" dirty="0"/>
              <a:t>https://education.ohio.gov/getattachment/Topics/Data/EMIS/Resources-for-EMIS-Professionals/EMIS-Training/2021_November-2.pdf.aspx?lang=en-US</a:t>
            </a:r>
            <a:endParaRPr lang="en-US" sz="1000" b="0" i="0" dirty="0">
              <a:solidFill>
                <a:srgbClr val="000000"/>
              </a:solidFill>
              <a:effectLst/>
              <a:latin typeface="Open Sans" panose="020B0606030504020204" pitchFamily="34" charset="0"/>
            </a:endParaRPr>
          </a:p>
          <a:p>
            <a:r>
              <a:rPr lang="en-US" sz="1000" b="0" i="0" dirty="0">
                <a:solidFill>
                  <a:srgbClr val="000000"/>
                </a:solidFill>
                <a:effectLst/>
                <a:latin typeface="Open Sans" panose="020B0606030504020204" pitchFamily="34" charset="0"/>
              </a:rPr>
              <a:t>Slide 51</a:t>
            </a:r>
          </a:p>
          <a:p>
            <a:endParaRPr lang="en-US" sz="1000" b="0" i="0" dirty="0">
              <a:solidFill>
                <a:srgbClr val="000000"/>
              </a:solidFill>
              <a:effectLst/>
              <a:latin typeface="Open Sans" panose="020B0606030504020204" pitchFamily="34" charset="0"/>
            </a:endParaRPr>
          </a:p>
          <a:p>
            <a:r>
              <a:rPr lang="en-US" sz="1000" dirty="0"/>
              <a:t>https://education.ohio.gov/getattachment/Topics/Data/EMIS/Resources-for-EMIS-Professionals/EMIS-Training/2022_March-1.pdf.aspx?lang=en-US</a:t>
            </a:r>
            <a:endParaRPr lang="en-US" sz="1000" b="0" i="0" dirty="0">
              <a:solidFill>
                <a:srgbClr val="000000"/>
              </a:solidFill>
              <a:effectLst/>
              <a:latin typeface="Open Sans" panose="020B0606030504020204" pitchFamily="34" charset="0"/>
            </a:endParaRPr>
          </a:p>
          <a:p>
            <a:r>
              <a:rPr lang="en-US" sz="1000" dirty="0"/>
              <a:t>Slide 11</a:t>
            </a:r>
          </a:p>
          <a:p>
            <a:endParaRPr lang="en-US" dirty="0"/>
          </a:p>
          <a:p>
            <a:r>
              <a:rPr lang="en-US" sz="1000" dirty="0"/>
              <a:t>Assessment Area Codes</a:t>
            </a:r>
          </a:p>
          <a:p>
            <a:r>
              <a:rPr lang="en-US" sz="1000" dirty="0"/>
              <a:t>https://education.ohio.gov/getattachment/Topics/Data/EMIS/EMIS-Documentation/Current-EMIS-Manual/2-8-1-Assessment-Area-Codes-v5-1.pdf.aspx?lang=en-US#page=21</a:t>
            </a:r>
          </a:p>
        </p:txBody>
      </p:sp>
      <p:sp>
        <p:nvSpPr>
          <p:cNvPr id="4" name="Slide Number Placeholder 3"/>
          <p:cNvSpPr>
            <a:spLocks noGrp="1"/>
          </p:cNvSpPr>
          <p:nvPr>
            <p:ph type="sldNum" sz="quarter" idx="5"/>
          </p:nvPr>
        </p:nvSpPr>
        <p:spPr/>
        <p:txBody>
          <a:bodyPr/>
          <a:lstStyle/>
          <a:p>
            <a:fld id="{A14D76B5-9437-466B-8333-8FA70E4511FB}" type="slidenum">
              <a:rPr lang="en-US" smtClean="0"/>
              <a:t>50</a:t>
            </a:fld>
            <a:endParaRPr lang="en-US" dirty="0"/>
          </a:p>
        </p:txBody>
      </p:sp>
    </p:spTree>
    <p:extLst>
      <p:ext uri="{BB962C8B-B14F-4D97-AF65-F5344CB8AC3E}">
        <p14:creationId xmlns:p14="http://schemas.microsoft.com/office/powerpoint/2010/main" val="16008182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9002"/>
            <a:ext cx="5608320" cy="4622795"/>
          </a:xfrm>
        </p:spPr>
        <p:txBody>
          <a:bodyPr/>
          <a:lstStyle/>
          <a:p>
            <a:pPr defTabSz="905896">
              <a:defRPr/>
            </a:pPr>
            <a:r>
              <a:rPr lang="en-US" sz="1000" dirty="0"/>
              <a:t>When another LEA is reporting a preschool student with an incorrect district of residence, a student could appear on the missing report for that incorrectly reported DOR. Look in ODDEX for misreported DOR data as well as SCR conflicts. </a:t>
            </a:r>
          </a:p>
          <a:p>
            <a:r>
              <a:rPr lang="en-US" sz="1000" dirty="0"/>
              <a:t>(GNIS-459) Gen Issues - Preschool - ELA Data Reported Does Not Match Vendor File</a:t>
            </a:r>
          </a:p>
          <a:p>
            <a:r>
              <a:rPr lang="en-US" sz="1000" dirty="0"/>
              <a:t>https://education.ohio.gov/getattachment/Topics/Data/EMIS/EMIS-Documentation/FY16-EMIS-Validation-and-Report-Explanation-Docume/General_Issues_Report_Explanation.pdf.aspx?lang=en-US</a:t>
            </a:r>
          </a:p>
          <a:p>
            <a:r>
              <a:rPr lang="en-US" sz="1000" b="1" dirty="0"/>
              <a:t>Page </a:t>
            </a:r>
            <a:r>
              <a:rPr lang="en-US" sz="1000" b="1" dirty="0" smtClean="0"/>
              <a:t>26</a:t>
            </a:r>
            <a:endParaRPr lang="en-US" sz="1000" b="1" dirty="0"/>
          </a:p>
          <a:p>
            <a:r>
              <a:rPr lang="en-US" sz="1000" dirty="0"/>
              <a:t>https://education.ohio.gov/getattachment/Topics/Data/EMIS/Resources-for-EMIS-Professionals/EMIS-Training/2021_November-2.pdf.aspx?lang=en-US</a:t>
            </a:r>
          </a:p>
          <a:p>
            <a:r>
              <a:rPr lang="en-US" sz="1000" b="1" dirty="0"/>
              <a:t>Slide </a:t>
            </a:r>
            <a:r>
              <a:rPr lang="en-US" sz="1000" b="1" dirty="0" smtClean="0"/>
              <a:t>50</a:t>
            </a:r>
            <a:endParaRPr lang="en-US" sz="1000" dirty="0"/>
          </a:p>
          <a:p>
            <a:r>
              <a:rPr lang="en-US" sz="1000" dirty="0"/>
              <a:t>https://</a:t>
            </a:r>
            <a:r>
              <a:rPr lang="en-US" sz="1000" dirty="0" smtClean="0"/>
              <a:t>education.ohio.gov/Topics/Early-Learning/Kindergarten/Early-Learning-Assessment</a:t>
            </a:r>
            <a:endParaRPr lang="en-US" sz="1000" dirty="0"/>
          </a:p>
          <a:p>
            <a:r>
              <a:rPr lang="en-US" sz="1000" dirty="0"/>
              <a:t>https://</a:t>
            </a:r>
            <a:r>
              <a:rPr lang="en-US" sz="1000" dirty="0" smtClean="0"/>
              <a:t>education.ohio.gov/getattachment/Topics/Early-Learning/Kindergarten/Early-Learning-Assessment/Early-Learning-Assessment-for-Administrators/ELA-FAQ-s.pdf.aspx</a:t>
            </a:r>
            <a:endParaRPr lang="en-US" sz="1000" dirty="0"/>
          </a:p>
          <a:p>
            <a:pPr defTabSz="905896">
              <a:defRPr/>
            </a:pPr>
            <a:r>
              <a:rPr lang="en-US" sz="1000" dirty="0"/>
              <a:t>https://education.ohio.gov/Topics/Data/EMIS/Reporting-Responsibilities/Data-Appeals Aug. 29-Sep </a:t>
            </a:r>
            <a:r>
              <a:rPr lang="en-US" sz="1000" dirty="0" smtClean="0"/>
              <a:t>9</a:t>
            </a:r>
            <a:endParaRPr lang="en-US" dirty="0"/>
          </a:p>
          <a:p>
            <a:pPr defTabSz="905896">
              <a:defRPr/>
            </a:pPr>
            <a:r>
              <a:rPr lang="en-US" sz="1000" b="1" dirty="0">
                <a:solidFill>
                  <a:srgbClr val="000000"/>
                </a:solidFill>
                <a:latin typeface="Arial" panose="020B0604020202020204" pitchFamily="34" charset="0"/>
                <a:ea typeface="Calibri" panose="020F0502020204030204" pitchFamily="34" charset="0"/>
              </a:rPr>
              <a:t>Early Learning Assessment Data Manager Update</a:t>
            </a:r>
          </a:p>
          <a:p>
            <a:pPr defTabSz="905896">
              <a:defRPr/>
            </a:pPr>
            <a:r>
              <a:rPr lang="en-US" sz="1000" b="1" dirty="0">
                <a:solidFill>
                  <a:srgbClr val="000000"/>
                </a:solidFill>
                <a:latin typeface="Arial" panose="020B0604020202020204" pitchFamily="34" charset="0"/>
                <a:ea typeface="Calibri" panose="020F0502020204030204" pitchFamily="34" charset="0"/>
              </a:rPr>
              <a:t>Spring Early Learning Assessment Data Collection and Reporting</a:t>
            </a:r>
            <a:br>
              <a:rPr lang="en-US" sz="1000" b="1" dirty="0">
                <a:solidFill>
                  <a:srgbClr val="000000"/>
                </a:solidFill>
                <a:latin typeface="Arial" panose="020B0604020202020204" pitchFamily="34" charset="0"/>
                <a:ea typeface="Calibri" panose="020F0502020204030204" pitchFamily="34" charset="0"/>
              </a:rPr>
            </a:br>
            <a:r>
              <a:rPr lang="en-US" sz="1000" dirty="0">
                <a:solidFill>
                  <a:srgbClr val="000000"/>
                </a:solidFill>
                <a:latin typeface="Arial" panose="020B0604020202020204" pitchFamily="34" charset="0"/>
                <a:ea typeface="Calibri" panose="020F0502020204030204" pitchFamily="34" charset="0"/>
              </a:rPr>
              <a:t>The ELA spring data collection closes on 05/14/2022 at 11:59 PM. Teachers will not be able to enter assessment data after this time. Data Managers will be able to approve transfers and clean up the student demographic data through 05/20/2022 at 11:59 PM. Please use the </a:t>
            </a:r>
            <a:r>
              <a:rPr lang="en-US" sz="1000" u="sng" dirty="0">
                <a:solidFill>
                  <a:srgbClr val="0000FF"/>
                </a:solidFill>
                <a:latin typeface="Arial" panose="020B0604020202020204" pitchFamily="34" charset="0"/>
                <a:ea typeface="Calibri" panose="020F0502020204030204" pitchFamily="34" charset="0"/>
                <a:hlinkClick r:id="rId3"/>
              </a:rPr>
              <a:t>Learning Progression Score Report</a:t>
            </a:r>
            <a:r>
              <a:rPr lang="en-US" sz="1000" dirty="0">
                <a:solidFill>
                  <a:srgbClr val="000000"/>
                </a:solidFill>
                <a:latin typeface="Arial" panose="020B0604020202020204" pitchFamily="34" charset="0"/>
                <a:ea typeface="Calibri" panose="020F0502020204030204" pitchFamily="34" charset="0"/>
              </a:rPr>
              <a:t> generated from the Ready for Kindergarten Online (KReady) system which will be available for download starting 05/27/2022 for the spring data collection for reporting scores in EMIS or EAS</a:t>
            </a:r>
            <a:r>
              <a:rPr lang="en-US" sz="1000" dirty="0" smtClean="0">
                <a:solidFill>
                  <a:srgbClr val="000000"/>
                </a:solidFill>
                <a:latin typeface="Arial" panose="020B0604020202020204" pitchFamily="34" charset="0"/>
                <a:ea typeface="Calibri" panose="020F0502020204030204" pitchFamily="34" charset="0"/>
              </a:rPr>
              <a:t>.</a:t>
            </a:r>
            <a:endParaRPr lang="en-US" sz="1000" dirty="0"/>
          </a:p>
          <a:p>
            <a:r>
              <a:rPr lang="en-US" sz="1000" dirty="0">
                <a:latin typeface="Arial" panose="020B0604020202020204" pitchFamily="34" charset="0"/>
                <a:ea typeface="Calibri" panose="020F0502020204030204" pitchFamily="34" charset="0"/>
              </a:rPr>
              <a:t>The fall 2023 Early Learning Assessment data collection will open on August 15</a:t>
            </a:r>
            <a:r>
              <a:rPr lang="en-US" sz="1000" dirty="0" smtClean="0">
                <a:latin typeface="Arial" panose="020B0604020202020204" pitchFamily="34" charset="0"/>
                <a:ea typeface="Calibri" panose="020F0502020204030204" pitchFamily="34" charset="0"/>
              </a:rPr>
              <a:t>.</a:t>
            </a:r>
            <a:endParaRPr lang="en-US" sz="1000" dirty="0">
              <a:latin typeface="Arial" panose="020B0604020202020204" pitchFamily="34" charset="0"/>
            </a:endParaRPr>
          </a:p>
          <a:p>
            <a:r>
              <a:rPr lang="en-US" sz="1000" b="1" dirty="0">
                <a:latin typeface="Arial" panose="020B0604020202020204" pitchFamily="34" charset="0"/>
                <a:ea typeface="Calibri" panose="020F0502020204030204" pitchFamily="34" charset="0"/>
              </a:rPr>
              <a:t>If you have questions about the Early Learning Assessment, please email</a:t>
            </a:r>
            <a:r>
              <a:rPr lang="en-US" sz="1000" dirty="0">
                <a:latin typeface="Arial" panose="020B0604020202020204" pitchFamily="34" charset="0"/>
                <a:ea typeface="Calibri" panose="020F0502020204030204" pitchFamily="34" charset="0"/>
              </a:rPr>
              <a:t> </a:t>
            </a:r>
            <a:r>
              <a:rPr lang="en-US" sz="1000" u="sng" dirty="0">
                <a:solidFill>
                  <a:srgbClr val="0000FF"/>
                </a:solidFill>
                <a:latin typeface="Arial" panose="020B0604020202020204" pitchFamily="34" charset="0"/>
                <a:ea typeface="Calibri" panose="020F0502020204030204" pitchFamily="34" charset="0"/>
                <a:hlinkClick r:id="rId4"/>
              </a:rPr>
              <a:t>ELAHelp@education.ohio.gov</a:t>
            </a:r>
            <a:endParaRPr lang="en-US" sz="1000" u="sng" dirty="0">
              <a:solidFill>
                <a:srgbClr val="0000FF"/>
              </a:solidFill>
              <a:latin typeface="Arial" panose="020B0604020202020204" pitchFamily="34" charset="0"/>
              <a:ea typeface="Calibri" panose="020F0502020204030204" pitchFamily="34" charset="0"/>
            </a:endParaRPr>
          </a:p>
          <a:p>
            <a:r>
              <a:rPr lang="en-US" sz="1000" b="1" dirty="0">
                <a:latin typeface="Arial" panose="020B0604020202020204" pitchFamily="34" charset="0"/>
                <a:ea typeface="Calibri" panose="020F0502020204030204" pitchFamily="34" charset="0"/>
              </a:rPr>
              <a:t>For technical questions, please contact the Help Desk:</a:t>
            </a:r>
            <a:endParaRPr lang="en-US" sz="1000" dirty="0">
              <a:latin typeface="Calibri" panose="020F0502020204030204" pitchFamily="34" charset="0"/>
              <a:ea typeface="Calibri" panose="020F0502020204030204" pitchFamily="34" charset="0"/>
            </a:endParaRPr>
          </a:p>
          <a:p>
            <a:r>
              <a:rPr lang="en-US" sz="1000" dirty="0">
                <a:latin typeface="Arial" panose="020B0604020202020204" pitchFamily="34" charset="0"/>
                <a:ea typeface="Calibri" panose="020F0502020204030204" pitchFamily="34" charset="0"/>
              </a:rPr>
              <a:t>(844)-512-6446 </a:t>
            </a:r>
            <a:endParaRPr lang="en-US" sz="1000" dirty="0">
              <a:latin typeface="Calibri" panose="020F0502020204030204" pitchFamily="34" charset="0"/>
              <a:ea typeface="Calibri" panose="020F0502020204030204" pitchFamily="34" charset="0"/>
            </a:endParaRPr>
          </a:p>
          <a:p>
            <a:r>
              <a:rPr lang="en-US" sz="1000" u="sng" dirty="0">
                <a:solidFill>
                  <a:srgbClr val="0000FF"/>
                </a:solidFill>
                <a:latin typeface="Arial" panose="020B0604020202020204" pitchFamily="34" charset="0"/>
                <a:ea typeface="Calibri" panose="020F0502020204030204" pitchFamily="34" charset="0"/>
                <a:hlinkClick r:id="rId5"/>
              </a:rPr>
              <a:t>http://www.ohio-k12.help/</a:t>
            </a:r>
            <a:endParaRPr lang="en-US" sz="10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51</a:t>
            </a:fld>
            <a:endParaRPr lang="en-US" dirty="0"/>
          </a:p>
        </p:txBody>
      </p:sp>
    </p:spTree>
    <p:extLst>
      <p:ext uri="{BB962C8B-B14F-4D97-AF65-F5344CB8AC3E}">
        <p14:creationId xmlns:p14="http://schemas.microsoft.com/office/powerpoint/2010/main" val="18971345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 Issues will be produced by ODE for this assessment reporting issue.</a:t>
            </a:r>
          </a:p>
          <a:p>
            <a:endParaRPr lang="en-US" dirty="0"/>
          </a:p>
          <a:p>
            <a:r>
              <a:rPr lang="en-US" sz="1000" dirty="0"/>
              <a:t>Helpdesk # 103560</a:t>
            </a:r>
          </a:p>
          <a:p>
            <a:r>
              <a:rPr lang="en-US" sz="1000" b="0" i="0" dirty="0">
                <a:solidFill>
                  <a:srgbClr val="000000"/>
                </a:solidFill>
                <a:effectLst/>
              </a:rPr>
              <a:t>Q. </a:t>
            </a:r>
            <a:r>
              <a:rPr lang="en-US" sz="1000" b="0" i="0" dirty="0" err="1">
                <a:solidFill>
                  <a:srgbClr val="000000"/>
                </a:solidFill>
                <a:effectLst/>
              </a:rPr>
              <a:t>DistrictA</a:t>
            </a:r>
            <a:r>
              <a:rPr lang="en-US" sz="1000" b="0" i="0" dirty="0">
                <a:solidFill>
                  <a:srgbClr val="000000"/>
                </a:solidFill>
                <a:effectLst/>
              </a:rPr>
              <a:t> has a student on the missing report for Fall Early Learning Assessment. No name is listed on the report, however his student.  This student is missing testing results.  He is not enrolled in Garfield and not sure how he is connected to this district.  Can you assist with information for this student as to where they may be attending?  We have tried to look them up in ODDEX, but have not found any information on this student.  We suspect that another district is pointing to </a:t>
            </a:r>
            <a:r>
              <a:rPr lang="en-US" sz="1000" b="0" i="0" dirty="0" err="1">
                <a:solidFill>
                  <a:srgbClr val="000000"/>
                </a:solidFill>
                <a:effectLst/>
              </a:rPr>
              <a:t>DistrictA</a:t>
            </a:r>
            <a:r>
              <a:rPr lang="en-US" sz="1000" b="0" i="0" dirty="0" smtClean="0">
                <a:solidFill>
                  <a:srgbClr val="000000"/>
                </a:solidFill>
                <a:effectLst/>
              </a:rPr>
              <a:t>.</a:t>
            </a:r>
          </a:p>
          <a:p>
            <a:endParaRPr lang="en-US" sz="1000" b="0" i="0" dirty="0">
              <a:solidFill>
                <a:srgbClr val="000000"/>
              </a:solidFill>
              <a:effectLst/>
            </a:endParaRPr>
          </a:p>
          <a:p>
            <a:r>
              <a:rPr lang="en-US" sz="1000" b="0" i="0" dirty="0">
                <a:solidFill>
                  <a:srgbClr val="000000"/>
                </a:solidFill>
                <a:effectLst/>
              </a:rPr>
              <a:t>A. </a:t>
            </a:r>
            <a:r>
              <a:rPr lang="en-US" sz="1000" dirty="0">
                <a:solidFill>
                  <a:srgbClr val="000000"/>
                </a:solidFill>
              </a:rPr>
              <a:t>District B, was reporting the student till 11/1/2021, pointing to </a:t>
            </a:r>
            <a:r>
              <a:rPr lang="en-US" sz="1000" dirty="0" err="1">
                <a:solidFill>
                  <a:srgbClr val="000000"/>
                </a:solidFill>
              </a:rPr>
              <a:t>DistrictA</a:t>
            </a:r>
            <a:r>
              <a:rPr lang="en-US" sz="1000" dirty="0">
                <a:solidFill>
                  <a:srgbClr val="000000"/>
                </a:solidFill>
              </a:rPr>
              <a:t> as the Legal District of Residence. If you are not the LDR, you could contact them to correct their reporting.  If they do, the timing of the correction may be too late to update the missing report. So if you're not the resident district, then ignore the missing.</a:t>
            </a:r>
            <a:endParaRPr lang="en-US" sz="1000" b="0" i="0" dirty="0">
              <a:solidFill>
                <a:srgbClr val="000000"/>
              </a:solidFill>
              <a:effectLst/>
            </a:endParaRP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52</a:t>
            </a:fld>
            <a:endParaRPr lang="en-US" dirty="0"/>
          </a:p>
        </p:txBody>
      </p:sp>
    </p:spTree>
    <p:extLst>
      <p:ext uri="{BB962C8B-B14F-4D97-AF65-F5344CB8AC3E}">
        <p14:creationId xmlns:p14="http://schemas.microsoft.com/office/powerpoint/2010/main" val="35128143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(GNIS-449) Gen Issues - Preschool - KRA Data Reported Does Not Match Vendor File</a:t>
            </a:r>
          </a:p>
          <a:p>
            <a:pPr defTabSz="905896">
              <a:defRPr/>
            </a:pPr>
            <a:r>
              <a:rPr lang="en-US" dirty="0"/>
              <a:t>Page 25</a:t>
            </a:r>
          </a:p>
          <a:p>
            <a:r>
              <a:rPr lang="en-US" dirty="0"/>
              <a:t>https://education.ohio.gov/getattachment/Topics/Data/EMIS/EMIS-Documentation/FY16-EMIS-Validation-and-Report-Explanation-Docume/General_Issues_Report_Explanation.pdf.aspx?lang=en-US</a:t>
            </a:r>
          </a:p>
          <a:p>
            <a:endParaRPr lang="en-US" dirty="0"/>
          </a:p>
          <a:p>
            <a:r>
              <a:rPr lang="en-US" dirty="0"/>
              <a:t>https://education.ohio.gov/Topics/Early-Learning/Kindergarten/Ohios-Kindergarten-Readiness-Assessment</a:t>
            </a:r>
          </a:p>
          <a:p>
            <a:endParaRPr lang="en-US" dirty="0"/>
          </a:p>
          <a:p>
            <a:r>
              <a:rPr lang="en-US" u="sng" dirty="0"/>
              <a:t>Fall KRA Supplementary Assessments Being Reported</a:t>
            </a:r>
            <a:r>
              <a:rPr lang="en-US" dirty="0"/>
              <a:t>: This report lists students the district is reporting even though the students are not missing. It is recommended that districts confirm the students in the reports because they will be included in submissions to the Department.</a:t>
            </a:r>
          </a:p>
          <a:p>
            <a:endParaRPr lang="en-US" dirty="0"/>
          </a:p>
          <a:p>
            <a:r>
              <a:rPr lang="en-US" dirty="0"/>
              <a:t>** Completed Appeal</a:t>
            </a:r>
          </a:p>
          <a:p>
            <a:r>
              <a:rPr lang="en-US" dirty="0"/>
              <a:t>https://education.ohio.gov/Topics/Data/EMIS/Reporting-Responsibilities/Data-Appeals Feb. 22- Mar 11 </a:t>
            </a:r>
          </a:p>
        </p:txBody>
      </p:sp>
      <p:sp>
        <p:nvSpPr>
          <p:cNvPr id="4" name="Slide Number Placeholder 3"/>
          <p:cNvSpPr>
            <a:spLocks noGrp="1"/>
          </p:cNvSpPr>
          <p:nvPr>
            <p:ph type="sldNum" sz="quarter" idx="5"/>
          </p:nvPr>
        </p:nvSpPr>
        <p:spPr/>
        <p:txBody>
          <a:bodyPr/>
          <a:lstStyle/>
          <a:p>
            <a:fld id="{A14D76B5-9437-466B-8333-8FA70E4511FB}" type="slidenum">
              <a:rPr lang="en-US" smtClean="0"/>
              <a:t>53</a:t>
            </a:fld>
            <a:endParaRPr lang="en-US" dirty="0"/>
          </a:p>
        </p:txBody>
      </p:sp>
    </p:spTree>
    <p:extLst>
      <p:ext uri="{BB962C8B-B14F-4D97-AF65-F5344CB8AC3E}">
        <p14:creationId xmlns:p14="http://schemas.microsoft.com/office/powerpoint/2010/main" val="15989346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54</a:t>
            </a:fld>
            <a:endParaRPr lang="en-US" dirty="0"/>
          </a:p>
        </p:txBody>
      </p:sp>
    </p:spTree>
    <p:extLst>
      <p:ext uri="{BB962C8B-B14F-4D97-AF65-F5344CB8AC3E}">
        <p14:creationId xmlns:p14="http://schemas.microsoft.com/office/powerpoint/2010/main" val="34505552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55</a:t>
            </a:fld>
            <a:endParaRPr lang="en-US" dirty="0"/>
          </a:p>
        </p:txBody>
      </p:sp>
    </p:spTree>
    <p:extLst>
      <p:ext uri="{BB962C8B-B14F-4D97-AF65-F5344CB8AC3E}">
        <p14:creationId xmlns:p14="http://schemas.microsoft.com/office/powerpoint/2010/main" val="17469301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GNIS-0392 - The score reported for the 3-8 Next Gen Assessment is outside the valid range.</a:t>
            </a:r>
          </a:p>
          <a:p>
            <a:r>
              <a:rPr lang="en-US" dirty="0"/>
              <a:t>https://education.ohio.gov/getattachment/Topics/Data/EMIS/EMIS-Documentation/FY16-EMIS-Validation-and-Report-Explanation-Docume/General_Issues_Report_Explanation.pdf.aspx?lang=en-US</a:t>
            </a:r>
          </a:p>
          <a:p>
            <a:r>
              <a:rPr lang="en-US" dirty="0"/>
              <a:t>Page 22</a:t>
            </a:r>
          </a:p>
          <a:p>
            <a:endParaRPr lang="en-US" dirty="0"/>
          </a:p>
          <a:p>
            <a:r>
              <a:rPr lang="en-US" dirty="0"/>
              <a:t>https://education.ohio.gov/getattachment/Topics/Data/EMIS/Resources-for-EMIS-Professionals/EMIS-Training/2022_March-1.pdf.aspx?lang=en-US</a:t>
            </a:r>
          </a:p>
          <a:p>
            <a:r>
              <a:rPr lang="en-US" dirty="0"/>
              <a:t>Slide 9</a:t>
            </a:r>
          </a:p>
          <a:p>
            <a:endParaRPr lang="en-US" dirty="0"/>
          </a:p>
          <a:p>
            <a:r>
              <a:rPr lang="en-US" dirty="0"/>
              <a:t>Scale Score Range – Performance Standards</a:t>
            </a:r>
          </a:p>
          <a:p>
            <a:r>
              <a:rPr lang="en-US" dirty="0"/>
              <a:t>https://oh-ost.portal.cambiumast.com/-/media/project/client-portals/ohio-ost/pdf/online-system-resources/understanding-score-reports/2021-2022-understanding_state_tests_reports.pdf </a:t>
            </a:r>
          </a:p>
          <a:p>
            <a:r>
              <a:rPr lang="en-US" dirty="0"/>
              <a:t>Page 5</a:t>
            </a:r>
          </a:p>
        </p:txBody>
      </p:sp>
      <p:sp>
        <p:nvSpPr>
          <p:cNvPr id="4" name="Slide Number Placeholder 3"/>
          <p:cNvSpPr>
            <a:spLocks noGrp="1"/>
          </p:cNvSpPr>
          <p:nvPr>
            <p:ph type="sldNum" sz="quarter" idx="5"/>
          </p:nvPr>
        </p:nvSpPr>
        <p:spPr/>
        <p:txBody>
          <a:bodyPr/>
          <a:lstStyle/>
          <a:p>
            <a:fld id="{A14D76B5-9437-466B-8333-8FA70E4511FB}" type="slidenum">
              <a:rPr lang="en-US" smtClean="0"/>
              <a:t>56</a:t>
            </a:fld>
            <a:endParaRPr lang="en-US" dirty="0"/>
          </a:p>
        </p:txBody>
      </p:sp>
    </p:spTree>
    <p:extLst>
      <p:ext uri="{BB962C8B-B14F-4D97-AF65-F5344CB8AC3E}">
        <p14:creationId xmlns:p14="http://schemas.microsoft.com/office/powerpoint/2010/main" val="1268809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57</a:t>
            </a:fld>
            <a:endParaRPr lang="en-US" dirty="0"/>
          </a:p>
        </p:txBody>
      </p:sp>
    </p:spTree>
    <p:extLst>
      <p:ext uri="{BB962C8B-B14F-4D97-AF65-F5344CB8AC3E}">
        <p14:creationId xmlns:p14="http://schemas.microsoft.com/office/powerpoint/2010/main" val="3856115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student passes the 3</a:t>
            </a:r>
            <a:r>
              <a:rPr lang="en-US" baseline="30000" dirty="0"/>
              <a:t>rd</a:t>
            </a:r>
            <a:r>
              <a:rPr lang="en-US" dirty="0"/>
              <a:t> grade ELA in the fall, they should not appear as missing in the spring. Looks at the fall assessment score, not the promotion score. </a:t>
            </a:r>
          </a:p>
          <a:p>
            <a:endParaRPr lang="en-US" dirty="0"/>
          </a:p>
          <a:p>
            <a:r>
              <a:rPr lang="en-US" dirty="0"/>
              <a:t>Higher grade level must be reported for student to be removed from the missing results.  When higher grade level is no longer reported student will appear on the missing report for the current grade level.  Acceleration record is not used for the missing report.</a:t>
            </a:r>
          </a:p>
        </p:txBody>
      </p:sp>
      <p:sp>
        <p:nvSpPr>
          <p:cNvPr id="4" name="Slide Number Placeholder 3"/>
          <p:cNvSpPr>
            <a:spLocks noGrp="1"/>
          </p:cNvSpPr>
          <p:nvPr>
            <p:ph type="sldNum" sz="quarter" idx="5"/>
          </p:nvPr>
        </p:nvSpPr>
        <p:spPr/>
        <p:txBody>
          <a:bodyPr/>
          <a:lstStyle/>
          <a:p>
            <a:fld id="{A14D76B5-9437-466B-8333-8FA70E4511FB}" type="slidenum">
              <a:rPr lang="en-US" smtClean="0"/>
              <a:t>58</a:t>
            </a:fld>
            <a:endParaRPr lang="en-US" dirty="0"/>
          </a:p>
        </p:txBody>
      </p:sp>
    </p:spTree>
    <p:extLst>
      <p:ext uri="{BB962C8B-B14F-4D97-AF65-F5344CB8AC3E}">
        <p14:creationId xmlns:p14="http://schemas.microsoft.com/office/powerpoint/2010/main" val="23391618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59</a:t>
            </a:fld>
            <a:endParaRPr lang="en-US" dirty="0"/>
          </a:p>
        </p:txBody>
      </p:sp>
    </p:spTree>
    <p:extLst>
      <p:ext uri="{BB962C8B-B14F-4D97-AF65-F5344CB8AC3E}">
        <p14:creationId xmlns:p14="http://schemas.microsoft.com/office/powerpoint/2010/main" val="3617793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6</a:t>
            </a:fld>
            <a:endParaRPr lang="en-US" dirty="0"/>
          </a:p>
        </p:txBody>
      </p:sp>
    </p:spTree>
    <p:extLst>
      <p:ext uri="{BB962C8B-B14F-4D97-AF65-F5344CB8AC3E}">
        <p14:creationId xmlns:p14="http://schemas.microsoft.com/office/powerpoint/2010/main" val="11918244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https://education.ohio.gov/Topics/Data/EMIS/News/EMIS-Newsflash-%E2%80%93-May-24-2021 </a:t>
            </a:r>
          </a:p>
          <a:p>
            <a:endParaRPr lang="en-US" dirty="0"/>
          </a:p>
          <a:p>
            <a:r>
              <a:rPr lang="en-US" dirty="0"/>
              <a:t>Education.ohio.gov</a:t>
            </a:r>
          </a:p>
          <a:p>
            <a:r>
              <a:rPr lang="en-US" dirty="0"/>
              <a:t>Topics</a:t>
            </a:r>
          </a:p>
          <a:p>
            <a:r>
              <a:rPr lang="en-US" dirty="0"/>
              <a:t>EMIS</a:t>
            </a:r>
          </a:p>
          <a:p>
            <a:r>
              <a:rPr lang="en-US" dirty="0"/>
              <a:t>View All News</a:t>
            </a: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60</a:t>
            </a:fld>
            <a:endParaRPr lang="en-US" dirty="0"/>
          </a:p>
        </p:txBody>
      </p:sp>
    </p:spTree>
    <p:extLst>
      <p:ext uri="{BB962C8B-B14F-4D97-AF65-F5344CB8AC3E}">
        <p14:creationId xmlns:p14="http://schemas.microsoft.com/office/powerpoint/2010/main" val="33635729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Missing report does not exist for Graduate G collection.  Verify excluded student assessment record (fa).csv AND student assessment record (fa).csv AND Level 2 Grad reports AND Received Files GRAD Cohort reports.  </a:t>
            </a:r>
          </a:p>
          <a:p>
            <a:endParaRPr lang="en-US" dirty="0"/>
          </a:p>
          <a:p>
            <a:r>
              <a:rPr lang="en-US" dirty="0"/>
              <a:t>GNIS-0393 EOC Outside Range </a:t>
            </a:r>
          </a:p>
          <a:p>
            <a:r>
              <a:rPr lang="en-US" dirty="0"/>
              <a:t>https://education.ohio.gov/getattachment/Topics/Data/EMIS/EMIS-Documentation/FY16-EMIS-Validation-and-Report-Explanation-Docume/General_Issues_Report_Explanation.pdf.aspx?lang=en-US</a:t>
            </a:r>
          </a:p>
          <a:p>
            <a:r>
              <a:rPr lang="en-US" dirty="0"/>
              <a:t>Page 22</a:t>
            </a:r>
          </a:p>
          <a:p>
            <a:endParaRPr lang="en-US" dirty="0"/>
          </a:p>
          <a:p>
            <a:r>
              <a:rPr lang="en-US" dirty="0"/>
              <a:t>More info. regarding Ohio Grad requirements: </a:t>
            </a:r>
          </a:p>
          <a:p>
            <a:r>
              <a:rPr lang="en-US" dirty="0"/>
              <a:t>https://education.ohio.gov/Topics/Ohio-s-Graduation-Requirements</a:t>
            </a:r>
          </a:p>
          <a:p>
            <a:endParaRPr lang="en-US" dirty="0"/>
          </a:p>
          <a:p>
            <a:r>
              <a:rPr lang="en-US" dirty="0"/>
              <a:t>https://education.ohio.gov/getattachment/Topics/Data/EMIS/Resources-for-EMIS-Professionals/EMIS-Training/2022_March-1.pdf.aspx?lang=en-US</a:t>
            </a:r>
          </a:p>
          <a:p>
            <a:r>
              <a:rPr lang="en-US" dirty="0"/>
              <a:t>Slide 8</a:t>
            </a:r>
          </a:p>
          <a:p>
            <a:endParaRPr lang="en-US" dirty="0"/>
          </a:p>
          <a:p>
            <a:r>
              <a:rPr lang="en-US" dirty="0"/>
              <a:t>Scale Score Range – Performance Standards</a:t>
            </a:r>
          </a:p>
          <a:p>
            <a:r>
              <a:rPr lang="en-US" dirty="0"/>
              <a:t>https://oh-ost.portal.cambiumast.com/-/media/project/client-portals/ohio-ost/pdf/online-system-resources/understanding-score-reports/2021-2022-understanding_state_tests_reports.pdf </a:t>
            </a:r>
          </a:p>
          <a:p>
            <a:r>
              <a:rPr lang="en-US" dirty="0"/>
              <a:t>Page 5</a:t>
            </a:r>
          </a:p>
        </p:txBody>
      </p:sp>
      <p:sp>
        <p:nvSpPr>
          <p:cNvPr id="4" name="Slide Number Placeholder 3"/>
          <p:cNvSpPr>
            <a:spLocks noGrp="1"/>
          </p:cNvSpPr>
          <p:nvPr>
            <p:ph type="sldNum" sz="quarter" idx="5"/>
          </p:nvPr>
        </p:nvSpPr>
        <p:spPr/>
        <p:txBody>
          <a:bodyPr/>
          <a:lstStyle/>
          <a:p>
            <a:fld id="{A14D76B5-9437-466B-8333-8FA70E4511FB}" type="slidenum">
              <a:rPr lang="en-US" smtClean="0"/>
              <a:t>61</a:t>
            </a:fld>
            <a:endParaRPr lang="en-US" dirty="0"/>
          </a:p>
        </p:txBody>
      </p:sp>
    </p:spTree>
    <p:extLst>
      <p:ext uri="{BB962C8B-B14F-4D97-AF65-F5344CB8AC3E}">
        <p14:creationId xmlns:p14="http://schemas.microsoft.com/office/powerpoint/2010/main" val="38044294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Segoe UI" panose="020B0502040204020203" pitchFamily="34" charset="0"/>
                <a:ea typeface="Calibri" panose="020F0502020204030204" pitchFamily="34" charset="0"/>
              </a:rPr>
              <a:t>Q. Student who took part 1 of EOC assessment and then was hospitalized and did not get to take part 2. There is a score being reported but it is low due since he didn't complete the entire test. </a:t>
            </a:r>
            <a:endParaRPr lang="en-US" dirty="0" smtClean="0">
              <a:solidFill>
                <a:srgbClr val="000000"/>
              </a:solidFill>
              <a:effectLst/>
              <a:latin typeface="Segoe UI" panose="020B0502040204020203"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ffectLst/>
              <a:latin typeface="Segoe UI" panose="020B0502040204020203"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ea typeface="Calibri" panose="020F0502020204030204" pitchFamily="34" charset="0"/>
              </a:rPr>
              <a:t>A. Any score below the min for that grade level would fatal. So yes, they would need a Score Not Reported Reason. </a:t>
            </a:r>
            <a:r>
              <a:rPr lang="en-US" dirty="0">
                <a:solidFill>
                  <a:srgbClr val="000000"/>
                </a:solidFill>
                <a:effectLst/>
                <a:latin typeface="Segoe UI" panose="020B0502040204020203"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Text below is from Test User’s Administration guide:</a:t>
            </a:r>
          </a:p>
          <a:p>
            <a:r>
              <a:rPr lang="en-US" dirty="0">
                <a:effectLst/>
                <a:latin typeface="Calibri" panose="020F0502020204030204" pitchFamily="34" charset="0"/>
                <a:ea typeface="Calibri" panose="020F0502020204030204" pitchFamily="34" charset="0"/>
              </a:rPr>
              <a:t>If a high school student retakes a test to earn higher graduation points, the student must retake both parts; there is no option to retake only one part. For further information see the Department’s Retake Policy</a:t>
            </a:r>
            <a:endParaRPr lang="en-US" dirty="0"/>
          </a:p>
        </p:txBody>
      </p:sp>
      <p:sp>
        <p:nvSpPr>
          <p:cNvPr id="5" name="Slide Number Placeholder 4"/>
          <p:cNvSpPr>
            <a:spLocks noGrp="1"/>
          </p:cNvSpPr>
          <p:nvPr>
            <p:ph type="sldNum" sz="quarter" idx="5"/>
          </p:nvPr>
        </p:nvSpPr>
        <p:spPr/>
        <p:txBody>
          <a:bodyPr/>
          <a:lstStyle/>
          <a:p>
            <a:fld id="{A14D76B5-9437-466B-8333-8FA70E4511FB}" type="slidenum">
              <a:rPr lang="en-US" smtClean="0"/>
              <a:t>62</a:t>
            </a:fld>
            <a:endParaRPr lang="en-US" dirty="0"/>
          </a:p>
        </p:txBody>
      </p:sp>
    </p:spTree>
    <p:extLst>
      <p:ext uri="{BB962C8B-B14F-4D97-AF65-F5344CB8AC3E}">
        <p14:creationId xmlns:p14="http://schemas.microsoft.com/office/powerpoint/2010/main" val="5314894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96">
              <a:defRPr/>
            </a:pPr>
            <a:r>
              <a:rPr lang="en-US" dirty="0"/>
              <a:t>American History is not required to be reported, and will no longer appear on the missing reports however, if the student takes the assessment, it is recommended that the district reports the results. English Language Arts I is only acceptable for kids who started 9th grade before 7/1/2019. Data Collector will accept ELA I regardless of fiscal year began 9th grade, however students who don’t meet the criteria should not be tested. This chart is not applicable to alternate assessments. </a:t>
            </a: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63</a:t>
            </a:fld>
            <a:endParaRPr lang="en-US" dirty="0"/>
          </a:p>
        </p:txBody>
      </p:sp>
    </p:spTree>
    <p:extLst>
      <p:ext uri="{BB962C8B-B14F-4D97-AF65-F5344CB8AC3E}">
        <p14:creationId xmlns:p14="http://schemas.microsoft.com/office/powerpoint/2010/main" val="31454242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64</a:t>
            </a:fld>
            <a:endParaRPr lang="en-US" dirty="0"/>
          </a:p>
        </p:txBody>
      </p:sp>
    </p:spTree>
    <p:extLst>
      <p:ext uri="{BB962C8B-B14F-4D97-AF65-F5344CB8AC3E}">
        <p14:creationId xmlns:p14="http://schemas.microsoft.com/office/powerpoint/2010/main" val="9369795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65</a:t>
            </a:fld>
            <a:endParaRPr lang="en-US" dirty="0"/>
          </a:p>
        </p:txBody>
      </p:sp>
    </p:spTree>
    <p:extLst>
      <p:ext uri="{BB962C8B-B14F-4D97-AF65-F5344CB8AC3E}">
        <p14:creationId xmlns:p14="http://schemas.microsoft.com/office/powerpoint/2010/main" val="27574296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https://education.ohio.gov/getattachment/Topics/Data/EMIS/Resources-for-EMIS-Professionals/EMIS-Training/2022_March-1.pdf.aspx?lang=en-US</a:t>
            </a:r>
          </a:p>
          <a:p>
            <a:r>
              <a:rPr lang="en-US" dirty="0"/>
              <a:t>Slide 5</a:t>
            </a:r>
          </a:p>
          <a:p>
            <a:endParaRPr lang="en-US" dirty="0"/>
          </a:p>
          <a:p>
            <a:r>
              <a:rPr lang="en-US" dirty="0"/>
              <a:t>GNIS-0031 – Alternant Assessment but no Disability</a:t>
            </a:r>
          </a:p>
          <a:p>
            <a:r>
              <a:rPr lang="en-US" dirty="0"/>
              <a:t>https://education.ohio.gov/getattachment/Topics/Data/EMIS/EMIS-Documentation/FY16-EMIS-Validation-and-Report-Explanation-Docume/General_Issues_Report_Explanation.pdf.aspx?lang=en-US</a:t>
            </a:r>
          </a:p>
          <a:p>
            <a:r>
              <a:rPr lang="en-US" dirty="0"/>
              <a:t>Page 9</a:t>
            </a:r>
            <a:br>
              <a:rPr lang="en-US" dirty="0"/>
            </a:br>
            <a:endParaRPr lang="en-US" dirty="0"/>
          </a:p>
          <a:p>
            <a:r>
              <a:rPr lang="en-US" b="0" i="0" dirty="0">
                <a:solidFill>
                  <a:srgbClr val="000000"/>
                </a:solidFill>
                <a:effectLst/>
                <a:latin typeface="Verdana" panose="020B0604030504040204" pitchFamily="34" charset="0"/>
              </a:rPr>
              <a:t>Scaled Score Range – Performance Standards</a:t>
            </a:r>
          </a:p>
          <a:p>
            <a:pPr defTabSz="905896">
              <a:defRPr/>
            </a:pPr>
            <a:r>
              <a:rPr lang="en-US" sz="1800" u="sng" dirty="0">
                <a:solidFill>
                  <a:srgbClr val="0563C1"/>
                </a:solidFill>
                <a:latin typeface="Calibri" panose="020F0502020204030204" pitchFamily="34" charset="0"/>
                <a:ea typeface="Calibri" panose="020F0502020204030204" pitchFamily="34" charset="0"/>
                <a:hlinkClick r:id="rId3"/>
              </a:rPr>
              <a:t>https://oh-alt.portal.cambiumast.com/-/media/project/client-portals/ohio-alt/pdf/2021q1/aascd_performance_standards.pdf</a:t>
            </a:r>
            <a:endParaRPr lang="en-US" sz="1800" u="sng" dirty="0">
              <a:solidFill>
                <a:srgbClr val="0563C1"/>
              </a:solidFill>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66</a:t>
            </a:fld>
            <a:endParaRPr lang="en-US" dirty="0"/>
          </a:p>
        </p:txBody>
      </p:sp>
    </p:spTree>
    <p:extLst>
      <p:ext uri="{BB962C8B-B14F-4D97-AF65-F5344CB8AC3E}">
        <p14:creationId xmlns:p14="http://schemas.microsoft.com/office/powerpoint/2010/main" val="31331020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68018"/>
            <a:ext cx="5608320" cy="4860388"/>
          </a:xfrm>
        </p:spPr>
        <p:txBody>
          <a:bodyPr/>
          <a:lstStyle/>
          <a:p>
            <a:pPr defTabSz="905896">
              <a:defRPr/>
            </a:pPr>
            <a:r>
              <a:rPr lang="en-US" sz="1000" dirty="0"/>
              <a:t>Alt Assessments are taken in 10</a:t>
            </a:r>
            <a:r>
              <a:rPr lang="en-US" sz="1000" baseline="30000" dirty="0"/>
              <a:t>th</a:t>
            </a:r>
            <a:r>
              <a:rPr lang="en-US" sz="1000" dirty="0"/>
              <a:t> grade, all subjects at one time. The new Alternate  Assessment is structured similar to the EOC. Alt Assessments are taken when they take the course. Students can take Alt Assessment starting in 9</a:t>
            </a:r>
            <a:r>
              <a:rPr lang="en-US" sz="1000" baseline="30000" dirty="0"/>
              <a:t>th</a:t>
            </a:r>
            <a:r>
              <a:rPr lang="en-US" sz="1000" dirty="0"/>
              <a:t> grade and at any time through HS career. Students take Alt Assessments based on their IEP.  This missing report does not look at Student Special Education Graduation Requirement Records (FE). Alternate assessment students are not automatically exempted and must continue to take the ALT Assessment if not exempted. </a:t>
            </a:r>
          </a:p>
          <a:p>
            <a:pPr defTabSz="905896">
              <a:defRPr/>
            </a:pPr>
            <a:r>
              <a:rPr lang="en-US" sz="1000" dirty="0"/>
              <a:t>Student is on missing alternate assessment.  Student was assessed in a prior year.  Student was not assessed in the current year.  Do NOT report a SNR record for the current year.  This will NOT remove the student from the missing alt. assess. report.  Prior year scores require overnight processing before it impacts the missing assessment report. </a:t>
            </a:r>
            <a:r>
              <a:rPr lang="en-US" sz="1000" dirty="0">
                <a:solidFill>
                  <a:srgbClr val="000000"/>
                </a:solidFill>
                <a:latin typeface="Calibri" panose="020F0502020204030204" pitchFamily="34" charset="0"/>
              </a:rPr>
              <a:t>After overnight processing the district needs to do a re-prepare to ensure that they're looking at the latest report.  </a:t>
            </a:r>
            <a:endParaRPr lang="en-US" sz="1000" dirty="0"/>
          </a:p>
          <a:p>
            <a:r>
              <a:rPr lang="en-US" sz="1000" dirty="0"/>
              <a:t>Helpdesk # 103782</a:t>
            </a:r>
          </a:p>
          <a:p>
            <a:pPr algn="l"/>
            <a:r>
              <a:rPr lang="en-US" sz="1000" i="0" dirty="0">
                <a:solidFill>
                  <a:srgbClr val="000000"/>
                </a:solidFill>
                <a:effectLst/>
              </a:rPr>
              <a:t>Q. </a:t>
            </a:r>
            <a:r>
              <a:rPr lang="en-US" sz="1000" i="0" dirty="0" err="1">
                <a:solidFill>
                  <a:srgbClr val="000000"/>
                </a:solidFill>
                <a:effectLst/>
              </a:rPr>
              <a:t>StudentA</a:t>
            </a:r>
            <a:r>
              <a:rPr lang="en-US" sz="1000" i="0" dirty="0">
                <a:solidFill>
                  <a:srgbClr val="000000"/>
                </a:solidFill>
                <a:effectLst/>
              </a:rPr>
              <a:t> is missing the Social Studies and Science tests. The Spec Ed department in the district has indicated that the student met the requirements for these 2 tests last year. However, I see a Score Not Reported reason of "F" for these 2 tests last year. Should the student have tested this year? The student is also exempt from the consequences of the EOC- and they are reporting that as well.</a:t>
            </a:r>
          </a:p>
          <a:p>
            <a:pPr algn="l"/>
            <a:r>
              <a:rPr lang="en-US" sz="1000" i="0" dirty="0">
                <a:solidFill>
                  <a:srgbClr val="000000"/>
                </a:solidFill>
                <a:effectLst/>
              </a:rPr>
              <a:t>Also, student </a:t>
            </a:r>
            <a:r>
              <a:rPr lang="en-US" sz="1000" i="0" dirty="0" err="1">
                <a:solidFill>
                  <a:srgbClr val="000000"/>
                </a:solidFill>
                <a:effectLst/>
              </a:rPr>
              <a:t>StudentB</a:t>
            </a:r>
            <a:r>
              <a:rPr lang="en-US" sz="1000" i="0" dirty="0">
                <a:solidFill>
                  <a:srgbClr val="000000"/>
                </a:solidFill>
                <a:effectLst/>
              </a:rPr>
              <a:t> is also showing as missing on this report. He was incorrectly reported as needing to take the ALT test, but that reporting was corrected on later reporting. When will this student come off of the missing report</a:t>
            </a:r>
            <a:r>
              <a:rPr lang="en-US" sz="1000" i="0" dirty="0" smtClean="0">
                <a:solidFill>
                  <a:srgbClr val="000000"/>
                </a:solidFill>
                <a:effectLst/>
              </a:rPr>
              <a:t>?</a:t>
            </a:r>
            <a:endParaRPr lang="en-US" sz="1000" i="0" dirty="0">
              <a:solidFill>
                <a:srgbClr val="000000"/>
              </a:solidFill>
              <a:effectLst/>
              <a:latin typeface="Verdana" panose="020B0604030504040204" pitchFamily="34" charset="0"/>
            </a:endParaRPr>
          </a:p>
          <a:p>
            <a:pPr marL="228600" indent="-228600">
              <a:buAutoNum type="alphaUcPeriod"/>
            </a:pPr>
            <a:r>
              <a:rPr lang="en-US" sz="1000" dirty="0" smtClean="0">
                <a:solidFill>
                  <a:srgbClr val="000000"/>
                </a:solidFill>
              </a:rPr>
              <a:t>We </a:t>
            </a:r>
            <a:r>
              <a:rPr lang="en-US" sz="1000" dirty="0">
                <a:solidFill>
                  <a:srgbClr val="000000"/>
                </a:solidFill>
              </a:rPr>
              <a:t>have prior tests in Math and Reading for </a:t>
            </a:r>
            <a:r>
              <a:rPr lang="en-US" sz="1000" dirty="0" err="1">
                <a:solidFill>
                  <a:srgbClr val="000000"/>
                </a:solidFill>
              </a:rPr>
              <a:t>StudentA</a:t>
            </a:r>
            <a:r>
              <a:rPr lang="en-US" sz="1000" dirty="0">
                <a:solidFill>
                  <a:srgbClr val="000000"/>
                </a:solidFill>
              </a:rPr>
              <a:t>, so this student is missing Social Studies and </a:t>
            </a:r>
            <a:r>
              <a:rPr lang="en-US" sz="1000" dirty="0" smtClean="0">
                <a:solidFill>
                  <a:srgbClr val="000000"/>
                </a:solidFill>
              </a:rPr>
              <a:t>Science.</a:t>
            </a:r>
          </a:p>
          <a:p>
            <a:pPr marL="228600" indent="-228600">
              <a:buAutoNum type="alphaUcPeriod"/>
            </a:pPr>
            <a:r>
              <a:rPr lang="en-US" sz="1000" dirty="0" err="1" smtClean="0">
                <a:solidFill>
                  <a:srgbClr val="000000"/>
                </a:solidFill>
              </a:rPr>
              <a:t>StudentB</a:t>
            </a:r>
            <a:r>
              <a:rPr lang="en-US" sz="1000" dirty="0">
                <a:solidFill>
                  <a:srgbClr val="000000"/>
                </a:solidFill>
              </a:rPr>
              <a:t>, should not be on the missing for the ALT Assessment. He is on the missing for the Standard Assessment.  Ignore the missing for the ALT and report the standard assessment tests. Normally the student will drop off the ALT Assessment if there's been a recent change in the district's special ed reporting for this student, such that his IEP test type was updated to STR. It usually takes a couple of days before the update is pushed through to the Data Collector. You can try and do a prepare of the ALT collection and see if the student still appears on the missing. If it does, let me know but ignore the ALT missing</a:t>
            </a:r>
            <a:r>
              <a:rPr lang="en-US" sz="1000" dirty="0" smtClean="0">
                <a:solidFill>
                  <a:srgbClr val="000000"/>
                </a:solidFill>
              </a:rPr>
              <a:t>.</a:t>
            </a:r>
            <a:endParaRPr lang="en-US" sz="1000" dirty="0">
              <a:solidFill>
                <a:srgbClr val="000000"/>
              </a:solidFill>
            </a:endParaRPr>
          </a:p>
          <a:p>
            <a:r>
              <a:rPr lang="en-US" sz="1000" dirty="0">
                <a:solidFill>
                  <a:srgbClr val="000000"/>
                </a:solidFill>
              </a:rPr>
              <a:t>Clarification: IF a test is reported with a passing score from a prior year the student will NOT appear on the missing test.  This situation requires documentation regarding why the student was misreported with change in IEP test type.  </a:t>
            </a:r>
            <a:endParaRPr lang="en-US" sz="1000" i="0" dirty="0">
              <a:solidFill>
                <a:srgbClr val="000000"/>
              </a:solidFill>
              <a:effectLst/>
            </a:endParaRPr>
          </a:p>
        </p:txBody>
      </p:sp>
      <p:sp>
        <p:nvSpPr>
          <p:cNvPr id="4" name="Slide Number Placeholder 3"/>
          <p:cNvSpPr>
            <a:spLocks noGrp="1"/>
          </p:cNvSpPr>
          <p:nvPr>
            <p:ph type="sldNum" sz="quarter" idx="5"/>
          </p:nvPr>
        </p:nvSpPr>
        <p:spPr/>
        <p:txBody>
          <a:bodyPr/>
          <a:lstStyle/>
          <a:p>
            <a:fld id="{A14D76B5-9437-466B-8333-8FA70E4511FB}" type="slidenum">
              <a:rPr lang="en-US" smtClean="0"/>
              <a:t>67</a:t>
            </a:fld>
            <a:endParaRPr lang="en-US" dirty="0"/>
          </a:p>
        </p:txBody>
      </p:sp>
    </p:spTree>
    <p:extLst>
      <p:ext uri="{BB962C8B-B14F-4D97-AF65-F5344CB8AC3E}">
        <p14:creationId xmlns:p14="http://schemas.microsoft.com/office/powerpoint/2010/main" val="13120973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96">
              <a:defRPr/>
            </a:pPr>
            <a:r>
              <a:rPr lang="en-US" dirty="0"/>
              <a:t>GNIS-394 - The score reported for the Ohio English Language Proficiency Assessment (OELPA) is outside the valid range.</a:t>
            </a:r>
          </a:p>
          <a:p>
            <a:pPr defTabSz="905896">
              <a:defRPr/>
            </a:pPr>
            <a:r>
              <a:rPr lang="en-US" dirty="0"/>
              <a:t>Page 22</a:t>
            </a:r>
          </a:p>
          <a:p>
            <a:pPr defTabSz="905896">
              <a:defRPr/>
            </a:pPr>
            <a:r>
              <a:rPr lang="en-US" dirty="0"/>
              <a:t>GNIS-0421 - OELPA Score Not Reported Check 'L' on All Domains</a:t>
            </a:r>
          </a:p>
          <a:p>
            <a:pPr defTabSz="905896">
              <a:defRPr/>
            </a:pPr>
            <a:r>
              <a:rPr lang="en-US" dirty="0"/>
              <a:t>Page 22</a:t>
            </a:r>
          </a:p>
          <a:p>
            <a:r>
              <a:rPr lang="en-US" dirty="0"/>
              <a:t>https://education.ohio.gov/getattachment/Topics/Data/EMIS/EMIS-Documentation/FY16-EMIS-Validation-and-Report-Explanation-Docume/General_Issues_Report_Explanation.pdf.aspx?lang=en-US</a:t>
            </a:r>
          </a:p>
        </p:txBody>
      </p:sp>
      <p:sp>
        <p:nvSpPr>
          <p:cNvPr id="4" name="Slide Number Placeholder 3"/>
          <p:cNvSpPr>
            <a:spLocks noGrp="1"/>
          </p:cNvSpPr>
          <p:nvPr>
            <p:ph type="sldNum" sz="quarter" idx="5"/>
          </p:nvPr>
        </p:nvSpPr>
        <p:spPr/>
        <p:txBody>
          <a:bodyPr/>
          <a:lstStyle/>
          <a:p>
            <a:fld id="{A14D76B5-9437-466B-8333-8FA70E4511FB}" type="slidenum">
              <a:rPr lang="en-US" smtClean="0"/>
              <a:t>68</a:t>
            </a:fld>
            <a:endParaRPr lang="en-US" dirty="0"/>
          </a:p>
        </p:txBody>
      </p:sp>
    </p:spTree>
    <p:extLst>
      <p:ext uri="{BB962C8B-B14F-4D97-AF65-F5344CB8AC3E}">
        <p14:creationId xmlns:p14="http://schemas.microsoft.com/office/powerpoint/2010/main" val="10137514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GNIS-0391 – Invalid Score Not Reported for STAR</a:t>
            </a:r>
          </a:p>
          <a:p>
            <a:pPr defTabSz="905896">
              <a:defRPr/>
            </a:pPr>
            <a:r>
              <a:rPr lang="en-US" dirty="0"/>
              <a:t>Page 21</a:t>
            </a:r>
          </a:p>
          <a:p>
            <a:r>
              <a:rPr lang="en-US" dirty="0"/>
              <a:t>GNIS-0410 - STAR student assessment records reported with test dates outside of the assessment administration dates</a:t>
            </a:r>
          </a:p>
          <a:p>
            <a:r>
              <a:rPr lang="en-US" dirty="0"/>
              <a:t>Page 22</a:t>
            </a:r>
          </a:p>
          <a:p>
            <a:r>
              <a:rPr lang="en-US" dirty="0"/>
              <a:t>https://education.ohio.gov/getattachment/Topics/Data/EMIS/EMIS-Documentation/FY16-EMIS-Validation-and-Report-Explanation-Docume/General_Issues_Report_Explanation.pdf.aspx?lang=en-US</a:t>
            </a:r>
          </a:p>
          <a:p>
            <a:endParaRPr lang="en-US" dirty="0"/>
          </a:p>
          <a:p>
            <a:r>
              <a:rPr lang="en-US" b="0" i="0" u="sng" dirty="0">
                <a:solidFill>
                  <a:srgbClr val="FF0000"/>
                </a:solidFill>
                <a:effectLst/>
                <a:latin typeface="Lucida Grande"/>
              </a:rPr>
              <a:t>STAR Missing List Update – Data Collector Message Center notification</a:t>
            </a:r>
            <a:r>
              <a:rPr lang="en-US" dirty="0"/>
              <a:t/>
            </a:r>
            <a:br>
              <a:rPr lang="en-US" dirty="0"/>
            </a:br>
            <a:r>
              <a:rPr lang="en-US" b="0" i="0" dirty="0">
                <a:solidFill>
                  <a:srgbClr val="000000"/>
                </a:solidFill>
                <a:effectLst/>
                <a:latin typeface="Lucida Grande"/>
              </a:rPr>
              <a:t>As of Friday January 28th, the STAR Missing List has been changed from only listing students who are enrolled in the 2nd test administration window - January 2nd to May 27th - to students who are enrolled anytime from the start of the first test window - August 2, 2021- to the end of the second test window- May 27, 2021. A student will appear on the missing list if they are enrolled, and we have yet to receive a STAR Math and STAR Reading test record. The change allows assessment records from both test administrations to be reported throughout the year. The ODE Office for Community Schools plans to provide a Received File this week showing the tests reported to date.</a:t>
            </a:r>
            <a:endParaRPr lang="en-US" dirty="0"/>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69</a:t>
            </a:fld>
            <a:endParaRPr lang="en-US" dirty="0"/>
          </a:p>
        </p:txBody>
      </p:sp>
    </p:spTree>
    <p:extLst>
      <p:ext uri="{BB962C8B-B14F-4D97-AF65-F5344CB8AC3E}">
        <p14:creationId xmlns:p14="http://schemas.microsoft.com/office/powerpoint/2010/main" val="1748411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5">
              <a:defRPr/>
            </a:pPr>
            <a:r>
              <a:rPr lang="en-US" b="0" i="0" u="none" dirty="0">
                <a:solidFill>
                  <a:schemeClr val="tx1"/>
                </a:solidFill>
              </a:rPr>
              <a:t>Presenter can use Working Assessment Missing List DEMO.xlsx. It is recommended</a:t>
            </a:r>
            <a:r>
              <a:rPr lang="en-US" b="0" i="0" u="none" baseline="0" dirty="0">
                <a:solidFill>
                  <a:schemeClr val="tx1"/>
                </a:solidFill>
              </a:rPr>
              <a:t> to save the CSV file as an Excel file so that all Excel functionality is available. </a:t>
            </a:r>
            <a:r>
              <a:rPr lang="en-US" dirty="0">
                <a:solidFill>
                  <a:schemeClr val="tx1"/>
                </a:solidFill>
              </a:rPr>
              <a:t>Demonstrate these steps of preparing the report and the </a:t>
            </a:r>
            <a:r>
              <a:rPr lang="en-US" baseline="0" dirty="0">
                <a:solidFill>
                  <a:schemeClr val="tx1"/>
                </a:solidFill>
              </a:rPr>
              <a:t>attendees can prepare their own report as you demonstrate the Basic Excel steps. Select top row and select Wrap Text from the Home Tab. While the top row is selected, from the View tab, select Freeze Panes and Freeze Top Row. Select entire spreadsheet (click cell between Row 1 and Column A) then place cursor on the line between any two column headers and double click. While spreadsheet is highlighted, from the Data tab, choose Filter (or from the Home Tab select Filter)</a:t>
            </a:r>
            <a:endParaRPr lang="en-US" dirty="0">
              <a:solidFill>
                <a:schemeClr val="tx1"/>
              </a:solidFill>
            </a:endParaRPr>
          </a:p>
          <a:p>
            <a:pPr defTabSz="914255">
              <a:defRPr/>
            </a:pPr>
            <a:endParaRPr lang="en-US" b="0" i="0" u="none" dirty="0"/>
          </a:p>
        </p:txBody>
      </p:sp>
      <p:sp>
        <p:nvSpPr>
          <p:cNvPr id="4" name="Slide Number Placeholder 3"/>
          <p:cNvSpPr>
            <a:spLocks noGrp="1"/>
          </p:cNvSpPr>
          <p:nvPr>
            <p:ph type="sldNum" sz="quarter" idx="10"/>
          </p:nvPr>
        </p:nvSpPr>
        <p:spPr/>
        <p:txBody>
          <a:bodyPr/>
          <a:lstStyle/>
          <a:p>
            <a:fld id="{A14D76B5-9437-466B-8333-8FA70E4511FB}" type="slidenum">
              <a:rPr lang="en-US" smtClean="0"/>
              <a:t>7</a:t>
            </a:fld>
            <a:endParaRPr lang="en-US" dirty="0"/>
          </a:p>
        </p:txBody>
      </p:sp>
    </p:spTree>
    <p:extLst>
      <p:ext uri="{BB962C8B-B14F-4D97-AF65-F5344CB8AC3E}">
        <p14:creationId xmlns:p14="http://schemas.microsoft.com/office/powerpoint/2010/main" val="22737630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96">
              <a:defRPr/>
            </a:pPr>
            <a:r>
              <a:rPr lang="en-US" sz="1000" dirty="0"/>
              <a:t>https://education.ohio.gov/getattachment/Topics/Data/EMIS/Resources-for-EMIS-Professionals/EMIS-Training/2022_March-1.pdf.aspx?lang=en-US</a:t>
            </a:r>
          </a:p>
          <a:p>
            <a:pPr defTabSz="905896">
              <a:defRPr/>
            </a:pPr>
            <a:r>
              <a:rPr lang="en-US" sz="1000" dirty="0"/>
              <a:t>Slide 7</a:t>
            </a:r>
          </a:p>
        </p:txBody>
      </p:sp>
      <p:sp>
        <p:nvSpPr>
          <p:cNvPr id="4" name="Slide Number Placeholder 3"/>
          <p:cNvSpPr>
            <a:spLocks noGrp="1"/>
          </p:cNvSpPr>
          <p:nvPr>
            <p:ph type="sldNum" sz="quarter" idx="5"/>
          </p:nvPr>
        </p:nvSpPr>
        <p:spPr/>
        <p:txBody>
          <a:bodyPr/>
          <a:lstStyle/>
          <a:p>
            <a:fld id="{A14D76B5-9437-466B-8333-8FA70E4511FB}" type="slidenum">
              <a:rPr lang="en-US" smtClean="0"/>
              <a:t>70</a:t>
            </a:fld>
            <a:endParaRPr lang="en-US" dirty="0"/>
          </a:p>
        </p:txBody>
      </p:sp>
    </p:spTree>
    <p:extLst>
      <p:ext uri="{BB962C8B-B14F-4D97-AF65-F5344CB8AC3E}">
        <p14:creationId xmlns:p14="http://schemas.microsoft.com/office/powerpoint/2010/main" val="10975972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WorkKeys Score Not Reported information, refer to the EMIS Manual, COVID-19 Related EMIS Reporting Guidance. </a:t>
            </a:r>
          </a:p>
          <a:p>
            <a:endParaRPr lang="en-US" dirty="0"/>
          </a:p>
          <a:p>
            <a:r>
              <a:rPr lang="en-US" dirty="0"/>
              <a:t>https://education.ohio.gov/getattachment/Topics/Data/EMIS/Resources-for-EMIS-Professionals/EMIS-Training/2022_March-1.pdf.aspx?lang=en-US</a:t>
            </a:r>
          </a:p>
          <a:p>
            <a:r>
              <a:rPr lang="en-US" dirty="0"/>
              <a:t>Slide 6</a:t>
            </a:r>
          </a:p>
        </p:txBody>
      </p:sp>
      <p:sp>
        <p:nvSpPr>
          <p:cNvPr id="4" name="Slide Number Placeholder 3"/>
          <p:cNvSpPr>
            <a:spLocks noGrp="1"/>
          </p:cNvSpPr>
          <p:nvPr>
            <p:ph type="sldNum" sz="quarter" idx="5"/>
          </p:nvPr>
        </p:nvSpPr>
        <p:spPr/>
        <p:txBody>
          <a:bodyPr/>
          <a:lstStyle/>
          <a:p>
            <a:fld id="{A14D76B5-9437-466B-8333-8FA70E4511FB}" type="slidenum">
              <a:rPr lang="en-US" smtClean="0"/>
              <a:t>71</a:t>
            </a:fld>
            <a:endParaRPr lang="en-US" dirty="0"/>
          </a:p>
        </p:txBody>
      </p:sp>
    </p:spTree>
    <p:extLst>
      <p:ext uri="{BB962C8B-B14F-4D97-AF65-F5344CB8AC3E}">
        <p14:creationId xmlns:p14="http://schemas.microsoft.com/office/powerpoint/2010/main" val="25982512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https://education.ohio.gov/getattachment/Topics/Data/EMIS/Resources-for-EMIS-Professionals/EMIS-Training/2022_March-1.pdf.aspx?lang=en-US</a:t>
            </a:r>
          </a:p>
          <a:p>
            <a:r>
              <a:rPr lang="en-US" dirty="0"/>
              <a:t>Slide 6</a:t>
            </a:r>
          </a:p>
          <a:p>
            <a:r>
              <a:rPr lang="en-US" dirty="0"/>
              <a:t>Assessment Area Codes:</a:t>
            </a:r>
          </a:p>
          <a:p>
            <a:pPr marL="169856" indent="-169856">
              <a:buFont typeface="Arial" panose="020B0604020202020204" pitchFamily="34" charset="0"/>
              <a:buChar char="•"/>
            </a:pPr>
            <a:r>
              <a:rPr lang="en-US" dirty="0"/>
              <a:t>ENG English </a:t>
            </a:r>
          </a:p>
          <a:p>
            <a:pPr marL="169856" indent="-169856">
              <a:buFont typeface="Arial" panose="020B0604020202020204" pitchFamily="34" charset="0"/>
              <a:buChar char="•"/>
            </a:pPr>
            <a:r>
              <a:rPr lang="en-US" dirty="0"/>
              <a:t>M Mathematics </a:t>
            </a:r>
          </a:p>
          <a:p>
            <a:pPr marL="169856" indent="-169856">
              <a:buFont typeface="Arial" panose="020B0604020202020204" pitchFamily="34" charset="0"/>
              <a:buChar char="•"/>
            </a:pPr>
            <a:r>
              <a:rPr lang="en-US" dirty="0"/>
              <a:t>R Reading </a:t>
            </a:r>
          </a:p>
          <a:p>
            <a:pPr marL="169856" indent="-169856">
              <a:buFont typeface="Arial" panose="020B0604020202020204" pitchFamily="34" charset="0"/>
              <a:buChar char="•"/>
            </a:pPr>
            <a:r>
              <a:rPr lang="en-US" dirty="0"/>
              <a:t>S Science </a:t>
            </a:r>
          </a:p>
          <a:p>
            <a:pPr marL="169856" indent="-169856">
              <a:buFont typeface="Arial" panose="020B0604020202020204" pitchFamily="34" charset="0"/>
              <a:buChar char="•"/>
            </a:pPr>
            <a:r>
              <a:rPr lang="en-US" dirty="0"/>
              <a:t>W Writing</a:t>
            </a:r>
          </a:p>
        </p:txBody>
      </p:sp>
      <p:sp>
        <p:nvSpPr>
          <p:cNvPr id="4" name="Slide Number Placeholder 3"/>
          <p:cNvSpPr>
            <a:spLocks noGrp="1"/>
          </p:cNvSpPr>
          <p:nvPr>
            <p:ph type="sldNum" sz="quarter" idx="5"/>
          </p:nvPr>
        </p:nvSpPr>
        <p:spPr/>
        <p:txBody>
          <a:bodyPr/>
          <a:lstStyle/>
          <a:p>
            <a:fld id="{A14D76B5-9437-466B-8333-8FA70E4511FB}" type="slidenum">
              <a:rPr lang="en-US" smtClean="0"/>
              <a:t>72</a:t>
            </a:fld>
            <a:endParaRPr lang="en-US" dirty="0"/>
          </a:p>
        </p:txBody>
      </p:sp>
    </p:spTree>
    <p:extLst>
      <p:ext uri="{BB962C8B-B14F-4D97-AF65-F5344CB8AC3E}">
        <p14:creationId xmlns:p14="http://schemas.microsoft.com/office/powerpoint/2010/main" val="14761711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EMIS receives a file from the Assessment Data Manager that includes all districts signed up to give the ACT and another file with districts signed up to take the SAT. EMIS uses the SAT file and assigns students in those districts to the SAT Missing List; all other students are assigned to the ACT Missing List (the ACT file is not used). A link is sent to superintendent’s/school administrators in August to submit the ACT or SAT selection. </a:t>
            </a:r>
          </a:p>
          <a:p>
            <a:endParaRPr lang="en-US" sz="1000" b="1" dirty="0"/>
          </a:p>
          <a:p>
            <a:r>
              <a:rPr lang="en-US" sz="1000" b="1" u="sng" dirty="0"/>
              <a:t>Non-College Reportable Results</a:t>
            </a:r>
            <a:r>
              <a:rPr lang="en-US" sz="1000" b="1" dirty="0"/>
              <a:t>:</a:t>
            </a:r>
          </a:p>
          <a:p>
            <a:r>
              <a:rPr lang="en-US" sz="1000" b="1" dirty="0"/>
              <a:t>Helpdesk ticket 3035 &amp; 103703</a:t>
            </a:r>
          </a:p>
          <a:p>
            <a:r>
              <a:rPr lang="en-US" sz="1000" b="1" i="0" dirty="0">
                <a:solidFill>
                  <a:srgbClr val="000000"/>
                </a:solidFill>
                <a:effectLst/>
                <a:latin typeface="-apple-system"/>
              </a:rPr>
              <a:t>Report the assessment record with the score received.</a:t>
            </a:r>
          </a:p>
          <a:p>
            <a:r>
              <a:rPr lang="en-US" sz="1000" b="1" dirty="0">
                <a:solidFill>
                  <a:srgbClr val="000000"/>
                </a:solidFill>
                <a:latin typeface="-apple-system"/>
              </a:rPr>
              <a:t>R</a:t>
            </a:r>
            <a:r>
              <a:rPr lang="en-US" sz="1000" b="1" i="0" dirty="0">
                <a:solidFill>
                  <a:srgbClr val="000000"/>
                </a:solidFill>
                <a:effectLst/>
                <a:latin typeface="-apple-system"/>
              </a:rPr>
              <a:t>eport no accommodations (**) were provided. The district may wish to administer another district-paid ACT for the student with appropriate accommodations, so he or she may perform to the best of his or her potential.</a:t>
            </a:r>
          </a:p>
          <a:p>
            <a:endParaRPr lang="en-US" sz="1000" b="0" i="0" dirty="0">
              <a:solidFill>
                <a:srgbClr val="000000"/>
              </a:solidFill>
              <a:effectLst/>
              <a:latin typeface="-apple-system"/>
            </a:endParaRPr>
          </a:p>
          <a:p>
            <a:r>
              <a:rPr lang="en-US" sz="1000" b="1" i="0" dirty="0">
                <a:solidFill>
                  <a:srgbClr val="000000"/>
                </a:solidFill>
                <a:effectLst/>
                <a:latin typeface="-apple-system"/>
              </a:rPr>
              <a:t>Helpdesk #103810</a:t>
            </a:r>
          </a:p>
          <a:p>
            <a:r>
              <a:rPr lang="en-US" sz="1000" b="1" i="0" dirty="0">
                <a:solidFill>
                  <a:srgbClr val="000000"/>
                </a:solidFill>
                <a:effectLst/>
                <a:latin typeface="Lucida Grande"/>
              </a:rPr>
              <a:t>Q. Took the ACT on their own in February and skipped our ACT testing window in March.  The scores are being reported and making it to the DC as</a:t>
            </a:r>
            <a:r>
              <a:rPr lang="en-US" sz="1000" b="1" dirty="0"/>
              <a:t/>
            </a:r>
            <a:br>
              <a:rPr lang="en-US" sz="1000" b="1" dirty="0"/>
            </a:br>
            <a:r>
              <a:rPr lang="en-US" sz="1000" b="1" i="0" dirty="0">
                <a:solidFill>
                  <a:srgbClr val="000000"/>
                </a:solidFill>
                <a:effectLst/>
                <a:latin typeface="Lucida Grande"/>
              </a:rPr>
              <a:t>valid records, but the scores are  still showing on the missing list as "outside of the testing window".</a:t>
            </a:r>
          </a:p>
          <a:p>
            <a:pPr marL="342900" indent="-342900">
              <a:buAutoNum type="alphaUcPeriod"/>
            </a:pPr>
            <a:r>
              <a:rPr lang="en-US" sz="1000" b="1" dirty="0">
                <a:solidFill>
                  <a:srgbClr val="000000"/>
                </a:solidFill>
                <a:latin typeface="Calibri" panose="020F0502020204030204" pitchFamily="34" charset="0"/>
              </a:rPr>
              <a:t>As long as you are reporting the results from a prior administration, you could report a current record with an FY22 Spring administration date and a SNR of 3 Student achieved remediation free score on all parts of the ACT or SAT prior to spring of grade 11</a:t>
            </a:r>
            <a:r>
              <a:rPr lang="en-US" sz="1000" b="1" dirty="0">
                <a:solidFill>
                  <a:srgbClr val="000000"/>
                </a:solidFill>
                <a:latin typeface="Verdana" panose="020B0604030504040204" pitchFamily="34" charset="0"/>
              </a:rPr>
              <a:t>.  </a:t>
            </a:r>
            <a:r>
              <a:rPr lang="en-US" sz="1000" b="1" dirty="0">
                <a:solidFill>
                  <a:srgbClr val="000000"/>
                </a:solidFill>
                <a:latin typeface="Calibri" panose="020F0502020204030204" pitchFamily="34" charset="0"/>
              </a:rPr>
              <a:t>That would take the student off the missing report.</a:t>
            </a:r>
            <a:endParaRPr lang="en-US" sz="1000" b="1" i="0" dirty="0">
              <a:solidFill>
                <a:srgbClr val="000000"/>
              </a:solidFill>
              <a:effectLst/>
              <a:latin typeface="Verdana" panose="020B0604030504040204" pitchFamily="34" charset="0"/>
            </a:endParaRPr>
          </a:p>
          <a:p>
            <a:endParaRPr lang="en-US" b="0" i="0" dirty="0">
              <a:solidFill>
                <a:srgbClr val="000000"/>
              </a:solidFill>
              <a:effectLst/>
              <a:latin typeface="Lucida Grande"/>
            </a:endParaRPr>
          </a:p>
          <a:p>
            <a:endParaRPr lang="en-US" b="0" i="0" dirty="0">
              <a:solidFill>
                <a:srgbClr val="000000"/>
              </a:solidFill>
              <a:effectLst/>
              <a:latin typeface="-apple-system"/>
            </a:endParaRP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73</a:t>
            </a:fld>
            <a:endParaRPr lang="en-US" dirty="0"/>
          </a:p>
        </p:txBody>
      </p:sp>
    </p:spTree>
    <p:extLst>
      <p:ext uri="{BB962C8B-B14F-4D97-AF65-F5344CB8AC3E}">
        <p14:creationId xmlns:p14="http://schemas.microsoft.com/office/powerpoint/2010/main" val="24777433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74</a:t>
            </a:fld>
            <a:endParaRPr lang="en-US" dirty="0"/>
          </a:p>
        </p:txBody>
      </p:sp>
    </p:spTree>
    <p:extLst>
      <p:ext uri="{BB962C8B-B14F-4D97-AF65-F5344CB8AC3E}">
        <p14:creationId xmlns:p14="http://schemas.microsoft.com/office/powerpoint/2010/main" val="32250145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75</a:t>
            </a:fld>
            <a:endParaRPr lang="en-US" dirty="0"/>
          </a:p>
        </p:txBody>
      </p:sp>
    </p:spTree>
    <p:extLst>
      <p:ext uri="{BB962C8B-B14F-4D97-AF65-F5344CB8AC3E}">
        <p14:creationId xmlns:p14="http://schemas.microsoft.com/office/powerpoint/2010/main" val="5294964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96">
              <a:defRPr/>
            </a:pPr>
            <a:r>
              <a:rPr lang="en-US" dirty="0"/>
              <a:t>https://education.ohio.gov/Topics/Testing</a:t>
            </a:r>
          </a:p>
          <a:p>
            <a:pPr defTabSz="905896">
              <a:defRPr/>
            </a:pPr>
            <a:r>
              <a:rPr lang="en-US" dirty="0"/>
              <a:t>https://education.ohio.gov/Topics/Testing/K-8-District-Test-Coordinator-Bulletin-1 </a:t>
            </a:r>
          </a:p>
          <a:p>
            <a:pPr defTabSz="905896">
              <a:defRPr/>
            </a:pPr>
            <a:r>
              <a:rPr lang="en-US" dirty="0">
                <a:hlinkClick r:id="rId3"/>
              </a:rPr>
              <a:t>https://oh.portal.cambiumast.com/</a:t>
            </a:r>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76</a:t>
            </a:fld>
            <a:endParaRPr lang="en-US" dirty="0"/>
          </a:p>
        </p:txBody>
      </p:sp>
    </p:spTree>
    <p:extLst>
      <p:ext uri="{BB962C8B-B14F-4D97-AF65-F5344CB8AC3E}">
        <p14:creationId xmlns:p14="http://schemas.microsoft.com/office/powerpoint/2010/main" val="22056112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77</a:t>
            </a:fld>
            <a:endParaRPr lang="en-US" dirty="0"/>
          </a:p>
        </p:txBody>
      </p:sp>
    </p:spTree>
    <p:extLst>
      <p:ext uri="{BB962C8B-B14F-4D97-AF65-F5344CB8AC3E}">
        <p14:creationId xmlns:p14="http://schemas.microsoft.com/office/powerpoint/2010/main" val="5309890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Insert your contact information on this slide.</a:t>
            </a:r>
          </a:p>
          <a:p>
            <a:endParaRPr lang="en-US" baseline="0" dirty="0"/>
          </a:p>
          <a:p>
            <a:r>
              <a:rPr lang="en-US" b="1" u="sng" baseline="0" dirty="0"/>
              <a:t>ITC Feedback for Certificate of Attendance</a:t>
            </a:r>
          </a:p>
          <a:p>
            <a:pPr defTabSz="905896">
              <a:defRPr/>
            </a:pPr>
            <a:r>
              <a:rPr lang="en-US" sz="1800" u="sng" dirty="0">
                <a:solidFill>
                  <a:srgbClr val="0563C1"/>
                </a:solidFill>
                <a:latin typeface="Calibri" panose="020F0502020204030204" pitchFamily="34" charset="0"/>
                <a:ea typeface="Calibri" panose="020F0502020204030204" pitchFamily="34" charset="0"/>
                <a:hlinkClick r:id="rId3"/>
              </a:rPr>
              <a:t>https://tinyurl.com/EA-Train-the-Trainer-Feedback</a:t>
            </a:r>
            <a:endParaRPr lang="en-US" sz="18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A14D76B5-9437-466B-8333-8FA70E4511FB}" type="slidenum">
              <a:rPr lang="en-US" smtClean="0"/>
              <a:t>78</a:t>
            </a:fld>
            <a:endParaRPr lang="en-US" dirty="0"/>
          </a:p>
        </p:txBody>
      </p:sp>
    </p:spTree>
    <p:extLst>
      <p:ext uri="{BB962C8B-B14F-4D97-AF65-F5344CB8AC3E}">
        <p14:creationId xmlns:p14="http://schemas.microsoft.com/office/powerpoint/2010/main" val="1879325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8</a:t>
            </a:fld>
            <a:endParaRPr lang="en-US" dirty="0"/>
          </a:p>
        </p:txBody>
      </p:sp>
    </p:spTree>
    <p:extLst>
      <p:ext uri="{BB962C8B-B14F-4D97-AF65-F5344CB8AC3E}">
        <p14:creationId xmlns:p14="http://schemas.microsoft.com/office/powerpoint/2010/main" val="3997209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9</a:t>
            </a:fld>
            <a:endParaRPr lang="en-US" dirty="0"/>
          </a:p>
        </p:txBody>
      </p:sp>
    </p:spTree>
    <p:extLst>
      <p:ext uri="{BB962C8B-B14F-4D97-AF65-F5344CB8AC3E}">
        <p14:creationId xmlns:p14="http://schemas.microsoft.com/office/powerpoint/2010/main" val="378164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5/13/2022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20095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5/13/2022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92448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5/13/2022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53040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5/13/2022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43213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5/13/2022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77386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5/13/2022</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62799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5/13/2022</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89370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5/13/2022</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856438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5/13/2022</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37665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5/13/2022</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74560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5/13/2022</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59267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5/13/2022</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7DB03-7057-184B-9DF0-B5FFC5E3886A}" type="slidenum">
              <a:rPr lang="en-US" smtClean="0"/>
              <a:t>‹#›</a:t>
            </a:fld>
            <a:endParaRPr lang="en-US" dirty="0"/>
          </a:p>
        </p:txBody>
      </p:sp>
      <p:pic>
        <p:nvPicPr>
          <p:cNvPr id="13" name="Picture 12"/>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rot="16200000">
            <a:off x="-3043233" y="2971800"/>
            <a:ext cx="6858000" cy="914400"/>
          </a:xfrm>
          <a:prstGeom prst="rect">
            <a:avLst/>
          </a:prstGeom>
        </p:spPr>
      </p:pic>
      <p:pic>
        <p:nvPicPr>
          <p:cNvPr id="8" name="Picture 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058400" y="6119545"/>
            <a:ext cx="905244" cy="710319"/>
          </a:xfrm>
          <a:prstGeom prst="rect">
            <a:avLst/>
          </a:prstGeom>
        </p:spPr>
      </p:pic>
    </p:spTree>
    <p:extLst>
      <p:ext uri="{BB962C8B-B14F-4D97-AF65-F5344CB8AC3E}">
        <p14:creationId xmlns:p14="http://schemas.microsoft.com/office/powerpoint/2010/main" val="989419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mailto:Melissa.Hennon@educatioin.ohio.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ducation.ohio.gov/Topics/Student-Supports/Coronavirus/Career-Technical-Education"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oh-ost.portal.cambiumast.com/-/media/project/client-portals/ohio-ost/pdf/sp22-tam/ost-sp22-tam-final-122021.pdf"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tinyurl.com/EA-District-Feedback" TargetMode="External"/><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09446"/>
            <a:ext cx="9144000" cy="1723292"/>
          </a:xfrm>
        </p:spPr>
        <p:txBody>
          <a:bodyPr>
            <a:normAutofit fontScale="90000"/>
          </a:bodyPr>
          <a:lstStyle/>
          <a:p>
            <a:r>
              <a:rPr lang="en-US" b="1" dirty="0"/>
              <a:t/>
            </a:r>
            <a:br>
              <a:rPr lang="en-US" b="1" dirty="0"/>
            </a:br>
            <a:r>
              <a:rPr lang="en-US" b="1" dirty="0"/>
              <a:t/>
            </a:r>
            <a:br>
              <a:rPr lang="en-US" b="1" dirty="0"/>
            </a:br>
            <a:r>
              <a:rPr lang="en-US" sz="6700" b="1" dirty="0"/>
              <a:t>Working Assessment </a:t>
            </a:r>
            <a:br>
              <a:rPr lang="en-US" sz="6700" b="1" dirty="0"/>
            </a:br>
            <a:r>
              <a:rPr lang="en-US" sz="6700" b="1" dirty="0"/>
              <a:t>Missing Lists</a:t>
            </a:r>
          </a:p>
        </p:txBody>
      </p:sp>
    </p:spTree>
    <p:extLst>
      <p:ext uri="{BB962C8B-B14F-4D97-AF65-F5344CB8AC3E}">
        <p14:creationId xmlns:p14="http://schemas.microsoft.com/office/powerpoint/2010/main" val="197869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AFCC2-DD46-4BE7-8D33-C36A7ABD36EF}"/>
              </a:ext>
            </a:extLst>
          </p:cNvPr>
          <p:cNvSpPr>
            <a:spLocks noGrp="1"/>
          </p:cNvSpPr>
          <p:nvPr>
            <p:ph type="title"/>
          </p:nvPr>
        </p:nvSpPr>
        <p:spPr>
          <a:xfrm>
            <a:off x="838200" y="365125"/>
            <a:ext cx="10515600" cy="770339"/>
          </a:xfrm>
        </p:spPr>
        <p:txBody>
          <a:bodyPr/>
          <a:lstStyle/>
          <a:p>
            <a:r>
              <a:rPr lang="en-US" b="1" dirty="0"/>
              <a:t>Expected Assessments</a:t>
            </a:r>
          </a:p>
        </p:txBody>
      </p:sp>
      <p:sp>
        <p:nvSpPr>
          <p:cNvPr id="3" name="Content Placeholder 2">
            <a:extLst>
              <a:ext uri="{FF2B5EF4-FFF2-40B4-BE49-F238E27FC236}">
                <a16:creationId xmlns:a16="http://schemas.microsoft.com/office/drawing/2014/main" id="{37C1AB5D-3109-44F9-B881-6B6818BB3589}"/>
              </a:ext>
            </a:extLst>
          </p:cNvPr>
          <p:cNvSpPr>
            <a:spLocks noGrp="1"/>
          </p:cNvSpPr>
          <p:nvPr>
            <p:ph idx="1"/>
          </p:nvPr>
        </p:nvSpPr>
        <p:spPr>
          <a:xfrm>
            <a:off x="838200" y="1135464"/>
            <a:ext cx="11139436" cy="4923692"/>
          </a:xfrm>
        </p:spPr>
        <p:txBody>
          <a:bodyPr>
            <a:normAutofit lnSpcReduction="10000"/>
          </a:bodyPr>
          <a:lstStyle/>
          <a:p>
            <a:r>
              <a:rPr lang="en-US" sz="3200" dirty="0"/>
              <a:t>Assessments are expected when a student </a:t>
            </a:r>
          </a:p>
          <a:p>
            <a:pPr lvl="1"/>
            <a:r>
              <a:rPr lang="en-US" sz="2800" dirty="0"/>
              <a:t>Is enrolled during the test administration window, </a:t>
            </a:r>
            <a:r>
              <a:rPr lang="en-US" sz="2800" u="sng" dirty="0"/>
              <a:t>and</a:t>
            </a:r>
            <a:r>
              <a:rPr lang="en-US" sz="2800" dirty="0"/>
              <a:t> is reported with a district relationship of 1, or</a:t>
            </a:r>
          </a:p>
          <a:p>
            <a:pPr lvl="1"/>
            <a:r>
              <a:rPr lang="en-US" sz="2800" dirty="0"/>
              <a:t>Students reported with a Sent to Reason of </a:t>
            </a:r>
          </a:p>
          <a:p>
            <a:pPr lvl="2"/>
            <a:r>
              <a:rPr lang="en-US" sz="2400" dirty="0"/>
              <a:t>CT - Contract Career-Technical Education Participant</a:t>
            </a:r>
          </a:p>
          <a:p>
            <a:pPr lvl="2"/>
            <a:r>
              <a:rPr lang="en-US" sz="2400" dirty="0"/>
              <a:t>JV - Joint Vocational School District Program Participant</a:t>
            </a:r>
          </a:p>
          <a:p>
            <a:pPr lvl="2"/>
            <a:r>
              <a:rPr lang="en-US" sz="2400" dirty="0"/>
              <a:t>MR - BDD Program Participant</a:t>
            </a:r>
          </a:p>
          <a:p>
            <a:pPr lvl="2"/>
            <a:r>
              <a:rPr lang="en-US" sz="2400" dirty="0"/>
              <a:t>NP - Non-public placement at District Expense (District Relationship = 1)</a:t>
            </a:r>
          </a:p>
          <a:p>
            <a:pPr lvl="2"/>
            <a:r>
              <a:rPr lang="en-US" sz="2400" dirty="0"/>
              <a:t>OS - State School (OSB or OSD) Program Participant</a:t>
            </a:r>
          </a:p>
          <a:p>
            <a:pPr lvl="2"/>
            <a:r>
              <a:rPr lang="en-US" sz="2400" dirty="0"/>
              <a:t>PI - Proprietary Institution Program Participant</a:t>
            </a:r>
          </a:p>
          <a:p>
            <a:pPr lvl="1"/>
            <a:r>
              <a:rPr lang="en-US" sz="2800" dirty="0"/>
              <a:t>Has assessment results appearing in the statewide vendor file associated to that LEA</a:t>
            </a:r>
          </a:p>
          <a:p>
            <a:pPr marL="4572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29D61E83-DFB6-4C88-8918-E2DEA4F6C948}"/>
              </a:ext>
            </a:extLst>
          </p:cNvPr>
          <p:cNvSpPr>
            <a:spLocks noGrp="1"/>
          </p:cNvSpPr>
          <p:nvPr>
            <p:ph type="sldNum" sz="quarter" idx="12"/>
          </p:nvPr>
        </p:nvSpPr>
        <p:spPr/>
        <p:txBody>
          <a:bodyPr/>
          <a:lstStyle/>
          <a:p>
            <a:fld id="{1BC7DB03-7057-184B-9DF0-B5FFC5E3886A}" type="slidenum">
              <a:rPr lang="en-US" smtClean="0"/>
              <a:t>10</a:t>
            </a:fld>
            <a:endParaRPr lang="en-US" dirty="0"/>
          </a:p>
        </p:txBody>
      </p:sp>
      <p:sp>
        <p:nvSpPr>
          <p:cNvPr id="5" name="Date Placeholder 4">
            <a:extLst>
              <a:ext uri="{FF2B5EF4-FFF2-40B4-BE49-F238E27FC236}">
                <a16:creationId xmlns:a16="http://schemas.microsoft.com/office/drawing/2014/main" id="{9F911999-DD5E-9488-6B29-2268122BC842}"/>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280366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EC3DD-4B20-4C59-BAE8-F69365D68E99}"/>
              </a:ext>
            </a:extLst>
          </p:cNvPr>
          <p:cNvSpPr>
            <a:spLocks noGrp="1"/>
          </p:cNvSpPr>
          <p:nvPr>
            <p:ph type="title"/>
          </p:nvPr>
        </p:nvSpPr>
        <p:spPr>
          <a:xfrm>
            <a:off x="838200" y="365125"/>
            <a:ext cx="10515600" cy="559107"/>
          </a:xfrm>
        </p:spPr>
        <p:txBody>
          <a:bodyPr>
            <a:noAutofit/>
          </a:bodyPr>
          <a:lstStyle/>
          <a:p>
            <a:r>
              <a:rPr lang="en-US" b="1" dirty="0"/>
              <a:t>Testing Windows</a:t>
            </a:r>
          </a:p>
        </p:txBody>
      </p:sp>
      <p:sp>
        <p:nvSpPr>
          <p:cNvPr id="3" name="Content Placeholder 2">
            <a:extLst>
              <a:ext uri="{FF2B5EF4-FFF2-40B4-BE49-F238E27FC236}">
                <a16:creationId xmlns:a16="http://schemas.microsoft.com/office/drawing/2014/main" id="{0B40333F-54EB-4F2F-852F-5C3F4B9FB614}"/>
              </a:ext>
            </a:extLst>
          </p:cNvPr>
          <p:cNvSpPr>
            <a:spLocks noGrp="1"/>
          </p:cNvSpPr>
          <p:nvPr>
            <p:ph idx="1"/>
          </p:nvPr>
        </p:nvSpPr>
        <p:spPr>
          <a:xfrm>
            <a:off x="933450" y="1104899"/>
            <a:ext cx="11108130" cy="5616575"/>
          </a:xfrm>
        </p:spPr>
        <p:txBody>
          <a:bodyPr>
            <a:normAutofit lnSpcReduction="10000"/>
          </a:bodyPr>
          <a:lstStyle/>
          <a:p>
            <a:r>
              <a:rPr lang="en-US" dirty="0"/>
              <a:t>State testing windows</a:t>
            </a:r>
          </a:p>
          <a:p>
            <a:pPr lvl="1"/>
            <a:r>
              <a:rPr lang="en-US" dirty="0"/>
              <a:t>Search “testing dates” education.ohio.gov </a:t>
            </a:r>
          </a:p>
          <a:p>
            <a:pPr lvl="1"/>
            <a:r>
              <a:rPr lang="en-US" dirty="0"/>
              <a:t>See EMIS Manual test date valid options in the 2.8 Student Assessment (FA) Record</a:t>
            </a:r>
          </a:p>
          <a:p>
            <a:r>
              <a:rPr lang="en-US" dirty="0"/>
              <a:t>LEA chooses a shorter testing window</a:t>
            </a:r>
          </a:p>
          <a:p>
            <a:pPr lvl="1"/>
            <a:r>
              <a:rPr lang="en-US" dirty="0"/>
              <a:t>See EMIS Manual 5.3 Organization General Information (DN) Record </a:t>
            </a:r>
          </a:p>
          <a:p>
            <a:pPr lvl="2"/>
            <a:r>
              <a:rPr lang="en-US" sz="2400" dirty="0"/>
              <a:t>Report an Assessment Group attribute when your LEA has selected a shorter assessment window than the state testing window</a:t>
            </a:r>
          </a:p>
          <a:p>
            <a:pPr lvl="2"/>
            <a:r>
              <a:rPr lang="en-US" sz="2400" dirty="0"/>
              <a:t>The start date of the shorter testing window is only reported for collections that have an enrollment-based assessment missing report </a:t>
            </a:r>
          </a:p>
          <a:p>
            <a:pPr lvl="3"/>
            <a:r>
              <a:rPr lang="en-US" sz="2400" dirty="0"/>
              <a:t>ASMTFG3ELA – Fall 3</a:t>
            </a:r>
            <a:r>
              <a:rPr lang="en-US" sz="2400" baseline="30000" dirty="0"/>
              <a:t>rd</a:t>
            </a:r>
            <a:r>
              <a:rPr lang="en-US" sz="2400" dirty="0"/>
              <a:t> Grade ELA Assessment</a:t>
            </a:r>
          </a:p>
          <a:p>
            <a:pPr lvl="3"/>
            <a:r>
              <a:rPr lang="en-US" sz="2400" dirty="0"/>
              <a:t>ASMTSPRELA – Spring English Language Arts </a:t>
            </a:r>
            <a:r>
              <a:rPr lang="en-US" sz="2000" dirty="0"/>
              <a:t>(all grades including EOC)</a:t>
            </a:r>
          </a:p>
          <a:p>
            <a:pPr lvl="3"/>
            <a:r>
              <a:rPr lang="en-US" sz="2400" dirty="0"/>
              <a:t>ASMTSPRMSS – Spring Math, Science, Social Studies </a:t>
            </a:r>
            <a:r>
              <a:rPr lang="en-US" sz="2000" dirty="0"/>
              <a:t>(all grades including EOC)</a:t>
            </a:r>
          </a:p>
          <a:p>
            <a:pPr marL="342900" marR="0" lvl="0" indent="-342900">
              <a:spcBef>
                <a:spcPts val="0"/>
              </a:spcBef>
              <a:spcAft>
                <a:spcPts val="0"/>
              </a:spcAft>
              <a:buFont typeface="Arial" panose="020B0604020202020204" pitchFamily="34" charset="0"/>
              <a:buChar char="•"/>
              <a:tabLst>
                <a:tab pos="457200" algn="l"/>
              </a:tabLst>
            </a:pPr>
            <a:r>
              <a:rPr lang="en-US" dirty="0"/>
              <a:t>For FY22, local test windows will be used, if reported</a:t>
            </a:r>
          </a:p>
          <a:p>
            <a:pPr marL="800100" lvl="1" indent="-342900">
              <a:spcBef>
                <a:spcPts val="0"/>
              </a:spcBef>
              <a:buFont typeface="Arial" panose="020B0604020202020204" pitchFamily="34" charset="0"/>
              <a:buChar char="•"/>
              <a:tabLst>
                <a:tab pos="457200" algn="l"/>
              </a:tabLst>
            </a:pPr>
            <a:r>
              <a:rPr lang="en-US" dirty="0"/>
              <a:t>If not reported, default to  state testing windows when generating Assessment Missing reports  </a:t>
            </a:r>
          </a:p>
        </p:txBody>
      </p:sp>
      <p:sp>
        <p:nvSpPr>
          <p:cNvPr id="4" name="Slide Number Placeholder 3">
            <a:extLst>
              <a:ext uri="{FF2B5EF4-FFF2-40B4-BE49-F238E27FC236}">
                <a16:creationId xmlns:a16="http://schemas.microsoft.com/office/drawing/2014/main" id="{3B42EE8C-CBB6-4A8B-A65A-23E409181F33}"/>
              </a:ext>
            </a:extLst>
          </p:cNvPr>
          <p:cNvSpPr>
            <a:spLocks noGrp="1"/>
          </p:cNvSpPr>
          <p:nvPr>
            <p:ph type="sldNum" sz="quarter" idx="12"/>
          </p:nvPr>
        </p:nvSpPr>
        <p:spPr/>
        <p:txBody>
          <a:bodyPr/>
          <a:lstStyle/>
          <a:p>
            <a:fld id="{1BC7DB03-7057-184B-9DF0-B5FFC5E3886A}" type="slidenum">
              <a:rPr lang="en-US" smtClean="0"/>
              <a:t>11</a:t>
            </a:fld>
            <a:endParaRPr lang="en-US" dirty="0"/>
          </a:p>
        </p:txBody>
      </p:sp>
      <p:sp>
        <p:nvSpPr>
          <p:cNvPr id="5" name="Date Placeholder 4">
            <a:extLst>
              <a:ext uri="{FF2B5EF4-FFF2-40B4-BE49-F238E27FC236}">
                <a16:creationId xmlns:a16="http://schemas.microsoft.com/office/drawing/2014/main" id="{E2873C0E-084B-77B3-ADD6-9436C6C46E62}"/>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1553567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35E1-6B77-4DDD-8E4A-08725A20BE05}"/>
              </a:ext>
            </a:extLst>
          </p:cNvPr>
          <p:cNvSpPr>
            <a:spLocks noGrp="1"/>
          </p:cNvSpPr>
          <p:nvPr>
            <p:ph type="title"/>
          </p:nvPr>
        </p:nvSpPr>
        <p:spPr>
          <a:xfrm>
            <a:off x="732276" y="365125"/>
            <a:ext cx="10621524" cy="644525"/>
          </a:xfrm>
        </p:spPr>
        <p:txBody>
          <a:bodyPr>
            <a:noAutofit/>
          </a:bodyPr>
          <a:lstStyle/>
          <a:p>
            <a:r>
              <a:rPr lang="en-US" b="1" dirty="0"/>
              <a:t>Missing Assessments</a:t>
            </a:r>
          </a:p>
        </p:txBody>
      </p:sp>
      <p:sp>
        <p:nvSpPr>
          <p:cNvPr id="3" name="Content Placeholder 2">
            <a:extLst>
              <a:ext uri="{FF2B5EF4-FFF2-40B4-BE49-F238E27FC236}">
                <a16:creationId xmlns:a16="http://schemas.microsoft.com/office/drawing/2014/main" id="{286A6A98-5601-412B-BEEB-9BFF0615352B}"/>
              </a:ext>
            </a:extLst>
          </p:cNvPr>
          <p:cNvSpPr>
            <a:spLocks noGrp="1"/>
          </p:cNvSpPr>
          <p:nvPr>
            <p:ph idx="1"/>
          </p:nvPr>
        </p:nvSpPr>
        <p:spPr>
          <a:xfrm>
            <a:off x="590758" y="1235412"/>
            <a:ext cx="11601240" cy="5486063"/>
          </a:xfrm>
        </p:spPr>
        <p:txBody>
          <a:bodyPr>
            <a:normAutofit/>
          </a:bodyPr>
          <a:lstStyle/>
          <a:p>
            <a:r>
              <a:rPr lang="en-US" sz="3600" dirty="0"/>
              <a:t>Missing reports do </a:t>
            </a:r>
            <a:r>
              <a:rPr lang="en-US" sz="3600" u="sng" dirty="0"/>
              <a:t>not</a:t>
            </a:r>
            <a:r>
              <a:rPr lang="en-US" sz="3600" dirty="0"/>
              <a:t> </a:t>
            </a:r>
          </a:p>
          <a:p>
            <a:pPr lvl="1"/>
            <a:r>
              <a:rPr lang="en-US" sz="3200" dirty="0"/>
              <a:t>Look at Acceleration records (FB) or Grad Exemption (FE) records</a:t>
            </a:r>
          </a:p>
          <a:p>
            <a:pPr lvl="1"/>
            <a:r>
              <a:rPr lang="en-US" sz="3200" dirty="0"/>
              <a:t>Look at other assessment collections </a:t>
            </a:r>
          </a:p>
          <a:p>
            <a:pPr lvl="2"/>
            <a:r>
              <a:rPr lang="en-US" sz="2800" dirty="0"/>
              <a:t>Exception Alt. Assess. GX, GA</a:t>
            </a:r>
          </a:p>
          <a:p>
            <a:pPr lvl="2"/>
            <a:r>
              <a:rPr lang="en-US" sz="2800" dirty="0"/>
              <a:t>Review Other Participating Assessments column</a:t>
            </a:r>
          </a:p>
          <a:p>
            <a:pPr lvl="1"/>
            <a:r>
              <a:rPr lang="en-US" sz="3200" dirty="0"/>
              <a:t>AU students do not require assessments to be reported</a:t>
            </a:r>
          </a:p>
          <a:p>
            <a:pPr lvl="2"/>
            <a:r>
              <a:rPr lang="en-US" sz="2800" dirty="0"/>
              <a:t>Students in grades 3-8 are not required to take statewide tests</a:t>
            </a:r>
          </a:p>
          <a:p>
            <a:pPr lvl="2"/>
            <a:r>
              <a:rPr lang="en-US" sz="2800" i="1" dirty="0"/>
              <a:t>Scholarship students who attend chartered nonpublic schools are required to take any tests required by that school for graduation</a:t>
            </a:r>
            <a:endParaRPr lang="en-US" sz="3200" i="1" dirty="0"/>
          </a:p>
        </p:txBody>
      </p:sp>
      <p:sp>
        <p:nvSpPr>
          <p:cNvPr id="4" name="Slide Number Placeholder 3">
            <a:extLst>
              <a:ext uri="{FF2B5EF4-FFF2-40B4-BE49-F238E27FC236}">
                <a16:creationId xmlns:a16="http://schemas.microsoft.com/office/drawing/2014/main" id="{34464A6A-8132-439B-BF05-DD6FC840DDFD}"/>
              </a:ext>
            </a:extLst>
          </p:cNvPr>
          <p:cNvSpPr>
            <a:spLocks noGrp="1"/>
          </p:cNvSpPr>
          <p:nvPr>
            <p:ph type="sldNum" sz="quarter" idx="12"/>
          </p:nvPr>
        </p:nvSpPr>
        <p:spPr/>
        <p:txBody>
          <a:bodyPr/>
          <a:lstStyle/>
          <a:p>
            <a:fld id="{1BC7DB03-7057-184B-9DF0-B5FFC5E3886A}" type="slidenum">
              <a:rPr lang="en-US" smtClean="0"/>
              <a:t>12</a:t>
            </a:fld>
            <a:endParaRPr lang="en-US" dirty="0"/>
          </a:p>
        </p:txBody>
      </p:sp>
      <p:sp>
        <p:nvSpPr>
          <p:cNvPr id="5" name="Date Placeholder 4">
            <a:extLst>
              <a:ext uri="{FF2B5EF4-FFF2-40B4-BE49-F238E27FC236}">
                <a16:creationId xmlns:a16="http://schemas.microsoft.com/office/drawing/2014/main" id="{71D629AF-A43D-7C9F-A430-2E868B030DAF}"/>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624851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5E4D7-544A-4850-A7DE-EF90DA3C649A}"/>
              </a:ext>
            </a:extLst>
          </p:cNvPr>
          <p:cNvSpPr>
            <a:spLocks noGrp="1"/>
          </p:cNvSpPr>
          <p:nvPr>
            <p:ph type="title"/>
          </p:nvPr>
        </p:nvSpPr>
        <p:spPr/>
        <p:txBody>
          <a:bodyPr>
            <a:normAutofit/>
          </a:bodyPr>
          <a:lstStyle/>
          <a:p>
            <a:r>
              <a:rPr lang="en-US" b="1" dirty="0"/>
              <a:t>Missing Assessments</a:t>
            </a:r>
          </a:p>
        </p:txBody>
      </p:sp>
      <p:sp>
        <p:nvSpPr>
          <p:cNvPr id="3" name="Content Placeholder 2">
            <a:extLst>
              <a:ext uri="{FF2B5EF4-FFF2-40B4-BE49-F238E27FC236}">
                <a16:creationId xmlns:a16="http://schemas.microsoft.com/office/drawing/2014/main" id="{8C6A56D5-C847-44CC-8BD8-182640FF127B}"/>
              </a:ext>
            </a:extLst>
          </p:cNvPr>
          <p:cNvSpPr>
            <a:spLocks noGrp="1"/>
          </p:cNvSpPr>
          <p:nvPr>
            <p:ph idx="1"/>
          </p:nvPr>
        </p:nvSpPr>
        <p:spPr/>
        <p:txBody>
          <a:bodyPr>
            <a:normAutofit/>
          </a:bodyPr>
          <a:lstStyle/>
          <a:p>
            <a:r>
              <a:rPr lang="en-US" sz="3600" dirty="0"/>
              <a:t>The number of missing records that must be ignored has been significantly reduced </a:t>
            </a:r>
          </a:p>
          <a:p>
            <a:pPr lvl="1"/>
            <a:r>
              <a:rPr lang="en-US" sz="2800" dirty="0"/>
              <a:t>Score Not Reported reasons should not be reported if the record should be ignored as it could have a negative impact on accountability calculations </a:t>
            </a:r>
          </a:p>
          <a:p>
            <a:pPr lvl="1"/>
            <a:r>
              <a:rPr lang="en-US" sz="2800" dirty="0"/>
              <a:t>Missing reports can be impacted by another LEA’s reporting</a:t>
            </a:r>
          </a:p>
          <a:p>
            <a:pPr lvl="1"/>
            <a:r>
              <a:rPr lang="en-US" sz="2800" dirty="0"/>
              <a:t>Verify ODDEX SCR issues closely</a:t>
            </a:r>
          </a:p>
          <a:p>
            <a:pPr lvl="2"/>
            <a:r>
              <a:rPr lang="en-US" sz="2400" dirty="0"/>
              <a:t>SCR issues have the potential to impact the LRC &amp; missing assessments </a:t>
            </a:r>
          </a:p>
          <a:p>
            <a:pPr lvl="1"/>
            <a:r>
              <a:rPr lang="en-US" sz="3200" dirty="0"/>
              <a:t>When in doubt, ask ODE via the EMIS Helpdesk</a:t>
            </a:r>
          </a:p>
        </p:txBody>
      </p:sp>
      <p:sp>
        <p:nvSpPr>
          <p:cNvPr id="4" name="Slide Number Placeholder 3">
            <a:extLst>
              <a:ext uri="{FF2B5EF4-FFF2-40B4-BE49-F238E27FC236}">
                <a16:creationId xmlns:a16="http://schemas.microsoft.com/office/drawing/2014/main" id="{2D1A6386-E2F7-4A51-94E4-81002014F943}"/>
              </a:ext>
            </a:extLst>
          </p:cNvPr>
          <p:cNvSpPr>
            <a:spLocks noGrp="1"/>
          </p:cNvSpPr>
          <p:nvPr>
            <p:ph type="sldNum" sz="quarter" idx="12"/>
          </p:nvPr>
        </p:nvSpPr>
        <p:spPr/>
        <p:txBody>
          <a:bodyPr/>
          <a:lstStyle/>
          <a:p>
            <a:fld id="{1BC7DB03-7057-184B-9DF0-B5FFC5E3886A}" type="slidenum">
              <a:rPr lang="en-US" smtClean="0"/>
              <a:t>13</a:t>
            </a:fld>
            <a:endParaRPr lang="en-US" dirty="0"/>
          </a:p>
        </p:txBody>
      </p:sp>
      <p:sp>
        <p:nvSpPr>
          <p:cNvPr id="5" name="Date Placeholder 4">
            <a:extLst>
              <a:ext uri="{FF2B5EF4-FFF2-40B4-BE49-F238E27FC236}">
                <a16:creationId xmlns:a16="http://schemas.microsoft.com/office/drawing/2014/main" id="{46921956-3BAF-CB4F-2BED-CBF3A6D1486F}"/>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1378824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041D97F-6FE6-4294-85FE-AF4331BA85A6}"/>
              </a:ext>
            </a:extLst>
          </p:cNvPr>
          <p:cNvPicPr>
            <a:picLocks noChangeAspect="1"/>
          </p:cNvPicPr>
          <p:nvPr/>
        </p:nvPicPr>
        <p:blipFill>
          <a:blip r:embed="rId3"/>
          <a:stretch>
            <a:fillRect/>
          </a:stretch>
        </p:blipFill>
        <p:spPr>
          <a:xfrm>
            <a:off x="1028199" y="3038337"/>
            <a:ext cx="11101775" cy="2776663"/>
          </a:xfrm>
          <a:prstGeom prst="rect">
            <a:avLst/>
          </a:prstGeom>
          <a:ln>
            <a:solidFill>
              <a:schemeClr val="tx1"/>
            </a:solidFill>
          </a:ln>
        </p:spPr>
      </p:pic>
      <p:sp>
        <p:nvSpPr>
          <p:cNvPr id="2" name="Title 1">
            <a:extLst>
              <a:ext uri="{FF2B5EF4-FFF2-40B4-BE49-F238E27FC236}">
                <a16:creationId xmlns:a16="http://schemas.microsoft.com/office/drawing/2014/main" id="{7B32815D-226D-4540-B425-AEA28883A96B}"/>
              </a:ext>
            </a:extLst>
          </p:cNvPr>
          <p:cNvSpPr>
            <a:spLocks noGrp="1"/>
          </p:cNvSpPr>
          <p:nvPr>
            <p:ph type="title"/>
          </p:nvPr>
        </p:nvSpPr>
        <p:spPr>
          <a:xfrm>
            <a:off x="838200" y="365126"/>
            <a:ext cx="10515600" cy="676866"/>
          </a:xfrm>
        </p:spPr>
        <p:txBody>
          <a:bodyPr>
            <a:noAutofit/>
          </a:bodyPr>
          <a:lstStyle/>
          <a:p>
            <a:r>
              <a:rPr lang="en-US" b="1" dirty="0"/>
              <a:t>Missing Assessment Data </a:t>
            </a:r>
          </a:p>
        </p:txBody>
      </p:sp>
      <p:sp>
        <p:nvSpPr>
          <p:cNvPr id="3" name="Content Placeholder 2">
            <a:extLst>
              <a:ext uri="{FF2B5EF4-FFF2-40B4-BE49-F238E27FC236}">
                <a16:creationId xmlns:a16="http://schemas.microsoft.com/office/drawing/2014/main" id="{435FCC75-403E-490B-AF49-752DC8C32496}"/>
              </a:ext>
            </a:extLst>
          </p:cNvPr>
          <p:cNvSpPr>
            <a:spLocks noGrp="1"/>
          </p:cNvSpPr>
          <p:nvPr>
            <p:ph idx="1"/>
          </p:nvPr>
        </p:nvSpPr>
        <p:spPr>
          <a:xfrm>
            <a:off x="838199" y="1055758"/>
            <a:ext cx="11144693" cy="4951637"/>
          </a:xfrm>
        </p:spPr>
        <p:txBody>
          <a:bodyPr/>
          <a:lstStyle/>
          <a:p>
            <a:pPr marL="0" indent="0">
              <a:buNone/>
            </a:pPr>
            <a:r>
              <a:rPr lang="en-US" sz="3200" dirty="0"/>
              <a:t>The column headers on the Assessment Missing reports are consistent across assessment collections</a:t>
            </a:r>
          </a:p>
          <a:p>
            <a:pPr marL="0" indent="0">
              <a:buNone/>
            </a:pPr>
            <a:endParaRPr lang="en-US" dirty="0"/>
          </a:p>
        </p:txBody>
      </p:sp>
      <p:sp>
        <p:nvSpPr>
          <p:cNvPr id="4" name="Slide Number Placeholder 3">
            <a:extLst>
              <a:ext uri="{FF2B5EF4-FFF2-40B4-BE49-F238E27FC236}">
                <a16:creationId xmlns:a16="http://schemas.microsoft.com/office/drawing/2014/main" id="{3D424056-D5C6-4981-968E-93B811CF0502}"/>
              </a:ext>
            </a:extLst>
          </p:cNvPr>
          <p:cNvSpPr>
            <a:spLocks noGrp="1"/>
          </p:cNvSpPr>
          <p:nvPr>
            <p:ph type="sldNum" sz="quarter" idx="12"/>
          </p:nvPr>
        </p:nvSpPr>
        <p:spPr/>
        <p:txBody>
          <a:bodyPr/>
          <a:lstStyle/>
          <a:p>
            <a:fld id="{1BC7DB03-7057-184B-9DF0-B5FFC5E3886A}" type="slidenum">
              <a:rPr lang="en-US" smtClean="0"/>
              <a:t>14</a:t>
            </a:fld>
            <a:endParaRPr lang="en-US" dirty="0"/>
          </a:p>
        </p:txBody>
      </p:sp>
      <p:sp>
        <p:nvSpPr>
          <p:cNvPr id="6" name="TextBox 5">
            <a:extLst>
              <a:ext uri="{FF2B5EF4-FFF2-40B4-BE49-F238E27FC236}">
                <a16:creationId xmlns:a16="http://schemas.microsoft.com/office/drawing/2014/main" id="{06565B54-A2BB-409A-A6B8-3452F0A2D484}"/>
              </a:ext>
            </a:extLst>
          </p:cNvPr>
          <p:cNvSpPr txBox="1"/>
          <p:nvPr/>
        </p:nvSpPr>
        <p:spPr>
          <a:xfrm>
            <a:off x="209108" y="2091391"/>
            <a:ext cx="6645987" cy="830997"/>
          </a:xfrm>
          <a:prstGeom prst="rect">
            <a:avLst/>
          </a:prstGeom>
          <a:solidFill>
            <a:schemeClr val="bg1"/>
          </a:solidFill>
          <a:ln>
            <a:solidFill>
              <a:schemeClr val="tx1"/>
            </a:solidFill>
          </a:ln>
        </p:spPr>
        <p:txBody>
          <a:bodyPr wrap="none" rtlCol="0">
            <a:spAutoFit/>
          </a:bodyPr>
          <a:lstStyle/>
          <a:p>
            <a:r>
              <a:rPr lang="en-US" sz="2400" b="1" dirty="0"/>
              <a:t>Missing lists contain only one Collection Request, </a:t>
            </a:r>
          </a:p>
          <a:p>
            <a:r>
              <a:rPr lang="en-US" sz="2400" b="1" dirty="0"/>
              <a:t>this screenshot is for demonstration purposes only</a:t>
            </a:r>
          </a:p>
        </p:txBody>
      </p:sp>
      <p:sp>
        <p:nvSpPr>
          <p:cNvPr id="7" name="Rectangle 6">
            <a:extLst>
              <a:ext uri="{FF2B5EF4-FFF2-40B4-BE49-F238E27FC236}">
                <a16:creationId xmlns:a16="http://schemas.microsoft.com/office/drawing/2014/main" id="{B8B73624-9D7C-4A55-881A-B912A39A2068}"/>
              </a:ext>
            </a:extLst>
          </p:cNvPr>
          <p:cNvSpPr/>
          <p:nvPr/>
        </p:nvSpPr>
        <p:spPr>
          <a:xfrm>
            <a:off x="1977656" y="3025579"/>
            <a:ext cx="856431" cy="27766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A914EAB4-AFED-4450-A42D-81D2574A7643}"/>
              </a:ext>
            </a:extLst>
          </p:cNvPr>
          <p:cNvCxnSpPr>
            <a:cxnSpLocks/>
          </p:cNvCxnSpPr>
          <p:nvPr/>
        </p:nvCxnSpPr>
        <p:spPr>
          <a:xfrm>
            <a:off x="978195" y="2922388"/>
            <a:ext cx="1339703" cy="5969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48E7989-C107-4C72-8EBE-539F8331BD5F}"/>
              </a:ext>
            </a:extLst>
          </p:cNvPr>
          <p:cNvSpPr txBox="1"/>
          <p:nvPr/>
        </p:nvSpPr>
        <p:spPr>
          <a:xfrm>
            <a:off x="4002916" y="5876622"/>
            <a:ext cx="5351850" cy="830997"/>
          </a:xfrm>
          <a:prstGeom prst="rect">
            <a:avLst/>
          </a:prstGeom>
          <a:solidFill>
            <a:schemeClr val="bg1"/>
          </a:solidFill>
          <a:ln>
            <a:solidFill>
              <a:schemeClr val="tx1"/>
            </a:solidFill>
          </a:ln>
        </p:spPr>
        <p:txBody>
          <a:bodyPr wrap="none" rtlCol="0">
            <a:spAutoFit/>
          </a:bodyPr>
          <a:lstStyle/>
          <a:p>
            <a:r>
              <a:rPr lang="en-US" sz="2400" b="1" dirty="0"/>
              <a:t>Some Assessment Missing Reports can </a:t>
            </a:r>
          </a:p>
          <a:p>
            <a:r>
              <a:rPr lang="en-US" sz="2400" b="1" dirty="0"/>
              <a:t>contain more than one Assessment Type</a:t>
            </a:r>
          </a:p>
        </p:txBody>
      </p:sp>
      <p:sp>
        <p:nvSpPr>
          <p:cNvPr id="12" name="Rectangle 11">
            <a:extLst>
              <a:ext uri="{FF2B5EF4-FFF2-40B4-BE49-F238E27FC236}">
                <a16:creationId xmlns:a16="http://schemas.microsoft.com/office/drawing/2014/main" id="{F48EDA34-CA1E-4E56-A232-E5932010BE89}"/>
              </a:ext>
            </a:extLst>
          </p:cNvPr>
          <p:cNvSpPr/>
          <p:nvPr/>
        </p:nvSpPr>
        <p:spPr>
          <a:xfrm>
            <a:off x="7754169" y="3062176"/>
            <a:ext cx="856431" cy="27400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1C5EE7EF-9C8E-449F-A373-14322ECE9BFE}"/>
              </a:ext>
            </a:extLst>
          </p:cNvPr>
          <p:cNvCxnSpPr>
            <a:cxnSpLocks/>
          </p:cNvCxnSpPr>
          <p:nvPr/>
        </p:nvCxnSpPr>
        <p:spPr>
          <a:xfrm flipV="1">
            <a:off x="7049386" y="4965405"/>
            <a:ext cx="574158" cy="9112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0A72E2C-2E20-4A6F-BF14-233A8A6A8C63}"/>
              </a:ext>
            </a:extLst>
          </p:cNvPr>
          <p:cNvSpPr txBox="1"/>
          <p:nvPr/>
        </p:nvSpPr>
        <p:spPr>
          <a:xfrm>
            <a:off x="8459972" y="1923622"/>
            <a:ext cx="3732028" cy="830997"/>
          </a:xfrm>
          <a:prstGeom prst="rect">
            <a:avLst/>
          </a:prstGeom>
          <a:noFill/>
          <a:ln>
            <a:solidFill>
              <a:schemeClr val="tx1"/>
            </a:solidFill>
          </a:ln>
        </p:spPr>
        <p:txBody>
          <a:bodyPr wrap="square" rtlCol="0">
            <a:spAutoFit/>
          </a:bodyPr>
          <a:lstStyle/>
          <a:p>
            <a:r>
              <a:rPr lang="en-US" sz="2400" b="1" dirty="0"/>
              <a:t>Data specific to the missing assessment is included</a:t>
            </a:r>
          </a:p>
        </p:txBody>
      </p:sp>
      <p:sp>
        <p:nvSpPr>
          <p:cNvPr id="17" name="Left Brace 16">
            <a:extLst>
              <a:ext uri="{FF2B5EF4-FFF2-40B4-BE49-F238E27FC236}">
                <a16:creationId xmlns:a16="http://schemas.microsoft.com/office/drawing/2014/main" id="{B2A1D8B9-2E08-4D5D-847E-ED38FBE7AECD}"/>
              </a:ext>
            </a:extLst>
          </p:cNvPr>
          <p:cNvSpPr/>
          <p:nvPr/>
        </p:nvSpPr>
        <p:spPr>
          <a:xfrm rot="5400000">
            <a:off x="10242256" y="1167689"/>
            <a:ext cx="248973" cy="3512289"/>
          </a:xfrm>
          <a:prstGeom prst="leftBrace">
            <a:avLst/>
          </a:prstGeom>
          <a:ln w="28575">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Date Placeholder 4">
            <a:extLst>
              <a:ext uri="{FF2B5EF4-FFF2-40B4-BE49-F238E27FC236}">
                <a16:creationId xmlns:a16="http://schemas.microsoft.com/office/drawing/2014/main" id="{F0A659E4-D1D9-AD1B-FE24-7EA88E7253FD}"/>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2263430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896654-8B25-48FC-AFA1-2608F13E8C20}"/>
              </a:ext>
            </a:extLst>
          </p:cNvPr>
          <p:cNvPicPr>
            <a:picLocks noChangeAspect="1"/>
          </p:cNvPicPr>
          <p:nvPr/>
        </p:nvPicPr>
        <p:blipFill>
          <a:blip r:embed="rId3"/>
          <a:stretch>
            <a:fillRect/>
          </a:stretch>
        </p:blipFill>
        <p:spPr>
          <a:xfrm>
            <a:off x="1412482" y="3550660"/>
            <a:ext cx="6685037" cy="3233995"/>
          </a:xfrm>
          <a:prstGeom prst="rect">
            <a:avLst/>
          </a:prstGeom>
          <a:ln>
            <a:solidFill>
              <a:schemeClr val="tx1"/>
            </a:solidFill>
          </a:ln>
        </p:spPr>
      </p:pic>
      <p:sp>
        <p:nvSpPr>
          <p:cNvPr id="2" name="Title 1">
            <a:extLst>
              <a:ext uri="{FF2B5EF4-FFF2-40B4-BE49-F238E27FC236}">
                <a16:creationId xmlns:a16="http://schemas.microsoft.com/office/drawing/2014/main" id="{9E36D102-B288-421F-BAFB-F352F375212E}"/>
              </a:ext>
            </a:extLst>
          </p:cNvPr>
          <p:cNvSpPr>
            <a:spLocks noGrp="1"/>
          </p:cNvSpPr>
          <p:nvPr>
            <p:ph type="title"/>
          </p:nvPr>
        </p:nvSpPr>
        <p:spPr>
          <a:xfrm>
            <a:off x="838200" y="365126"/>
            <a:ext cx="10515600" cy="679904"/>
          </a:xfrm>
        </p:spPr>
        <p:txBody>
          <a:bodyPr>
            <a:noAutofit/>
          </a:bodyPr>
          <a:lstStyle/>
          <a:p>
            <a:r>
              <a:rPr lang="en-US" b="1" dirty="0"/>
              <a:t>FA Status – Fatal  </a:t>
            </a:r>
          </a:p>
        </p:txBody>
      </p:sp>
      <p:sp>
        <p:nvSpPr>
          <p:cNvPr id="3" name="Content Placeholder 2">
            <a:extLst>
              <a:ext uri="{FF2B5EF4-FFF2-40B4-BE49-F238E27FC236}">
                <a16:creationId xmlns:a16="http://schemas.microsoft.com/office/drawing/2014/main" id="{9BD1FB59-5536-463E-A711-CB3848F14933}"/>
              </a:ext>
            </a:extLst>
          </p:cNvPr>
          <p:cNvSpPr>
            <a:spLocks noGrp="1"/>
          </p:cNvSpPr>
          <p:nvPr>
            <p:ph idx="1"/>
          </p:nvPr>
        </p:nvSpPr>
        <p:spPr>
          <a:xfrm>
            <a:off x="838200" y="1215850"/>
            <a:ext cx="10515600" cy="5642149"/>
          </a:xfrm>
        </p:spPr>
        <p:txBody>
          <a:bodyPr/>
          <a:lstStyle/>
          <a:p>
            <a:pPr marL="0" indent="0">
              <a:buNone/>
            </a:pPr>
            <a:r>
              <a:rPr lang="en-US" sz="3200" dirty="0"/>
              <a:t>Fatal</a:t>
            </a:r>
            <a:r>
              <a:rPr lang="en-US" dirty="0"/>
              <a:t> </a:t>
            </a:r>
          </a:p>
          <a:p>
            <a:pPr lvl="1"/>
            <a:r>
              <a:rPr lang="en-US" sz="2800" dirty="0"/>
              <a:t>Record is not passing validation checks </a:t>
            </a:r>
          </a:p>
          <a:p>
            <a:pPr lvl="1"/>
            <a:r>
              <a:rPr lang="en-US" sz="2800" dirty="0"/>
              <a:t>Submitted record is the test needed to remove the student from the missing report</a:t>
            </a:r>
          </a:p>
          <a:p>
            <a:pPr lvl="1"/>
            <a:r>
              <a:rPr lang="en-US" sz="2800" dirty="0"/>
              <a:t>Once corrected the record will not show on the missing report </a:t>
            </a:r>
          </a:p>
        </p:txBody>
      </p:sp>
      <p:sp>
        <p:nvSpPr>
          <p:cNvPr id="4" name="Slide Number Placeholder 3">
            <a:extLst>
              <a:ext uri="{FF2B5EF4-FFF2-40B4-BE49-F238E27FC236}">
                <a16:creationId xmlns:a16="http://schemas.microsoft.com/office/drawing/2014/main" id="{6A9C69E3-4D5A-46F4-9ED9-19D9790D5331}"/>
              </a:ext>
            </a:extLst>
          </p:cNvPr>
          <p:cNvSpPr>
            <a:spLocks noGrp="1"/>
          </p:cNvSpPr>
          <p:nvPr>
            <p:ph type="sldNum" sz="quarter" idx="12"/>
          </p:nvPr>
        </p:nvSpPr>
        <p:spPr/>
        <p:txBody>
          <a:bodyPr/>
          <a:lstStyle/>
          <a:p>
            <a:fld id="{1BC7DB03-7057-184B-9DF0-B5FFC5E3886A}" type="slidenum">
              <a:rPr lang="en-US" smtClean="0"/>
              <a:t>15</a:t>
            </a:fld>
            <a:endParaRPr lang="en-US" dirty="0"/>
          </a:p>
        </p:txBody>
      </p:sp>
      <p:sp>
        <p:nvSpPr>
          <p:cNvPr id="7" name="Rectangle 6">
            <a:extLst>
              <a:ext uri="{FF2B5EF4-FFF2-40B4-BE49-F238E27FC236}">
                <a16:creationId xmlns:a16="http://schemas.microsoft.com/office/drawing/2014/main" id="{87F1F2EB-54AE-4252-A7F6-A5C91673C274}"/>
              </a:ext>
            </a:extLst>
          </p:cNvPr>
          <p:cNvSpPr/>
          <p:nvPr/>
        </p:nvSpPr>
        <p:spPr>
          <a:xfrm>
            <a:off x="1412483" y="3550661"/>
            <a:ext cx="1086877" cy="32339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E6D85E57-BD42-63FC-EB04-D4CB01714C48}"/>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3631416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FCB437A-5170-4765-84DF-CB03AC1DDB0A}"/>
              </a:ext>
            </a:extLst>
          </p:cNvPr>
          <p:cNvPicPr>
            <a:picLocks noChangeAspect="1"/>
          </p:cNvPicPr>
          <p:nvPr/>
        </p:nvPicPr>
        <p:blipFill>
          <a:blip r:embed="rId3"/>
          <a:stretch>
            <a:fillRect/>
          </a:stretch>
        </p:blipFill>
        <p:spPr>
          <a:xfrm>
            <a:off x="838200" y="2814120"/>
            <a:ext cx="10575727" cy="3235163"/>
          </a:xfrm>
          <a:prstGeom prst="rect">
            <a:avLst/>
          </a:prstGeom>
          <a:ln>
            <a:solidFill>
              <a:schemeClr val="tx1"/>
            </a:solidFill>
          </a:ln>
        </p:spPr>
      </p:pic>
      <p:sp>
        <p:nvSpPr>
          <p:cNvPr id="2" name="Title 1">
            <a:extLst>
              <a:ext uri="{FF2B5EF4-FFF2-40B4-BE49-F238E27FC236}">
                <a16:creationId xmlns:a16="http://schemas.microsoft.com/office/drawing/2014/main" id="{E1B59242-2FE7-44BB-AB79-C14FE08979F6}"/>
              </a:ext>
            </a:extLst>
          </p:cNvPr>
          <p:cNvSpPr>
            <a:spLocks noGrp="1"/>
          </p:cNvSpPr>
          <p:nvPr>
            <p:ph type="title"/>
          </p:nvPr>
        </p:nvSpPr>
        <p:spPr>
          <a:xfrm>
            <a:off x="838200" y="365125"/>
            <a:ext cx="10515600" cy="912693"/>
          </a:xfrm>
        </p:spPr>
        <p:txBody>
          <a:bodyPr/>
          <a:lstStyle/>
          <a:p>
            <a:r>
              <a:rPr lang="en-US" b="1" dirty="0"/>
              <a:t>Level 1 Validations</a:t>
            </a:r>
            <a:r>
              <a:rPr lang="en-US" dirty="0"/>
              <a:t>	</a:t>
            </a:r>
          </a:p>
        </p:txBody>
      </p:sp>
      <p:sp>
        <p:nvSpPr>
          <p:cNvPr id="3" name="Content Placeholder 2">
            <a:extLst>
              <a:ext uri="{FF2B5EF4-FFF2-40B4-BE49-F238E27FC236}">
                <a16:creationId xmlns:a16="http://schemas.microsoft.com/office/drawing/2014/main" id="{EDAA85F2-40E1-4BC6-900F-ED5E4AD1D31A}"/>
              </a:ext>
            </a:extLst>
          </p:cNvPr>
          <p:cNvSpPr>
            <a:spLocks noGrp="1"/>
          </p:cNvSpPr>
          <p:nvPr>
            <p:ph idx="1"/>
          </p:nvPr>
        </p:nvSpPr>
        <p:spPr>
          <a:xfrm>
            <a:off x="778073" y="1638299"/>
            <a:ext cx="11263132" cy="4390711"/>
          </a:xfrm>
        </p:spPr>
        <p:txBody>
          <a:bodyPr/>
          <a:lstStyle/>
          <a:p>
            <a:pPr marL="0" indent="0">
              <a:buNone/>
            </a:pPr>
            <a:r>
              <a:rPr lang="en-US" sz="3200" dirty="0"/>
              <a:t>Fatal Level 1 errors can cause missing assessments </a:t>
            </a:r>
          </a:p>
          <a:p>
            <a:pPr lvl="1"/>
            <a:r>
              <a:rPr lang="en-US" sz="2800" dirty="0"/>
              <a:t>See EMIS Manual Section 2.8 Student Assessment (FA) Records</a:t>
            </a:r>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7E663C6-9D71-4A20-A1DA-D78FF3644713}"/>
              </a:ext>
            </a:extLst>
          </p:cNvPr>
          <p:cNvSpPr>
            <a:spLocks noGrp="1"/>
          </p:cNvSpPr>
          <p:nvPr>
            <p:ph type="sldNum" sz="quarter" idx="12"/>
          </p:nvPr>
        </p:nvSpPr>
        <p:spPr/>
        <p:txBody>
          <a:bodyPr/>
          <a:lstStyle/>
          <a:p>
            <a:fld id="{1BC7DB03-7057-184B-9DF0-B5FFC5E3886A}" type="slidenum">
              <a:rPr lang="en-US" smtClean="0"/>
              <a:t>16</a:t>
            </a:fld>
            <a:endParaRPr lang="en-US" dirty="0"/>
          </a:p>
        </p:txBody>
      </p:sp>
      <p:sp>
        <p:nvSpPr>
          <p:cNvPr id="9" name="TextBox 8">
            <a:extLst>
              <a:ext uri="{FF2B5EF4-FFF2-40B4-BE49-F238E27FC236}">
                <a16:creationId xmlns:a16="http://schemas.microsoft.com/office/drawing/2014/main" id="{5AA1E8CF-4626-4C7C-B672-161E3D429DF7}"/>
              </a:ext>
            </a:extLst>
          </p:cNvPr>
          <p:cNvSpPr txBox="1"/>
          <p:nvPr/>
        </p:nvSpPr>
        <p:spPr>
          <a:xfrm>
            <a:off x="7277136" y="3512125"/>
            <a:ext cx="2966518" cy="461665"/>
          </a:xfrm>
          <a:prstGeom prst="rect">
            <a:avLst/>
          </a:prstGeom>
          <a:solidFill>
            <a:schemeClr val="bg1"/>
          </a:solidFill>
          <a:ln>
            <a:solidFill>
              <a:schemeClr val="tx1"/>
            </a:solidFill>
          </a:ln>
        </p:spPr>
        <p:txBody>
          <a:bodyPr wrap="none" rtlCol="0">
            <a:spAutoFit/>
          </a:bodyPr>
          <a:lstStyle/>
          <a:p>
            <a:r>
              <a:rPr lang="en-US" sz="2400" b="1" dirty="0"/>
              <a:t>Correct Level 1 Errors </a:t>
            </a:r>
          </a:p>
        </p:txBody>
      </p:sp>
      <p:sp>
        <p:nvSpPr>
          <p:cNvPr id="10" name="Rectangle 9">
            <a:extLst>
              <a:ext uri="{FF2B5EF4-FFF2-40B4-BE49-F238E27FC236}">
                <a16:creationId xmlns:a16="http://schemas.microsoft.com/office/drawing/2014/main" id="{67FD1D12-EC74-44ED-9594-1414C301B08A}"/>
              </a:ext>
            </a:extLst>
          </p:cNvPr>
          <p:cNvSpPr/>
          <p:nvPr/>
        </p:nvSpPr>
        <p:spPr>
          <a:xfrm>
            <a:off x="838200" y="4105671"/>
            <a:ext cx="8673935" cy="19436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A45A803D-ACE2-82A0-0BF9-FBE89D2C696D}"/>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2972486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33C83B-2AB3-4B77-9622-521F33F20E95}"/>
              </a:ext>
            </a:extLst>
          </p:cNvPr>
          <p:cNvPicPr>
            <a:picLocks noChangeAspect="1"/>
          </p:cNvPicPr>
          <p:nvPr/>
        </p:nvPicPr>
        <p:blipFill>
          <a:blip r:embed="rId3"/>
          <a:stretch>
            <a:fillRect/>
          </a:stretch>
        </p:blipFill>
        <p:spPr>
          <a:xfrm>
            <a:off x="1222352" y="3898336"/>
            <a:ext cx="8372785" cy="2942213"/>
          </a:xfrm>
          <a:prstGeom prst="rect">
            <a:avLst/>
          </a:prstGeom>
          <a:ln>
            <a:solidFill>
              <a:schemeClr val="tx1"/>
            </a:solidFill>
          </a:ln>
        </p:spPr>
      </p:pic>
      <p:sp>
        <p:nvSpPr>
          <p:cNvPr id="2" name="Title 1">
            <a:extLst>
              <a:ext uri="{FF2B5EF4-FFF2-40B4-BE49-F238E27FC236}">
                <a16:creationId xmlns:a16="http://schemas.microsoft.com/office/drawing/2014/main" id="{420306E8-E466-4AF1-991E-56901F1F68D6}"/>
              </a:ext>
            </a:extLst>
          </p:cNvPr>
          <p:cNvSpPr>
            <a:spLocks noGrp="1"/>
          </p:cNvSpPr>
          <p:nvPr>
            <p:ph type="title"/>
          </p:nvPr>
        </p:nvSpPr>
        <p:spPr>
          <a:xfrm>
            <a:off x="838200" y="365126"/>
            <a:ext cx="10515600" cy="981352"/>
          </a:xfrm>
        </p:spPr>
        <p:txBody>
          <a:bodyPr/>
          <a:lstStyle/>
          <a:p>
            <a:r>
              <a:rPr lang="en-US" b="1" dirty="0"/>
              <a:t>FA Status – Missing </a:t>
            </a:r>
          </a:p>
        </p:txBody>
      </p:sp>
      <p:sp>
        <p:nvSpPr>
          <p:cNvPr id="3" name="Content Placeholder 2">
            <a:extLst>
              <a:ext uri="{FF2B5EF4-FFF2-40B4-BE49-F238E27FC236}">
                <a16:creationId xmlns:a16="http://schemas.microsoft.com/office/drawing/2014/main" id="{720BF75E-B932-4E78-91B7-38A6C9635206}"/>
              </a:ext>
            </a:extLst>
          </p:cNvPr>
          <p:cNvSpPr>
            <a:spLocks noGrp="1"/>
          </p:cNvSpPr>
          <p:nvPr>
            <p:ph idx="1"/>
          </p:nvPr>
        </p:nvSpPr>
        <p:spPr>
          <a:xfrm>
            <a:off x="838199" y="1488557"/>
            <a:ext cx="10970509" cy="4520357"/>
          </a:xfrm>
        </p:spPr>
        <p:txBody>
          <a:bodyPr/>
          <a:lstStyle/>
          <a:p>
            <a:r>
              <a:rPr lang="en-US" dirty="0"/>
              <a:t>Missing </a:t>
            </a:r>
          </a:p>
          <a:p>
            <a:pPr lvl="1"/>
            <a:r>
              <a:rPr lang="en-US" dirty="0"/>
              <a:t>The test record needed to remove the student from the missing report has not been reported</a:t>
            </a:r>
          </a:p>
          <a:p>
            <a:r>
              <a:rPr lang="en-US" dirty="0"/>
              <a:t>Missing – Record reported NOT in the test window </a:t>
            </a:r>
          </a:p>
          <a:p>
            <a:pPr lvl="1"/>
            <a:r>
              <a:rPr lang="en-US" dirty="0"/>
              <a:t>The test record reported matches the same subject area expected but does not have a date within the test window</a:t>
            </a:r>
          </a:p>
        </p:txBody>
      </p:sp>
      <p:sp>
        <p:nvSpPr>
          <p:cNvPr id="4" name="Slide Number Placeholder 3">
            <a:extLst>
              <a:ext uri="{FF2B5EF4-FFF2-40B4-BE49-F238E27FC236}">
                <a16:creationId xmlns:a16="http://schemas.microsoft.com/office/drawing/2014/main" id="{6E31FA28-7F41-4384-904B-606EFDA4D0A3}"/>
              </a:ext>
            </a:extLst>
          </p:cNvPr>
          <p:cNvSpPr>
            <a:spLocks noGrp="1"/>
          </p:cNvSpPr>
          <p:nvPr>
            <p:ph type="sldNum" sz="quarter" idx="12"/>
          </p:nvPr>
        </p:nvSpPr>
        <p:spPr/>
        <p:txBody>
          <a:bodyPr/>
          <a:lstStyle/>
          <a:p>
            <a:fld id="{1BC7DB03-7057-184B-9DF0-B5FFC5E3886A}" type="slidenum">
              <a:rPr lang="en-US" smtClean="0"/>
              <a:t>17</a:t>
            </a:fld>
            <a:endParaRPr lang="en-US" dirty="0"/>
          </a:p>
        </p:txBody>
      </p:sp>
      <p:sp>
        <p:nvSpPr>
          <p:cNvPr id="6" name="Rectangle 5">
            <a:extLst>
              <a:ext uri="{FF2B5EF4-FFF2-40B4-BE49-F238E27FC236}">
                <a16:creationId xmlns:a16="http://schemas.microsoft.com/office/drawing/2014/main" id="{F2369945-380F-4B0F-B1BB-AB51BFC6A508}"/>
              </a:ext>
            </a:extLst>
          </p:cNvPr>
          <p:cNvSpPr/>
          <p:nvPr/>
        </p:nvSpPr>
        <p:spPr>
          <a:xfrm>
            <a:off x="1222352" y="4211891"/>
            <a:ext cx="4307958" cy="26286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A46F3522-C656-BD13-849A-AAFF60E6230F}"/>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2297394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B1350F-B984-45AA-AB90-B4CEDEC19FF1}"/>
              </a:ext>
            </a:extLst>
          </p:cNvPr>
          <p:cNvPicPr>
            <a:picLocks noChangeAspect="1"/>
          </p:cNvPicPr>
          <p:nvPr/>
        </p:nvPicPr>
        <p:blipFill>
          <a:blip r:embed="rId3"/>
          <a:stretch>
            <a:fillRect/>
          </a:stretch>
        </p:blipFill>
        <p:spPr>
          <a:xfrm>
            <a:off x="1580198" y="3359791"/>
            <a:ext cx="6000213" cy="3361683"/>
          </a:xfrm>
          <a:prstGeom prst="rect">
            <a:avLst/>
          </a:prstGeom>
          <a:ln>
            <a:solidFill>
              <a:schemeClr val="tx1"/>
            </a:solidFill>
          </a:ln>
        </p:spPr>
      </p:pic>
      <p:sp>
        <p:nvSpPr>
          <p:cNvPr id="2" name="Title 1">
            <a:extLst>
              <a:ext uri="{FF2B5EF4-FFF2-40B4-BE49-F238E27FC236}">
                <a16:creationId xmlns:a16="http://schemas.microsoft.com/office/drawing/2014/main" id="{77986EF5-EB6E-41FB-9190-A00DA5DB04BE}"/>
              </a:ext>
            </a:extLst>
          </p:cNvPr>
          <p:cNvSpPr>
            <a:spLocks noGrp="1"/>
          </p:cNvSpPr>
          <p:nvPr>
            <p:ph type="title"/>
          </p:nvPr>
        </p:nvSpPr>
        <p:spPr/>
        <p:txBody>
          <a:bodyPr/>
          <a:lstStyle/>
          <a:p>
            <a:r>
              <a:rPr lang="en-US" b="1" dirty="0"/>
              <a:t>Missing Reasons</a:t>
            </a:r>
          </a:p>
        </p:txBody>
      </p:sp>
      <p:sp>
        <p:nvSpPr>
          <p:cNvPr id="3" name="Content Placeholder 2">
            <a:extLst>
              <a:ext uri="{FF2B5EF4-FFF2-40B4-BE49-F238E27FC236}">
                <a16:creationId xmlns:a16="http://schemas.microsoft.com/office/drawing/2014/main" id="{8B54603B-8A6F-4124-8774-80EB17D6A937}"/>
              </a:ext>
            </a:extLst>
          </p:cNvPr>
          <p:cNvSpPr>
            <a:spLocks noGrp="1"/>
          </p:cNvSpPr>
          <p:nvPr>
            <p:ph idx="1"/>
          </p:nvPr>
        </p:nvSpPr>
        <p:spPr>
          <a:xfrm>
            <a:off x="838200" y="1556425"/>
            <a:ext cx="11214370" cy="4620537"/>
          </a:xfrm>
        </p:spPr>
        <p:txBody>
          <a:bodyPr/>
          <a:lstStyle/>
          <a:p>
            <a:pPr marL="0" indent="0">
              <a:buNone/>
            </a:pPr>
            <a:r>
              <a:rPr lang="en-US" sz="3200" dirty="0"/>
              <a:t>Rows on the Assessment Missing Report will have a missing reason </a:t>
            </a:r>
          </a:p>
          <a:p>
            <a:pPr lvl="1"/>
            <a:r>
              <a:rPr lang="en-US" sz="2800" dirty="0"/>
              <a:t>Enrolled in test window, or</a:t>
            </a:r>
          </a:p>
          <a:p>
            <a:pPr lvl="1"/>
            <a:r>
              <a:rPr lang="en-US" sz="2800" dirty="0"/>
              <a:t>Has vendor test result, or</a:t>
            </a:r>
          </a:p>
          <a:p>
            <a:pPr lvl="1"/>
            <a:r>
              <a:rPr lang="en-US" sz="2800" dirty="0"/>
              <a:t>Enrolled in test window and has test result </a:t>
            </a:r>
          </a:p>
        </p:txBody>
      </p:sp>
      <p:sp>
        <p:nvSpPr>
          <p:cNvPr id="4" name="Slide Number Placeholder 3">
            <a:extLst>
              <a:ext uri="{FF2B5EF4-FFF2-40B4-BE49-F238E27FC236}">
                <a16:creationId xmlns:a16="http://schemas.microsoft.com/office/drawing/2014/main" id="{C35D2166-A50E-4BCE-AFBE-1C90D71992EF}"/>
              </a:ext>
            </a:extLst>
          </p:cNvPr>
          <p:cNvSpPr>
            <a:spLocks noGrp="1"/>
          </p:cNvSpPr>
          <p:nvPr>
            <p:ph type="sldNum" sz="quarter" idx="12"/>
          </p:nvPr>
        </p:nvSpPr>
        <p:spPr/>
        <p:txBody>
          <a:bodyPr/>
          <a:lstStyle/>
          <a:p>
            <a:fld id="{1BC7DB03-7057-184B-9DF0-B5FFC5E3886A}" type="slidenum">
              <a:rPr lang="en-US" smtClean="0"/>
              <a:t>18</a:t>
            </a:fld>
            <a:endParaRPr lang="en-US" dirty="0"/>
          </a:p>
        </p:txBody>
      </p:sp>
      <p:sp>
        <p:nvSpPr>
          <p:cNvPr id="6" name="Rectangle 5">
            <a:extLst>
              <a:ext uri="{FF2B5EF4-FFF2-40B4-BE49-F238E27FC236}">
                <a16:creationId xmlns:a16="http://schemas.microsoft.com/office/drawing/2014/main" id="{65CE4AC3-200A-4052-8D6E-B6B6D75691B9}"/>
              </a:ext>
            </a:extLst>
          </p:cNvPr>
          <p:cNvSpPr/>
          <p:nvPr/>
        </p:nvSpPr>
        <p:spPr>
          <a:xfrm>
            <a:off x="2587526" y="3345195"/>
            <a:ext cx="3985555" cy="33908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BCD97D24-A491-415D-DD3E-77A4EB840D3E}"/>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84174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B1350F-B984-45AA-AB90-B4CEDEC19FF1}"/>
              </a:ext>
            </a:extLst>
          </p:cNvPr>
          <p:cNvPicPr>
            <a:picLocks noChangeAspect="1"/>
          </p:cNvPicPr>
          <p:nvPr/>
        </p:nvPicPr>
        <p:blipFill>
          <a:blip r:embed="rId3"/>
          <a:stretch>
            <a:fillRect/>
          </a:stretch>
        </p:blipFill>
        <p:spPr>
          <a:xfrm>
            <a:off x="7939433" y="40341"/>
            <a:ext cx="4184857" cy="3361683"/>
          </a:xfrm>
          <a:prstGeom prst="rect">
            <a:avLst/>
          </a:prstGeom>
          <a:ln>
            <a:solidFill>
              <a:schemeClr val="tx1"/>
            </a:solidFill>
          </a:ln>
        </p:spPr>
      </p:pic>
      <p:sp>
        <p:nvSpPr>
          <p:cNvPr id="2" name="Title 1">
            <a:extLst>
              <a:ext uri="{FF2B5EF4-FFF2-40B4-BE49-F238E27FC236}">
                <a16:creationId xmlns:a16="http://schemas.microsoft.com/office/drawing/2014/main" id="{77986EF5-EB6E-41FB-9190-A00DA5DB04BE}"/>
              </a:ext>
            </a:extLst>
          </p:cNvPr>
          <p:cNvSpPr>
            <a:spLocks noGrp="1"/>
          </p:cNvSpPr>
          <p:nvPr>
            <p:ph type="title"/>
          </p:nvPr>
        </p:nvSpPr>
        <p:spPr>
          <a:xfrm>
            <a:off x="679704" y="365125"/>
            <a:ext cx="10515600" cy="1325563"/>
          </a:xfrm>
        </p:spPr>
        <p:txBody>
          <a:bodyPr/>
          <a:lstStyle/>
          <a:p>
            <a:r>
              <a:rPr lang="en-US" b="1" dirty="0"/>
              <a:t>Other Participating Assessments</a:t>
            </a:r>
          </a:p>
        </p:txBody>
      </p:sp>
      <p:sp>
        <p:nvSpPr>
          <p:cNvPr id="3" name="Content Placeholder 2">
            <a:extLst>
              <a:ext uri="{FF2B5EF4-FFF2-40B4-BE49-F238E27FC236}">
                <a16:creationId xmlns:a16="http://schemas.microsoft.com/office/drawing/2014/main" id="{8B54603B-8A6F-4124-8774-80EB17D6A937}"/>
              </a:ext>
            </a:extLst>
          </p:cNvPr>
          <p:cNvSpPr>
            <a:spLocks noGrp="1"/>
          </p:cNvSpPr>
          <p:nvPr>
            <p:ph idx="1"/>
          </p:nvPr>
        </p:nvSpPr>
        <p:spPr>
          <a:xfrm>
            <a:off x="838200" y="1556425"/>
            <a:ext cx="5928492" cy="5165050"/>
          </a:xfrm>
        </p:spPr>
        <p:txBody>
          <a:bodyPr>
            <a:normAutofit lnSpcReduction="10000"/>
          </a:bodyPr>
          <a:lstStyle/>
          <a:p>
            <a:pPr marL="0" indent="0">
              <a:buNone/>
            </a:pPr>
            <a:r>
              <a:rPr lang="en-US" sz="3200" dirty="0"/>
              <a:t>Spring Missing Lists ONLY</a:t>
            </a:r>
          </a:p>
          <a:p>
            <a:pPr lvl="1"/>
            <a:r>
              <a:rPr lang="en-US" dirty="0"/>
              <a:t>Likely Spring Alternate Assessment (opens first) will contain references to other missing lists that open later, EOC Spring and Spring 3-8</a:t>
            </a:r>
          </a:p>
          <a:p>
            <a:pPr lvl="1"/>
            <a:r>
              <a:rPr lang="en-US" dirty="0"/>
              <a:t>In those cases, the column will not change until changes are made in those later collections</a:t>
            </a:r>
          </a:p>
          <a:p>
            <a:pPr lvl="1"/>
            <a:r>
              <a:rPr lang="en-US" dirty="0"/>
              <a:t>Based on the district’s most recent prepare</a:t>
            </a:r>
          </a:p>
          <a:p>
            <a:pPr lvl="1"/>
            <a:r>
              <a:rPr lang="en-US" dirty="0"/>
              <a:t>Value will change </a:t>
            </a:r>
            <a:r>
              <a:rPr lang="en-US" u="sng" dirty="0"/>
              <a:t>or</a:t>
            </a:r>
            <a:r>
              <a:rPr lang="en-US" dirty="0"/>
              <a:t> be removed once valid assessment scores or Score Not Reported reasons for the relevant tests have been included in the district’s assessment collections</a:t>
            </a:r>
            <a:endParaRPr lang="en-US" b="1" dirty="0"/>
          </a:p>
        </p:txBody>
      </p:sp>
      <p:sp>
        <p:nvSpPr>
          <p:cNvPr id="4" name="Slide Number Placeholder 3">
            <a:extLst>
              <a:ext uri="{FF2B5EF4-FFF2-40B4-BE49-F238E27FC236}">
                <a16:creationId xmlns:a16="http://schemas.microsoft.com/office/drawing/2014/main" id="{C35D2166-A50E-4BCE-AFBE-1C90D71992EF}"/>
              </a:ext>
            </a:extLst>
          </p:cNvPr>
          <p:cNvSpPr>
            <a:spLocks noGrp="1"/>
          </p:cNvSpPr>
          <p:nvPr>
            <p:ph type="sldNum" sz="quarter" idx="12"/>
          </p:nvPr>
        </p:nvSpPr>
        <p:spPr/>
        <p:txBody>
          <a:bodyPr/>
          <a:lstStyle/>
          <a:p>
            <a:fld id="{1BC7DB03-7057-184B-9DF0-B5FFC5E3886A}" type="slidenum">
              <a:rPr lang="en-US" smtClean="0"/>
              <a:t>19</a:t>
            </a:fld>
            <a:endParaRPr lang="en-US" dirty="0"/>
          </a:p>
        </p:txBody>
      </p:sp>
      <p:sp>
        <p:nvSpPr>
          <p:cNvPr id="6" name="Rectangle 5">
            <a:extLst>
              <a:ext uri="{FF2B5EF4-FFF2-40B4-BE49-F238E27FC236}">
                <a16:creationId xmlns:a16="http://schemas.microsoft.com/office/drawing/2014/main" id="{65CE4AC3-200A-4052-8D6E-B6B6D75691B9}"/>
              </a:ext>
            </a:extLst>
          </p:cNvPr>
          <p:cNvSpPr/>
          <p:nvPr/>
        </p:nvSpPr>
        <p:spPr>
          <a:xfrm>
            <a:off x="11353800" y="25745"/>
            <a:ext cx="803936" cy="33908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B941F24-B023-49C8-AC95-C0FA410798DA}"/>
              </a:ext>
            </a:extLst>
          </p:cNvPr>
          <p:cNvPicPr>
            <a:picLocks noChangeAspect="1"/>
          </p:cNvPicPr>
          <p:nvPr/>
        </p:nvPicPr>
        <p:blipFill>
          <a:blip r:embed="rId4"/>
          <a:stretch>
            <a:fillRect/>
          </a:stretch>
        </p:blipFill>
        <p:spPr>
          <a:xfrm>
            <a:off x="6861711" y="3765364"/>
            <a:ext cx="5262579" cy="2232023"/>
          </a:xfrm>
          <a:prstGeom prst="rect">
            <a:avLst/>
          </a:prstGeom>
        </p:spPr>
      </p:pic>
      <p:sp>
        <p:nvSpPr>
          <p:cNvPr id="5" name="Date Placeholder 4">
            <a:extLst>
              <a:ext uri="{FF2B5EF4-FFF2-40B4-BE49-F238E27FC236}">
                <a16:creationId xmlns:a16="http://schemas.microsoft.com/office/drawing/2014/main" id="{34A95748-E481-305D-BDF8-A6929CD1D798}"/>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851125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9536"/>
            <a:ext cx="10515600" cy="5001768"/>
          </a:xfrm>
        </p:spPr>
        <p:txBody>
          <a:bodyPr>
            <a:noAutofit/>
          </a:bodyPr>
          <a:lstStyle/>
          <a:p>
            <a:pPr marL="0" indent="0">
              <a:buNone/>
            </a:pPr>
            <a:r>
              <a:rPr lang="en-US" sz="2400" i="1" dirty="0"/>
              <a:t>The Ohio Department of Education funds development of EMIS training materials as part of the EMIS Alliance grant. There is an expectation that ITCs will utilize these materials in training provided to your districts. That said, there are restrictions on use of the EMIS Alliance materials as follows: Materials developed as part of the EMIS Alliance program must be provided </a:t>
            </a:r>
            <a:r>
              <a:rPr lang="en-US" sz="2400" i="1" u="sng" dirty="0"/>
              <a:t>at no cost</a:t>
            </a:r>
            <a:r>
              <a:rPr lang="en-US" sz="2400" i="1" dirty="0"/>
              <a:t> to your training participants. If you utilize the EMIS Alliance training materials – in whole or in part – you must </a:t>
            </a:r>
            <a:r>
              <a:rPr lang="en-US" sz="2400" i="1" u="sng" dirty="0"/>
              <a:t>not</a:t>
            </a:r>
            <a:r>
              <a:rPr lang="en-US" sz="2400" i="1" dirty="0"/>
              <a:t> charge participants a fee to attend the class where the materials are used. Likewise, you may </a:t>
            </a:r>
            <a:r>
              <a:rPr lang="en-US" sz="2400" i="1" u="sng" dirty="0"/>
              <a:t>not</a:t>
            </a:r>
            <a:r>
              <a:rPr lang="en-US" sz="2400" i="1" dirty="0"/>
              <a:t> use the materials or any portion thereof in any event where a fee is charged to attend. Exceptions must be approved in writing by the Department of Education in advance of scheduling/promoting any event which may violate these restrictions.</a:t>
            </a:r>
            <a:endParaRPr lang="en-US" sz="2400" dirty="0"/>
          </a:p>
          <a:p>
            <a:pPr marL="0" indent="0">
              <a:buNone/>
            </a:pPr>
            <a:r>
              <a:rPr lang="en-US" sz="2400" i="1" dirty="0"/>
              <a:t>Questions regarding appropriate use of EMIS Alliance materials, or requests for exception to the restrictions noted above, should be directed to Melissa Hennon [</a:t>
            </a:r>
            <a:r>
              <a:rPr lang="en-US" sz="2400" i="1" u="sng" dirty="0">
                <a:hlinkClick r:id="rId3"/>
              </a:rPr>
              <a:t>Melissa.Hennon@education.ohio.gov</a:t>
            </a:r>
            <a:r>
              <a:rPr lang="en-US" sz="2400" i="1" dirty="0"/>
              <a:t>].</a:t>
            </a:r>
            <a:endParaRPr lang="en-US" sz="2400" dirty="0"/>
          </a:p>
        </p:txBody>
      </p:sp>
      <p:sp>
        <p:nvSpPr>
          <p:cNvPr id="4" name="Slide Number Placeholder 3"/>
          <p:cNvSpPr>
            <a:spLocks noGrp="1"/>
          </p:cNvSpPr>
          <p:nvPr>
            <p:ph type="sldNum" sz="quarter" idx="12"/>
          </p:nvPr>
        </p:nvSpPr>
        <p:spPr/>
        <p:txBody>
          <a:bodyPr/>
          <a:lstStyle/>
          <a:p>
            <a:fld id="{1BC7DB03-7057-184B-9DF0-B5FFC5E3886A}" type="slidenum">
              <a:rPr lang="en-US" smtClean="0"/>
              <a:t>2</a:t>
            </a:fld>
            <a:endParaRPr lang="en-US"/>
          </a:p>
        </p:txBody>
      </p:sp>
      <p:sp>
        <p:nvSpPr>
          <p:cNvPr id="2" name="Date Placeholder 1">
            <a:extLst>
              <a:ext uri="{FF2B5EF4-FFF2-40B4-BE49-F238E27FC236}">
                <a16:creationId xmlns:a16="http://schemas.microsoft.com/office/drawing/2014/main" id="{D7001B56-12AC-8587-4723-B45A1E2D6A05}"/>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1013726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6E49F-90C0-488D-8660-5BB3D7B1A96B}"/>
              </a:ext>
            </a:extLst>
          </p:cNvPr>
          <p:cNvSpPr>
            <a:spLocks noGrp="1"/>
          </p:cNvSpPr>
          <p:nvPr>
            <p:ph type="title"/>
          </p:nvPr>
        </p:nvSpPr>
        <p:spPr/>
        <p:txBody>
          <a:bodyPr>
            <a:normAutofit/>
          </a:bodyPr>
          <a:lstStyle/>
          <a:p>
            <a:r>
              <a:rPr lang="en-US" b="1" dirty="0"/>
              <a:t>SSIDs and Missing Assessments</a:t>
            </a:r>
          </a:p>
        </p:txBody>
      </p:sp>
      <p:sp>
        <p:nvSpPr>
          <p:cNvPr id="3" name="Content Placeholder 2">
            <a:extLst>
              <a:ext uri="{FF2B5EF4-FFF2-40B4-BE49-F238E27FC236}">
                <a16:creationId xmlns:a16="http://schemas.microsoft.com/office/drawing/2014/main" id="{CE036844-29F8-43DC-92AC-99E0D2A12209}"/>
              </a:ext>
            </a:extLst>
          </p:cNvPr>
          <p:cNvSpPr>
            <a:spLocks noGrp="1"/>
          </p:cNvSpPr>
          <p:nvPr>
            <p:ph idx="1"/>
          </p:nvPr>
        </p:nvSpPr>
        <p:spPr>
          <a:xfrm>
            <a:off x="838200" y="1825625"/>
            <a:ext cx="11113546" cy="4895850"/>
          </a:xfrm>
        </p:spPr>
        <p:txBody>
          <a:bodyPr>
            <a:normAutofit fontScale="85000" lnSpcReduction="20000"/>
          </a:bodyPr>
          <a:lstStyle/>
          <a:p>
            <a:r>
              <a:rPr lang="en-US" sz="3600" dirty="0"/>
              <a:t>SSID Change: Vendor vs FS Record</a:t>
            </a:r>
          </a:p>
          <a:p>
            <a:pPr lvl="1"/>
            <a:r>
              <a:rPr lang="en-US" sz="3200" dirty="0"/>
              <a:t>Should SSID change issue be ignored?</a:t>
            </a:r>
          </a:p>
          <a:p>
            <a:pPr lvl="1"/>
            <a:r>
              <a:rPr lang="en-US" sz="3200" dirty="0"/>
              <a:t>Most if not all Assessments, DO consider SSID changes</a:t>
            </a:r>
          </a:p>
          <a:p>
            <a:pPr lvl="1"/>
            <a:r>
              <a:rPr lang="en-US" sz="3200" dirty="0"/>
              <a:t>Vendor</a:t>
            </a:r>
          </a:p>
          <a:p>
            <a:pPr lvl="2"/>
            <a:r>
              <a:rPr lang="en-US" sz="2800" dirty="0"/>
              <a:t>SSID updates due to change in vendor file of SSID from PRE-ID to the results file are </a:t>
            </a:r>
            <a:r>
              <a:rPr lang="en-US" sz="2800" b="1" dirty="0"/>
              <a:t>only updated in vendor file when the results are initially received</a:t>
            </a:r>
          </a:p>
          <a:p>
            <a:pPr lvl="2"/>
            <a:r>
              <a:rPr lang="en-US" sz="2800" dirty="0"/>
              <a:t>SSID changes that occur after the initial results received from the vendor to ODE are only updated once</a:t>
            </a:r>
          </a:p>
          <a:p>
            <a:pPr lvl="2"/>
            <a:r>
              <a:rPr lang="en-US" sz="2800" dirty="0"/>
              <a:t>Manual process performed by ODE prior to initial vendor load</a:t>
            </a:r>
          </a:p>
          <a:p>
            <a:pPr lvl="1"/>
            <a:r>
              <a:rPr lang="en-US" sz="3200" dirty="0"/>
              <a:t>Enrollment changes in FS record will update SSID changes as submitted</a:t>
            </a:r>
          </a:p>
          <a:p>
            <a:pPr lvl="2"/>
            <a:r>
              <a:rPr lang="en-US" sz="2800" dirty="0">
                <a:solidFill>
                  <a:srgbClr val="000000"/>
                </a:solidFill>
                <a:latin typeface="Calibri" panose="020F0502020204030204" pitchFamily="34" charset="0"/>
              </a:rPr>
              <a:t>During overnight processing ODE uses the latest student data to update SSID’s reported on the FS records</a:t>
            </a:r>
          </a:p>
          <a:p>
            <a:pPr lvl="3"/>
            <a:r>
              <a:rPr lang="en-US" sz="2800" dirty="0">
                <a:solidFill>
                  <a:srgbClr val="000000"/>
                </a:solidFill>
                <a:latin typeface="Calibri" panose="020F0502020204030204" pitchFamily="34" charset="0"/>
              </a:rPr>
              <a:t>In which case districts may find it necessary to wait a day </a:t>
            </a:r>
          </a:p>
          <a:p>
            <a:pPr lvl="3"/>
            <a:r>
              <a:rPr lang="en-US" sz="2800" dirty="0">
                <a:solidFill>
                  <a:srgbClr val="000000"/>
                </a:solidFill>
                <a:latin typeface="Calibri" panose="020F0502020204030204" pitchFamily="34" charset="0"/>
              </a:rPr>
              <a:t>Do a re-prepare before seeing the update in the missing report</a:t>
            </a:r>
            <a:endParaRPr lang="en-US" sz="2800" dirty="0"/>
          </a:p>
          <a:p>
            <a:pPr marL="0" indent="0">
              <a:buNone/>
            </a:pPr>
            <a:endParaRPr lang="en-US" dirty="0"/>
          </a:p>
        </p:txBody>
      </p:sp>
      <p:sp>
        <p:nvSpPr>
          <p:cNvPr id="4" name="Slide Number Placeholder 3">
            <a:extLst>
              <a:ext uri="{FF2B5EF4-FFF2-40B4-BE49-F238E27FC236}">
                <a16:creationId xmlns:a16="http://schemas.microsoft.com/office/drawing/2014/main" id="{5722F9F8-8AEF-4BD8-8DB3-4132F212EC5C}"/>
              </a:ext>
            </a:extLst>
          </p:cNvPr>
          <p:cNvSpPr>
            <a:spLocks noGrp="1"/>
          </p:cNvSpPr>
          <p:nvPr>
            <p:ph type="sldNum" sz="quarter" idx="12"/>
          </p:nvPr>
        </p:nvSpPr>
        <p:spPr/>
        <p:txBody>
          <a:bodyPr/>
          <a:lstStyle/>
          <a:p>
            <a:fld id="{1BC7DB03-7057-184B-9DF0-B5FFC5E3886A}" type="slidenum">
              <a:rPr lang="en-US" smtClean="0"/>
              <a:t>20</a:t>
            </a:fld>
            <a:endParaRPr lang="en-US" dirty="0"/>
          </a:p>
        </p:txBody>
      </p:sp>
      <p:sp>
        <p:nvSpPr>
          <p:cNvPr id="5" name="Date Placeholder 4">
            <a:extLst>
              <a:ext uri="{FF2B5EF4-FFF2-40B4-BE49-F238E27FC236}">
                <a16:creationId xmlns:a16="http://schemas.microsoft.com/office/drawing/2014/main" id="{FA4B8BEE-D17E-19ED-C347-E3F3BD61940D}"/>
              </a:ext>
            </a:extLst>
          </p:cNvPr>
          <p:cNvSpPr>
            <a:spLocks noGrp="1"/>
          </p:cNvSpPr>
          <p:nvPr>
            <p:ph type="dt" sz="half" idx="10"/>
          </p:nvPr>
        </p:nvSpPr>
        <p:spPr/>
        <p:txBody>
          <a:bodyPr/>
          <a:lstStyle/>
          <a:p>
            <a:r>
              <a:rPr lang="en-US" dirty="0"/>
              <a:t>5/13/2022</a:t>
            </a:r>
          </a:p>
        </p:txBody>
      </p:sp>
    </p:spTree>
    <p:extLst>
      <p:ext uri="{BB962C8B-B14F-4D97-AF65-F5344CB8AC3E}">
        <p14:creationId xmlns:p14="http://schemas.microsoft.com/office/powerpoint/2010/main" val="2184579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8038"/>
            <a:ext cx="10515600" cy="799532"/>
          </a:xfrm>
        </p:spPr>
        <p:txBody>
          <a:bodyPr>
            <a:noAutofit/>
          </a:bodyPr>
          <a:lstStyle/>
          <a:p>
            <a:r>
              <a:rPr lang="en-US" b="1" dirty="0"/>
              <a:t>SSIDs and Missing Assessments</a:t>
            </a:r>
            <a:br>
              <a:rPr lang="en-US" b="1" dirty="0"/>
            </a:br>
            <a:r>
              <a:rPr lang="en-US" b="1" dirty="0"/>
              <a:t>Missing Report due to vendor results</a:t>
            </a:r>
          </a:p>
        </p:txBody>
      </p:sp>
      <p:sp>
        <p:nvSpPr>
          <p:cNvPr id="3" name="Content Placeholder 2"/>
          <p:cNvSpPr>
            <a:spLocks noGrp="1"/>
          </p:cNvSpPr>
          <p:nvPr>
            <p:ph idx="1"/>
          </p:nvPr>
        </p:nvSpPr>
        <p:spPr>
          <a:xfrm>
            <a:off x="838199" y="1342788"/>
            <a:ext cx="10838689" cy="5556817"/>
          </a:xfrm>
        </p:spPr>
        <p:txBody>
          <a:bodyPr>
            <a:normAutofit lnSpcReduction="10000"/>
          </a:bodyPr>
          <a:lstStyle/>
          <a:p>
            <a:pPr marL="0" indent="0">
              <a:buNone/>
            </a:pPr>
            <a:r>
              <a:rPr lang="en-US" sz="4000" dirty="0"/>
              <a:t>Scenario 1</a:t>
            </a:r>
          </a:p>
          <a:p>
            <a:pPr lvl="1"/>
            <a:r>
              <a:rPr lang="en-US" sz="3600" dirty="0"/>
              <a:t>SSID appears on an Assessment Missing Report due to having vendor results </a:t>
            </a:r>
          </a:p>
          <a:p>
            <a:pPr lvl="1"/>
            <a:r>
              <a:rPr lang="en-US" sz="3600" dirty="0"/>
              <a:t>Missing SSID </a:t>
            </a:r>
            <a:r>
              <a:rPr lang="en-US" sz="3600" u="sng" dirty="0"/>
              <a:t>is not </a:t>
            </a:r>
            <a:r>
              <a:rPr lang="en-US" sz="3600" dirty="0"/>
              <a:t>being reported to EMIS, Examples-</a:t>
            </a:r>
          </a:p>
          <a:p>
            <a:pPr lvl="2"/>
            <a:r>
              <a:rPr lang="en-US" sz="3200" dirty="0"/>
              <a:t>Student was enrolled at time of pre-id submission but not reported to EMIS and deleted from the SIS</a:t>
            </a:r>
          </a:p>
          <a:p>
            <a:pPr lvl="2"/>
            <a:r>
              <a:rPr lang="en-US" sz="3200" dirty="0"/>
              <a:t>Student was enrolled with incorrect SSID at time of pre-id submission but not reported to EMIS with the incorrect SSID </a:t>
            </a:r>
          </a:p>
          <a:p>
            <a:pPr lvl="2"/>
            <a:r>
              <a:rPr lang="en-US" sz="3200" dirty="0"/>
              <a:t>These examples should no longer generate a missing assessment if there are no actual vendor results however if it does NOT, create a helpdesk ticket </a:t>
            </a:r>
          </a:p>
        </p:txBody>
      </p:sp>
      <p:sp>
        <p:nvSpPr>
          <p:cNvPr id="4" name="Slide Number Placeholder 3"/>
          <p:cNvSpPr>
            <a:spLocks noGrp="1"/>
          </p:cNvSpPr>
          <p:nvPr>
            <p:ph type="sldNum" sz="quarter" idx="12"/>
          </p:nvPr>
        </p:nvSpPr>
        <p:spPr/>
        <p:txBody>
          <a:bodyPr/>
          <a:lstStyle/>
          <a:p>
            <a:fld id="{1BC7DB03-7057-184B-9DF0-B5FFC5E3886A}" type="slidenum">
              <a:rPr lang="en-US" smtClean="0"/>
              <a:t>21</a:t>
            </a:fld>
            <a:endParaRPr lang="en-US" dirty="0"/>
          </a:p>
        </p:txBody>
      </p:sp>
      <p:sp>
        <p:nvSpPr>
          <p:cNvPr id="5" name="Date Placeholder 4">
            <a:extLst>
              <a:ext uri="{FF2B5EF4-FFF2-40B4-BE49-F238E27FC236}">
                <a16:creationId xmlns:a16="http://schemas.microsoft.com/office/drawing/2014/main" id="{3B26EC87-0C08-1DC6-16A8-A1D5AE625266}"/>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2913642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073" y="1831607"/>
            <a:ext cx="11262756" cy="5030787"/>
          </a:xfrm>
        </p:spPr>
        <p:txBody>
          <a:bodyPr>
            <a:normAutofit/>
          </a:bodyPr>
          <a:lstStyle/>
          <a:p>
            <a:pPr marL="0" indent="0">
              <a:buNone/>
            </a:pPr>
            <a:r>
              <a:rPr lang="en-US" sz="3600" dirty="0"/>
              <a:t>Scenario 2</a:t>
            </a:r>
          </a:p>
          <a:p>
            <a:pPr lvl="1"/>
            <a:r>
              <a:rPr lang="en-US" sz="3200" dirty="0"/>
              <a:t>SSID appears on an Assessment Missing Report due to having vendor results</a:t>
            </a:r>
          </a:p>
          <a:p>
            <a:pPr lvl="1"/>
            <a:r>
              <a:rPr lang="en-US" sz="3200" dirty="0"/>
              <a:t>SSID </a:t>
            </a:r>
            <a:r>
              <a:rPr lang="en-US" sz="3200" u="sng" dirty="0"/>
              <a:t>is </a:t>
            </a:r>
            <a:r>
              <a:rPr lang="en-US" sz="3200" dirty="0"/>
              <a:t>currently being reported to EMIS, Example, </a:t>
            </a:r>
          </a:p>
          <a:p>
            <a:pPr lvl="2"/>
            <a:r>
              <a:rPr lang="en-US" sz="2800" dirty="0"/>
              <a:t>SSID submitted to Pre ID but later withdrawn with a code of 81 – “Student reported in error” </a:t>
            </a:r>
          </a:p>
          <a:p>
            <a:pPr lvl="1"/>
            <a:r>
              <a:rPr lang="en-US" sz="3200" dirty="0"/>
              <a:t>Report a test record with a Score Not Reported Reason of “H” </a:t>
            </a:r>
          </a:p>
          <a:p>
            <a:pPr lvl="2"/>
            <a:r>
              <a:rPr lang="en-US" sz="2800" dirty="0"/>
              <a:t>H - SSID for this student appears on the assessment vendor file due to an error in the data provided to the assessment vendor; student with this SSID was not required to be assessed </a:t>
            </a:r>
          </a:p>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22</a:t>
            </a:fld>
            <a:endParaRPr lang="en-US" dirty="0"/>
          </a:p>
        </p:txBody>
      </p:sp>
      <p:sp>
        <p:nvSpPr>
          <p:cNvPr id="8" name="Title 1">
            <a:extLst>
              <a:ext uri="{FF2B5EF4-FFF2-40B4-BE49-F238E27FC236}">
                <a16:creationId xmlns:a16="http://schemas.microsoft.com/office/drawing/2014/main" id="{31924D40-35D7-4366-A140-3CED362B4E2D}"/>
              </a:ext>
            </a:extLst>
          </p:cNvPr>
          <p:cNvSpPr>
            <a:spLocks noGrp="1"/>
          </p:cNvSpPr>
          <p:nvPr>
            <p:ph type="title"/>
          </p:nvPr>
        </p:nvSpPr>
        <p:spPr>
          <a:xfrm>
            <a:off x="838200" y="365125"/>
            <a:ext cx="10515600" cy="1325563"/>
          </a:xfrm>
        </p:spPr>
        <p:txBody>
          <a:bodyPr>
            <a:noAutofit/>
          </a:bodyPr>
          <a:lstStyle/>
          <a:p>
            <a:r>
              <a:rPr lang="en-US" b="1" dirty="0"/>
              <a:t>SSIDs and Missing Assessments</a:t>
            </a:r>
            <a:br>
              <a:rPr lang="en-US" b="1" dirty="0"/>
            </a:br>
            <a:r>
              <a:rPr lang="en-US" b="1" dirty="0"/>
              <a:t>Missing Report due to vendor results…cont’d</a:t>
            </a:r>
          </a:p>
        </p:txBody>
      </p:sp>
      <p:sp>
        <p:nvSpPr>
          <p:cNvPr id="2" name="Date Placeholder 1">
            <a:extLst>
              <a:ext uri="{FF2B5EF4-FFF2-40B4-BE49-F238E27FC236}">
                <a16:creationId xmlns:a16="http://schemas.microsoft.com/office/drawing/2014/main" id="{A0CFBD28-B248-51BC-E354-204997ED8825}"/>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3080654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18618"/>
          </a:xfrm>
        </p:spPr>
        <p:txBody>
          <a:bodyPr>
            <a:noAutofit/>
          </a:bodyPr>
          <a:lstStyle/>
          <a:p>
            <a:r>
              <a:rPr lang="en-US" b="1" dirty="0"/>
              <a:t>SSIDs and Missing Assessments</a:t>
            </a:r>
            <a:br>
              <a:rPr lang="en-US" b="1" dirty="0"/>
            </a:br>
            <a:r>
              <a:rPr lang="en-US" b="1" dirty="0"/>
              <a:t>Missing Report due to vendor results…cont’d</a:t>
            </a:r>
          </a:p>
        </p:txBody>
      </p:sp>
      <p:sp>
        <p:nvSpPr>
          <p:cNvPr id="3" name="Content Placeholder 2"/>
          <p:cNvSpPr>
            <a:spLocks noGrp="1"/>
          </p:cNvSpPr>
          <p:nvPr>
            <p:ph idx="1"/>
          </p:nvPr>
        </p:nvSpPr>
        <p:spPr>
          <a:xfrm>
            <a:off x="838199" y="1681316"/>
            <a:ext cx="10898275" cy="4912524"/>
          </a:xfrm>
        </p:spPr>
        <p:txBody>
          <a:bodyPr>
            <a:normAutofit/>
          </a:bodyPr>
          <a:lstStyle/>
          <a:p>
            <a:pPr marL="0" indent="0">
              <a:buNone/>
            </a:pPr>
            <a:r>
              <a:rPr lang="en-US" sz="3200" dirty="0"/>
              <a:t>Scenario 3</a:t>
            </a:r>
          </a:p>
          <a:p>
            <a:pPr lvl="1"/>
            <a:r>
              <a:rPr lang="en-US" sz="2800" dirty="0"/>
              <a:t>SSID appears on the Missing Report due to having vendor results</a:t>
            </a:r>
          </a:p>
          <a:p>
            <a:pPr lvl="1"/>
            <a:r>
              <a:rPr lang="en-US" sz="2800" dirty="0"/>
              <a:t>Student is being reported with two SSIDs </a:t>
            </a:r>
          </a:p>
          <a:p>
            <a:pPr lvl="2"/>
            <a:r>
              <a:rPr lang="en-US" sz="2400" dirty="0"/>
              <a:t>Two Student Standing FS records</a:t>
            </a:r>
          </a:p>
          <a:p>
            <a:pPr lvl="2"/>
            <a:r>
              <a:rPr lang="en-US" sz="2400" dirty="0"/>
              <a:t>First Student Standing with prior, incorrect SSID </a:t>
            </a:r>
          </a:p>
          <a:p>
            <a:pPr lvl="2"/>
            <a:r>
              <a:rPr lang="en-US" sz="2400" dirty="0"/>
              <a:t>Second Student Standing FS with correct SSID</a:t>
            </a:r>
          </a:p>
          <a:p>
            <a:pPr lvl="1"/>
            <a:r>
              <a:rPr lang="en-US" sz="2800" b="0" i="0" dirty="0">
                <a:solidFill>
                  <a:srgbClr val="000000"/>
                </a:solidFill>
                <a:effectLst/>
                <a:latin typeface="Calibri" panose="020F0502020204030204" pitchFamily="34" charset="0"/>
              </a:rPr>
              <a:t>Verify SSID change was reported correctly</a:t>
            </a:r>
          </a:p>
          <a:p>
            <a:pPr lvl="1"/>
            <a:r>
              <a:rPr lang="en-US" sz="2800" dirty="0"/>
              <a:t>Confirm scores are reported using the correct SSID</a:t>
            </a:r>
          </a:p>
          <a:p>
            <a:pPr lvl="2"/>
            <a:r>
              <a:rPr lang="en-US" sz="2600" dirty="0">
                <a:solidFill>
                  <a:srgbClr val="000000"/>
                </a:solidFill>
                <a:latin typeface="Calibri" panose="020F0502020204030204" pitchFamily="34" charset="0"/>
              </a:rPr>
              <a:t>Report the test using the latest SSID and ignore the missing on the old SSID</a:t>
            </a:r>
          </a:p>
          <a:p>
            <a:pPr lvl="1"/>
            <a:r>
              <a:rPr lang="en-US" sz="2800" dirty="0"/>
              <a:t>Create an EMIS Helpdesk ticket</a:t>
            </a:r>
          </a:p>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23</a:t>
            </a:fld>
            <a:endParaRPr lang="en-US" dirty="0"/>
          </a:p>
        </p:txBody>
      </p:sp>
      <p:sp>
        <p:nvSpPr>
          <p:cNvPr id="5" name="Date Placeholder 4">
            <a:extLst>
              <a:ext uri="{FF2B5EF4-FFF2-40B4-BE49-F238E27FC236}">
                <a16:creationId xmlns:a16="http://schemas.microsoft.com/office/drawing/2014/main" id="{7CDD5066-8147-2B3F-554C-7059A1992D1C}"/>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3960188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Quick Check</a:t>
            </a:r>
          </a:p>
        </p:txBody>
      </p:sp>
      <p:sp>
        <p:nvSpPr>
          <p:cNvPr id="3" name="Content Placeholder 2"/>
          <p:cNvSpPr>
            <a:spLocks noGrp="1"/>
          </p:cNvSpPr>
          <p:nvPr>
            <p:ph idx="1"/>
          </p:nvPr>
        </p:nvSpPr>
        <p:spPr>
          <a:xfrm>
            <a:off x="5181600" y="1319822"/>
            <a:ext cx="6172200" cy="4156849"/>
          </a:xfrm>
        </p:spPr>
        <p:txBody>
          <a:bodyPr/>
          <a:lstStyle/>
          <a:p>
            <a:r>
              <a:rPr lang="en-US" dirty="0"/>
              <a:t>Have you cleaned up your assessment level 1 validations? </a:t>
            </a:r>
          </a:p>
          <a:p>
            <a:r>
              <a:rPr lang="en-US" dirty="0"/>
              <a:t>Can you find the state windows on the ODE website? </a:t>
            </a:r>
          </a:p>
          <a:p>
            <a:r>
              <a:rPr lang="en-US" dirty="0"/>
              <a:t>Did you keep a list of students with SSID changes? </a:t>
            </a:r>
          </a:p>
        </p:txBody>
      </p:sp>
      <p:sp>
        <p:nvSpPr>
          <p:cNvPr id="4" name="Text Placeholder 3"/>
          <p:cNvSpPr>
            <a:spLocks noGrp="1"/>
          </p:cNvSpPr>
          <p:nvPr>
            <p:ph type="body" sz="half" idx="2"/>
          </p:nvPr>
        </p:nvSpPr>
        <p:spPr>
          <a:xfrm>
            <a:off x="839788" y="2198670"/>
            <a:ext cx="3932237" cy="2849580"/>
          </a:xfrm>
        </p:spPr>
        <p:txBody>
          <a:bodyPr>
            <a:normAutofit/>
          </a:bodyPr>
          <a:lstStyle/>
          <a:p>
            <a:r>
              <a:rPr lang="en-US" sz="2400" dirty="0"/>
              <a:t>The Assessment Missing  reports are helpful tools that can be used to identify students who did not test. The reports are similar across tests and collections. </a:t>
            </a:r>
          </a:p>
        </p:txBody>
      </p:sp>
      <p:sp>
        <p:nvSpPr>
          <p:cNvPr id="5" name="Slide Number Placeholder 4"/>
          <p:cNvSpPr>
            <a:spLocks noGrp="1"/>
          </p:cNvSpPr>
          <p:nvPr>
            <p:ph type="sldNum" sz="quarter" idx="12"/>
          </p:nvPr>
        </p:nvSpPr>
        <p:spPr/>
        <p:txBody>
          <a:bodyPr/>
          <a:lstStyle/>
          <a:p>
            <a:fld id="{1BC7DB03-7057-184B-9DF0-B5FFC5E3886A}" type="slidenum">
              <a:rPr lang="en-US" smtClean="0"/>
              <a:t>24</a:t>
            </a:fld>
            <a:endParaRPr lang="en-US" dirty="0"/>
          </a:p>
        </p:txBody>
      </p:sp>
      <p:sp>
        <p:nvSpPr>
          <p:cNvPr id="6" name="Date Placeholder 5">
            <a:extLst>
              <a:ext uri="{FF2B5EF4-FFF2-40B4-BE49-F238E27FC236}">
                <a16:creationId xmlns:a16="http://schemas.microsoft.com/office/drawing/2014/main" id="{5C6A7BB6-329E-4A79-D10F-960873DECF9D}"/>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3903886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17B6313-3C5C-4481-8475-41B1705D10CD}"/>
              </a:ext>
            </a:extLst>
          </p:cNvPr>
          <p:cNvSpPr>
            <a:spLocks noGrp="1"/>
          </p:cNvSpPr>
          <p:nvPr>
            <p:ph type="title"/>
          </p:nvPr>
        </p:nvSpPr>
        <p:spPr/>
        <p:txBody>
          <a:bodyPr>
            <a:normAutofit/>
          </a:bodyPr>
          <a:lstStyle/>
          <a:p>
            <a:r>
              <a:rPr lang="en-US" b="1" dirty="0"/>
              <a:t>Assessment Missing Reports by Collection – EMIS Manual</a:t>
            </a:r>
          </a:p>
        </p:txBody>
      </p:sp>
      <p:sp>
        <p:nvSpPr>
          <p:cNvPr id="11" name="Content Placeholder 10">
            <a:extLst>
              <a:ext uri="{FF2B5EF4-FFF2-40B4-BE49-F238E27FC236}">
                <a16:creationId xmlns:a16="http://schemas.microsoft.com/office/drawing/2014/main" id="{6E5D8F28-2228-4F42-8BB7-EFCBF2FE3217}"/>
              </a:ext>
            </a:extLst>
          </p:cNvPr>
          <p:cNvSpPr>
            <a:spLocks noGrp="1"/>
          </p:cNvSpPr>
          <p:nvPr>
            <p:ph idx="1"/>
          </p:nvPr>
        </p:nvSpPr>
        <p:spPr/>
        <p:txBody>
          <a:bodyPr>
            <a:normAutofit lnSpcReduction="10000"/>
          </a:bodyPr>
          <a:lstStyle/>
          <a:p>
            <a:r>
              <a:rPr lang="en-US" dirty="0"/>
              <a:t>Keep up with the latest changes in the EMIS Guide</a:t>
            </a:r>
          </a:p>
          <a:p>
            <a:r>
              <a:rPr lang="en-US" dirty="0"/>
              <a:t>https://education.ohio.gov/Topics/Data/EMIS/EMIS-Documentation/Current-EMIS-Manual </a:t>
            </a:r>
          </a:p>
          <a:p>
            <a:r>
              <a:rPr lang="en-US" dirty="0"/>
              <a:t>Education.ohio.gov</a:t>
            </a:r>
          </a:p>
          <a:p>
            <a:pPr lvl="1"/>
            <a:r>
              <a:rPr lang="en-US" dirty="0"/>
              <a:t>Keyword Search “EMIS Manual”</a:t>
            </a:r>
          </a:p>
          <a:p>
            <a:pPr lvl="1"/>
            <a:r>
              <a:rPr lang="en-US" dirty="0"/>
              <a:t>2.8 Student Assessment Record </a:t>
            </a:r>
          </a:p>
          <a:p>
            <a:pPr lvl="1"/>
            <a:r>
              <a:rPr lang="en-US" dirty="0"/>
              <a:t>FY22 Column</a:t>
            </a:r>
          </a:p>
          <a:p>
            <a:pPr lvl="1"/>
            <a:r>
              <a:rPr lang="en-US" dirty="0"/>
              <a:t>Required Assessment Type by Reporting Period</a:t>
            </a:r>
          </a:p>
          <a:p>
            <a:pPr lvl="2"/>
            <a:r>
              <a:rPr lang="en-US" dirty="0"/>
              <a:t>Page 3</a:t>
            </a:r>
          </a:p>
          <a:p>
            <a:pPr lvl="1"/>
            <a:r>
              <a:rPr lang="en-US" dirty="0"/>
              <a:t>Assessment Type(s) by Collection</a:t>
            </a:r>
          </a:p>
          <a:p>
            <a:pPr lvl="2"/>
            <a:r>
              <a:rPr lang="en-US" dirty="0"/>
              <a:t>Page 10</a:t>
            </a:r>
          </a:p>
        </p:txBody>
      </p:sp>
      <p:sp>
        <p:nvSpPr>
          <p:cNvPr id="5" name="Slide Number Placeholder 4">
            <a:extLst>
              <a:ext uri="{FF2B5EF4-FFF2-40B4-BE49-F238E27FC236}">
                <a16:creationId xmlns:a16="http://schemas.microsoft.com/office/drawing/2014/main" id="{98F0ECEF-8505-42A6-BE04-93A6DB1754FC}"/>
              </a:ext>
            </a:extLst>
          </p:cNvPr>
          <p:cNvSpPr>
            <a:spLocks noGrp="1"/>
          </p:cNvSpPr>
          <p:nvPr>
            <p:ph type="sldNum" sz="quarter" idx="12"/>
          </p:nvPr>
        </p:nvSpPr>
        <p:spPr/>
        <p:txBody>
          <a:bodyPr/>
          <a:lstStyle/>
          <a:p>
            <a:fld id="{1BC7DB03-7057-184B-9DF0-B5FFC5E3886A}" type="slidenum">
              <a:rPr lang="en-US" smtClean="0"/>
              <a:t>25</a:t>
            </a:fld>
            <a:endParaRPr lang="en-US" dirty="0"/>
          </a:p>
        </p:txBody>
      </p:sp>
      <p:pic>
        <p:nvPicPr>
          <p:cNvPr id="3" name="Picture 2">
            <a:extLst>
              <a:ext uri="{FF2B5EF4-FFF2-40B4-BE49-F238E27FC236}">
                <a16:creationId xmlns:a16="http://schemas.microsoft.com/office/drawing/2014/main" id="{E274592B-B6A2-4252-B2F2-AF8C8ABE259C}"/>
              </a:ext>
            </a:extLst>
          </p:cNvPr>
          <p:cNvPicPr>
            <a:picLocks noChangeAspect="1"/>
          </p:cNvPicPr>
          <p:nvPr/>
        </p:nvPicPr>
        <p:blipFill>
          <a:blip r:embed="rId3"/>
          <a:stretch>
            <a:fillRect/>
          </a:stretch>
        </p:blipFill>
        <p:spPr>
          <a:xfrm>
            <a:off x="6716364" y="3322765"/>
            <a:ext cx="4637436" cy="658603"/>
          </a:xfrm>
          <a:prstGeom prst="rect">
            <a:avLst/>
          </a:prstGeom>
        </p:spPr>
      </p:pic>
      <p:sp>
        <p:nvSpPr>
          <p:cNvPr id="8" name="Rectangle 7">
            <a:extLst>
              <a:ext uri="{FF2B5EF4-FFF2-40B4-BE49-F238E27FC236}">
                <a16:creationId xmlns:a16="http://schemas.microsoft.com/office/drawing/2014/main" id="{7EF92114-E099-41C6-A5C1-13FF87A2940D}"/>
              </a:ext>
            </a:extLst>
          </p:cNvPr>
          <p:cNvSpPr/>
          <p:nvPr/>
        </p:nvSpPr>
        <p:spPr>
          <a:xfrm>
            <a:off x="10605976" y="3796115"/>
            <a:ext cx="747824" cy="183298"/>
          </a:xfrm>
          <a:prstGeom prst="rect">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ln>
                <a:solidFill>
                  <a:srgbClr val="C00000"/>
                </a:solidFill>
              </a:ln>
              <a:solidFill>
                <a:srgbClr val="27588B"/>
              </a:solidFill>
            </a:endParaRPr>
          </a:p>
        </p:txBody>
      </p:sp>
      <p:pic>
        <p:nvPicPr>
          <p:cNvPr id="9" name="Content Placeholder 5">
            <a:extLst>
              <a:ext uri="{FF2B5EF4-FFF2-40B4-BE49-F238E27FC236}">
                <a16:creationId xmlns:a16="http://schemas.microsoft.com/office/drawing/2014/main" id="{31ADF8FF-7821-445C-9590-1B0099C9E56A}"/>
              </a:ext>
            </a:extLst>
          </p:cNvPr>
          <p:cNvPicPr>
            <a:picLocks noChangeAspect="1"/>
          </p:cNvPicPr>
          <p:nvPr/>
        </p:nvPicPr>
        <p:blipFill>
          <a:blip r:embed="rId4"/>
          <a:stretch>
            <a:fillRect/>
          </a:stretch>
        </p:blipFill>
        <p:spPr>
          <a:xfrm>
            <a:off x="7856143" y="4298392"/>
            <a:ext cx="2939346" cy="1859137"/>
          </a:xfrm>
          <a:prstGeom prst="rect">
            <a:avLst/>
          </a:prstGeom>
        </p:spPr>
      </p:pic>
      <p:pic>
        <p:nvPicPr>
          <p:cNvPr id="12" name="Content Placeholder 5">
            <a:extLst>
              <a:ext uri="{FF2B5EF4-FFF2-40B4-BE49-F238E27FC236}">
                <a16:creationId xmlns:a16="http://schemas.microsoft.com/office/drawing/2014/main" id="{9E5C6A78-7333-4C9A-A3DD-B58CB498E681}"/>
              </a:ext>
            </a:extLst>
          </p:cNvPr>
          <p:cNvPicPr>
            <a:picLocks noChangeAspect="1"/>
          </p:cNvPicPr>
          <p:nvPr/>
        </p:nvPicPr>
        <p:blipFill>
          <a:blip r:embed="rId5"/>
          <a:stretch>
            <a:fillRect/>
          </a:stretch>
        </p:blipFill>
        <p:spPr>
          <a:xfrm>
            <a:off x="6506663" y="4970238"/>
            <a:ext cx="2103937" cy="1504315"/>
          </a:xfrm>
          <a:prstGeom prst="rect">
            <a:avLst/>
          </a:prstGeom>
        </p:spPr>
      </p:pic>
      <p:sp>
        <p:nvSpPr>
          <p:cNvPr id="2" name="Date Placeholder 1">
            <a:extLst>
              <a:ext uri="{FF2B5EF4-FFF2-40B4-BE49-F238E27FC236}">
                <a16:creationId xmlns:a16="http://schemas.microsoft.com/office/drawing/2014/main" id="{7BCE3F3C-574A-C2E5-65FA-1F85B9B83ADD}"/>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2571305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9805F115-A0FF-449A-9521-D9DD5C0D961F}"/>
              </a:ext>
            </a:extLst>
          </p:cNvPr>
          <p:cNvPicPr>
            <a:picLocks noChangeAspect="1"/>
          </p:cNvPicPr>
          <p:nvPr/>
        </p:nvPicPr>
        <p:blipFill>
          <a:blip r:embed="rId3"/>
          <a:stretch>
            <a:fillRect/>
          </a:stretch>
        </p:blipFill>
        <p:spPr>
          <a:xfrm>
            <a:off x="4750435" y="1313890"/>
            <a:ext cx="3131949" cy="2482069"/>
          </a:xfrm>
          <a:prstGeom prst="rect">
            <a:avLst/>
          </a:prstGeom>
        </p:spPr>
      </p:pic>
      <p:pic>
        <p:nvPicPr>
          <p:cNvPr id="11" name="Picture 10">
            <a:extLst>
              <a:ext uri="{FF2B5EF4-FFF2-40B4-BE49-F238E27FC236}">
                <a16:creationId xmlns:a16="http://schemas.microsoft.com/office/drawing/2014/main" id="{9345735E-5DC1-4702-9C74-88209340EBF2}"/>
              </a:ext>
            </a:extLst>
          </p:cNvPr>
          <p:cNvPicPr>
            <a:picLocks noChangeAspect="1"/>
          </p:cNvPicPr>
          <p:nvPr/>
        </p:nvPicPr>
        <p:blipFill>
          <a:blip r:embed="rId4"/>
          <a:stretch>
            <a:fillRect/>
          </a:stretch>
        </p:blipFill>
        <p:spPr>
          <a:xfrm>
            <a:off x="5571855" y="2166542"/>
            <a:ext cx="4286905" cy="2543637"/>
          </a:xfrm>
          <a:prstGeom prst="rect">
            <a:avLst/>
          </a:prstGeom>
        </p:spPr>
      </p:pic>
      <p:sp>
        <p:nvSpPr>
          <p:cNvPr id="2" name="Title 1">
            <a:extLst>
              <a:ext uri="{FF2B5EF4-FFF2-40B4-BE49-F238E27FC236}">
                <a16:creationId xmlns:a16="http://schemas.microsoft.com/office/drawing/2014/main" id="{59E8DB1A-A60D-42AA-9B50-4A25C1B36D78}"/>
              </a:ext>
            </a:extLst>
          </p:cNvPr>
          <p:cNvSpPr>
            <a:spLocks noGrp="1"/>
          </p:cNvSpPr>
          <p:nvPr>
            <p:ph type="title"/>
          </p:nvPr>
        </p:nvSpPr>
        <p:spPr/>
        <p:txBody>
          <a:bodyPr/>
          <a:lstStyle/>
          <a:p>
            <a:r>
              <a:rPr lang="en-US" b="1" dirty="0"/>
              <a:t>Assessment Missing Reports by Collection – EMIS Manual</a:t>
            </a:r>
          </a:p>
        </p:txBody>
      </p:sp>
      <p:sp>
        <p:nvSpPr>
          <p:cNvPr id="3" name="Content Placeholder 2">
            <a:extLst>
              <a:ext uri="{FF2B5EF4-FFF2-40B4-BE49-F238E27FC236}">
                <a16:creationId xmlns:a16="http://schemas.microsoft.com/office/drawing/2014/main" id="{16C619E9-8421-4C41-A41E-AAC47BEFB21C}"/>
              </a:ext>
            </a:extLst>
          </p:cNvPr>
          <p:cNvSpPr>
            <a:spLocks noGrp="1"/>
          </p:cNvSpPr>
          <p:nvPr>
            <p:ph idx="1"/>
          </p:nvPr>
        </p:nvSpPr>
        <p:spPr>
          <a:xfrm>
            <a:off x="838200" y="1825625"/>
            <a:ext cx="4609011" cy="4351338"/>
          </a:xfrm>
        </p:spPr>
        <p:txBody>
          <a:bodyPr>
            <a:normAutofit fontScale="92500" lnSpcReduction="10000"/>
          </a:bodyPr>
          <a:lstStyle/>
          <a:p>
            <a:r>
              <a:rPr lang="en-US" dirty="0"/>
              <a:t>Verify ALL Fields for each Assessment Type</a:t>
            </a:r>
          </a:p>
          <a:p>
            <a:r>
              <a:rPr lang="en-US" dirty="0"/>
              <a:t>Accommodations</a:t>
            </a:r>
          </a:p>
          <a:p>
            <a:r>
              <a:rPr lang="en-US" dirty="0"/>
              <a:t>Assessment Area Code</a:t>
            </a:r>
          </a:p>
          <a:p>
            <a:pPr lvl="1"/>
            <a:r>
              <a:rPr lang="en-US" dirty="0"/>
              <a:t>EMIS Manual</a:t>
            </a:r>
          </a:p>
          <a:p>
            <a:pPr lvl="1"/>
            <a:r>
              <a:rPr lang="en-US" dirty="0"/>
              <a:t>Section 2.8.1</a:t>
            </a:r>
          </a:p>
          <a:p>
            <a:r>
              <a:rPr lang="en-US" dirty="0"/>
              <a:t>Required Test Type</a:t>
            </a:r>
          </a:p>
          <a:p>
            <a:r>
              <a:rPr lang="en-US" dirty="0"/>
              <a:t>Score</a:t>
            </a:r>
          </a:p>
          <a:p>
            <a:r>
              <a:rPr lang="en-US" dirty="0"/>
              <a:t>Test Grade Level</a:t>
            </a:r>
          </a:p>
          <a:p>
            <a:r>
              <a:rPr lang="en-US" dirty="0"/>
              <a:t>Test Dates</a:t>
            </a:r>
          </a:p>
        </p:txBody>
      </p:sp>
      <p:sp>
        <p:nvSpPr>
          <p:cNvPr id="4" name="Slide Number Placeholder 3">
            <a:extLst>
              <a:ext uri="{FF2B5EF4-FFF2-40B4-BE49-F238E27FC236}">
                <a16:creationId xmlns:a16="http://schemas.microsoft.com/office/drawing/2014/main" id="{F06BDBA2-7118-42C2-997F-7F061062646B}"/>
              </a:ext>
            </a:extLst>
          </p:cNvPr>
          <p:cNvSpPr>
            <a:spLocks noGrp="1"/>
          </p:cNvSpPr>
          <p:nvPr>
            <p:ph type="sldNum" sz="quarter" idx="12"/>
          </p:nvPr>
        </p:nvSpPr>
        <p:spPr/>
        <p:txBody>
          <a:bodyPr/>
          <a:lstStyle/>
          <a:p>
            <a:fld id="{1BC7DB03-7057-184B-9DF0-B5FFC5E3886A}" type="slidenum">
              <a:rPr lang="en-US" smtClean="0"/>
              <a:t>26</a:t>
            </a:fld>
            <a:endParaRPr lang="en-US" dirty="0"/>
          </a:p>
        </p:txBody>
      </p:sp>
      <p:pic>
        <p:nvPicPr>
          <p:cNvPr id="8" name="Picture 7">
            <a:extLst>
              <a:ext uri="{FF2B5EF4-FFF2-40B4-BE49-F238E27FC236}">
                <a16:creationId xmlns:a16="http://schemas.microsoft.com/office/drawing/2014/main" id="{069AA3A4-D112-4E3C-9D47-932BB70BBDB7}"/>
              </a:ext>
            </a:extLst>
          </p:cNvPr>
          <p:cNvPicPr>
            <a:picLocks noChangeAspect="1"/>
          </p:cNvPicPr>
          <p:nvPr/>
        </p:nvPicPr>
        <p:blipFill>
          <a:blip r:embed="rId5"/>
          <a:stretch>
            <a:fillRect/>
          </a:stretch>
        </p:blipFill>
        <p:spPr>
          <a:xfrm>
            <a:off x="6751499" y="3071803"/>
            <a:ext cx="3502505" cy="2122730"/>
          </a:xfrm>
          <a:prstGeom prst="rect">
            <a:avLst/>
          </a:prstGeom>
        </p:spPr>
      </p:pic>
      <p:pic>
        <p:nvPicPr>
          <p:cNvPr id="9" name="Content Placeholder 5">
            <a:extLst>
              <a:ext uri="{FF2B5EF4-FFF2-40B4-BE49-F238E27FC236}">
                <a16:creationId xmlns:a16="http://schemas.microsoft.com/office/drawing/2014/main" id="{2CCEE91D-93B4-486A-9757-90870557227D}"/>
              </a:ext>
            </a:extLst>
          </p:cNvPr>
          <p:cNvPicPr>
            <a:picLocks noChangeAspect="1"/>
          </p:cNvPicPr>
          <p:nvPr/>
        </p:nvPicPr>
        <p:blipFill>
          <a:blip r:embed="rId6"/>
          <a:stretch>
            <a:fillRect/>
          </a:stretch>
        </p:blipFill>
        <p:spPr>
          <a:xfrm>
            <a:off x="7779467" y="4070904"/>
            <a:ext cx="3429000" cy="1988819"/>
          </a:xfrm>
          <a:prstGeom prst="rect">
            <a:avLst/>
          </a:prstGeom>
        </p:spPr>
      </p:pic>
      <p:sp>
        <p:nvSpPr>
          <p:cNvPr id="7" name="Date Placeholder 6">
            <a:extLst>
              <a:ext uri="{FF2B5EF4-FFF2-40B4-BE49-F238E27FC236}">
                <a16:creationId xmlns:a16="http://schemas.microsoft.com/office/drawing/2014/main" id="{D17C2202-76A5-C1E9-B75D-CE51EE99B7E2}"/>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1822237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7D1659-9277-4F1C-BF7C-9C33DADB4A49}"/>
              </a:ext>
            </a:extLst>
          </p:cNvPr>
          <p:cNvSpPr>
            <a:spLocks noGrp="1"/>
          </p:cNvSpPr>
          <p:nvPr>
            <p:ph type="ctrTitle"/>
          </p:nvPr>
        </p:nvSpPr>
        <p:spPr>
          <a:xfrm>
            <a:off x="1524000" y="2961409"/>
            <a:ext cx="9144000" cy="945572"/>
          </a:xfrm>
        </p:spPr>
        <p:txBody>
          <a:bodyPr/>
          <a:lstStyle/>
          <a:p>
            <a:r>
              <a:rPr lang="en-US" b="1" dirty="0"/>
              <a:t>Score Not Reported Reasons</a:t>
            </a:r>
          </a:p>
        </p:txBody>
      </p:sp>
    </p:spTree>
    <p:extLst>
      <p:ext uri="{BB962C8B-B14F-4D97-AF65-F5344CB8AC3E}">
        <p14:creationId xmlns:p14="http://schemas.microsoft.com/office/powerpoint/2010/main" val="418501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17B6313-3C5C-4481-8475-41B1705D10CD}"/>
              </a:ext>
            </a:extLst>
          </p:cNvPr>
          <p:cNvSpPr>
            <a:spLocks noGrp="1"/>
          </p:cNvSpPr>
          <p:nvPr>
            <p:ph type="title"/>
          </p:nvPr>
        </p:nvSpPr>
        <p:spPr/>
        <p:txBody>
          <a:bodyPr>
            <a:normAutofit/>
          </a:bodyPr>
          <a:lstStyle/>
          <a:p>
            <a:r>
              <a:rPr lang="en-US" b="1" dirty="0"/>
              <a:t>Score Not Reported – EMIS Manual</a:t>
            </a:r>
          </a:p>
        </p:txBody>
      </p:sp>
      <p:sp>
        <p:nvSpPr>
          <p:cNvPr id="11" name="Content Placeholder 10">
            <a:extLst>
              <a:ext uri="{FF2B5EF4-FFF2-40B4-BE49-F238E27FC236}">
                <a16:creationId xmlns:a16="http://schemas.microsoft.com/office/drawing/2014/main" id="{6E5D8F28-2228-4F42-8BB7-EFCBF2FE3217}"/>
              </a:ext>
            </a:extLst>
          </p:cNvPr>
          <p:cNvSpPr>
            <a:spLocks noGrp="1"/>
          </p:cNvSpPr>
          <p:nvPr>
            <p:ph idx="1"/>
          </p:nvPr>
        </p:nvSpPr>
        <p:spPr/>
        <p:txBody>
          <a:bodyPr/>
          <a:lstStyle/>
          <a:p>
            <a:r>
              <a:rPr lang="en-US" dirty="0"/>
              <a:t>Keep up with the latest changes in the EMIS Guide</a:t>
            </a:r>
          </a:p>
          <a:p>
            <a:r>
              <a:rPr lang="en-US" dirty="0"/>
              <a:t>https://education.ohio.gov/Topics/Data/EMIS/EMIS-Documentation/Current-EMIS-Manual </a:t>
            </a:r>
          </a:p>
          <a:p>
            <a:r>
              <a:rPr lang="en-US" dirty="0"/>
              <a:t>Education.ohio.gov</a:t>
            </a:r>
          </a:p>
          <a:p>
            <a:pPr lvl="1"/>
            <a:r>
              <a:rPr lang="en-US" dirty="0"/>
              <a:t>Keyword Search “EMIS Manual”</a:t>
            </a:r>
          </a:p>
          <a:p>
            <a:pPr lvl="1"/>
            <a:r>
              <a:rPr lang="en-US" dirty="0"/>
              <a:t>2.8 Student Assessment Record </a:t>
            </a:r>
          </a:p>
          <a:p>
            <a:pPr lvl="1"/>
            <a:r>
              <a:rPr lang="en-US" dirty="0"/>
              <a:t>FY22 Column</a:t>
            </a:r>
          </a:p>
          <a:p>
            <a:pPr lvl="1"/>
            <a:r>
              <a:rPr lang="en-US" dirty="0"/>
              <a:t>Page 15</a:t>
            </a:r>
          </a:p>
        </p:txBody>
      </p:sp>
      <p:sp>
        <p:nvSpPr>
          <p:cNvPr id="5" name="Slide Number Placeholder 4">
            <a:extLst>
              <a:ext uri="{FF2B5EF4-FFF2-40B4-BE49-F238E27FC236}">
                <a16:creationId xmlns:a16="http://schemas.microsoft.com/office/drawing/2014/main" id="{98F0ECEF-8505-42A6-BE04-93A6DB1754FC}"/>
              </a:ext>
            </a:extLst>
          </p:cNvPr>
          <p:cNvSpPr>
            <a:spLocks noGrp="1"/>
          </p:cNvSpPr>
          <p:nvPr>
            <p:ph type="sldNum" sz="quarter" idx="12"/>
          </p:nvPr>
        </p:nvSpPr>
        <p:spPr/>
        <p:txBody>
          <a:bodyPr/>
          <a:lstStyle/>
          <a:p>
            <a:fld id="{1BC7DB03-7057-184B-9DF0-B5FFC5E3886A}" type="slidenum">
              <a:rPr lang="en-US" smtClean="0"/>
              <a:t>28</a:t>
            </a:fld>
            <a:endParaRPr lang="en-US" dirty="0"/>
          </a:p>
        </p:txBody>
      </p:sp>
      <p:pic>
        <p:nvPicPr>
          <p:cNvPr id="4" name="Picture 3" descr="Table&#10;&#10;Description automatically generated">
            <a:extLst>
              <a:ext uri="{FF2B5EF4-FFF2-40B4-BE49-F238E27FC236}">
                <a16:creationId xmlns:a16="http://schemas.microsoft.com/office/drawing/2014/main" id="{724240B2-B27E-4B32-B666-A4D14DA5486B}"/>
              </a:ext>
            </a:extLst>
          </p:cNvPr>
          <p:cNvPicPr>
            <a:picLocks noChangeAspect="1"/>
          </p:cNvPicPr>
          <p:nvPr/>
        </p:nvPicPr>
        <p:blipFill>
          <a:blip r:embed="rId3"/>
          <a:stretch>
            <a:fillRect/>
          </a:stretch>
        </p:blipFill>
        <p:spPr>
          <a:xfrm>
            <a:off x="5390030" y="4548278"/>
            <a:ext cx="3434992" cy="2035234"/>
          </a:xfrm>
          <a:prstGeom prst="rect">
            <a:avLst/>
          </a:prstGeom>
        </p:spPr>
      </p:pic>
      <p:pic>
        <p:nvPicPr>
          <p:cNvPr id="3" name="Picture 2">
            <a:extLst>
              <a:ext uri="{FF2B5EF4-FFF2-40B4-BE49-F238E27FC236}">
                <a16:creationId xmlns:a16="http://schemas.microsoft.com/office/drawing/2014/main" id="{E274592B-B6A2-4252-B2F2-AF8C8ABE259C}"/>
              </a:ext>
            </a:extLst>
          </p:cNvPr>
          <p:cNvPicPr>
            <a:picLocks noChangeAspect="1"/>
          </p:cNvPicPr>
          <p:nvPr/>
        </p:nvPicPr>
        <p:blipFill>
          <a:blip r:embed="rId4"/>
          <a:stretch>
            <a:fillRect/>
          </a:stretch>
        </p:blipFill>
        <p:spPr>
          <a:xfrm>
            <a:off x="6716364" y="3322765"/>
            <a:ext cx="4637436" cy="658603"/>
          </a:xfrm>
          <a:prstGeom prst="rect">
            <a:avLst/>
          </a:prstGeom>
        </p:spPr>
      </p:pic>
      <p:sp>
        <p:nvSpPr>
          <p:cNvPr id="8" name="Rectangle 7">
            <a:extLst>
              <a:ext uri="{FF2B5EF4-FFF2-40B4-BE49-F238E27FC236}">
                <a16:creationId xmlns:a16="http://schemas.microsoft.com/office/drawing/2014/main" id="{7EF92114-E099-41C6-A5C1-13FF87A2940D}"/>
              </a:ext>
            </a:extLst>
          </p:cNvPr>
          <p:cNvSpPr/>
          <p:nvPr/>
        </p:nvSpPr>
        <p:spPr>
          <a:xfrm>
            <a:off x="10605976" y="3796115"/>
            <a:ext cx="747824" cy="183298"/>
          </a:xfrm>
          <a:prstGeom prst="rect">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ln>
                <a:solidFill>
                  <a:srgbClr val="C00000"/>
                </a:solidFill>
              </a:ln>
              <a:solidFill>
                <a:srgbClr val="27588B"/>
              </a:solidFill>
            </a:endParaRPr>
          </a:p>
        </p:txBody>
      </p:sp>
      <p:sp>
        <p:nvSpPr>
          <p:cNvPr id="2" name="Date Placeholder 1">
            <a:extLst>
              <a:ext uri="{FF2B5EF4-FFF2-40B4-BE49-F238E27FC236}">
                <a16:creationId xmlns:a16="http://schemas.microsoft.com/office/drawing/2014/main" id="{EABE5D70-1C43-0C80-9BAD-12FF0A5B9AA9}"/>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1542944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21D6-B0BC-4740-B011-D762729B2063}"/>
              </a:ext>
            </a:extLst>
          </p:cNvPr>
          <p:cNvSpPr>
            <a:spLocks noGrp="1"/>
          </p:cNvSpPr>
          <p:nvPr>
            <p:ph type="title"/>
          </p:nvPr>
        </p:nvSpPr>
        <p:spPr/>
        <p:txBody>
          <a:bodyPr/>
          <a:lstStyle/>
          <a:p>
            <a:r>
              <a:rPr lang="en-US" b="1" dirty="0"/>
              <a:t>Working Missing Assessment Lists</a:t>
            </a:r>
          </a:p>
        </p:txBody>
      </p:sp>
      <p:sp>
        <p:nvSpPr>
          <p:cNvPr id="3" name="Content Placeholder 2">
            <a:extLst>
              <a:ext uri="{FF2B5EF4-FFF2-40B4-BE49-F238E27FC236}">
                <a16:creationId xmlns:a16="http://schemas.microsoft.com/office/drawing/2014/main" id="{0B244F4C-94FE-4807-8B7B-86D5D4667E67}"/>
              </a:ext>
            </a:extLst>
          </p:cNvPr>
          <p:cNvSpPr>
            <a:spLocks noGrp="1"/>
          </p:cNvSpPr>
          <p:nvPr>
            <p:ph idx="1"/>
          </p:nvPr>
        </p:nvSpPr>
        <p:spPr>
          <a:xfrm>
            <a:off x="838200" y="1825625"/>
            <a:ext cx="10515600" cy="4166613"/>
          </a:xfrm>
        </p:spPr>
        <p:txBody>
          <a:bodyPr/>
          <a:lstStyle/>
          <a:p>
            <a:r>
              <a:rPr lang="en-US" sz="3200" dirty="0"/>
              <a:t>When troubleshooting missing assessments prior to your LEA’s test results reported to EMIS, you could see most assessments appear as missing</a:t>
            </a:r>
          </a:p>
          <a:p>
            <a:r>
              <a:rPr lang="en-US" sz="3200" dirty="0"/>
              <a:t>Students who were required to test but did not test should be reported with a Score Not Reported (SNR) reason on a manually created test record</a:t>
            </a:r>
          </a:p>
          <a:p>
            <a:r>
              <a:rPr lang="en-US" sz="3200" dirty="0"/>
              <a:t>It is a best practice to manually create test records with SNR reasons in the SIS once the non-testing reason is known</a:t>
            </a:r>
          </a:p>
          <a:p>
            <a:endParaRPr lang="en-US" dirty="0"/>
          </a:p>
        </p:txBody>
      </p:sp>
      <p:sp>
        <p:nvSpPr>
          <p:cNvPr id="4" name="Slide Number Placeholder 3">
            <a:extLst>
              <a:ext uri="{FF2B5EF4-FFF2-40B4-BE49-F238E27FC236}">
                <a16:creationId xmlns:a16="http://schemas.microsoft.com/office/drawing/2014/main" id="{CAE92A12-AE28-456F-9B9B-C3B26FC30AB8}"/>
              </a:ext>
            </a:extLst>
          </p:cNvPr>
          <p:cNvSpPr>
            <a:spLocks noGrp="1"/>
          </p:cNvSpPr>
          <p:nvPr>
            <p:ph type="sldNum" sz="quarter" idx="12"/>
          </p:nvPr>
        </p:nvSpPr>
        <p:spPr/>
        <p:txBody>
          <a:bodyPr/>
          <a:lstStyle/>
          <a:p>
            <a:fld id="{1BC7DB03-7057-184B-9DF0-B5FFC5E3886A}" type="slidenum">
              <a:rPr lang="en-US" smtClean="0"/>
              <a:t>29</a:t>
            </a:fld>
            <a:endParaRPr lang="en-US" dirty="0"/>
          </a:p>
        </p:txBody>
      </p:sp>
      <p:sp>
        <p:nvSpPr>
          <p:cNvPr id="5" name="Date Placeholder 4">
            <a:extLst>
              <a:ext uri="{FF2B5EF4-FFF2-40B4-BE49-F238E27FC236}">
                <a16:creationId xmlns:a16="http://schemas.microsoft.com/office/drawing/2014/main" id="{8A0CA82A-FE66-85A9-CE03-168044750E7C}"/>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2781732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C9ED2-51AF-4B60-BBF1-AB3D32C7F503}"/>
              </a:ext>
            </a:extLst>
          </p:cNvPr>
          <p:cNvSpPr>
            <a:spLocks noGrp="1"/>
          </p:cNvSpPr>
          <p:nvPr>
            <p:ph type="title"/>
          </p:nvPr>
        </p:nvSpPr>
        <p:spPr/>
        <p:txBody>
          <a:bodyPr/>
          <a:lstStyle/>
          <a:p>
            <a:r>
              <a:rPr lang="en-US" b="1" dirty="0"/>
              <a:t>Overview</a:t>
            </a:r>
          </a:p>
        </p:txBody>
      </p:sp>
      <p:sp>
        <p:nvSpPr>
          <p:cNvPr id="3" name="Content Placeholder 2">
            <a:extLst>
              <a:ext uri="{FF2B5EF4-FFF2-40B4-BE49-F238E27FC236}">
                <a16:creationId xmlns:a16="http://schemas.microsoft.com/office/drawing/2014/main" id="{5B09A127-5931-498A-939D-CD3D4C76D442}"/>
              </a:ext>
            </a:extLst>
          </p:cNvPr>
          <p:cNvSpPr>
            <a:spLocks noGrp="1"/>
          </p:cNvSpPr>
          <p:nvPr>
            <p:ph idx="1"/>
          </p:nvPr>
        </p:nvSpPr>
        <p:spPr/>
        <p:txBody>
          <a:bodyPr/>
          <a:lstStyle/>
          <a:p>
            <a:r>
              <a:rPr lang="en-US" dirty="0"/>
              <a:t>Assessment missing reports can be used by districts to verify which students need assessment results and which students need a Score Not Reported reason</a:t>
            </a:r>
          </a:p>
          <a:p>
            <a:r>
              <a:rPr lang="en-US" dirty="0"/>
              <a:t>These reports can be used prior to receiving assessment results to troubleshoot students believed to be appearing on the Assessment Missing Report in error and to report Score Not Reported reasons for students you know have not tested and for whom you will not have results</a:t>
            </a:r>
          </a:p>
        </p:txBody>
      </p:sp>
      <p:sp>
        <p:nvSpPr>
          <p:cNvPr id="4" name="Slide Number Placeholder 3">
            <a:extLst>
              <a:ext uri="{FF2B5EF4-FFF2-40B4-BE49-F238E27FC236}">
                <a16:creationId xmlns:a16="http://schemas.microsoft.com/office/drawing/2014/main" id="{9DD9AF3A-D1ED-485A-A45B-D65CF5707248}"/>
              </a:ext>
            </a:extLst>
          </p:cNvPr>
          <p:cNvSpPr>
            <a:spLocks noGrp="1"/>
          </p:cNvSpPr>
          <p:nvPr>
            <p:ph type="sldNum" sz="quarter" idx="12"/>
          </p:nvPr>
        </p:nvSpPr>
        <p:spPr/>
        <p:txBody>
          <a:bodyPr/>
          <a:lstStyle/>
          <a:p>
            <a:fld id="{1BC7DB03-7057-184B-9DF0-B5FFC5E3886A}" type="slidenum">
              <a:rPr lang="en-US" smtClean="0"/>
              <a:t>3</a:t>
            </a:fld>
            <a:endParaRPr lang="en-US" dirty="0"/>
          </a:p>
        </p:txBody>
      </p:sp>
      <p:sp>
        <p:nvSpPr>
          <p:cNvPr id="5" name="Date Placeholder 4">
            <a:extLst>
              <a:ext uri="{FF2B5EF4-FFF2-40B4-BE49-F238E27FC236}">
                <a16:creationId xmlns:a16="http://schemas.microsoft.com/office/drawing/2014/main" id="{F1ACA3B4-63ED-6BFE-A7D3-E41E82CC651C}"/>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3508504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01638-5030-4410-8D17-643D61D1B3B2}"/>
              </a:ext>
            </a:extLst>
          </p:cNvPr>
          <p:cNvSpPr>
            <a:spLocks noGrp="1"/>
          </p:cNvSpPr>
          <p:nvPr>
            <p:ph type="title"/>
          </p:nvPr>
        </p:nvSpPr>
        <p:spPr>
          <a:xfrm>
            <a:off x="838200" y="365125"/>
            <a:ext cx="10515600" cy="1134066"/>
          </a:xfrm>
        </p:spPr>
        <p:txBody>
          <a:bodyPr/>
          <a:lstStyle/>
          <a:p>
            <a:r>
              <a:rPr lang="en-US" b="1" dirty="0"/>
              <a:t>Score Not Reported Reason A</a:t>
            </a:r>
            <a:endParaRPr lang="en-US" dirty="0"/>
          </a:p>
        </p:txBody>
      </p:sp>
      <p:sp>
        <p:nvSpPr>
          <p:cNvPr id="3" name="Content Placeholder 2">
            <a:extLst>
              <a:ext uri="{FF2B5EF4-FFF2-40B4-BE49-F238E27FC236}">
                <a16:creationId xmlns:a16="http://schemas.microsoft.com/office/drawing/2014/main" id="{745D9668-E15D-40C4-86D1-A6784D0CB6E0}"/>
              </a:ext>
            </a:extLst>
          </p:cNvPr>
          <p:cNvSpPr>
            <a:spLocks noGrp="1"/>
          </p:cNvSpPr>
          <p:nvPr>
            <p:ph idx="1"/>
          </p:nvPr>
        </p:nvSpPr>
        <p:spPr>
          <a:xfrm>
            <a:off x="838200" y="1499190"/>
            <a:ext cx="10515600" cy="4495210"/>
          </a:xfrm>
        </p:spPr>
        <p:txBody>
          <a:bodyPr>
            <a:normAutofit lnSpcReduction="10000"/>
          </a:bodyPr>
          <a:lstStyle/>
          <a:p>
            <a:pPr marL="0" indent="0">
              <a:buNone/>
            </a:pPr>
            <a:r>
              <a:rPr lang="en-US" sz="3200" dirty="0"/>
              <a:t>A – Medical Reason</a:t>
            </a:r>
          </a:p>
          <a:p>
            <a:pPr marL="457200" lvl="1">
              <a:spcBef>
                <a:spcPts val="0"/>
              </a:spcBef>
            </a:pPr>
            <a:r>
              <a:rPr lang="en-US" sz="2800" b="0" i="0" dirty="0">
                <a:solidFill>
                  <a:srgbClr val="000000"/>
                </a:solidFill>
                <a:effectLst/>
                <a:latin typeface="Calibri" panose="020F0502020204030204" pitchFamily="34" charset="0"/>
              </a:rPr>
              <a:t>Can </a:t>
            </a:r>
            <a:r>
              <a:rPr lang="en-US" sz="2800" dirty="0">
                <a:solidFill>
                  <a:srgbClr val="000000"/>
                </a:solidFill>
                <a:latin typeface="Calibri" panose="020F0502020204030204" pitchFamily="34" charset="0"/>
              </a:rPr>
              <a:t>be</a:t>
            </a:r>
            <a:r>
              <a:rPr lang="en-US" sz="2800" b="0" i="0" dirty="0">
                <a:solidFill>
                  <a:srgbClr val="000000"/>
                </a:solidFill>
                <a:effectLst/>
                <a:latin typeface="Calibri" panose="020F0502020204030204" pitchFamily="34" charset="0"/>
              </a:rPr>
              <a:t> reported for students that aren't assessed due to COVID and any students quarantined due COVID exposure</a:t>
            </a:r>
          </a:p>
          <a:p>
            <a:pPr marL="914400" lvl="2">
              <a:spcBef>
                <a:spcPts val="0"/>
              </a:spcBef>
            </a:pPr>
            <a:r>
              <a:rPr lang="en-US" sz="2400" dirty="0">
                <a:solidFill>
                  <a:srgbClr val="000000"/>
                </a:solidFill>
                <a:latin typeface="Calibri" panose="020F0502020204030204" pitchFamily="34" charset="0"/>
              </a:rPr>
              <a:t>A</a:t>
            </a:r>
            <a:r>
              <a:rPr lang="en-US" sz="2400" b="0" i="0" dirty="0">
                <a:solidFill>
                  <a:srgbClr val="000000"/>
                </a:solidFill>
                <a:effectLst/>
                <a:latin typeface="Calibri" panose="020F0502020204030204" pitchFamily="34" charset="0"/>
              </a:rPr>
              <a:t>ssessment windows were extended so students present during any part of an assessment window are expected to be assessed</a:t>
            </a:r>
          </a:p>
          <a:p>
            <a:pPr marL="914400" lvl="2">
              <a:spcBef>
                <a:spcPts val="0"/>
              </a:spcBef>
            </a:pPr>
            <a:r>
              <a:rPr lang="en-US" sz="2400" dirty="0">
                <a:solidFill>
                  <a:srgbClr val="000000"/>
                </a:solidFill>
                <a:latin typeface="Calibri" panose="020F0502020204030204" pitchFamily="34" charset="0"/>
              </a:rPr>
              <a:t>Parents who refuse to have their students tested due to non-medical concerns should be reported as B-Parental Refusal</a:t>
            </a:r>
            <a:endParaRPr lang="en-US" sz="2400" dirty="0">
              <a:solidFill>
                <a:srgbClr val="000000"/>
              </a:solidFill>
              <a:latin typeface="Verdana" panose="020B0604030504040204" pitchFamily="34" charset="0"/>
            </a:endParaRPr>
          </a:p>
          <a:p>
            <a:pPr marL="457200" lvl="1">
              <a:spcBef>
                <a:spcPts val="0"/>
              </a:spcBef>
            </a:pPr>
            <a:r>
              <a:rPr lang="en-US" sz="2800" dirty="0">
                <a:solidFill>
                  <a:srgbClr val="000000"/>
                </a:solidFill>
                <a:latin typeface="Calibri" panose="020F0502020204030204" pitchFamily="34" charset="0"/>
              </a:rPr>
              <a:t>D</a:t>
            </a:r>
            <a:r>
              <a:rPr lang="en-US" sz="2800" b="0" i="0" dirty="0">
                <a:solidFill>
                  <a:srgbClr val="000000"/>
                </a:solidFill>
                <a:effectLst/>
                <a:latin typeface="Calibri" panose="020F0502020204030204" pitchFamily="34" charset="0"/>
              </a:rPr>
              <a:t>istricts are not required to submit a waiver request to ODE, however, if a waiver isn't submitted and approved the student will show as untested on the Report Card</a:t>
            </a:r>
          </a:p>
          <a:p>
            <a:pPr marL="457200" lvl="1">
              <a:spcBef>
                <a:spcPts val="0"/>
              </a:spcBef>
            </a:pPr>
            <a:r>
              <a:rPr lang="en-US" sz="2800" b="0" i="0" dirty="0">
                <a:solidFill>
                  <a:srgbClr val="000000"/>
                </a:solidFill>
                <a:effectLst/>
                <a:latin typeface="Calibri" panose="020F0502020204030204" pitchFamily="34" charset="0"/>
              </a:rPr>
              <a:t>Questions regarding the medical and parental refusal SNRs should be put into an EMIS Helpdesk ticket</a:t>
            </a:r>
            <a:endParaRPr lang="en-US" sz="2800" b="0" i="0" dirty="0">
              <a:solidFill>
                <a:srgbClr val="000000"/>
              </a:solidFill>
              <a:effectLst/>
              <a:latin typeface="Verdana" panose="020B0604030504040204" pitchFamily="34" charset="0"/>
            </a:endParaRPr>
          </a:p>
        </p:txBody>
      </p:sp>
      <p:sp>
        <p:nvSpPr>
          <p:cNvPr id="4" name="Slide Number Placeholder 3">
            <a:extLst>
              <a:ext uri="{FF2B5EF4-FFF2-40B4-BE49-F238E27FC236}">
                <a16:creationId xmlns:a16="http://schemas.microsoft.com/office/drawing/2014/main" id="{71F8CBAD-98FC-4DF1-93F9-1012CEBAF827}"/>
              </a:ext>
            </a:extLst>
          </p:cNvPr>
          <p:cNvSpPr>
            <a:spLocks noGrp="1"/>
          </p:cNvSpPr>
          <p:nvPr>
            <p:ph type="sldNum" sz="quarter" idx="12"/>
          </p:nvPr>
        </p:nvSpPr>
        <p:spPr/>
        <p:txBody>
          <a:bodyPr/>
          <a:lstStyle/>
          <a:p>
            <a:fld id="{1BC7DB03-7057-184B-9DF0-B5FFC5E3886A}" type="slidenum">
              <a:rPr lang="en-US" smtClean="0"/>
              <a:t>30</a:t>
            </a:fld>
            <a:endParaRPr lang="en-US" dirty="0"/>
          </a:p>
        </p:txBody>
      </p:sp>
      <p:sp>
        <p:nvSpPr>
          <p:cNvPr id="5" name="Date Placeholder 4">
            <a:extLst>
              <a:ext uri="{FF2B5EF4-FFF2-40B4-BE49-F238E27FC236}">
                <a16:creationId xmlns:a16="http://schemas.microsoft.com/office/drawing/2014/main" id="{5CB96ED5-9B79-FA6E-CB7A-731E8C8C4FC6}"/>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189313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A1555-C513-40EE-B4A7-669BC72FC9D8}"/>
              </a:ext>
            </a:extLst>
          </p:cNvPr>
          <p:cNvSpPr>
            <a:spLocks noGrp="1"/>
          </p:cNvSpPr>
          <p:nvPr>
            <p:ph type="title"/>
          </p:nvPr>
        </p:nvSpPr>
        <p:spPr>
          <a:xfrm>
            <a:off x="838200" y="365125"/>
            <a:ext cx="10515600" cy="739775"/>
          </a:xfrm>
        </p:spPr>
        <p:txBody>
          <a:bodyPr/>
          <a:lstStyle/>
          <a:p>
            <a:r>
              <a:rPr lang="en-US" b="1" dirty="0"/>
              <a:t>Score Not Reported Reasons B - F </a:t>
            </a:r>
          </a:p>
        </p:txBody>
      </p:sp>
      <p:sp>
        <p:nvSpPr>
          <p:cNvPr id="3" name="Content Placeholder 2">
            <a:extLst>
              <a:ext uri="{FF2B5EF4-FFF2-40B4-BE49-F238E27FC236}">
                <a16:creationId xmlns:a16="http://schemas.microsoft.com/office/drawing/2014/main" id="{A5AAB960-4FDD-4220-96E0-CE3FF45253CF}"/>
              </a:ext>
            </a:extLst>
          </p:cNvPr>
          <p:cNvSpPr>
            <a:spLocks noGrp="1"/>
          </p:cNvSpPr>
          <p:nvPr>
            <p:ph idx="1"/>
          </p:nvPr>
        </p:nvSpPr>
        <p:spPr>
          <a:xfrm>
            <a:off x="838200" y="1412111"/>
            <a:ext cx="10515600" cy="4544189"/>
          </a:xfrm>
        </p:spPr>
        <p:txBody>
          <a:bodyPr/>
          <a:lstStyle/>
          <a:p>
            <a:r>
              <a:rPr lang="en-US" sz="3200" dirty="0"/>
              <a:t>Specific SNR reasons are valid for each test</a:t>
            </a:r>
          </a:p>
          <a:p>
            <a:pPr lvl="1"/>
            <a:r>
              <a:rPr lang="en-US" sz="2800" dirty="0"/>
              <a:t>B – Parent Refusal</a:t>
            </a:r>
          </a:p>
          <a:p>
            <a:pPr lvl="1"/>
            <a:r>
              <a:rPr lang="en-US" sz="2800" dirty="0"/>
              <a:t>C – Student Refusal</a:t>
            </a:r>
          </a:p>
          <a:p>
            <a:pPr lvl="1"/>
            <a:r>
              <a:rPr lang="en-US" sz="2800" dirty="0"/>
              <a:t>D – Suspension/Expulsion</a:t>
            </a:r>
          </a:p>
          <a:p>
            <a:pPr lvl="1"/>
            <a:r>
              <a:rPr lang="en-US" sz="2800" dirty="0"/>
              <a:t>E – Absent during test administration window</a:t>
            </a:r>
          </a:p>
          <a:p>
            <a:pPr lvl="1"/>
            <a:r>
              <a:rPr lang="en-US" sz="2800" dirty="0"/>
              <a:t>F – Other (reason not listed) </a:t>
            </a:r>
          </a:p>
          <a:p>
            <a:r>
              <a:rPr lang="en-US" sz="3200" dirty="0"/>
              <a:t>Only report if the student was required to test and did not</a:t>
            </a:r>
          </a:p>
          <a:p>
            <a:r>
              <a:rPr lang="en-US" sz="3200" dirty="0"/>
              <a:t>SNR Reasons of B-F count against accountability measures </a:t>
            </a:r>
          </a:p>
          <a:p>
            <a:endParaRPr lang="en-US" dirty="0"/>
          </a:p>
        </p:txBody>
      </p:sp>
      <p:sp>
        <p:nvSpPr>
          <p:cNvPr id="4" name="Slide Number Placeholder 3">
            <a:extLst>
              <a:ext uri="{FF2B5EF4-FFF2-40B4-BE49-F238E27FC236}">
                <a16:creationId xmlns:a16="http://schemas.microsoft.com/office/drawing/2014/main" id="{B776EA46-999C-4123-922A-3B6BA7AD6FE6}"/>
              </a:ext>
            </a:extLst>
          </p:cNvPr>
          <p:cNvSpPr>
            <a:spLocks noGrp="1"/>
          </p:cNvSpPr>
          <p:nvPr>
            <p:ph type="sldNum" sz="quarter" idx="12"/>
          </p:nvPr>
        </p:nvSpPr>
        <p:spPr/>
        <p:txBody>
          <a:bodyPr/>
          <a:lstStyle/>
          <a:p>
            <a:fld id="{1BC7DB03-7057-184B-9DF0-B5FFC5E3886A}" type="slidenum">
              <a:rPr lang="en-US" smtClean="0"/>
              <a:t>31</a:t>
            </a:fld>
            <a:endParaRPr lang="en-US" dirty="0"/>
          </a:p>
        </p:txBody>
      </p:sp>
      <p:sp>
        <p:nvSpPr>
          <p:cNvPr id="5" name="Date Placeholder 4">
            <a:extLst>
              <a:ext uri="{FF2B5EF4-FFF2-40B4-BE49-F238E27FC236}">
                <a16:creationId xmlns:a16="http://schemas.microsoft.com/office/drawing/2014/main" id="{FA694410-0930-47D5-6392-DEEDCC1F3B70}"/>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2706397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A8578-EBE9-4C5A-9CDD-16B463689C81}"/>
              </a:ext>
            </a:extLst>
          </p:cNvPr>
          <p:cNvSpPr>
            <a:spLocks noGrp="1"/>
          </p:cNvSpPr>
          <p:nvPr>
            <p:ph type="title"/>
          </p:nvPr>
        </p:nvSpPr>
        <p:spPr>
          <a:xfrm>
            <a:off x="838200" y="365125"/>
            <a:ext cx="10515600" cy="866775"/>
          </a:xfrm>
        </p:spPr>
        <p:txBody>
          <a:bodyPr/>
          <a:lstStyle/>
          <a:p>
            <a:r>
              <a:rPr lang="en-US" b="1" dirty="0"/>
              <a:t>Score Not Reported Reasons G and H </a:t>
            </a:r>
            <a:endParaRPr lang="en-US" dirty="0"/>
          </a:p>
        </p:txBody>
      </p:sp>
      <p:sp>
        <p:nvSpPr>
          <p:cNvPr id="3" name="Content Placeholder 2">
            <a:extLst>
              <a:ext uri="{FF2B5EF4-FFF2-40B4-BE49-F238E27FC236}">
                <a16:creationId xmlns:a16="http://schemas.microsoft.com/office/drawing/2014/main" id="{57BD4C90-05AF-422E-AF25-7E83A578B732}"/>
              </a:ext>
            </a:extLst>
          </p:cNvPr>
          <p:cNvSpPr>
            <a:spLocks noGrp="1"/>
          </p:cNvSpPr>
          <p:nvPr>
            <p:ph idx="1"/>
          </p:nvPr>
        </p:nvSpPr>
        <p:spPr>
          <a:xfrm>
            <a:off x="838199" y="1477925"/>
            <a:ext cx="11135061" cy="4516475"/>
          </a:xfrm>
        </p:spPr>
        <p:txBody>
          <a:bodyPr/>
          <a:lstStyle/>
          <a:p>
            <a:r>
              <a:rPr lang="en-US" sz="3200" dirty="0"/>
              <a:t>G – EOC Assessment (GE) not given for the course in which the student is enrolled within this district, includes courses that span multiple years (GE Assessments only)</a:t>
            </a:r>
          </a:p>
          <a:p>
            <a:pPr lvl="1"/>
            <a:r>
              <a:rPr lang="en-US" sz="2800" dirty="0"/>
              <a:t>Local curriculum does not align with the test</a:t>
            </a:r>
          </a:p>
          <a:p>
            <a:pPr lvl="1"/>
            <a:r>
              <a:rPr lang="en-US" sz="2800" dirty="0"/>
              <a:t>Typically applies to all students in the class </a:t>
            </a:r>
          </a:p>
          <a:p>
            <a:pPr lvl="1"/>
            <a:r>
              <a:rPr lang="en-US" sz="2800" dirty="0"/>
              <a:t>Should be reported in the first year of a two-year course </a:t>
            </a:r>
          </a:p>
          <a:p>
            <a:r>
              <a:rPr lang="en-US" sz="3200" dirty="0"/>
              <a:t>H – SSID for this student appears on the statewide assessment vendor file due to an error in the data provided to the vendor</a:t>
            </a:r>
          </a:p>
          <a:p>
            <a:pPr lvl="1"/>
            <a:r>
              <a:rPr lang="en-US" sz="2800" dirty="0"/>
              <a:t>SSID is not required to be assessed</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F7DA9039-1DA9-4E2B-881B-7253EF09E6CC}"/>
              </a:ext>
            </a:extLst>
          </p:cNvPr>
          <p:cNvSpPr>
            <a:spLocks noGrp="1"/>
          </p:cNvSpPr>
          <p:nvPr>
            <p:ph type="sldNum" sz="quarter" idx="12"/>
          </p:nvPr>
        </p:nvSpPr>
        <p:spPr/>
        <p:txBody>
          <a:bodyPr/>
          <a:lstStyle/>
          <a:p>
            <a:fld id="{1BC7DB03-7057-184B-9DF0-B5FFC5E3886A}" type="slidenum">
              <a:rPr lang="en-US" smtClean="0"/>
              <a:t>32</a:t>
            </a:fld>
            <a:endParaRPr lang="en-US" dirty="0"/>
          </a:p>
        </p:txBody>
      </p:sp>
      <p:sp>
        <p:nvSpPr>
          <p:cNvPr id="5" name="Date Placeholder 4">
            <a:extLst>
              <a:ext uri="{FF2B5EF4-FFF2-40B4-BE49-F238E27FC236}">
                <a16:creationId xmlns:a16="http://schemas.microsoft.com/office/drawing/2014/main" id="{4589D440-EB52-2593-0663-B78F3840EECF}"/>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3995102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E291E-D2E4-4C62-AFA7-56C835E44DB2}"/>
              </a:ext>
            </a:extLst>
          </p:cNvPr>
          <p:cNvSpPr>
            <a:spLocks noGrp="1"/>
          </p:cNvSpPr>
          <p:nvPr>
            <p:ph type="title"/>
          </p:nvPr>
        </p:nvSpPr>
        <p:spPr>
          <a:xfrm>
            <a:off x="838200" y="365125"/>
            <a:ext cx="10515600" cy="841105"/>
          </a:xfrm>
        </p:spPr>
        <p:txBody>
          <a:bodyPr/>
          <a:lstStyle/>
          <a:p>
            <a:r>
              <a:rPr lang="en-US" b="1" dirty="0"/>
              <a:t>Score Not Reported Reasons I, J, and K </a:t>
            </a:r>
            <a:endParaRPr lang="en-US" dirty="0"/>
          </a:p>
        </p:txBody>
      </p:sp>
      <p:sp>
        <p:nvSpPr>
          <p:cNvPr id="3" name="Content Placeholder 2">
            <a:extLst>
              <a:ext uri="{FF2B5EF4-FFF2-40B4-BE49-F238E27FC236}">
                <a16:creationId xmlns:a16="http://schemas.microsoft.com/office/drawing/2014/main" id="{8E42CB1A-EF53-43A6-9971-BF6165B4EBDB}"/>
              </a:ext>
            </a:extLst>
          </p:cNvPr>
          <p:cNvSpPr>
            <a:spLocks noGrp="1"/>
          </p:cNvSpPr>
          <p:nvPr>
            <p:ph idx="1"/>
          </p:nvPr>
        </p:nvSpPr>
        <p:spPr>
          <a:xfrm>
            <a:off x="838199" y="1417833"/>
            <a:ext cx="10987355" cy="4469259"/>
          </a:xfrm>
        </p:spPr>
        <p:txBody>
          <a:bodyPr>
            <a:normAutofit/>
          </a:bodyPr>
          <a:lstStyle/>
          <a:p>
            <a:r>
              <a:rPr lang="en-US" sz="3200" dirty="0"/>
              <a:t>I – Student was tested but the test was invalidated by ODE or by the LEA</a:t>
            </a:r>
          </a:p>
          <a:p>
            <a:r>
              <a:rPr lang="en-US" sz="3200" dirty="0"/>
              <a:t>J – Student moved in or out before test administered</a:t>
            </a:r>
          </a:p>
          <a:p>
            <a:pPr lvl="1"/>
            <a:r>
              <a:rPr lang="en-US" sz="2800" dirty="0"/>
              <a:t>Enrolled at start of testing window but move prior to a test subject being administered</a:t>
            </a:r>
          </a:p>
          <a:p>
            <a:pPr lvl="1"/>
            <a:r>
              <a:rPr lang="en-US" sz="2800" dirty="0"/>
              <a:t>Students who enroll at the end of a testing window should be tested </a:t>
            </a:r>
          </a:p>
          <a:p>
            <a:r>
              <a:rPr lang="en-US" sz="3200" dirty="0"/>
              <a:t>K – Not required in this district because student is part-time or home schooled or at a nonpublic school and is not enrolled in a course for this assessment/subject area</a:t>
            </a:r>
          </a:p>
        </p:txBody>
      </p:sp>
      <p:sp>
        <p:nvSpPr>
          <p:cNvPr id="4" name="Slide Number Placeholder 3">
            <a:extLst>
              <a:ext uri="{FF2B5EF4-FFF2-40B4-BE49-F238E27FC236}">
                <a16:creationId xmlns:a16="http://schemas.microsoft.com/office/drawing/2014/main" id="{C0AF18C8-267B-4420-9173-32F0CEDDDD41}"/>
              </a:ext>
            </a:extLst>
          </p:cNvPr>
          <p:cNvSpPr>
            <a:spLocks noGrp="1"/>
          </p:cNvSpPr>
          <p:nvPr>
            <p:ph type="sldNum" sz="quarter" idx="12"/>
          </p:nvPr>
        </p:nvSpPr>
        <p:spPr/>
        <p:txBody>
          <a:bodyPr/>
          <a:lstStyle/>
          <a:p>
            <a:fld id="{1BC7DB03-7057-184B-9DF0-B5FFC5E3886A}" type="slidenum">
              <a:rPr lang="en-US" smtClean="0"/>
              <a:t>33</a:t>
            </a:fld>
            <a:endParaRPr lang="en-US" dirty="0"/>
          </a:p>
        </p:txBody>
      </p:sp>
      <p:sp>
        <p:nvSpPr>
          <p:cNvPr id="5" name="Date Placeholder 4">
            <a:extLst>
              <a:ext uri="{FF2B5EF4-FFF2-40B4-BE49-F238E27FC236}">
                <a16:creationId xmlns:a16="http://schemas.microsoft.com/office/drawing/2014/main" id="{E9BDB075-D0F8-F7FF-F960-7DEE1FFB4F5B}"/>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4269141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A8D5-E3C2-43FA-AB4A-11DFA0843EE7}"/>
              </a:ext>
            </a:extLst>
          </p:cNvPr>
          <p:cNvSpPr>
            <a:spLocks noGrp="1"/>
          </p:cNvSpPr>
          <p:nvPr>
            <p:ph type="title"/>
          </p:nvPr>
        </p:nvSpPr>
        <p:spPr>
          <a:xfrm>
            <a:off x="838200" y="365125"/>
            <a:ext cx="10515600" cy="932047"/>
          </a:xfrm>
        </p:spPr>
        <p:txBody>
          <a:bodyPr/>
          <a:lstStyle/>
          <a:p>
            <a:r>
              <a:rPr lang="en-US" b="1" dirty="0"/>
              <a:t>Score Not Reported Reasons L, N, and P </a:t>
            </a:r>
            <a:endParaRPr lang="en-US" dirty="0"/>
          </a:p>
        </p:txBody>
      </p:sp>
      <p:sp>
        <p:nvSpPr>
          <p:cNvPr id="3" name="Content Placeholder 2">
            <a:extLst>
              <a:ext uri="{FF2B5EF4-FFF2-40B4-BE49-F238E27FC236}">
                <a16:creationId xmlns:a16="http://schemas.microsoft.com/office/drawing/2014/main" id="{1C9D26F4-9CF5-4A77-A8E6-79EE04742D1E}"/>
              </a:ext>
            </a:extLst>
          </p:cNvPr>
          <p:cNvSpPr>
            <a:spLocks noGrp="1"/>
          </p:cNvSpPr>
          <p:nvPr>
            <p:ph idx="1"/>
          </p:nvPr>
        </p:nvSpPr>
        <p:spPr>
          <a:xfrm>
            <a:off x="838200" y="1297172"/>
            <a:ext cx="10602433" cy="4665883"/>
          </a:xfrm>
        </p:spPr>
        <p:txBody>
          <a:bodyPr/>
          <a:lstStyle/>
          <a:p>
            <a:r>
              <a:rPr lang="en-US" sz="3200" dirty="0"/>
              <a:t>L – Student has a disability condition for which no vendor accommodation exists</a:t>
            </a:r>
          </a:p>
          <a:p>
            <a:r>
              <a:rPr lang="en-US" sz="3200" dirty="0"/>
              <a:t>N – Student taking subject above grade level, no subject test at higher grade (GN Assessments only)</a:t>
            </a:r>
          </a:p>
          <a:p>
            <a:r>
              <a:rPr lang="en-US" sz="3200" dirty="0"/>
              <a:t>P – Not tested due to timing of Alternate Assessment determination (GE and GN Assessments only)</a:t>
            </a:r>
          </a:p>
          <a:p>
            <a:pPr lvl="1"/>
            <a:r>
              <a:rPr lang="en-US" sz="2800" dirty="0"/>
              <a:t>This SNR is only valid when IEP team determines on or after the last day of the AASCD testing window and prior to the standard testing window, that a student should take the Alternate Assessment for Student with Cognitive Disabilities </a:t>
            </a:r>
          </a:p>
        </p:txBody>
      </p:sp>
      <p:sp>
        <p:nvSpPr>
          <p:cNvPr id="4" name="Slide Number Placeholder 3">
            <a:extLst>
              <a:ext uri="{FF2B5EF4-FFF2-40B4-BE49-F238E27FC236}">
                <a16:creationId xmlns:a16="http://schemas.microsoft.com/office/drawing/2014/main" id="{B655A8AE-AB17-43EC-9CED-DB27DD4B9397}"/>
              </a:ext>
            </a:extLst>
          </p:cNvPr>
          <p:cNvSpPr>
            <a:spLocks noGrp="1"/>
          </p:cNvSpPr>
          <p:nvPr>
            <p:ph type="sldNum" sz="quarter" idx="12"/>
          </p:nvPr>
        </p:nvSpPr>
        <p:spPr/>
        <p:txBody>
          <a:bodyPr/>
          <a:lstStyle/>
          <a:p>
            <a:fld id="{1BC7DB03-7057-184B-9DF0-B5FFC5E3886A}" type="slidenum">
              <a:rPr lang="en-US" smtClean="0"/>
              <a:t>34</a:t>
            </a:fld>
            <a:endParaRPr lang="en-US" dirty="0"/>
          </a:p>
        </p:txBody>
      </p:sp>
      <p:sp>
        <p:nvSpPr>
          <p:cNvPr id="5" name="Date Placeholder 4">
            <a:extLst>
              <a:ext uri="{FF2B5EF4-FFF2-40B4-BE49-F238E27FC236}">
                <a16:creationId xmlns:a16="http://schemas.microsoft.com/office/drawing/2014/main" id="{B84F3DFF-393D-5F29-373B-51736ACEAD6E}"/>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952806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A8D5-E3C2-43FA-AB4A-11DFA0843EE7}"/>
              </a:ext>
            </a:extLst>
          </p:cNvPr>
          <p:cNvSpPr>
            <a:spLocks noGrp="1"/>
          </p:cNvSpPr>
          <p:nvPr>
            <p:ph type="title"/>
          </p:nvPr>
        </p:nvSpPr>
        <p:spPr>
          <a:xfrm>
            <a:off x="838200" y="365125"/>
            <a:ext cx="10515600" cy="850831"/>
          </a:xfrm>
        </p:spPr>
        <p:txBody>
          <a:bodyPr/>
          <a:lstStyle/>
          <a:p>
            <a:r>
              <a:rPr lang="en-US" b="1" dirty="0"/>
              <a:t>Score Not Reported Reasons R, S, and T</a:t>
            </a:r>
            <a:endParaRPr lang="en-US" dirty="0"/>
          </a:p>
        </p:txBody>
      </p:sp>
      <p:sp>
        <p:nvSpPr>
          <p:cNvPr id="3" name="Content Placeholder 2">
            <a:extLst>
              <a:ext uri="{FF2B5EF4-FFF2-40B4-BE49-F238E27FC236}">
                <a16:creationId xmlns:a16="http://schemas.microsoft.com/office/drawing/2014/main" id="{1C9D26F4-9CF5-4A77-A8E6-79EE04742D1E}"/>
              </a:ext>
            </a:extLst>
          </p:cNvPr>
          <p:cNvSpPr>
            <a:spLocks noGrp="1"/>
          </p:cNvSpPr>
          <p:nvPr>
            <p:ph idx="1"/>
          </p:nvPr>
        </p:nvSpPr>
        <p:spPr>
          <a:xfrm>
            <a:off x="838200" y="1473200"/>
            <a:ext cx="10988040" cy="4395973"/>
          </a:xfrm>
        </p:spPr>
        <p:txBody>
          <a:bodyPr/>
          <a:lstStyle/>
          <a:p>
            <a:r>
              <a:rPr lang="en-US" sz="3200" dirty="0"/>
              <a:t>R – Parent requests results not be reported to the state </a:t>
            </a:r>
          </a:p>
          <a:p>
            <a:pPr lvl="1"/>
            <a:r>
              <a:rPr lang="en-US" sz="2800" dirty="0"/>
              <a:t>PS and KG assessments only, GB, GM, GO</a:t>
            </a:r>
          </a:p>
          <a:p>
            <a:pPr lvl="1"/>
            <a:r>
              <a:rPr lang="en-US" sz="2800" dirty="0"/>
              <a:t>Report when parent makes a request under ORC §3301.0714(B)(1)(n). Also applies to the preschool assessments managed by the Office of Early Learning and School Readiness</a:t>
            </a:r>
          </a:p>
          <a:p>
            <a:r>
              <a:rPr lang="en-US" sz="3200" dirty="0"/>
              <a:t>S – Non-scorable assessment </a:t>
            </a:r>
          </a:p>
          <a:p>
            <a:pPr lvl="1"/>
            <a:r>
              <a:rPr lang="en-US" sz="2800" dirty="0"/>
              <a:t>GA, GB, GO, and GX Assessments only</a:t>
            </a:r>
          </a:p>
          <a:p>
            <a:r>
              <a:rPr lang="en-US" sz="3200" dirty="0"/>
              <a:t>T – CTE student is earning an industry recognized credential (</a:t>
            </a:r>
            <a:r>
              <a:rPr lang="en-US" sz="2800" dirty="0"/>
              <a:t>GW) in place of a CTE technical assessment (GY) </a:t>
            </a:r>
          </a:p>
        </p:txBody>
      </p:sp>
      <p:sp>
        <p:nvSpPr>
          <p:cNvPr id="4" name="Slide Number Placeholder 3">
            <a:extLst>
              <a:ext uri="{FF2B5EF4-FFF2-40B4-BE49-F238E27FC236}">
                <a16:creationId xmlns:a16="http://schemas.microsoft.com/office/drawing/2014/main" id="{B655A8AE-AB17-43EC-9CED-DB27DD4B9397}"/>
              </a:ext>
            </a:extLst>
          </p:cNvPr>
          <p:cNvSpPr>
            <a:spLocks noGrp="1"/>
          </p:cNvSpPr>
          <p:nvPr>
            <p:ph type="sldNum" sz="quarter" idx="12"/>
          </p:nvPr>
        </p:nvSpPr>
        <p:spPr/>
        <p:txBody>
          <a:bodyPr/>
          <a:lstStyle/>
          <a:p>
            <a:fld id="{1BC7DB03-7057-184B-9DF0-B5FFC5E3886A}" type="slidenum">
              <a:rPr lang="en-US" smtClean="0"/>
              <a:t>35</a:t>
            </a:fld>
            <a:endParaRPr lang="en-US" dirty="0"/>
          </a:p>
        </p:txBody>
      </p:sp>
      <p:sp>
        <p:nvSpPr>
          <p:cNvPr id="5" name="Date Placeholder 4">
            <a:extLst>
              <a:ext uri="{FF2B5EF4-FFF2-40B4-BE49-F238E27FC236}">
                <a16:creationId xmlns:a16="http://schemas.microsoft.com/office/drawing/2014/main" id="{779BD9AC-ECFB-B8E5-71A6-0AD802CB363F}"/>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1519104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A8D5-E3C2-43FA-AB4A-11DFA0843EE7}"/>
              </a:ext>
            </a:extLst>
          </p:cNvPr>
          <p:cNvSpPr>
            <a:spLocks noGrp="1"/>
          </p:cNvSpPr>
          <p:nvPr>
            <p:ph type="title"/>
          </p:nvPr>
        </p:nvSpPr>
        <p:spPr>
          <a:xfrm>
            <a:off x="838200" y="365125"/>
            <a:ext cx="10515600" cy="850831"/>
          </a:xfrm>
        </p:spPr>
        <p:txBody>
          <a:bodyPr/>
          <a:lstStyle/>
          <a:p>
            <a:r>
              <a:rPr lang="en-US" b="1" dirty="0"/>
              <a:t>Score Not Reported Reason W</a:t>
            </a:r>
            <a:endParaRPr lang="en-US" dirty="0"/>
          </a:p>
        </p:txBody>
      </p:sp>
      <p:sp>
        <p:nvSpPr>
          <p:cNvPr id="3" name="Content Placeholder 2">
            <a:extLst>
              <a:ext uri="{FF2B5EF4-FFF2-40B4-BE49-F238E27FC236}">
                <a16:creationId xmlns:a16="http://schemas.microsoft.com/office/drawing/2014/main" id="{1C9D26F4-9CF5-4A77-A8E6-79EE04742D1E}"/>
              </a:ext>
            </a:extLst>
          </p:cNvPr>
          <p:cNvSpPr>
            <a:spLocks noGrp="1"/>
          </p:cNvSpPr>
          <p:nvPr>
            <p:ph idx="1"/>
          </p:nvPr>
        </p:nvSpPr>
        <p:spPr>
          <a:xfrm>
            <a:off x="838199" y="1215956"/>
            <a:ext cx="11134725" cy="4880044"/>
          </a:xfrm>
        </p:spPr>
        <p:txBody>
          <a:bodyPr>
            <a:normAutofit fontScale="92500" lnSpcReduction="10000"/>
          </a:bodyPr>
          <a:lstStyle/>
          <a:p>
            <a:pPr marL="0" indent="0">
              <a:buNone/>
            </a:pPr>
            <a:r>
              <a:rPr lang="en-US" sz="3200" dirty="0"/>
              <a:t>W – Student receiving graduation credit for assessment area (</a:t>
            </a:r>
            <a:r>
              <a:rPr lang="en-US" sz="2800" dirty="0"/>
              <a:t>Valid for GE and GX assessments)  </a:t>
            </a:r>
          </a:p>
          <a:p>
            <a:pPr lvl="1"/>
            <a:r>
              <a:rPr lang="en-US" sz="2800" dirty="0"/>
              <a:t>Due to course completion prior to EOC being available, </a:t>
            </a:r>
            <a:r>
              <a:rPr lang="en-US" sz="2800" u="sng" dirty="0"/>
              <a:t>or</a:t>
            </a:r>
          </a:p>
          <a:p>
            <a:pPr lvl="1"/>
            <a:r>
              <a:rPr lang="en-US" sz="2800" dirty="0"/>
              <a:t>Due to an assessment administration being cancelled due to a COVID-19 ordered school building closure in school year 2019-2020, </a:t>
            </a:r>
            <a:r>
              <a:rPr lang="en-US" sz="2800" u="sng" dirty="0"/>
              <a:t>or</a:t>
            </a:r>
            <a:r>
              <a:rPr lang="en-US" sz="2800" dirty="0"/>
              <a:t> </a:t>
            </a:r>
          </a:p>
          <a:p>
            <a:pPr lvl="1"/>
            <a:r>
              <a:rPr lang="en-US" sz="2800" dirty="0"/>
              <a:t>Due to the COVID-19 related flexibility for juniors and seniors in school year 2020-2021</a:t>
            </a:r>
          </a:p>
          <a:p>
            <a:pPr lvl="1"/>
            <a:r>
              <a:rPr lang="en-US" sz="2800" dirty="0"/>
              <a:t>Can report this SNR if using course grade and actual result, ODE will use the higher score</a:t>
            </a:r>
          </a:p>
          <a:p>
            <a:pPr lvl="2"/>
            <a:r>
              <a:rPr lang="en-US" sz="2400" dirty="0"/>
              <a:t>Number in score field represents graduation points earned</a:t>
            </a:r>
          </a:p>
          <a:p>
            <a:pPr lvl="2"/>
            <a:r>
              <a:rPr lang="en-US" sz="2400" dirty="0"/>
              <a:t>Refer to the EMIS Manual section 2.8 Student Assessment Record (FA) for additional information on this SNR reason</a:t>
            </a:r>
          </a:p>
          <a:p>
            <a:pPr lvl="1"/>
            <a:r>
              <a:rPr lang="en-US" sz="2800" dirty="0"/>
              <a:t>Test taken date must be from a prior to FY22</a:t>
            </a:r>
          </a:p>
        </p:txBody>
      </p:sp>
      <p:sp>
        <p:nvSpPr>
          <p:cNvPr id="4" name="Slide Number Placeholder 3">
            <a:extLst>
              <a:ext uri="{FF2B5EF4-FFF2-40B4-BE49-F238E27FC236}">
                <a16:creationId xmlns:a16="http://schemas.microsoft.com/office/drawing/2014/main" id="{B655A8AE-AB17-43EC-9CED-DB27DD4B9397}"/>
              </a:ext>
            </a:extLst>
          </p:cNvPr>
          <p:cNvSpPr>
            <a:spLocks noGrp="1"/>
          </p:cNvSpPr>
          <p:nvPr>
            <p:ph type="sldNum" sz="quarter" idx="12"/>
          </p:nvPr>
        </p:nvSpPr>
        <p:spPr/>
        <p:txBody>
          <a:bodyPr/>
          <a:lstStyle/>
          <a:p>
            <a:fld id="{1BC7DB03-7057-184B-9DF0-B5FFC5E3886A}" type="slidenum">
              <a:rPr lang="en-US" smtClean="0"/>
              <a:t>36</a:t>
            </a:fld>
            <a:endParaRPr lang="en-US" dirty="0"/>
          </a:p>
        </p:txBody>
      </p:sp>
      <p:sp>
        <p:nvSpPr>
          <p:cNvPr id="5" name="Date Placeholder 4">
            <a:extLst>
              <a:ext uri="{FF2B5EF4-FFF2-40B4-BE49-F238E27FC236}">
                <a16:creationId xmlns:a16="http://schemas.microsoft.com/office/drawing/2014/main" id="{28F6C0E5-AB21-EF7E-E274-D89A46775541}"/>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927006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9615-5430-43D0-B190-B758FC40483B}"/>
              </a:ext>
            </a:extLst>
          </p:cNvPr>
          <p:cNvSpPr>
            <a:spLocks noGrp="1"/>
          </p:cNvSpPr>
          <p:nvPr>
            <p:ph type="title"/>
          </p:nvPr>
        </p:nvSpPr>
        <p:spPr>
          <a:xfrm>
            <a:off x="838200" y="365125"/>
            <a:ext cx="10515600" cy="1111250"/>
          </a:xfrm>
        </p:spPr>
        <p:txBody>
          <a:bodyPr/>
          <a:lstStyle/>
          <a:p>
            <a:r>
              <a:rPr lang="en-US" b="1" dirty="0"/>
              <a:t>Score Not Reported Reason X</a:t>
            </a:r>
            <a:endParaRPr lang="en-US" dirty="0"/>
          </a:p>
        </p:txBody>
      </p:sp>
      <p:sp>
        <p:nvSpPr>
          <p:cNvPr id="3" name="Content Placeholder 2">
            <a:extLst>
              <a:ext uri="{FF2B5EF4-FFF2-40B4-BE49-F238E27FC236}">
                <a16:creationId xmlns:a16="http://schemas.microsoft.com/office/drawing/2014/main" id="{29147A49-F966-4670-92BC-05546BC1C7FC}"/>
              </a:ext>
            </a:extLst>
          </p:cNvPr>
          <p:cNvSpPr>
            <a:spLocks noGrp="1"/>
          </p:cNvSpPr>
          <p:nvPr>
            <p:ph idx="1"/>
          </p:nvPr>
        </p:nvSpPr>
        <p:spPr>
          <a:xfrm>
            <a:off x="838199" y="1562100"/>
            <a:ext cx="10906125" cy="4452620"/>
          </a:xfrm>
        </p:spPr>
        <p:txBody>
          <a:bodyPr>
            <a:normAutofit/>
          </a:bodyPr>
          <a:lstStyle/>
          <a:p>
            <a:pPr marL="0" indent="0">
              <a:buNone/>
            </a:pPr>
            <a:r>
              <a:rPr lang="en-US" sz="3200" dirty="0"/>
              <a:t>X – Student received graduation credit for assessment area due to completion of a dual credit course </a:t>
            </a:r>
            <a:r>
              <a:rPr lang="en-US" sz="3200" b="1" dirty="0"/>
              <a:t>(GE Assessments)</a:t>
            </a:r>
          </a:p>
          <a:p>
            <a:pPr lvl="1"/>
            <a:r>
              <a:rPr lang="en-US" sz="2800" dirty="0"/>
              <a:t>For EOC (GE) number in score field represents number of graduation points earned from the CCP course</a:t>
            </a:r>
          </a:p>
          <a:p>
            <a:pPr marL="0" indent="0">
              <a:buNone/>
            </a:pPr>
            <a:r>
              <a:rPr lang="en-US" sz="3200" dirty="0"/>
              <a:t>X – Student received graduation credit for assessment area due to completion of a CTE dual credit course </a:t>
            </a:r>
            <a:r>
              <a:rPr lang="en-US" sz="3200" b="1" dirty="0"/>
              <a:t>(GY Assessments)</a:t>
            </a:r>
          </a:p>
          <a:p>
            <a:pPr lvl="1"/>
            <a:r>
              <a:rPr lang="en-US" sz="2800" dirty="0"/>
              <a:t>For CTE Technical Assessment (GY) score field represents the student’s proficiency</a:t>
            </a:r>
          </a:p>
        </p:txBody>
      </p:sp>
      <p:sp>
        <p:nvSpPr>
          <p:cNvPr id="4" name="Slide Number Placeholder 3">
            <a:extLst>
              <a:ext uri="{FF2B5EF4-FFF2-40B4-BE49-F238E27FC236}">
                <a16:creationId xmlns:a16="http://schemas.microsoft.com/office/drawing/2014/main" id="{B1920CA4-2F98-4D81-B824-D54C36FC4D13}"/>
              </a:ext>
            </a:extLst>
          </p:cNvPr>
          <p:cNvSpPr>
            <a:spLocks noGrp="1"/>
          </p:cNvSpPr>
          <p:nvPr>
            <p:ph type="sldNum" sz="quarter" idx="12"/>
          </p:nvPr>
        </p:nvSpPr>
        <p:spPr/>
        <p:txBody>
          <a:bodyPr/>
          <a:lstStyle/>
          <a:p>
            <a:fld id="{1BC7DB03-7057-184B-9DF0-B5FFC5E3886A}" type="slidenum">
              <a:rPr lang="en-US" smtClean="0"/>
              <a:t>37</a:t>
            </a:fld>
            <a:endParaRPr lang="en-US" dirty="0"/>
          </a:p>
        </p:txBody>
      </p:sp>
      <p:sp>
        <p:nvSpPr>
          <p:cNvPr id="5" name="Date Placeholder 4">
            <a:extLst>
              <a:ext uri="{FF2B5EF4-FFF2-40B4-BE49-F238E27FC236}">
                <a16:creationId xmlns:a16="http://schemas.microsoft.com/office/drawing/2014/main" id="{CD9B5F8A-B5DE-58E0-0718-0FB675B0C349}"/>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166000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9615-5430-43D0-B190-B758FC40483B}"/>
              </a:ext>
            </a:extLst>
          </p:cNvPr>
          <p:cNvSpPr>
            <a:spLocks noGrp="1"/>
          </p:cNvSpPr>
          <p:nvPr>
            <p:ph type="title"/>
          </p:nvPr>
        </p:nvSpPr>
        <p:spPr>
          <a:xfrm>
            <a:off x="838200" y="365125"/>
            <a:ext cx="10515600" cy="815493"/>
          </a:xfrm>
        </p:spPr>
        <p:txBody>
          <a:bodyPr/>
          <a:lstStyle/>
          <a:p>
            <a:r>
              <a:rPr lang="en-US" b="1" dirty="0"/>
              <a:t>Score Not Reported Reason X, cont’d</a:t>
            </a:r>
            <a:endParaRPr lang="en-US" dirty="0"/>
          </a:p>
        </p:txBody>
      </p:sp>
      <p:sp>
        <p:nvSpPr>
          <p:cNvPr id="3" name="Content Placeholder 2">
            <a:extLst>
              <a:ext uri="{FF2B5EF4-FFF2-40B4-BE49-F238E27FC236}">
                <a16:creationId xmlns:a16="http://schemas.microsoft.com/office/drawing/2014/main" id="{29147A49-F966-4670-92BC-05546BC1C7FC}"/>
              </a:ext>
            </a:extLst>
          </p:cNvPr>
          <p:cNvSpPr>
            <a:spLocks noGrp="1"/>
          </p:cNvSpPr>
          <p:nvPr>
            <p:ph idx="1"/>
          </p:nvPr>
        </p:nvSpPr>
        <p:spPr>
          <a:xfrm>
            <a:off x="838200" y="1300480"/>
            <a:ext cx="11099800" cy="4754880"/>
          </a:xfrm>
        </p:spPr>
        <p:txBody>
          <a:bodyPr/>
          <a:lstStyle/>
          <a:p>
            <a:pPr marL="0" indent="0">
              <a:buNone/>
            </a:pPr>
            <a:r>
              <a:rPr lang="en-US" sz="3000" dirty="0"/>
              <a:t>X – Student received graduation credit for assessment area due to completion of a CTE course that requires a WebXam (GY Assessments)</a:t>
            </a:r>
            <a:endParaRPr lang="en-US" sz="3000" dirty="0">
              <a:effectLst/>
              <a:highlight>
                <a:srgbClr val="FFFF00"/>
              </a:highlight>
              <a:latin typeface="Calibri" panose="020F0502020204030204" pitchFamily="34" charset="0"/>
              <a:ea typeface="Calibri" panose="020F0502020204030204" pitchFamily="34" charset="0"/>
            </a:endParaRPr>
          </a:p>
          <a:p>
            <a:pPr lvl="1"/>
            <a:r>
              <a:rPr lang="en-US" sz="2600" dirty="0"/>
              <a:t>For 2019-2020 – applicable to all grade levels</a:t>
            </a:r>
          </a:p>
          <a:p>
            <a:pPr lvl="1"/>
            <a:r>
              <a:rPr lang="en-US" sz="2600" dirty="0"/>
              <a:t>For students who took the regular GY assessment before the ordered school-building closure, the actual assessment result should still be reported in EMIS</a:t>
            </a:r>
          </a:p>
          <a:p>
            <a:pPr lvl="1"/>
            <a:r>
              <a:rPr lang="en-US" sz="2600" dirty="0"/>
              <a:t>Report an additional GY assessment record with the performance level for the assessment based on the student’s earned grade in the CTE course, even if the 2019-2020 course was over before the ordered school-building closure</a:t>
            </a:r>
          </a:p>
          <a:p>
            <a:pPr lvl="1"/>
            <a:r>
              <a:rPr lang="en-US" sz="2600" dirty="0"/>
              <a:t>ODE will use the highest score from all reported assessments when calculating the performance level/summative score for the relevant program of concentration</a:t>
            </a:r>
          </a:p>
        </p:txBody>
      </p:sp>
      <p:sp>
        <p:nvSpPr>
          <p:cNvPr id="4" name="Slide Number Placeholder 3">
            <a:extLst>
              <a:ext uri="{FF2B5EF4-FFF2-40B4-BE49-F238E27FC236}">
                <a16:creationId xmlns:a16="http://schemas.microsoft.com/office/drawing/2014/main" id="{B1920CA4-2F98-4D81-B824-D54C36FC4D13}"/>
              </a:ext>
            </a:extLst>
          </p:cNvPr>
          <p:cNvSpPr>
            <a:spLocks noGrp="1"/>
          </p:cNvSpPr>
          <p:nvPr>
            <p:ph type="sldNum" sz="quarter" idx="12"/>
          </p:nvPr>
        </p:nvSpPr>
        <p:spPr/>
        <p:txBody>
          <a:bodyPr/>
          <a:lstStyle/>
          <a:p>
            <a:fld id="{1BC7DB03-7057-184B-9DF0-B5FFC5E3886A}" type="slidenum">
              <a:rPr lang="en-US" smtClean="0"/>
              <a:t>38</a:t>
            </a:fld>
            <a:endParaRPr lang="en-US" dirty="0"/>
          </a:p>
        </p:txBody>
      </p:sp>
      <p:sp>
        <p:nvSpPr>
          <p:cNvPr id="5" name="Date Placeholder 4">
            <a:extLst>
              <a:ext uri="{FF2B5EF4-FFF2-40B4-BE49-F238E27FC236}">
                <a16:creationId xmlns:a16="http://schemas.microsoft.com/office/drawing/2014/main" id="{8A61D318-B5ED-CDFC-7A55-EBFB9937F543}"/>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168203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9615-5430-43D0-B190-B758FC40483B}"/>
              </a:ext>
            </a:extLst>
          </p:cNvPr>
          <p:cNvSpPr>
            <a:spLocks noGrp="1"/>
          </p:cNvSpPr>
          <p:nvPr>
            <p:ph type="title"/>
          </p:nvPr>
        </p:nvSpPr>
        <p:spPr>
          <a:xfrm>
            <a:off x="838200" y="365125"/>
            <a:ext cx="10515600" cy="815493"/>
          </a:xfrm>
        </p:spPr>
        <p:txBody>
          <a:bodyPr/>
          <a:lstStyle/>
          <a:p>
            <a:r>
              <a:rPr lang="en-US" b="1" dirty="0"/>
              <a:t>Score Not Reported Reason X, cont’d</a:t>
            </a:r>
            <a:endParaRPr lang="en-US" dirty="0"/>
          </a:p>
        </p:txBody>
      </p:sp>
      <p:sp>
        <p:nvSpPr>
          <p:cNvPr id="3" name="Content Placeholder 2">
            <a:extLst>
              <a:ext uri="{FF2B5EF4-FFF2-40B4-BE49-F238E27FC236}">
                <a16:creationId xmlns:a16="http://schemas.microsoft.com/office/drawing/2014/main" id="{29147A49-F966-4670-92BC-05546BC1C7FC}"/>
              </a:ext>
            </a:extLst>
          </p:cNvPr>
          <p:cNvSpPr>
            <a:spLocks noGrp="1"/>
          </p:cNvSpPr>
          <p:nvPr>
            <p:ph idx="1"/>
          </p:nvPr>
        </p:nvSpPr>
        <p:spPr>
          <a:xfrm>
            <a:off x="838200" y="1180618"/>
            <a:ext cx="10835640" cy="4915382"/>
          </a:xfrm>
        </p:spPr>
        <p:txBody>
          <a:bodyPr>
            <a:normAutofit lnSpcReduction="10000"/>
          </a:bodyPr>
          <a:lstStyle/>
          <a:p>
            <a:pPr marL="0" indent="0">
              <a:buNone/>
            </a:pPr>
            <a:r>
              <a:rPr lang="en-US" sz="3200" dirty="0"/>
              <a:t>X – Student received graduation credit for assessment area due to completion of a CTE course that requires a WebXam (GY Assessment) </a:t>
            </a:r>
          </a:p>
          <a:p>
            <a:pPr lvl="1"/>
            <a:r>
              <a:rPr lang="en-US" sz="2800" dirty="0"/>
              <a:t>For 2019-2020 – only 11</a:t>
            </a:r>
            <a:r>
              <a:rPr lang="en-US" sz="2800" baseline="30000" dirty="0"/>
              <a:t>th</a:t>
            </a:r>
            <a:r>
              <a:rPr lang="en-US" sz="2800" dirty="0"/>
              <a:t> and 12</a:t>
            </a:r>
            <a:r>
              <a:rPr lang="en-US" sz="2800" baseline="30000" dirty="0"/>
              <a:t>th</a:t>
            </a:r>
            <a:r>
              <a:rPr lang="en-US" sz="2800" dirty="0"/>
              <a:t> grade students </a:t>
            </a:r>
          </a:p>
          <a:p>
            <a:pPr lvl="1"/>
            <a:r>
              <a:rPr lang="en-US" sz="2800" dirty="0"/>
              <a:t>For students who took the regular GY assessment, the actual assessment result should still be reported in EMIS</a:t>
            </a:r>
          </a:p>
          <a:p>
            <a:pPr lvl="1"/>
            <a:r>
              <a:rPr lang="en-US" sz="2800" dirty="0"/>
              <a:t>Report an additional GY assessment record with the performance level for the assessment based on the student’s earned grade in the CTE course</a:t>
            </a:r>
          </a:p>
          <a:p>
            <a:pPr lvl="1"/>
            <a:r>
              <a:rPr lang="en-US" sz="2800" dirty="0"/>
              <a:t>ODE will use the highest score from all reported assessments when calculating the performance level/summative score for the relevant program of concentration</a:t>
            </a:r>
          </a:p>
        </p:txBody>
      </p:sp>
      <p:sp>
        <p:nvSpPr>
          <p:cNvPr id="4" name="Slide Number Placeholder 3">
            <a:extLst>
              <a:ext uri="{FF2B5EF4-FFF2-40B4-BE49-F238E27FC236}">
                <a16:creationId xmlns:a16="http://schemas.microsoft.com/office/drawing/2014/main" id="{B1920CA4-2F98-4D81-B824-D54C36FC4D13}"/>
              </a:ext>
            </a:extLst>
          </p:cNvPr>
          <p:cNvSpPr>
            <a:spLocks noGrp="1"/>
          </p:cNvSpPr>
          <p:nvPr>
            <p:ph type="sldNum" sz="quarter" idx="12"/>
          </p:nvPr>
        </p:nvSpPr>
        <p:spPr/>
        <p:txBody>
          <a:bodyPr/>
          <a:lstStyle/>
          <a:p>
            <a:fld id="{1BC7DB03-7057-184B-9DF0-B5FFC5E3886A}" type="slidenum">
              <a:rPr lang="en-US" smtClean="0"/>
              <a:t>39</a:t>
            </a:fld>
            <a:endParaRPr lang="en-US" dirty="0"/>
          </a:p>
        </p:txBody>
      </p:sp>
      <p:sp>
        <p:nvSpPr>
          <p:cNvPr id="5" name="Date Placeholder 4">
            <a:extLst>
              <a:ext uri="{FF2B5EF4-FFF2-40B4-BE49-F238E27FC236}">
                <a16:creationId xmlns:a16="http://schemas.microsoft.com/office/drawing/2014/main" id="{DA8F20D4-FFF3-DB40-8581-B7F170AEC282}"/>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1781284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6"/>
            <a:ext cx="10515600" cy="768036"/>
          </a:xfrm>
        </p:spPr>
        <p:txBody>
          <a:bodyPr/>
          <a:lstStyle/>
          <a:p>
            <a:r>
              <a:rPr lang="en-US" b="1" dirty="0"/>
              <a:t>Assessment Missing Reports</a:t>
            </a:r>
          </a:p>
        </p:txBody>
      </p:sp>
      <p:sp>
        <p:nvSpPr>
          <p:cNvPr id="2" name="Content Placeholder 1"/>
          <p:cNvSpPr>
            <a:spLocks noGrp="1"/>
          </p:cNvSpPr>
          <p:nvPr>
            <p:ph idx="1"/>
          </p:nvPr>
        </p:nvSpPr>
        <p:spPr>
          <a:xfrm>
            <a:off x="765110" y="1225899"/>
            <a:ext cx="10981414" cy="4793064"/>
          </a:xfrm>
        </p:spPr>
        <p:txBody>
          <a:bodyPr>
            <a:noAutofit/>
          </a:bodyPr>
          <a:lstStyle/>
          <a:p>
            <a:pPr>
              <a:tabLst>
                <a:tab pos="1828800" algn="l"/>
              </a:tabLst>
            </a:pPr>
            <a:r>
              <a:rPr lang="en-US" sz="3200" dirty="0"/>
              <a:t>Are generated by assessment type code for some, not all assessments</a:t>
            </a:r>
          </a:p>
          <a:p>
            <a:pPr>
              <a:tabLst>
                <a:tab pos="1828800" algn="l"/>
              </a:tabLst>
            </a:pPr>
            <a:r>
              <a:rPr lang="en-US" sz="3200" dirty="0"/>
              <a:t>Are level 1 reports which are generated when the collection is prepared</a:t>
            </a:r>
          </a:p>
          <a:p>
            <a:pPr lvl="1">
              <a:tabLst>
                <a:tab pos="1828800" algn="l"/>
              </a:tabLst>
            </a:pPr>
            <a:r>
              <a:rPr lang="en-US" sz="2800" dirty="0"/>
              <a:t>Must at least re-prepare to see daily updates </a:t>
            </a:r>
          </a:p>
          <a:p>
            <a:pPr>
              <a:tabLst>
                <a:tab pos="1828800" algn="l"/>
              </a:tabLst>
            </a:pPr>
            <a:r>
              <a:rPr lang="en-US" sz="3200" dirty="0"/>
              <a:t>Use similar criteria to determine missing assessments </a:t>
            </a:r>
          </a:p>
          <a:p>
            <a:pPr>
              <a:tabLst>
                <a:tab pos="1828800" algn="l"/>
              </a:tabLst>
            </a:pPr>
            <a:r>
              <a:rPr lang="en-US" sz="3200" dirty="0"/>
              <a:t>Are available when noted in collection request release notes</a:t>
            </a:r>
          </a:p>
          <a:p>
            <a:pPr lvl="1">
              <a:tabLst>
                <a:tab pos="1828800" algn="l"/>
              </a:tabLst>
            </a:pPr>
            <a:r>
              <a:rPr lang="en-US" sz="2800" dirty="0"/>
              <a:t>Are not always produced in initial version of the collection request</a:t>
            </a:r>
          </a:p>
          <a:p>
            <a:pPr lvl="1">
              <a:tabLst>
                <a:tab pos="1828800" algn="l"/>
              </a:tabLst>
            </a:pPr>
            <a:r>
              <a:rPr lang="en-US" sz="2800" dirty="0"/>
              <a:t>Statewide vendor results comparison to EMIS data is typically added later so missing reports can change</a:t>
            </a:r>
          </a:p>
        </p:txBody>
      </p:sp>
      <p:sp>
        <p:nvSpPr>
          <p:cNvPr id="3" name="Slide Number Placeholder 2"/>
          <p:cNvSpPr>
            <a:spLocks noGrp="1"/>
          </p:cNvSpPr>
          <p:nvPr>
            <p:ph type="sldNum" sz="quarter" idx="12"/>
          </p:nvPr>
        </p:nvSpPr>
        <p:spPr/>
        <p:txBody>
          <a:bodyPr/>
          <a:lstStyle/>
          <a:p>
            <a:fld id="{1BC7DB03-7057-184B-9DF0-B5FFC5E3886A}" type="slidenum">
              <a:rPr lang="en-US" smtClean="0"/>
              <a:t>4</a:t>
            </a:fld>
            <a:endParaRPr lang="en-US" dirty="0"/>
          </a:p>
        </p:txBody>
      </p:sp>
      <p:sp>
        <p:nvSpPr>
          <p:cNvPr id="4" name="Date Placeholder 3">
            <a:extLst>
              <a:ext uri="{FF2B5EF4-FFF2-40B4-BE49-F238E27FC236}">
                <a16:creationId xmlns:a16="http://schemas.microsoft.com/office/drawing/2014/main" id="{35157434-1858-AD80-215E-724031FBABF1}"/>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57129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550F3-D702-4B21-BE1E-61DCA86B6015}"/>
              </a:ext>
            </a:extLst>
          </p:cNvPr>
          <p:cNvSpPr>
            <a:spLocks noGrp="1"/>
          </p:cNvSpPr>
          <p:nvPr>
            <p:ph type="title"/>
          </p:nvPr>
        </p:nvSpPr>
        <p:spPr>
          <a:xfrm>
            <a:off x="838200" y="365125"/>
            <a:ext cx="10515600" cy="681355"/>
          </a:xfrm>
        </p:spPr>
        <p:txBody>
          <a:bodyPr>
            <a:noAutofit/>
          </a:bodyPr>
          <a:lstStyle/>
          <a:p>
            <a:r>
              <a:rPr lang="en-US" b="1" dirty="0"/>
              <a:t>FY20 Webxam Course Grade Conversions</a:t>
            </a:r>
          </a:p>
        </p:txBody>
      </p:sp>
      <p:sp>
        <p:nvSpPr>
          <p:cNvPr id="3" name="Content Placeholder 2">
            <a:extLst>
              <a:ext uri="{FF2B5EF4-FFF2-40B4-BE49-F238E27FC236}">
                <a16:creationId xmlns:a16="http://schemas.microsoft.com/office/drawing/2014/main" id="{E4ABC552-56D8-4357-A209-EAFF8C2F8A5A}"/>
              </a:ext>
            </a:extLst>
          </p:cNvPr>
          <p:cNvSpPr>
            <a:spLocks noGrp="1"/>
          </p:cNvSpPr>
          <p:nvPr>
            <p:ph idx="1"/>
          </p:nvPr>
        </p:nvSpPr>
        <p:spPr>
          <a:xfrm>
            <a:off x="838200" y="1046480"/>
            <a:ext cx="10795000" cy="5130483"/>
          </a:xfrm>
        </p:spPr>
        <p:txBody>
          <a:bodyPr>
            <a:normAutofit fontScale="92500" lnSpcReduction="10000"/>
          </a:bodyPr>
          <a:lstStyle/>
          <a:p>
            <a:r>
              <a:rPr lang="en-US" sz="3200" dirty="0">
                <a:effectLst/>
                <a:latin typeface="Calibri" panose="020F0502020204030204" pitchFamily="34" charset="0"/>
                <a:ea typeface="Calibri" panose="020F0502020204030204" pitchFamily="34" charset="0"/>
              </a:rPr>
              <a:t>All prior year CTE Assessment results are reported in the Career Tech Accountability Assessment Collection FY22 </a:t>
            </a:r>
          </a:p>
          <a:p>
            <a:r>
              <a:rPr lang="en-US" sz="3200" dirty="0">
                <a:effectLst/>
                <a:latin typeface="Calibri" panose="020F0502020204030204" pitchFamily="34" charset="0"/>
                <a:ea typeface="Calibri" panose="020F0502020204030204" pitchFamily="34" charset="0"/>
              </a:rPr>
              <a:t>Districts submitted the CTE course grades (non-CCP) to the Center on Education and Training for Employment (CETE)</a:t>
            </a:r>
          </a:p>
          <a:p>
            <a:pPr lvl="1"/>
            <a:r>
              <a:rPr lang="en-US" sz="2800" dirty="0">
                <a:effectLst/>
                <a:latin typeface="Calibri" panose="020F0502020204030204" pitchFamily="34" charset="0"/>
                <a:ea typeface="Calibri" panose="020F0502020204030204" pitchFamily="34" charset="0"/>
              </a:rPr>
              <a:t>CETE converted course grades and return them to the district</a:t>
            </a:r>
          </a:p>
          <a:p>
            <a:pPr lvl="1"/>
            <a:r>
              <a:rPr lang="en-US" sz="2800" dirty="0">
                <a:latin typeface="Calibri" panose="020F0502020204030204" pitchFamily="34" charset="0"/>
                <a:ea typeface="Calibri" panose="020F0502020204030204" pitchFamily="34" charset="0"/>
              </a:rPr>
              <a:t>I</a:t>
            </a:r>
            <a:r>
              <a:rPr lang="en-US" sz="2800" dirty="0">
                <a:effectLst/>
                <a:latin typeface="Calibri" panose="020F0502020204030204" pitchFamily="34" charset="0"/>
                <a:ea typeface="Calibri" panose="020F0502020204030204" pitchFamily="34" charset="0"/>
              </a:rPr>
              <a:t>f a district missed </a:t>
            </a:r>
            <a:r>
              <a:rPr lang="en-US" sz="2800" dirty="0">
                <a:latin typeface="Calibri" panose="020F0502020204030204" pitchFamily="34" charset="0"/>
                <a:ea typeface="Calibri" panose="020F0502020204030204" pitchFamily="34" charset="0"/>
              </a:rPr>
              <a:t>the deadline</a:t>
            </a:r>
            <a:r>
              <a:rPr lang="en-US" sz="2800" dirty="0">
                <a:effectLst/>
                <a:latin typeface="Calibri" panose="020F0502020204030204" pitchFamily="34" charset="0"/>
                <a:ea typeface="Calibri" panose="020F0502020204030204" pitchFamily="34" charset="0"/>
              </a:rPr>
              <a:t> all records were hand entered </a:t>
            </a:r>
          </a:p>
          <a:p>
            <a:pPr lvl="1"/>
            <a:r>
              <a:rPr lang="en-US" sz="2800" dirty="0"/>
              <a:t>For additional information on which students can use this flexibility and how the grade-based proficiency level to be reported is determined for GY assessments, see </a:t>
            </a:r>
            <a:r>
              <a:rPr lang="en-US" sz="2800" dirty="0">
                <a:hlinkClick r:id="rId3"/>
              </a:rPr>
              <a:t>http://education.ohio.gov/Topics/Student-Supports/Coronavirus/Career-Technical-Education</a:t>
            </a:r>
            <a:endParaRPr lang="en-US" sz="2800" dirty="0">
              <a:effectLst/>
              <a:highlight>
                <a:srgbClr val="00FF00"/>
              </a:highlight>
              <a:latin typeface="Calibri" panose="020F0502020204030204" pitchFamily="34" charset="0"/>
              <a:ea typeface="Calibri" panose="020F0502020204030204" pitchFamily="34" charset="0"/>
            </a:endParaRPr>
          </a:p>
          <a:p>
            <a:r>
              <a:rPr lang="en-US" sz="3200" dirty="0">
                <a:effectLst/>
                <a:latin typeface="Calibri" panose="020F0502020204030204" pitchFamily="34" charset="0"/>
                <a:ea typeface="Calibri" panose="020F0502020204030204" pitchFamily="34" charset="0"/>
              </a:rPr>
              <a:t>The converted course grades will be reported as GY test records with a SNR value of X</a:t>
            </a:r>
          </a:p>
        </p:txBody>
      </p:sp>
      <p:sp>
        <p:nvSpPr>
          <p:cNvPr id="4" name="Slide Number Placeholder 3">
            <a:extLst>
              <a:ext uri="{FF2B5EF4-FFF2-40B4-BE49-F238E27FC236}">
                <a16:creationId xmlns:a16="http://schemas.microsoft.com/office/drawing/2014/main" id="{0A3A93B4-63B9-4164-BA98-129E60EF4E4E}"/>
              </a:ext>
            </a:extLst>
          </p:cNvPr>
          <p:cNvSpPr>
            <a:spLocks noGrp="1"/>
          </p:cNvSpPr>
          <p:nvPr>
            <p:ph type="sldNum" sz="quarter" idx="12"/>
          </p:nvPr>
        </p:nvSpPr>
        <p:spPr/>
        <p:txBody>
          <a:bodyPr/>
          <a:lstStyle/>
          <a:p>
            <a:fld id="{1BC7DB03-7057-184B-9DF0-B5FFC5E3886A}" type="slidenum">
              <a:rPr lang="en-US" smtClean="0"/>
              <a:t>40</a:t>
            </a:fld>
            <a:endParaRPr lang="en-US" dirty="0"/>
          </a:p>
        </p:txBody>
      </p:sp>
      <p:sp>
        <p:nvSpPr>
          <p:cNvPr id="5" name="Date Placeholder 4">
            <a:extLst>
              <a:ext uri="{FF2B5EF4-FFF2-40B4-BE49-F238E27FC236}">
                <a16:creationId xmlns:a16="http://schemas.microsoft.com/office/drawing/2014/main" id="{20B4FEC1-8B68-DD1C-38E3-E9FD3B8832AB}"/>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3927197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9615-5430-43D0-B190-B758FC40483B}"/>
              </a:ext>
            </a:extLst>
          </p:cNvPr>
          <p:cNvSpPr>
            <a:spLocks noGrp="1"/>
          </p:cNvSpPr>
          <p:nvPr>
            <p:ph type="title"/>
          </p:nvPr>
        </p:nvSpPr>
        <p:spPr>
          <a:xfrm>
            <a:off x="838200" y="365125"/>
            <a:ext cx="10515600" cy="815493"/>
          </a:xfrm>
        </p:spPr>
        <p:txBody>
          <a:bodyPr/>
          <a:lstStyle/>
          <a:p>
            <a:r>
              <a:rPr lang="en-US" b="1" dirty="0"/>
              <a:t>Score Not Reported Reasons Y and 2</a:t>
            </a:r>
            <a:endParaRPr lang="en-US" dirty="0"/>
          </a:p>
        </p:txBody>
      </p:sp>
      <p:sp>
        <p:nvSpPr>
          <p:cNvPr id="3" name="Content Placeholder 2">
            <a:extLst>
              <a:ext uri="{FF2B5EF4-FFF2-40B4-BE49-F238E27FC236}">
                <a16:creationId xmlns:a16="http://schemas.microsoft.com/office/drawing/2014/main" id="{29147A49-F966-4670-92BC-05546BC1C7FC}"/>
              </a:ext>
            </a:extLst>
          </p:cNvPr>
          <p:cNvSpPr>
            <a:spLocks noGrp="1"/>
          </p:cNvSpPr>
          <p:nvPr>
            <p:ph idx="1"/>
          </p:nvPr>
        </p:nvSpPr>
        <p:spPr>
          <a:xfrm>
            <a:off x="838199" y="1476375"/>
            <a:ext cx="11177017" cy="4622674"/>
          </a:xfrm>
        </p:spPr>
        <p:txBody>
          <a:bodyPr/>
          <a:lstStyle/>
          <a:p>
            <a:r>
              <a:rPr lang="en-US" sz="3200" dirty="0"/>
              <a:t>Y – Student transferred with course completed out of state or while being homeschooled (EOC Assessment only) </a:t>
            </a:r>
          </a:p>
          <a:p>
            <a:pPr lvl="1"/>
            <a:r>
              <a:rPr lang="en-US" sz="2800" dirty="0"/>
              <a:t>Number of graduation points required is reduced</a:t>
            </a:r>
          </a:p>
          <a:p>
            <a:pPr lvl="1"/>
            <a:r>
              <a:rPr lang="en-US" sz="2800" dirty="0"/>
              <a:t>Score value = ***</a:t>
            </a:r>
          </a:p>
          <a:p>
            <a:r>
              <a:rPr lang="en-US" sz="3200" dirty="0"/>
              <a:t>2 – Student received graduation credit for alternative non-public school EOC assessment prior to public district enrollment (EOC Assessment only) </a:t>
            </a:r>
          </a:p>
          <a:p>
            <a:pPr lvl="1"/>
            <a:r>
              <a:rPr lang="en-US" sz="2800" dirty="0"/>
              <a:t>Number in score field represents number of graduation points earned</a:t>
            </a:r>
          </a:p>
          <a:p>
            <a:endParaRPr lang="en-US" dirty="0"/>
          </a:p>
        </p:txBody>
      </p:sp>
      <p:sp>
        <p:nvSpPr>
          <p:cNvPr id="4" name="Slide Number Placeholder 3">
            <a:extLst>
              <a:ext uri="{FF2B5EF4-FFF2-40B4-BE49-F238E27FC236}">
                <a16:creationId xmlns:a16="http://schemas.microsoft.com/office/drawing/2014/main" id="{B1920CA4-2F98-4D81-B824-D54C36FC4D13}"/>
              </a:ext>
            </a:extLst>
          </p:cNvPr>
          <p:cNvSpPr>
            <a:spLocks noGrp="1"/>
          </p:cNvSpPr>
          <p:nvPr>
            <p:ph type="sldNum" sz="quarter" idx="12"/>
          </p:nvPr>
        </p:nvSpPr>
        <p:spPr/>
        <p:txBody>
          <a:bodyPr/>
          <a:lstStyle/>
          <a:p>
            <a:fld id="{1BC7DB03-7057-184B-9DF0-B5FFC5E3886A}" type="slidenum">
              <a:rPr lang="en-US" smtClean="0"/>
              <a:t>41</a:t>
            </a:fld>
            <a:endParaRPr lang="en-US" dirty="0"/>
          </a:p>
        </p:txBody>
      </p:sp>
      <p:sp>
        <p:nvSpPr>
          <p:cNvPr id="5" name="Date Placeholder 4">
            <a:extLst>
              <a:ext uri="{FF2B5EF4-FFF2-40B4-BE49-F238E27FC236}">
                <a16:creationId xmlns:a16="http://schemas.microsoft.com/office/drawing/2014/main" id="{7D23A5AE-61FD-16E2-B6AB-E157C01DCBBE}"/>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323523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57B07-30F0-425C-98E8-9DC2516D9F87}"/>
              </a:ext>
            </a:extLst>
          </p:cNvPr>
          <p:cNvSpPr>
            <a:spLocks noGrp="1"/>
          </p:cNvSpPr>
          <p:nvPr>
            <p:ph type="title"/>
          </p:nvPr>
        </p:nvSpPr>
        <p:spPr>
          <a:xfrm>
            <a:off x="838200" y="365125"/>
            <a:ext cx="10515600" cy="846987"/>
          </a:xfrm>
        </p:spPr>
        <p:txBody>
          <a:bodyPr/>
          <a:lstStyle/>
          <a:p>
            <a:r>
              <a:rPr lang="en-US" b="1" dirty="0"/>
              <a:t>Score Not Reported Reasons 3, 4, and 5</a:t>
            </a:r>
            <a:endParaRPr lang="en-US" dirty="0"/>
          </a:p>
        </p:txBody>
      </p:sp>
      <p:sp>
        <p:nvSpPr>
          <p:cNvPr id="3" name="Content Placeholder 2">
            <a:extLst>
              <a:ext uri="{FF2B5EF4-FFF2-40B4-BE49-F238E27FC236}">
                <a16:creationId xmlns:a16="http://schemas.microsoft.com/office/drawing/2014/main" id="{18013497-2A58-4670-9F03-39068C749541}"/>
              </a:ext>
            </a:extLst>
          </p:cNvPr>
          <p:cNvSpPr>
            <a:spLocks noGrp="1"/>
          </p:cNvSpPr>
          <p:nvPr>
            <p:ph idx="1"/>
          </p:nvPr>
        </p:nvSpPr>
        <p:spPr>
          <a:xfrm>
            <a:off x="838200" y="1496291"/>
            <a:ext cx="10737274" cy="4322618"/>
          </a:xfrm>
        </p:spPr>
        <p:txBody>
          <a:bodyPr/>
          <a:lstStyle/>
          <a:p>
            <a:r>
              <a:rPr lang="en-US" sz="3200" dirty="0"/>
              <a:t>3 – An 11</a:t>
            </a:r>
            <a:r>
              <a:rPr lang="en-US" sz="3200" baseline="30000" dirty="0"/>
              <a:t>th</a:t>
            </a:r>
            <a:r>
              <a:rPr lang="en-US" sz="3200" dirty="0"/>
              <a:t> grade student who achieved remediation free score on all parts of the ACT (AC) or SAT (SA) prior to the spring of grade 11 and are exempted during the official state paid administration of the assessment</a:t>
            </a:r>
          </a:p>
          <a:p>
            <a:r>
              <a:rPr lang="en-US" sz="3200" dirty="0"/>
              <a:t>4 – English Learner, less than 2 years in US schools and no accommodations available (AC and SA Assessments only) </a:t>
            </a:r>
          </a:p>
          <a:p>
            <a:r>
              <a:rPr lang="en-US" sz="3200" dirty="0"/>
              <a:t>5 – Student assessed, but results not available from assessment vendor by close of collection or appeal window</a:t>
            </a:r>
          </a:p>
          <a:p>
            <a:pPr marL="0" indent="0">
              <a:buNone/>
            </a:pPr>
            <a:endParaRPr lang="en-US" dirty="0"/>
          </a:p>
        </p:txBody>
      </p:sp>
      <p:sp>
        <p:nvSpPr>
          <p:cNvPr id="4" name="Slide Number Placeholder 3">
            <a:extLst>
              <a:ext uri="{FF2B5EF4-FFF2-40B4-BE49-F238E27FC236}">
                <a16:creationId xmlns:a16="http://schemas.microsoft.com/office/drawing/2014/main" id="{81B0F99E-DE68-4E57-BDE0-069AEF2304A2}"/>
              </a:ext>
            </a:extLst>
          </p:cNvPr>
          <p:cNvSpPr>
            <a:spLocks noGrp="1"/>
          </p:cNvSpPr>
          <p:nvPr>
            <p:ph type="sldNum" sz="quarter" idx="12"/>
          </p:nvPr>
        </p:nvSpPr>
        <p:spPr/>
        <p:txBody>
          <a:bodyPr/>
          <a:lstStyle/>
          <a:p>
            <a:fld id="{1BC7DB03-7057-184B-9DF0-B5FFC5E3886A}" type="slidenum">
              <a:rPr lang="en-US" smtClean="0"/>
              <a:t>42</a:t>
            </a:fld>
            <a:endParaRPr lang="en-US" dirty="0"/>
          </a:p>
        </p:txBody>
      </p:sp>
      <p:sp>
        <p:nvSpPr>
          <p:cNvPr id="5" name="Date Placeholder 4">
            <a:extLst>
              <a:ext uri="{FF2B5EF4-FFF2-40B4-BE49-F238E27FC236}">
                <a16:creationId xmlns:a16="http://schemas.microsoft.com/office/drawing/2014/main" id="{898D9E25-BD7A-65CD-768F-9B133FD31A19}"/>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3522449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Quick Check</a:t>
            </a:r>
          </a:p>
        </p:txBody>
      </p:sp>
      <p:sp>
        <p:nvSpPr>
          <p:cNvPr id="3" name="Content Placeholder 2"/>
          <p:cNvSpPr>
            <a:spLocks noGrp="1"/>
          </p:cNvSpPr>
          <p:nvPr>
            <p:ph idx="1"/>
          </p:nvPr>
        </p:nvSpPr>
        <p:spPr>
          <a:xfrm>
            <a:off x="5181600" y="1319823"/>
            <a:ext cx="6172200" cy="4010714"/>
          </a:xfrm>
        </p:spPr>
        <p:txBody>
          <a:bodyPr/>
          <a:lstStyle/>
          <a:p>
            <a:r>
              <a:rPr lang="en-US" dirty="0"/>
              <a:t>Do you have a copy of the Student Assessment Record (FA) section of the EMIS Manual available? </a:t>
            </a:r>
          </a:p>
          <a:p>
            <a:r>
              <a:rPr lang="en-US" dirty="0"/>
              <a:t>Are you working with staff members  in your district to determine when a Score Not Reported reason is appropriate? </a:t>
            </a:r>
          </a:p>
          <a:p>
            <a:endParaRPr lang="en-US" dirty="0"/>
          </a:p>
          <a:p>
            <a:endParaRPr lang="en-US" dirty="0"/>
          </a:p>
        </p:txBody>
      </p:sp>
      <p:sp>
        <p:nvSpPr>
          <p:cNvPr id="4" name="Text Placeholder 3"/>
          <p:cNvSpPr>
            <a:spLocks noGrp="1"/>
          </p:cNvSpPr>
          <p:nvPr>
            <p:ph type="body" sz="half" idx="2"/>
          </p:nvPr>
        </p:nvSpPr>
        <p:spPr>
          <a:xfrm>
            <a:off x="839788" y="2057400"/>
            <a:ext cx="3932237" cy="2990850"/>
          </a:xfrm>
        </p:spPr>
        <p:txBody>
          <a:bodyPr>
            <a:normAutofit/>
          </a:bodyPr>
          <a:lstStyle/>
          <a:p>
            <a:r>
              <a:rPr lang="en-US" sz="2400" dirty="0"/>
              <a:t>Score Not Reported reasons are used in manually created test records. Creating manual test records should only be done when it is appropriate as misreporting could have a negative impact on accountability. </a:t>
            </a:r>
          </a:p>
        </p:txBody>
      </p:sp>
      <p:sp>
        <p:nvSpPr>
          <p:cNvPr id="5" name="Slide Number Placeholder 4"/>
          <p:cNvSpPr>
            <a:spLocks noGrp="1"/>
          </p:cNvSpPr>
          <p:nvPr>
            <p:ph type="sldNum" sz="quarter" idx="12"/>
          </p:nvPr>
        </p:nvSpPr>
        <p:spPr/>
        <p:txBody>
          <a:bodyPr/>
          <a:lstStyle/>
          <a:p>
            <a:fld id="{1BC7DB03-7057-184B-9DF0-B5FFC5E3886A}" type="slidenum">
              <a:rPr lang="en-US" smtClean="0"/>
              <a:t>43</a:t>
            </a:fld>
            <a:endParaRPr lang="en-US" dirty="0"/>
          </a:p>
        </p:txBody>
      </p:sp>
      <p:sp>
        <p:nvSpPr>
          <p:cNvPr id="6" name="Date Placeholder 5">
            <a:extLst>
              <a:ext uri="{FF2B5EF4-FFF2-40B4-BE49-F238E27FC236}">
                <a16:creationId xmlns:a16="http://schemas.microsoft.com/office/drawing/2014/main" id="{93D47A44-9E27-8CF3-52E5-81C76C61CB23}"/>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3288514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BDBA5-81D1-41B7-9A96-52D13A1913B7}"/>
              </a:ext>
            </a:extLst>
          </p:cNvPr>
          <p:cNvSpPr>
            <a:spLocks noGrp="1"/>
          </p:cNvSpPr>
          <p:nvPr>
            <p:ph type="ctrTitle"/>
          </p:nvPr>
        </p:nvSpPr>
        <p:spPr>
          <a:xfrm>
            <a:off x="1592094" y="2161657"/>
            <a:ext cx="9144000" cy="1712068"/>
          </a:xfrm>
        </p:spPr>
        <p:txBody>
          <a:bodyPr>
            <a:normAutofit fontScale="90000"/>
          </a:bodyPr>
          <a:lstStyle/>
          <a:p>
            <a:r>
              <a:rPr lang="en-US" dirty="0"/>
              <a:t/>
            </a:r>
            <a:br>
              <a:rPr lang="en-US" dirty="0"/>
            </a:br>
            <a:r>
              <a:rPr lang="en-US" dirty="0"/>
              <a:t/>
            </a:r>
            <a:br>
              <a:rPr lang="en-US" dirty="0"/>
            </a:br>
            <a:r>
              <a:rPr lang="en-US" dirty="0"/>
              <a:t/>
            </a:r>
            <a:br>
              <a:rPr lang="en-US" dirty="0"/>
            </a:br>
            <a:r>
              <a:rPr lang="en-US" b="1" dirty="0"/>
              <a:t>Other Assessment Reports</a:t>
            </a:r>
          </a:p>
        </p:txBody>
      </p:sp>
    </p:spTree>
    <p:extLst>
      <p:ext uri="{BB962C8B-B14F-4D97-AF65-F5344CB8AC3E}">
        <p14:creationId xmlns:p14="http://schemas.microsoft.com/office/powerpoint/2010/main" val="1991548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AA5E0-2CE6-4AE2-82D1-7C37C34FBC00}"/>
              </a:ext>
            </a:extLst>
          </p:cNvPr>
          <p:cNvSpPr>
            <a:spLocks noGrp="1"/>
          </p:cNvSpPr>
          <p:nvPr>
            <p:ph type="title"/>
          </p:nvPr>
        </p:nvSpPr>
        <p:spPr>
          <a:xfrm>
            <a:off x="838200" y="127225"/>
            <a:ext cx="10515600" cy="1325563"/>
          </a:xfrm>
        </p:spPr>
        <p:txBody>
          <a:bodyPr/>
          <a:lstStyle/>
          <a:p>
            <a:r>
              <a:rPr lang="en-US" b="1" dirty="0"/>
              <a:t>Excluded Report</a:t>
            </a:r>
          </a:p>
        </p:txBody>
      </p:sp>
      <p:sp>
        <p:nvSpPr>
          <p:cNvPr id="3" name="Content Placeholder 2">
            <a:extLst>
              <a:ext uri="{FF2B5EF4-FFF2-40B4-BE49-F238E27FC236}">
                <a16:creationId xmlns:a16="http://schemas.microsoft.com/office/drawing/2014/main" id="{C2D0DE4B-183B-40B2-8D6B-AC9E75629D84}"/>
              </a:ext>
            </a:extLst>
          </p:cNvPr>
          <p:cNvSpPr>
            <a:spLocks noGrp="1"/>
          </p:cNvSpPr>
          <p:nvPr>
            <p:ph idx="1"/>
          </p:nvPr>
        </p:nvSpPr>
        <p:spPr>
          <a:xfrm>
            <a:off x="838200" y="1209899"/>
            <a:ext cx="10515600" cy="5268687"/>
          </a:xfrm>
        </p:spPr>
        <p:txBody>
          <a:bodyPr>
            <a:normAutofit lnSpcReduction="10000"/>
          </a:bodyPr>
          <a:lstStyle/>
          <a:p>
            <a:r>
              <a:rPr lang="en-US" dirty="0"/>
              <a:t>Do not appear on missing or level 1 reports</a:t>
            </a:r>
          </a:p>
          <a:p>
            <a:pPr lvl="1"/>
            <a:r>
              <a:rPr lang="en-US" dirty="0"/>
              <a:t>Excluded record was not processed</a:t>
            </a:r>
          </a:p>
          <a:p>
            <a:r>
              <a:rPr lang="en-US" dirty="0"/>
              <a:t>NOT valid for record type</a:t>
            </a:r>
          </a:p>
          <a:p>
            <a:pPr lvl="1"/>
            <a:r>
              <a:rPr lang="en-US" dirty="0"/>
              <a:t>District IRN</a:t>
            </a:r>
          </a:p>
          <a:p>
            <a:pPr lvl="2"/>
            <a:r>
              <a:rPr lang="en-US" dirty="0"/>
              <a:t>May be valid if test was administered by another EMIS reporting entity</a:t>
            </a:r>
          </a:p>
          <a:p>
            <a:pPr lvl="1"/>
            <a:r>
              <a:rPr lang="en-US" dirty="0"/>
              <a:t>Assessment Type Code</a:t>
            </a:r>
          </a:p>
          <a:p>
            <a:pPr lvl="1"/>
            <a:r>
              <a:rPr lang="en-US" dirty="0"/>
              <a:t>Assessment Area Code</a:t>
            </a:r>
          </a:p>
          <a:p>
            <a:pPr lvl="1"/>
            <a:r>
              <a:rPr lang="en-US" dirty="0"/>
              <a:t>Test Grade Level</a:t>
            </a:r>
          </a:p>
          <a:p>
            <a:pPr lvl="2"/>
            <a:r>
              <a:rPr lang="en-US" dirty="0"/>
              <a:t>Not valid for Assessment Type Code and/or Assessment Area Code</a:t>
            </a:r>
          </a:p>
          <a:p>
            <a:pPr lvl="1"/>
            <a:r>
              <a:rPr lang="en-US" dirty="0"/>
              <a:t>Test Date</a:t>
            </a:r>
          </a:p>
          <a:p>
            <a:pPr lvl="2"/>
            <a:r>
              <a:rPr lang="en-US" dirty="0"/>
              <a:t>Prior Year results to be expected in the excluded report</a:t>
            </a:r>
          </a:p>
          <a:p>
            <a:pPr lvl="2"/>
            <a:r>
              <a:rPr lang="en-US" dirty="0"/>
              <a:t>Current Year</a:t>
            </a:r>
          </a:p>
          <a:p>
            <a:pPr lvl="3"/>
            <a:r>
              <a:rPr lang="en-US" sz="2000" dirty="0"/>
              <a:t>Verify date is within testing window</a:t>
            </a:r>
          </a:p>
          <a:p>
            <a:pPr lvl="1"/>
            <a:r>
              <a:rPr lang="en-US" dirty="0"/>
              <a:t>Required Test Type</a:t>
            </a:r>
          </a:p>
          <a:p>
            <a:pPr lvl="2"/>
            <a:r>
              <a:rPr lang="en-US" dirty="0"/>
              <a:t>Not valid for Assessment Type Code and/or Assessment Area Code</a:t>
            </a:r>
          </a:p>
        </p:txBody>
      </p:sp>
      <p:sp>
        <p:nvSpPr>
          <p:cNvPr id="4" name="Slide Number Placeholder 3">
            <a:extLst>
              <a:ext uri="{FF2B5EF4-FFF2-40B4-BE49-F238E27FC236}">
                <a16:creationId xmlns:a16="http://schemas.microsoft.com/office/drawing/2014/main" id="{98472F2D-51EA-463F-85EF-815978B5E1D4}"/>
              </a:ext>
            </a:extLst>
          </p:cNvPr>
          <p:cNvSpPr>
            <a:spLocks noGrp="1"/>
          </p:cNvSpPr>
          <p:nvPr>
            <p:ph type="sldNum" sz="quarter" idx="12"/>
          </p:nvPr>
        </p:nvSpPr>
        <p:spPr/>
        <p:txBody>
          <a:bodyPr/>
          <a:lstStyle/>
          <a:p>
            <a:fld id="{1BC7DB03-7057-184B-9DF0-B5FFC5E3886A}" type="slidenum">
              <a:rPr lang="en-US" smtClean="0"/>
              <a:t>45</a:t>
            </a:fld>
            <a:endParaRPr lang="en-US" dirty="0"/>
          </a:p>
        </p:txBody>
      </p:sp>
      <p:sp>
        <p:nvSpPr>
          <p:cNvPr id="5" name="Date Placeholder 4">
            <a:extLst>
              <a:ext uri="{FF2B5EF4-FFF2-40B4-BE49-F238E27FC236}">
                <a16:creationId xmlns:a16="http://schemas.microsoft.com/office/drawing/2014/main" id="{6BA78C54-3A3E-4D31-E5BA-7408A3B7F2D8}"/>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2798938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43233-B6D2-435A-B177-FE9B5529936A}"/>
              </a:ext>
            </a:extLst>
          </p:cNvPr>
          <p:cNvSpPr>
            <a:spLocks noGrp="1"/>
          </p:cNvSpPr>
          <p:nvPr>
            <p:ph type="title"/>
          </p:nvPr>
        </p:nvSpPr>
        <p:spPr/>
        <p:txBody>
          <a:bodyPr/>
          <a:lstStyle/>
          <a:p>
            <a:r>
              <a:rPr lang="en-US" b="1" dirty="0"/>
              <a:t>Supplementary CSV</a:t>
            </a:r>
          </a:p>
        </p:txBody>
      </p:sp>
      <p:sp>
        <p:nvSpPr>
          <p:cNvPr id="3" name="Content Placeholder 2">
            <a:extLst>
              <a:ext uri="{FF2B5EF4-FFF2-40B4-BE49-F238E27FC236}">
                <a16:creationId xmlns:a16="http://schemas.microsoft.com/office/drawing/2014/main" id="{5F9A783E-8F15-4F65-8EC8-A2BE408EB1F1}"/>
              </a:ext>
            </a:extLst>
          </p:cNvPr>
          <p:cNvSpPr>
            <a:spLocks noGrp="1"/>
          </p:cNvSpPr>
          <p:nvPr>
            <p:ph idx="1"/>
          </p:nvPr>
        </p:nvSpPr>
        <p:spPr/>
        <p:txBody>
          <a:bodyPr>
            <a:normAutofit/>
          </a:bodyPr>
          <a:lstStyle/>
          <a:p>
            <a:r>
              <a:rPr lang="en-US" dirty="0"/>
              <a:t>Supplementary CSV may not always be available</a:t>
            </a:r>
          </a:p>
          <a:p>
            <a:pPr lvl="1"/>
            <a:r>
              <a:rPr lang="en-US" dirty="0"/>
              <a:t>If ODE does not have results from the vendor, Supplementary CSV file cannot be produced</a:t>
            </a:r>
          </a:p>
          <a:p>
            <a:r>
              <a:rPr lang="en-US" dirty="0"/>
              <a:t>These are additional records that do not appear on the missing report</a:t>
            </a:r>
          </a:p>
          <a:p>
            <a:r>
              <a:rPr lang="en-US" dirty="0"/>
              <a:t>Student was not on the vendor file AND Record is reported to ODE by the district</a:t>
            </a:r>
          </a:p>
          <a:p>
            <a:r>
              <a:rPr lang="en-US" dirty="0"/>
              <a:t>Districts may report newly enrolled students with test results from a prior district</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54D490A0-66AE-4826-AD77-5ACCC477834D}"/>
              </a:ext>
            </a:extLst>
          </p:cNvPr>
          <p:cNvSpPr>
            <a:spLocks noGrp="1"/>
          </p:cNvSpPr>
          <p:nvPr>
            <p:ph type="sldNum" sz="quarter" idx="12"/>
          </p:nvPr>
        </p:nvSpPr>
        <p:spPr/>
        <p:txBody>
          <a:bodyPr/>
          <a:lstStyle/>
          <a:p>
            <a:fld id="{1BC7DB03-7057-184B-9DF0-B5FFC5E3886A}" type="slidenum">
              <a:rPr lang="en-US" smtClean="0"/>
              <a:t>46</a:t>
            </a:fld>
            <a:endParaRPr lang="en-US" dirty="0"/>
          </a:p>
        </p:txBody>
      </p:sp>
      <p:sp>
        <p:nvSpPr>
          <p:cNvPr id="5" name="Date Placeholder 4">
            <a:extLst>
              <a:ext uri="{FF2B5EF4-FFF2-40B4-BE49-F238E27FC236}">
                <a16:creationId xmlns:a16="http://schemas.microsoft.com/office/drawing/2014/main" id="{3B42CF26-DB6F-6F6E-FC40-475BBCA7439E}"/>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831847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CFB50-924C-4F23-93DF-3E1EF2304ACB}"/>
              </a:ext>
            </a:extLst>
          </p:cNvPr>
          <p:cNvSpPr>
            <a:spLocks noGrp="1"/>
          </p:cNvSpPr>
          <p:nvPr>
            <p:ph type="title"/>
          </p:nvPr>
        </p:nvSpPr>
        <p:spPr/>
        <p:txBody>
          <a:bodyPr/>
          <a:lstStyle/>
          <a:p>
            <a:r>
              <a:rPr lang="en-US" b="1" dirty="0"/>
              <a:t>Gen Issues – Assessments</a:t>
            </a:r>
          </a:p>
        </p:txBody>
      </p:sp>
      <p:sp>
        <p:nvSpPr>
          <p:cNvPr id="3" name="Content Placeholder 2">
            <a:extLst>
              <a:ext uri="{FF2B5EF4-FFF2-40B4-BE49-F238E27FC236}">
                <a16:creationId xmlns:a16="http://schemas.microsoft.com/office/drawing/2014/main" id="{79FF7EA2-8C37-44AE-BDBF-F5AFC21022D3}"/>
              </a:ext>
            </a:extLst>
          </p:cNvPr>
          <p:cNvSpPr>
            <a:spLocks noGrp="1"/>
          </p:cNvSpPr>
          <p:nvPr>
            <p:ph idx="1"/>
          </p:nvPr>
        </p:nvSpPr>
        <p:spPr/>
        <p:txBody>
          <a:bodyPr>
            <a:normAutofit lnSpcReduction="10000"/>
          </a:bodyPr>
          <a:lstStyle/>
          <a:p>
            <a:r>
              <a:rPr lang="en-US" dirty="0"/>
              <a:t>IS0031 - Alternant Assessment but no Disability </a:t>
            </a:r>
          </a:p>
          <a:p>
            <a:r>
              <a:rPr lang="en-US" dirty="0"/>
              <a:t>IS0365 - Assessment Pass Rate = 0% </a:t>
            </a:r>
          </a:p>
          <a:p>
            <a:r>
              <a:rPr lang="en-US" dirty="0"/>
              <a:t>IS0366 - Assessment Pass Rate = 100% </a:t>
            </a:r>
          </a:p>
          <a:p>
            <a:r>
              <a:rPr lang="en-US" dirty="0"/>
              <a:t>IS0367 - Assessment Pass Rate = ‘–’ </a:t>
            </a:r>
          </a:p>
          <a:p>
            <a:r>
              <a:rPr lang="en-US" dirty="0"/>
              <a:t>IS0368 - Large Change Assessment Pass Rate</a:t>
            </a:r>
          </a:p>
          <a:p>
            <a:r>
              <a:rPr lang="en-US" dirty="0"/>
              <a:t>IS0385 - Invalid STAR Score</a:t>
            </a:r>
          </a:p>
          <a:p>
            <a:r>
              <a:rPr lang="en-US" dirty="0"/>
              <a:t>IS0390 - Invalid Grade for STAR </a:t>
            </a:r>
          </a:p>
          <a:p>
            <a:r>
              <a:rPr lang="en-US" dirty="0"/>
              <a:t>IS0391 - Invalid Score Not Reported for STAR</a:t>
            </a:r>
          </a:p>
          <a:p>
            <a:r>
              <a:rPr lang="en-US" dirty="0"/>
              <a:t>IS0392 - NextGen Outside Range</a:t>
            </a:r>
          </a:p>
        </p:txBody>
      </p:sp>
      <p:sp>
        <p:nvSpPr>
          <p:cNvPr id="4" name="Slide Number Placeholder 3">
            <a:extLst>
              <a:ext uri="{FF2B5EF4-FFF2-40B4-BE49-F238E27FC236}">
                <a16:creationId xmlns:a16="http://schemas.microsoft.com/office/drawing/2014/main" id="{570E0FC9-8147-4044-810B-E6358A6E4A5D}"/>
              </a:ext>
            </a:extLst>
          </p:cNvPr>
          <p:cNvSpPr>
            <a:spLocks noGrp="1"/>
          </p:cNvSpPr>
          <p:nvPr>
            <p:ph type="sldNum" sz="quarter" idx="12"/>
          </p:nvPr>
        </p:nvSpPr>
        <p:spPr/>
        <p:txBody>
          <a:bodyPr/>
          <a:lstStyle/>
          <a:p>
            <a:fld id="{1BC7DB03-7057-184B-9DF0-B5FFC5E3886A}" type="slidenum">
              <a:rPr lang="en-US" smtClean="0"/>
              <a:t>47</a:t>
            </a:fld>
            <a:endParaRPr lang="en-US" dirty="0"/>
          </a:p>
        </p:txBody>
      </p:sp>
      <p:sp>
        <p:nvSpPr>
          <p:cNvPr id="5" name="Date Placeholder 4">
            <a:extLst>
              <a:ext uri="{FF2B5EF4-FFF2-40B4-BE49-F238E27FC236}">
                <a16:creationId xmlns:a16="http://schemas.microsoft.com/office/drawing/2014/main" id="{790ED318-6127-0A27-7183-2A92A7D85D07}"/>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11009151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BD879-0C5A-4880-B3A1-03375AF7330E}"/>
              </a:ext>
            </a:extLst>
          </p:cNvPr>
          <p:cNvSpPr>
            <a:spLocks noGrp="1"/>
          </p:cNvSpPr>
          <p:nvPr>
            <p:ph type="title"/>
          </p:nvPr>
        </p:nvSpPr>
        <p:spPr/>
        <p:txBody>
          <a:bodyPr/>
          <a:lstStyle/>
          <a:p>
            <a:r>
              <a:rPr lang="en-US" b="1" dirty="0"/>
              <a:t>Gen Issues – Assessments</a:t>
            </a:r>
            <a:endParaRPr lang="en-US" dirty="0"/>
          </a:p>
        </p:txBody>
      </p:sp>
      <p:sp>
        <p:nvSpPr>
          <p:cNvPr id="3" name="Content Placeholder 2">
            <a:extLst>
              <a:ext uri="{FF2B5EF4-FFF2-40B4-BE49-F238E27FC236}">
                <a16:creationId xmlns:a16="http://schemas.microsoft.com/office/drawing/2014/main" id="{C36A7852-58EE-43A0-85CD-DFD6F1F0A363}"/>
              </a:ext>
            </a:extLst>
          </p:cNvPr>
          <p:cNvSpPr>
            <a:spLocks noGrp="1"/>
          </p:cNvSpPr>
          <p:nvPr>
            <p:ph idx="1"/>
          </p:nvPr>
        </p:nvSpPr>
        <p:spPr/>
        <p:txBody>
          <a:bodyPr/>
          <a:lstStyle/>
          <a:p>
            <a:r>
              <a:rPr lang="en-US" dirty="0"/>
              <a:t>IS0393 - EOC Outside Range</a:t>
            </a:r>
          </a:p>
          <a:p>
            <a:r>
              <a:rPr lang="en-US" dirty="0"/>
              <a:t>IS0394 - OELPA Outside Range</a:t>
            </a:r>
          </a:p>
          <a:p>
            <a:r>
              <a:rPr lang="en-US" dirty="0"/>
              <a:t>IS0410 - STAR: Invalid Date</a:t>
            </a:r>
          </a:p>
          <a:p>
            <a:r>
              <a:rPr lang="en-US" dirty="0"/>
              <a:t>IS0421 - OELPA Score Not Reported Check 'L' on All Domains</a:t>
            </a:r>
          </a:p>
          <a:p>
            <a:r>
              <a:rPr lang="en-US" dirty="0"/>
              <a:t>IS0449 - KRA Data Reported does not match vendor file </a:t>
            </a:r>
          </a:p>
          <a:p>
            <a:r>
              <a:rPr lang="en-US" dirty="0"/>
              <a:t>IS0459 - ELA Data Reported Does Not Match Vendor File</a:t>
            </a:r>
          </a:p>
        </p:txBody>
      </p:sp>
      <p:sp>
        <p:nvSpPr>
          <p:cNvPr id="4" name="Slide Number Placeholder 3">
            <a:extLst>
              <a:ext uri="{FF2B5EF4-FFF2-40B4-BE49-F238E27FC236}">
                <a16:creationId xmlns:a16="http://schemas.microsoft.com/office/drawing/2014/main" id="{B1703FE8-CDE2-4AE1-A2DA-BD57483F8D29}"/>
              </a:ext>
            </a:extLst>
          </p:cNvPr>
          <p:cNvSpPr>
            <a:spLocks noGrp="1"/>
          </p:cNvSpPr>
          <p:nvPr>
            <p:ph type="sldNum" sz="quarter" idx="12"/>
          </p:nvPr>
        </p:nvSpPr>
        <p:spPr/>
        <p:txBody>
          <a:bodyPr/>
          <a:lstStyle/>
          <a:p>
            <a:fld id="{1BC7DB03-7057-184B-9DF0-B5FFC5E3886A}" type="slidenum">
              <a:rPr lang="en-US" smtClean="0"/>
              <a:t>48</a:t>
            </a:fld>
            <a:endParaRPr lang="en-US" dirty="0"/>
          </a:p>
        </p:txBody>
      </p:sp>
      <p:sp>
        <p:nvSpPr>
          <p:cNvPr id="5" name="Date Placeholder 4">
            <a:extLst>
              <a:ext uri="{FF2B5EF4-FFF2-40B4-BE49-F238E27FC236}">
                <a16:creationId xmlns:a16="http://schemas.microsoft.com/office/drawing/2014/main" id="{20E43F31-B9D6-DD00-FA11-3E1F6B136743}"/>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205173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BDBA5-81D1-41B7-9A96-52D13A1913B7}"/>
              </a:ext>
            </a:extLst>
          </p:cNvPr>
          <p:cNvSpPr>
            <a:spLocks noGrp="1"/>
          </p:cNvSpPr>
          <p:nvPr>
            <p:ph type="ctrTitle"/>
          </p:nvPr>
        </p:nvSpPr>
        <p:spPr>
          <a:xfrm>
            <a:off x="1592094" y="2161657"/>
            <a:ext cx="9144000" cy="1712068"/>
          </a:xfrm>
        </p:spPr>
        <p:txBody>
          <a:bodyPr>
            <a:normAutofit fontScale="90000"/>
          </a:bodyPr>
          <a:lstStyle/>
          <a:p>
            <a:r>
              <a:rPr lang="en-US" dirty="0"/>
              <a:t/>
            </a:r>
            <a:br>
              <a:rPr lang="en-US" dirty="0"/>
            </a:br>
            <a:r>
              <a:rPr lang="en-US" dirty="0"/>
              <a:t/>
            </a:r>
            <a:br>
              <a:rPr lang="en-US" dirty="0"/>
            </a:br>
            <a:r>
              <a:rPr lang="en-US" dirty="0"/>
              <a:t/>
            </a:r>
            <a:br>
              <a:rPr lang="en-US" dirty="0"/>
            </a:br>
            <a:r>
              <a:rPr lang="en-US" b="1" dirty="0"/>
              <a:t>Assessment Missing Reports</a:t>
            </a:r>
            <a:br>
              <a:rPr lang="en-US" b="1" dirty="0"/>
            </a:br>
            <a:r>
              <a:rPr lang="en-US" b="1" dirty="0"/>
              <a:t>by Collection </a:t>
            </a:r>
          </a:p>
        </p:txBody>
      </p:sp>
    </p:spTree>
    <p:extLst>
      <p:ext uri="{BB962C8B-B14F-4D97-AF65-F5344CB8AC3E}">
        <p14:creationId xmlns:p14="http://schemas.microsoft.com/office/powerpoint/2010/main" val="1314618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E332CF7-6716-4A4A-9B46-1637CF278569}"/>
              </a:ext>
            </a:extLst>
          </p:cNvPr>
          <p:cNvPicPr>
            <a:picLocks noChangeAspect="1"/>
          </p:cNvPicPr>
          <p:nvPr/>
        </p:nvPicPr>
        <p:blipFill>
          <a:blip r:embed="rId3"/>
          <a:stretch>
            <a:fillRect/>
          </a:stretch>
        </p:blipFill>
        <p:spPr>
          <a:xfrm>
            <a:off x="816869" y="2522995"/>
            <a:ext cx="11121212" cy="2227135"/>
          </a:xfrm>
          <a:prstGeom prst="rect">
            <a:avLst/>
          </a:prstGeom>
          <a:ln>
            <a:solidFill>
              <a:schemeClr val="tx1"/>
            </a:solidFill>
          </a:ln>
        </p:spPr>
      </p:pic>
      <p:sp>
        <p:nvSpPr>
          <p:cNvPr id="2" name="Title 1"/>
          <p:cNvSpPr>
            <a:spLocks noGrp="1"/>
          </p:cNvSpPr>
          <p:nvPr>
            <p:ph type="title"/>
          </p:nvPr>
        </p:nvSpPr>
        <p:spPr>
          <a:xfrm>
            <a:off x="838200" y="365126"/>
            <a:ext cx="10515600" cy="1126570"/>
          </a:xfrm>
        </p:spPr>
        <p:txBody>
          <a:bodyPr/>
          <a:lstStyle/>
          <a:p>
            <a:r>
              <a:rPr lang="en-US" b="1" dirty="0"/>
              <a:t>Level 1 Reports </a:t>
            </a:r>
          </a:p>
        </p:txBody>
      </p:sp>
      <p:sp>
        <p:nvSpPr>
          <p:cNvPr id="4" name="Slide Number Placeholder 3"/>
          <p:cNvSpPr>
            <a:spLocks noGrp="1"/>
          </p:cNvSpPr>
          <p:nvPr>
            <p:ph type="sldNum" sz="quarter" idx="12"/>
          </p:nvPr>
        </p:nvSpPr>
        <p:spPr/>
        <p:txBody>
          <a:bodyPr/>
          <a:lstStyle/>
          <a:p>
            <a:fld id="{1BC7DB03-7057-184B-9DF0-B5FFC5E3886A}" type="slidenum">
              <a:rPr lang="en-US" smtClean="0"/>
              <a:t>5</a:t>
            </a:fld>
            <a:endParaRPr lang="en-US" dirty="0"/>
          </a:p>
        </p:txBody>
      </p:sp>
      <p:sp>
        <p:nvSpPr>
          <p:cNvPr id="9" name="Oval 8"/>
          <p:cNvSpPr/>
          <p:nvPr/>
        </p:nvSpPr>
        <p:spPr>
          <a:xfrm>
            <a:off x="9170413" y="4035863"/>
            <a:ext cx="2024876" cy="3532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cxnSpLocks/>
            <a:stCxn id="3" idx="3"/>
          </p:cNvCxnSpPr>
          <p:nvPr/>
        </p:nvCxnSpPr>
        <p:spPr>
          <a:xfrm flipV="1">
            <a:off x="8732664" y="4389120"/>
            <a:ext cx="1167240" cy="10064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11869" y="5164782"/>
            <a:ext cx="7820795" cy="461665"/>
          </a:xfrm>
          <a:prstGeom prst="rect">
            <a:avLst/>
          </a:prstGeom>
          <a:solidFill>
            <a:schemeClr val="bg1"/>
          </a:solidFill>
          <a:ln w="28575">
            <a:solidFill>
              <a:schemeClr val="tx1"/>
            </a:solidFill>
          </a:ln>
        </p:spPr>
        <p:txBody>
          <a:bodyPr wrap="none" rtlCol="0">
            <a:spAutoFit/>
          </a:bodyPr>
          <a:lstStyle/>
          <a:p>
            <a:r>
              <a:rPr lang="en-US" sz="2400" b="1" dirty="0"/>
              <a:t>To get to Level 1 reports, select the “View submission…” link</a:t>
            </a:r>
          </a:p>
        </p:txBody>
      </p:sp>
      <p:sp>
        <p:nvSpPr>
          <p:cNvPr id="13" name="TextBox 12">
            <a:extLst>
              <a:ext uri="{FF2B5EF4-FFF2-40B4-BE49-F238E27FC236}">
                <a16:creationId xmlns:a16="http://schemas.microsoft.com/office/drawing/2014/main" id="{18DB5207-4947-4A07-AE1A-B7CCF373599B}"/>
              </a:ext>
            </a:extLst>
          </p:cNvPr>
          <p:cNvSpPr txBox="1"/>
          <p:nvPr/>
        </p:nvSpPr>
        <p:spPr>
          <a:xfrm>
            <a:off x="911869" y="1793298"/>
            <a:ext cx="4859664" cy="523220"/>
          </a:xfrm>
          <a:prstGeom prst="rect">
            <a:avLst/>
          </a:prstGeom>
          <a:solidFill>
            <a:schemeClr val="bg1"/>
          </a:solidFill>
          <a:ln>
            <a:solidFill>
              <a:schemeClr val="tx1"/>
            </a:solidFill>
          </a:ln>
        </p:spPr>
        <p:txBody>
          <a:bodyPr wrap="none" rtlCol="0">
            <a:spAutoFit/>
          </a:bodyPr>
          <a:lstStyle/>
          <a:p>
            <a:r>
              <a:rPr lang="en-US" sz="2800" b="1" dirty="0"/>
              <a:t>Assessment Collection Example</a:t>
            </a:r>
            <a:endParaRPr lang="en-US" sz="2800" b="1" dirty="0">
              <a:highlight>
                <a:srgbClr val="FFFF00"/>
              </a:highlight>
            </a:endParaRPr>
          </a:p>
        </p:txBody>
      </p:sp>
      <p:sp>
        <p:nvSpPr>
          <p:cNvPr id="5" name="Date Placeholder 4">
            <a:extLst>
              <a:ext uri="{FF2B5EF4-FFF2-40B4-BE49-F238E27FC236}">
                <a16:creationId xmlns:a16="http://schemas.microsoft.com/office/drawing/2014/main" id="{1502AB8D-6F77-DB12-722A-6618092D30FC}"/>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27394203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1348D-E7FB-4A50-BD48-08017951A80F}"/>
              </a:ext>
            </a:extLst>
          </p:cNvPr>
          <p:cNvSpPr>
            <a:spLocks noGrp="1"/>
          </p:cNvSpPr>
          <p:nvPr>
            <p:ph type="title"/>
          </p:nvPr>
        </p:nvSpPr>
        <p:spPr>
          <a:xfrm>
            <a:off x="838200" y="365125"/>
            <a:ext cx="10515600" cy="1064430"/>
          </a:xfrm>
        </p:spPr>
        <p:txBody>
          <a:bodyPr/>
          <a:lstStyle/>
          <a:p>
            <a:r>
              <a:rPr lang="en-US" b="1" dirty="0"/>
              <a:t>Missing Report – COS Assessment Collection</a:t>
            </a:r>
          </a:p>
        </p:txBody>
      </p:sp>
      <p:sp>
        <p:nvSpPr>
          <p:cNvPr id="3" name="Content Placeholder 2">
            <a:extLst>
              <a:ext uri="{FF2B5EF4-FFF2-40B4-BE49-F238E27FC236}">
                <a16:creationId xmlns:a16="http://schemas.microsoft.com/office/drawing/2014/main" id="{3D19CCBA-050C-4C5D-964D-B49659D2CCA6}"/>
              </a:ext>
            </a:extLst>
          </p:cNvPr>
          <p:cNvSpPr>
            <a:spLocks noGrp="1"/>
          </p:cNvSpPr>
          <p:nvPr>
            <p:ph idx="1"/>
          </p:nvPr>
        </p:nvSpPr>
        <p:spPr>
          <a:xfrm>
            <a:off x="838199" y="1429555"/>
            <a:ext cx="11121737" cy="4747408"/>
          </a:xfrm>
        </p:spPr>
        <p:txBody>
          <a:bodyPr>
            <a:normAutofit lnSpcReduction="10000"/>
          </a:bodyPr>
          <a:lstStyle/>
          <a:p>
            <a:r>
              <a:rPr lang="en-US" dirty="0"/>
              <a:t>Child Outcome Summary Assessment Collection (20##AGMFY)</a:t>
            </a:r>
          </a:p>
          <a:p>
            <a:pPr lvl="1"/>
            <a:r>
              <a:rPr lang="en-US" sz="2800" dirty="0"/>
              <a:t>Preschool COS/Assessment Type Code – GM</a:t>
            </a:r>
          </a:p>
          <a:p>
            <a:r>
              <a:rPr lang="en-US" dirty="0"/>
              <a:t>Report will display the resident district's preschool students who are reported with a disability and ODE has yet to receive a COS assessment for the student </a:t>
            </a:r>
          </a:p>
          <a:p>
            <a:r>
              <a:rPr lang="en-US" dirty="0"/>
              <a:t>Once vendor file is received, ODE will apply the results to the missing report </a:t>
            </a:r>
          </a:p>
          <a:p>
            <a:r>
              <a:rPr lang="en-US" dirty="0"/>
              <a:t>Valid SNR reasons for manually created GM test records</a:t>
            </a:r>
          </a:p>
          <a:p>
            <a:pPr lvl="1"/>
            <a:r>
              <a:rPr lang="en-US" sz="2800" dirty="0"/>
              <a:t>A, B, D, F, J, and R</a:t>
            </a:r>
          </a:p>
          <a:p>
            <a:r>
              <a:rPr lang="en-US" dirty="0"/>
              <a:t>If a student’s COS is missing and no SNR reason is applicable create an EMIS helpdesk ticket</a:t>
            </a:r>
            <a:endParaRPr lang="en-US" sz="2800"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B3532460-BE3A-49A4-AB90-031405C69E94}"/>
              </a:ext>
            </a:extLst>
          </p:cNvPr>
          <p:cNvSpPr>
            <a:spLocks noGrp="1"/>
          </p:cNvSpPr>
          <p:nvPr>
            <p:ph type="sldNum" sz="quarter" idx="12"/>
          </p:nvPr>
        </p:nvSpPr>
        <p:spPr/>
        <p:txBody>
          <a:bodyPr/>
          <a:lstStyle/>
          <a:p>
            <a:fld id="{1BC7DB03-7057-184B-9DF0-B5FFC5E3886A}" type="slidenum">
              <a:rPr lang="en-US" smtClean="0"/>
              <a:t>50</a:t>
            </a:fld>
            <a:endParaRPr lang="en-US" dirty="0"/>
          </a:p>
        </p:txBody>
      </p:sp>
      <p:sp>
        <p:nvSpPr>
          <p:cNvPr id="5" name="Date Placeholder 4">
            <a:extLst>
              <a:ext uri="{FF2B5EF4-FFF2-40B4-BE49-F238E27FC236}">
                <a16:creationId xmlns:a16="http://schemas.microsoft.com/office/drawing/2014/main" id="{1196CC6F-E439-C111-CCE2-EC61A43331CC}"/>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687994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E7D0E-9933-49D6-88BB-268BF60C9A91}"/>
              </a:ext>
            </a:extLst>
          </p:cNvPr>
          <p:cNvSpPr>
            <a:spLocks noGrp="1"/>
          </p:cNvSpPr>
          <p:nvPr>
            <p:ph type="title"/>
          </p:nvPr>
        </p:nvSpPr>
        <p:spPr>
          <a:xfrm>
            <a:off x="623455" y="365125"/>
            <a:ext cx="11398827" cy="821649"/>
          </a:xfrm>
        </p:spPr>
        <p:txBody>
          <a:bodyPr>
            <a:normAutofit/>
          </a:bodyPr>
          <a:lstStyle/>
          <a:p>
            <a:r>
              <a:rPr lang="en-US" b="1" dirty="0"/>
              <a:t>Missing Report – ELA Assessment Collections </a:t>
            </a:r>
            <a:endParaRPr lang="en-US" dirty="0"/>
          </a:p>
        </p:txBody>
      </p:sp>
      <p:sp>
        <p:nvSpPr>
          <p:cNvPr id="3" name="Content Placeholder 2">
            <a:extLst>
              <a:ext uri="{FF2B5EF4-FFF2-40B4-BE49-F238E27FC236}">
                <a16:creationId xmlns:a16="http://schemas.microsoft.com/office/drawing/2014/main" id="{2F06AC62-3CBA-4C6A-9FC1-6F0B1B342854}"/>
              </a:ext>
            </a:extLst>
          </p:cNvPr>
          <p:cNvSpPr>
            <a:spLocks noGrp="1"/>
          </p:cNvSpPr>
          <p:nvPr>
            <p:ph idx="1"/>
          </p:nvPr>
        </p:nvSpPr>
        <p:spPr>
          <a:xfrm>
            <a:off x="838200" y="1674254"/>
            <a:ext cx="10515600" cy="4342082"/>
          </a:xfrm>
        </p:spPr>
        <p:txBody>
          <a:bodyPr/>
          <a:lstStyle/>
          <a:p>
            <a:r>
              <a:rPr lang="en-US" sz="3200" dirty="0"/>
              <a:t>Two Preschool ELA Collections</a:t>
            </a:r>
          </a:p>
          <a:p>
            <a:pPr lvl="1"/>
            <a:r>
              <a:rPr lang="en-US" sz="2800" dirty="0"/>
              <a:t>Fall Early Learning Assessment Collection (20##AGBFL)</a:t>
            </a:r>
          </a:p>
          <a:p>
            <a:pPr lvl="1"/>
            <a:r>
              <a:rPr lang="en-US" sz="2800" dirty="0"/>
              <a:t>Spring Early Learning Assessment Collection (20##AGBSP)</a:t>
            </a:r>
          </a:p>
          <a:p>
            <a:r>
              <a:rPr lang="en-US" sz="3200" dirty="0"/>
              <a:t>Preschool ELA/Assessment Type Code – GB</a:t>
            </a:r>
          </a:p>
          <a:p>
            <a:r>
              <a:rPr lang="en-US" sz="3200" dirty="0"/>
              <a:t>Valid SNR reasons for manually created GB test records</a:t>
            </a:r>
          </a:p>
          <a:p>
            <a:pPr lvl="1"/>
            <a:r>
              <a:rPr lang="en-US" sz="2800" dirty="0"/>
              <a:t>A, B, D, F, H, J, R, and S</a:t>
            </a:r>
          </a:p>
          <a:p>
            <a:r>
              <a:rPr lang="en-US" dirty="0"/>
              <a:t>If a student’s ELA is missing and no SNR reason is applicable create an EMIS helpdesk ticket</a:t>
            </a:r>
          </a:p>
          <a:p>
            <a:pPr marL="0" indent="0">
              <a:buNone/>
            </a:pPr>
            <a:endParaRPr lang="en-US" dirty="0"/>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77EBB6F7-357D-49C6-BF52-FC913B0FC77C}"/>
              </a:ext>
            </a:extLst>
          </p:cNvPr>
          <p:cNvSpPr>
            <a:spLocks noGrp="1"/>
          </p:cNvSpPr>
          <p:nvPr>
            <p:ph type="sldNum" sz="quarter" idx="12"/>
          </p:nvPr>
        </p:nvSpPr>
        <p:spPr/>
        <p:txBody>
          <a:bodyPr/>
          <a:lstStyle/>
          <a:p>
            <a:fld id="{1BC7DB03-7057-184B-9DF0-B5FFC5E3886A}" type="slidenum">
              <a:rPr lang="en-US" smtClean="0"/>
              <a:t>51</a:t>
            </a:fld>
            <a:endParaRPr lang="en-US" dirty="0"/>
          </a:p>
        </p:txBody>
      </p:sp>
      <p:sp>
        <p:nvSpPr>
          <p:cNvPr id="5" name="Date Placeholder 4">
            <a:extLst>
              <a:ext uri="{FF2B5EF4-FFF2-40B4-BE49-F238E27FC236}">
                <a16:creationId xmlns:a16="http://schemas.microsoft.com/office/drawing/2014/main" id="{46759427-91A8-C578-CD5A-EABC8C2A8927}"/>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1447451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CFA4C-1FDB-46E4-AA25-EF93FF92BD03}"/>
              </a:ext>
            </a:extLst>
          </p:cNvPr>
          <p:cNvSpPr>
            <a:spLocks noGrp="1"/>
          </p:cNvSpPr>
          <p:nvPr>
            <p:ph type="title"/>
          </p:nvPr>
        </p:nvSpPr>
        <p:spPr>
          <a:xfrm>
            <a:off x="355003" y="365125"/>
            <a:ext cx="11760798" cy="841526"/>
          </a:xfrm>
        </p:spPr>
        <p:txBody>
          <a:bodyPr>
            <a:noAutofit/>
          </a:bodyPr>
          <a:lstStyle/>
          <a:p>
            <a:r>
              <a:rPr lang="en-US" b="1" dirty="0"/>
              <a:t>Missing Report – ELA Assessment Collections, cont’d </a:t>
            </a:r>
          </a:p>
        </p:txBody>
      </p:sp>
      <p:sp>
        <p:nvSpPr>
          <p:cNvPr id="3" name="Content Placeholder 2">
            <a:extLst>
              <a:ext uri="{FF2B5EF4-FFF2-40B4-BE49-F238E27FC236}">
                <a16:creationId xmlns:a16="http://schemas.microsoft.com/office/drawing/2014/main" id="{E65A40A3-5955-42F0-8DFE-9680C6EFB1ED}"/>
              </a:ext>
            </a:extLst>
          </p:cNvPr>
          <p:cNvSpPr>
            <a:spLocks noGrp="1"/>
          </p:cNvSpPr>
          <p:nvPr>
            <p:ph idx="1"/>
          </p:nvPr>
        </p:nvSpPr>
        <p:spPr>
          <a:xfrm>
            <a:off x="838200" y="1386038"/>
            <a:ext cx="10941996" cy="4790925"/>
          </a:xfrm>
        </p:spPr>
        <p:txBody>
          <a:bodyPr/>
          <a:lstStyle/>
          <a:p>
            <a:r>
              <a:rPr lang="en-US" sz="3200" dirty="0"/>
              <a:t>Report will display preschool students enrolled during the testing window </a:t>
            </a:r>
          </a:p>
          <a:p>
            <a:pPr lvl="1"/>
            <a:r>
              <a:rPr lang="en-US" sz="2800" dirty="0"/>
              <a:t>who are enrolled in an ECE program (how Received = E) who do not have an ELA test reported (with or without a disability) </a:t>
            </a:r>
          </a:p>
          <a:p>
            <a:pPr lvl="2"/>
            <a:r>
              <a:rPr lang="en-US" sz="2400" dirty="0"/>
              <a:t>The LEA who owns the ECE Grant is required to report the ELA assessments to EMIS</a:t>
            </a:r>
            <a:endParaRPr lang="en-US" sz="2400" dirty="0">
              <a:highlight>
                <a:srgbClr val="FFFF00"/>
              </a:highlight>
            </a:endParaRPr>
          </a:p>
          <a:p>
            <a:pPr lvl="1"/>
            <a:r>
              <a:rPr lang="en-US" sz="2800" dirty="0"/>
              <a:t>who have a disability and who do not have an ELA test reported</a:t>
            </a:r>
          </a:p>
          <a:p>
            <a:pPr lvl="2"/>
            <a:r>
              <a:rPr lang="en-US" sz="2400" dirty="0"/>
              <a:t>District of residence reports assessments</a:t>
            </a:r>
          </a:p>
          <a:p>
            <a:pPr lvl="2"/>
            <a:r>
              <a:rPr lang="en-US" sz="2400" dirty="0"/>
              <a:t>Educating LEA if not DOR can report ELA assessments </a:t>
            </a:r>
          </a:p>
          <a:p>
            <a:r>
              <a:rPr lang="en-US" sz="2800" dirty="0"/>
              <a:t>Once vendor file is received, ODE will apply the results to the missing report </a:t>
            </a:r>
          </a:p>
          <a:p>
            <a:endParaRPr lang="en-US" dirty="0"/>
          </a:p>
        </p:txBody>
      </p:sp>
      <p:sp>
        <p:nvSpPr>
          <p:cNvPr id="4" name="Slide Number Placeholder 3">
            <a:extLst>
              <a:ext uri="{FF2B5EF4-FFF2-40B4-BE49-F238E27FC236}">
                <a16:creationId xmlns:a16="http://schemas.microsoft.com/office/drawing/2014/main" id="{8211DA19-7BE1-4AAC-BB26-20080D8FEC8B}"/>
              </a:ext>
            </a:extLst>
          </p:cNvPr>
          <p:cNvSpPr>
            <a:spLocks noGrp="1"/>
          </p:cNvSpPr>
          <p:nvPr>
            <p:ph type="sldNum" sz="quarter" idx="12"/>
          </p:nvPr>
        </p:nvSpPr>
        <p:spPr/>
        <p:txBody>
          <a:bodyPr/>
          <a:lstStyle/>
          <a:p>
            <a:fld id="{1BC7DB03-7057-184B-9DF0-B5FFC5E3886A}" type="slidenum">
              <a:rPr lang="en-US" smtClean="0"/>
              <a:t>52</a:t>
            </a:fld>
            <a:endParaRPr lang="en-US" dirty="0"/>
          </a:p>
        </p:txBody>
      </p:sp>
      <p:sp>
        <p:nvSpPr>
          <p:cNvPr id="5" name="Date Placeholder 4">
            <a:extLst>
              <a:ext uri="{FF2B5EF4-FFF2-40B4-BE49-F238E27FC236}">
                <a16:creationId xmlns:a16="http://schemas.microsoft.com/office/drawing/2014/main" id="{4A956A6A-6643-FD97-8734-27CE4F9A24C5}"/>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23973738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B28D0-C522-4842-88C8-14700C4FDEC3}"/>
              </a:ext>
            </a:extLst>
          </p:cNvPr>
          <p:cNvSpPr>
            <a:spLocks noGrp="1"/>
          </p:cNvSpPr>
          <p:nvPr>
            <p:ph type="title"/>
          </p:nvPr>
        </p:nvSpPr>
        <p:spPr>
          <a:xfrm>
            <a:off x="838200" y="365126"/>
            <a:ext cx="10971998" cy="685461"/>
          </a:xfrm>
        </p:spPr>
        <p:txBody>
          <a:bodyPr>
            <a:noAutofit/>
          </a:bodyPr>
          <a:lstStyle/>
          <a:p>
            <a:r>
              <a:rPr lang="en-US" b="1" dirty="0"/>
              <a:t>Missing Report – KRA Fall Assessment Collection</a:t>
            </a:r>
          </a:p>
        </p:txBody>
      </p:sp>
      <p:sp>
        <p:nvSpPr>
          <p:cNvPr id="3" name="Content Placeholder 2">
            <a:extLst>
              <a:ext uri="{FF2B5EF4-FFF2-40B4-BE49-F238E27FC236}">
                <a16:creationId xmlns:a16="http://schemas.microsoft.com/office/drawing/2014/main" id="{F384CD19-68CD-4AFC-8D24-65A10BB544A9}"/>
              </a:ext>
            </a:extLst>
          </p:cNvPr>
          <p:cNvSpPr>
            <a:spLocks noGrp="1"/>
          </p:cNvSpPr>
          <p:nvPr>
            <p:ph idx="1"/>
          </p:nvPr>
        </p:nvSpPr>
        <p:spPr>
          <a:xfrm>
            <a:off x="1066399" y="1303030"/>
            <a:ext cx="10515600" cy="4812020"/>
          </a:xfrm>
        </p:spPr>
        <p:txBody>
          <a:bodyPr>
            <a:normAutofit lnSpcReduction="10000"/>
          </a:bodyPr>
          <a:lstStyle/>
          <a:p>
            <a:r>
              <a:rPr lang="en-US" sz="3200" dirty="0"/>
              <a:t>Kindergarten Readiness Assessment Collection (20##AGOFL)</a:t>
            </a:r>
          </a:p>
          <a:p>
            <a:r>
              <a:rPr lang="en-US" sz="3200" dirty="0"/>
              <a:t>KRA/Assessment Type Code – GO</a:t>
            </a:r>
          </a:p>
          <a:p>
            <a:r>
              <a:rPr lang="en-US" sz="3200" dirty="0"/>
              <a:t>Report will display any student reported with </a:t>
            </a:r>
          </a:p>
          <a:p>
            <a:pPr lvl="1"/>
            <a:r>
              <a:rPr lang="en-US" sz="2800" dirty="0"/>
              <a:t>Grade level of KG</a:t>
            </a:r>
          </a:p>
          <a:p>
            <a:pPr lvl="1"/>
            <a:r>
              <a:rPr lang="en-US" sz="2800" dirty="0"/>
              <a:t>Enrolled between the first day of school and November 1</a:t>
            </a:r>
            <a:r>
              <a:rPr lang="en-US" sz="2800" baseline="30000" dirty="0"/>
              <a:t>st</a:t>
            </a:r>
            <a:endParaRPr lang="en-US" sz="2800" dirty="0"/>
          </a:p>
          <a:p>
            <a:pPr lvl="1"/>
            <a:r>
              <a:rPr lang="en-US" sz="2800" dirty="0"/>
              <a:t>Report checks for the student in any district’s prior year S data</a:t>
            </a:r>
            <a:endParaRPr lang="en-US" sz="2800" dirty="0">
              <a:solidFill>
                <a:srgbClr val="FF0000"/>
              </a:solidFill>
            </a:endParaRPr>
          </a:p>
          <a:p>
            <a:pPr lvl="2"/>
            <a:r>
              <a:rPr lang="en-US" sz="2400" dirty="0"/>
              <a:t>If found the student will not be considered as missing the KRA </a:t>
            </a:r>
          </a:p>
          <a:p>
            <a:pPr lvl="2"/>
            <a:r>
              <a:rPr lang="en-US" sz="2400" dirty="0"/>
              <a:t>Verify SSID reported by prior district in prior year</a:t>
            </a:r>
          </a:p>
          <a:p>
            <a:pPr lvl="3"/>
            <a:r>
              <a:rPr lang="en-US" sz="2200" dirty="0"/>
              <a:t>Be sure SSID change is reported correctly</a:t>
            </a:r>
          </a:p>
          <a:p>
            <a:pPr lvl="3"/>
            <a:r>
              <a:rPr lang="en-US" sz="2200" dirty="0"/>
              <a:t>Send a Helpdesk ticket to ODE</a:t>
            </a:r>
          </a:p>
          <a:p>
            <a:pPr lvl="1"/>
            <a:r>
              <a:rPr lang="en-US" sz="2800" dirty="0"/>
              <a:t>English Learners are expected to take the KRA assessment</a:t>
            </a:r>
          </a:p>
          <a:p>
            <a:pPr lvl="1"/>
            <a:endParaRPr lang="en-US" sz="2800" dirty="0"/>
          </a:p>
        </p:txBody>
      </p:sp>
      <p:sp>
        <p:nvSpPr>
          <p:cNvPr id="4" name="Slide Number Placeholder 3">
            <a:extLst>
              <a:ext uri="{FF2B5EF4-FFF2-40B4-BE49-F238E27FC236}">
                <a16:creationId xmlns:a16="http://schemas.microsoft.com/office/drawing/2014/main" id="{9E2D76D1-54FB-4EC4-8417-EDA1987DF757}"/>
              </a:ext>
            </a:extLst>
          </p:cNvPr>
          <p:cNvSpPr>
            <a:spLocks noGrp="1"/>
          </p:cNvSpPr>
          <p:nvPr>
            <p:ph type="sldNum" sz="quarter" idx="12"/>
          </p:nvPr>
        </p:nvSpPr>
        <p:spPr/>
        <p:txBody>
          <a:bodyPr/>
          <a:lstStyle/>
          <a:p>
            <a:fld id="{1BC7DB03-7057-184B-9DF0-B5FFC5E3886A}" type="slidenum">
              <a:rPr lang="en-US" smtClean="0"/>
              <a:t>53</a:t>
            </a:fld>
            <a:endParaRPr lang="en-US" dirty="0"/>
          </a:p>
        </p:txBody>
      </p:sp>
      <p:sp>
        <p:nvSpPr>
          <p:cNvPr id="5" name="Date Placeholder 4">
            <a:extLst>
              <a:ext uri="{FF2B5EF4-FFF2-40B4-BE49-F238E27FC236}">
                <a16:creationId xmlns:a16="http://schemas.microsoft.com/office/drawing/2014/main" id="{BC70CEF1-56FF-5751-BE2E-568962F0289B}"/>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622138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DF5B-D8FD-4849-81BC-8D8426F6EB36}"/>
              </a:ext>
            </a:extLst>
          </p:cNvPr>
          <p:cNvSpPr>
            <a:spLocks noGrp="1"/>
          </p:cNvSpPr>
          <p:nvPr>
            <p:ph type="title"/>
          </p:nvPr>
        </p:nvSpPr>
        <p:spPr>
          <a:xfrm>
            <a:off x="731519" y="365126"/>
            <a:ext cx="11460481" cy="744484"/>
          </a:xfrm>
        </p:spPr>
        <p:txBody>
          <a:bodyPr>
            <a:noAutofit/>
          </a:bodyPr>
          <a:lstStyle/>
          <a:p>
            <a:r>
              <a:rPr lang="en-US" b="1" dirty="0"/>
              <a:t>Missing Report – KRA Fall Assessment Collection, cont’d</a:t>
            </a:r>
          </a:p>
        </p:txBody>
      </p:sp>
      <p:sp>
        <p:nvSpPr>
          <p:cNvPr id="3" name="Content Placeholder 2">
            <a:extLst>
              <a:ext uri="{FF2B5EF4-FFF2-40B4-BE49-F238E27FC236}">
                <a16:creationId xmlns:a16="http://schemas.microsoft.com/office/drawing/2014/main" id="{768ED458-BFFA-4596-956F-27F32C838670}"/>
              </a:ext>
            </a:extLst>
          </p:cNvPr>
          <p:cNvSpPr>
            <a:spLocks noGrp="1"/>
          </p:cNvSpPr>
          <p:nvPr>
            <p:ph idx="1"/>
          </p:nvPr>
        </p:nvSpPr>
        <p:spPr>
          <a:xfrm>
            <a:off x="838200" y="1407560"/>
            <a:ext cx="10812694" cy="4510355"/>
          </a:xfrm>
        </p:spPr>
        <p:txBody>
          <a:bodyPr/>
          <a:lstStyle/>
          <a:p>
            <a:pPr marL="0" indent="0">
              <a:buNone/>
            </a:pPr>
            <a:r>
              <a:rPr lang="en-US" sz="3200" dirty="0"/>
              <a:t>When a kindergarten student withdraws to another district during the testing window, the district with the most recent enrollment should report the KRA results </a:t>
            </a:r>
          </a:p>
          <a:p>
            <a:pPr lvl="1"/>
            <a:r>
              <a:rPr lang="en-US" sz="2800" dirty="0"/>
              <a:t>To facilitate this reporting, if a kindergarten student has a partial KRA assessment record in one district, and then moves to a different district, the first district is expected to share the results with the second district</a:t>
            </a:r>
          </a:p>
          <a:p>
            <a:pPr lvl="1"/>
            <a:r>
              <a:rPr lang="en-US" sz="2800" dirty="0"/>
              <a:t>Student should not appear on the first district’s assessment missing report</a:t>
            </a:r>
          </a:p>
          <a:p>
            <a:pPr lvl="1"/>
            <a:r>
              <a:rPr lang="en-US" sz="2800" dirty="0"/>
              <a:t>Second district should report KRA test to EMIS</a:t>
            </a:r>
          </a:p>
        </p:txBody>
      </p:sp>
      <p:sp>
        <p:nvSpPr>
          <p:cNvPr id="4" name="Slide Number Placeholder 3">
            <a:extLst>
              <a:ext uri="{FF2B5EF4-FFF2-40B4-BE49-F238E27FC236}">
                <a16:creationId xmlns:a16="http://schemas.microsoft.com/office/drawing/2014/main" id="{41471782-46EF-4BB9-B882-7F12C7CB87A5}"/>
              </a:ext>
            </a:extLst>
          </p:cNvPr>
          <p:cNvSpPr>
            <a:spLocks noGrp="1"/>
          </p:cNvSpPr>
          <p:nvPr>
            <p:ph type="sldNum" sz="quarter" idx="12"/>
          </p:nvPr>
        </p:nvSpPr>
        <p:spPr/>
        <p:txBody>
          <a:bodyPr/>
          <a:lstStyle/>
          <a:p>
            <a:fld id="{1BC7DB03-7057-184B-9DF0-B5FFC5E3886A}" type="slidenum">
              <a:rPr lang="en-US" smtClean="0"/>
              <a:t>54</a:t>
            </a:fld>
            <a:endParaRPr lang="en-US" dirty="0"/>
          </a:p>
        </p:txBody>
      </p:sp>
      <p:sp>
        <p:nvSpPr>
          <p:cNvPr id="5" name="Date Placeholder 4">
            <a:extLst>
              <a:ext uri="{FF2B5EF4-FFF2-40B4-BE49-F238E27FC236}">
                <a16:creationId xmlns:a16="http://schemas.microsoft.com/office/drawing/2014/main" id="{0757754A-DEAB-7D6B-FC01-8221AF34A9E7}"/>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12580878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07907-563E-4D97-9227-2EA8EE10188F}"/>
              </a:ext>
            </a:extLst>
          </p:cNvPr>
          <p:cNvSpPr>
            <a:spLocks noGrp="1"/>
          </p:cNvSpPr>
          <p:nvPr>
            <p:ph type="title"/>
          </p:nvPr>
        </p:nvSpPr>
        <p:spPr>
          <a:xfrm>
            <a:off x="703117" y="365126"/>
            <a:ext cx="11329556" cy="715530"/>
          </a:xfrm>
        </p:spPr>
        <p:txBody>
          <a:bodyPr>
            <a:noAutofit/>
          </a:bodyPr>
          <a:lstStyle/>
          <a:p>
            <a:r>
              <a:rPr lang="en-US" b="1" dirty="0"/>
              <a:t>Missing Report – KRA Fall Assessment Collection, cont’d</a:t>
            </a:r>
          </a:p>
        </p:txBody>
      </p:sp>
      <p:sp>
        <p:nvSpPr>
          <p:cNvPr id="3" name="Content Placeholder 2">
            <a:extLst>
              <a:ext uri="{FF2B5EF4-FFF2-40B4-BE49-F238E27FC236}">
                <a16:creationId xmlns:a16="http://schemas.microsoft.com/office/drawing/2014/main" id="{20163EE6-2D0E-4BB6-9E70-0EDD40D664A8}"/>
              </a:ext>
            </a:extLst>
          </p:cNvPr>
          <p:cNvSpPr>
            <a:spLocks noGrp="1"/>
          </p:cNvSpPr>
          <p:nvPr>
            <p:ph idx="1"/>
          </p:nvPr>
        </p:nvSpPr>
        <p:spPr>
          <a:xfrm>
            <a:off x="838200" y="1479479"/>
            <a:ext cx="11028218" cy="4360212"/>
          </a:xfrm>
        </p:spPr>
        <p:txBody>
          <a:bodyPr>
            <a:normAutofit/>
          </a:bodyPr>
          <a:lstStyle/>
          <a:p>
            <a:r>
              <a:rPr lang="en-US" sz="3200" dirty="0"/>
              <a:t>Once vendor file is received, ODE will apply the results to the missing report </a:t>
            </a:r>
          </a:p>
          <a:p>
            <a:r>
              <a:rPr lang="en-US" sz="3200" dirty="0"/>
              <a:t>Score not reported reasons valid for manually created KRA records</a:t>
            </a:r>
          </a:p>
          <a:p>
            <a:pPr lvl="1"/>
            <a:r>
              <a:rPr lang="en-US" sz="2800" dirty="0"/>
              <a:t>A, B, C, D, E, F, H, J, K, R, S</a:t>
            </a:r>
          </a:p>
          <a:p>
            <a:r>
              <a:rPr lang="en-US" sz="3200" dirty="0"/>
              <a:t>If a student’s KRA is missing and no SNR reason is applicable create an EMIS helpdesk ticket</a:t>
            </a:r>
          </a:p>
          <a:p>
            <a:pPr lvl="1"/>
            <a:r>
              <a:rPr lang="en-US" sz="2800" dirty="0"/>
              <a:t>See slide </a:t>
            </a:r>
            <a:r>
              <a:rPr lang="en-US" sz="3200" dirty="0"/>
              <a:t>SSIDs and Missing Assessments, Scenario 3</a:t>
            </a:r>
          </a:p>
        </p:txBody>
      </p:sp>
      <p:sp>
        <p:nvSpPr>
          <p:cNvPr id="4" name="Slide Number Placeholder 3">
            <a:extLst>
              <a:ext uri="{FF2B5EF4-FFF2-40B4-BE49-F238E27FC236}">
                <a16:creationId xmlns:a16="http://schemas.microsoft.com/office/drawing/2014/main" id="{E3211C1A-6807-4150-B9EB-0EC1354C1D9F}"/>
              </a:ext>
            </a:extLst>
          </p:cNvPr>
          <p:cNvSpPr>
            <a:spLocks noGrp="1"/>
          </p:cNvSpPr>
          <p:nvPr>
            <p:ph type="sldNum" sz="quarter" idx="12"/>
          </p:nvPr>
        </p:nvSpPr>
        <p:spPr/>
        <p:txBody>
          <a:bodyPr/>
          <a:lstStyle/>
          <a:p>
            <a:fld id="{1BC7DB03-7057-184B-9DF0-B5FFC5E3886A}" type="slidenum">
              <a:rPr lang="en-US" smtClean="0"/>
              <a:t>55</a:t>
            </a:fld>
            <a:endParaRPr lang="en-US" dirty="0"/>
          </a:p>
        </p:txBody>
      </p:sp>
      <p:sp>
        <p:nvSpPr>
          <p:cNvPr id="5" name="Date Placeholder 4">
            <a:extLst>
              <a:ext uri="{FF2B5EF4-FFF2-40B4-BE49-F238E27FC236}">
                <a16:creationId xmlns:a16="http://schemas.microsoft.com/office/drawing/2014/main" id="{3E582E21-D655-252E-D453-18C135031890}"/>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4160547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CFA4C-1FDB-46E4-AA25-EF93FF92BD03}"/>
              </a:ext>
            </a:extLst>
          </p:cNvPr>
          <p:cNvSpPr>
            <a:spLocks noGrp="1"/>
          </p:cNvSpPr>
          <p:nvPr>
            <p:ph type="title"/>
          </p:nvPr>
        </p:nvSpPr>
        <p:spPr>
          <a:xfrm>
            <a:off x="497542" y="277461"/>
            <a:ext cx="11677830" cy="686927"/>
          </a:xfrm>
        </p:spPr>
        <p:txBody>
          <a:bodyPr>
            <a:noAutofit/>
          </a:bodyPr>
          <a:lstStyle/>
          <a:p>
            <a:r>
              <a:rPr lang="en-US" b="1" dirty="0"/>
              <a:t>Missing Report – Fall Third Grade ELA Assessment Collection</a:t>
            </a:r>
          </a:p>
        </p:txBody>
      </p:sp>
      <p:sp>
        <p:nvSpPr>
          <p:cNvPr id="3" name="Content Placeholder 2">
            <a:extLst>
              <a:ext uri="{FF2B5EF4-FFF2-40B4-BE49-F238E27FC236}">
                <a16:creationId xmlns:a16="http://schemas.microsoft.com/office/drawing/2014/main" id="{E65A40A3-5955-42F0-8DFE-9680C6EFB1ED}"/>
              </a:ext>
            </a:extLst>
          </p:cNvPr>
          <p:cNvSpPr>
            <a:spLocks noGrp="1"/>
          </p:cNvSpPr>
          <p:nvPr>
            <p:ph idx="1"/>
          </p:nvPr>
        </p:nvSpPr>
        <p:spPr>
          <a:xfrm>
            <a:off x="838200" y="1150706"/>
            <a:ext cx="11216148" cy="4941869"/>
          </a:xfrm>
        </p:spPr>
        <p:txBody>
          <a:bodyPr>
            <a:normAutofit fontScale="92500" lnSpcReduction="20000"/>
          </a:bodyPr>
          <a:lstStyle/>
          <a:p>
            <a:r>
              <a:rPr lang="en-US" sz="3200" dirty="0"/>
              <a:t>Fall 3</a:t>
            </a:r>
            <a:r>
              <a:rPr lang="en-US" sz="3200" baseline="30000" dirty="0"/>
              <a:t>rd</a:t>
            </a:r>
            <a:r>
              <a:rPr lang="en-US" sz="3200" dirty="0"/>
              <a:t> Gr ELA and Reading Collection (20##AGNFL)</a:t>
            </a:r>
          </a:p>
          <a:p>
            <a:pPr lvl="1"/>
            <a:r>
              <a:rPr lang="en-US" sz="2800" dirty="0"/>
              <a:t>Ohio’s State Test Grade 3 ELA and Reading/Assessment Type Code – GN</a:t>
            </a:r>
          </a:p>
          <a:p>
            <a:r>
              <a:rPr lang="en-US" sz="3200" dirty="0"/>
              <a:t>Based on student data (student attributes such as grade level, effective start date, end date, and withdrawal reason), special education event reporting, and vendor files</a:t>
            </a:r>
          </a:p>
          <a:p>
            <a:r>
              <a:rPr lang="en-US" sz="3200" dirty="0"/>
              <a:t>Report will display grade 3 students who were enrolled during the fall test window</a:t>
            </a:r>
          </a:p>
          <a:p>
            <a:r>
              <a:rPr lang="en-US" sz="3200" dirty="0"/>
              <a:t>Once vendor file is received, ODE will apply the results to the missing report </a:t>
            </a:r>
          </a:p>
          <a:p>
            <a:r>
              <a:rPr lang="en-US" sz="3200" dirty="0"/>
              <a:t>Valid SNR reasons for manually created GN test records</a:t>
            </a:r>
          </a:p>
          <a:p>
            <a:pPr lvl="1"/>
            <a:r>
              <a:rPr lang="en-US" sz="2800" dirty="0"/>
              <a:t>A, B, C, D, E, F, H, I, J, K, N, P, and 5</a:t>
            </a:r>
            <a:endParaRPr lang="en-US" dirty="0"/>
          </a:p>
          <a:p>
            <a:r>
              <a:rPr lang="en-US" sz="3200" dirty="0"/>
              <a:t>If a student’s Fall Third Grade ELA is missing and no SNR reason is applicable create an EMIS helpdesk ticket</a:t>
            </a:r>
          </a:p>
          <a:p>
            <a:endParaRPr lang="en-US" dirty="0"/>
          </a:p>
          <a:p>
            <a:endParaRPr lang="en-US" dirty="0"/>
          </a:p>
        </p:txBody>
      </p:sp>
      <p:sp>
        <p:nvSpPr>
          <p:cNvPr id="4" name="Slide Number Placeholder 3">
            <a:extLst>
              <a:ext uri="{FF2B5EF4-FFF2-40B4-BE49-F238E27FC236}">
                <a16:creationId xmlns:a16="http://schemas.microsoft.com/office/drawing/2014/main" id="{8211DA19-7BE1-4AAC-BB26-20080D8FEC8B}"/>
              </a:ext>
            </a:extLst>
          </p:cNvPr>
          <p:cNvSpPr>
            <a:spLocks noGrp="1"/>
          </p:cNvSpPr>
          <p:nvPr>
            <p:ph type="sldNum" sz="quarter" idx="12"/>
          </p:nvPr>
        </p:nvSpPr>
        <p:spPr/>
        <p:txBody>
          <a:bodyPr/>
          <a:lstStyle/>
          <a:p>
            <a:fld id="{1BC7DB03-7057-184B-9DF0-B5FFC5E3886A}" type="slidenum">
              <a:rPr lang="en-US" smtClean="0"/>
              <a:t>56</a:t>
            </a:fld>
            <a:endParaRPr lang="en-US" dirty="0"/>
          </a:p>
        </p:txBody>
      </p:sp>
      <p:sp>
        <p:nvSpPr>
          <p:cNvPr id="5" name="Date Placeholder 4">
            <a:extLst>
              <a:ext uri="{FF2B5EF4-FFF2-40B4-BE49-F238E27FC236}">
                <a16:creationId xmlns:a16="http://schemas.microsoft.com/office/drawing/2014/main" id="{DEC07F50-0E36-09AA-07FC-2C4BA48E78F9}"/>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469382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4F5AA-29D7-4C2B-B6F7-2BB2679F8E12}"/>
              </a:ext>
            </a:extLst>
          </p:cNvPr>
          <p:cNvSpPr>
            <a:spLocks noGrp="1"/>
          </p:cNvSpPr>
          <p:nvPr>
            <p:ph type="title"/>
          </p:nvPr>
        </p:nvSpPr>
        <p:spPr>
          <a:xfrm>
            <a:off x="838200" y="365125"/>
            <a:ext cx="11186652" cy="955513"/>
          </a:xfrm>
        </p:spPr>
        <p:txBody>
          <a:bodyPr>
            <a:noAutofit/>
          </a:bodyPr>
          <a:lstStyle/>
          <a:p>
            <a:r>
              <a:rPr lang="en-US" b="1" dirty="0"/>
              <a:t>Missing Report – Spring 3-8 Assessment Collection</a:t>
            </a:r>
          </a:p>
        </p:txBody>
      </p:sp>
      <p:sp>
        <p:nvSpPr>
          <p:cNvPr id="3" name="Content Placeholder 2">
            <a:extLst>
              <a:ext uri="{FF2B5EF4-FFF2-40B4-BE49-F238E27FC236}">
                <a16:creationId xmlns:a16="http://schemas.microsoft.com/office/drawing/2014/main" id="{2813C260-36A7-4441-B728-925F9C068700}"/>
              </a:ext>
            </a:extLst>
          </p:cNvPr>
          <p:cNvSpPr>
            <a:spLocks noGrp="1"/>
          </p:cNvSpPr>
          <p:nvPr>
            <p:ph idx="1"/>
          </p:nvPr>
        </p:nvSpPr>
        <p:spPr>
          <a:xfrm>
            <a:off x="838200" y="1500027"/>
            <a:ext cx="10638034" cy="4243227"/>
          </a:xfrm>
        </p:spPr>
        <p:txBody>
          <a:bodyPr>
            <a:normAutofit/>
          </a:bodyPr>
          <a:lstStyle/>
          <a:p>
            <a:r>
              <a:rPr lang="en-US" sz="3200" dirty="0"/>
              <a:t>Spring State Assessment Grades 3-8 Collection (20##AGNSP)</a:t>
            </a:r>
          </a:p>
          <a:p>
            <a:r>
              <a:rPr lang="en-US" sz="3200" dirty="0"/>
              <a:t>Ohio’s State Tests 3-8</a:t>
            </a:r>
          </a:p>
          <a:p>
            <a:r>
              <a:rPr lang="en-US" sz="3200" dirty="0"/>
              <a:t>Assessment Type Code – GN</a:t>
            </a:r>
          </a:p>
          <a:p>
            <a:r>
              <a:rPr lang="en-US" sz="3200" dirty="0"/>
              <a:t>Once vendor file is received, ODE will apply the results to the missing report </a:t>
            </a:r>
          </a:p>
          <a:p>
            <a:r>
              <a:rPr lang="en-US" sz="3200" dirty="0"/>
              <a:t>Report will reflect SSID changes</a:t>
            </a:r>
          </a:p>
        </p:txBody>
      </p:sp>
      <p:sp>
        <p:nvSpPr>
          <p:cNvPr id="4" name="Slide Number Placeholder 3">
            <a:extLst>
              <a:ext uri="{FF2B5EF4-FFF2-40B4-BE49-F238E27FC236}">
                <a16:creationId xmlns:a16="http://schemas.microsoft.com/office/drawing/2014/main" id="{1F8C6E73-5820-4506-8FC7-6445F57EF5A4}"/>
              </a:ext>
            </a:extLst>
          </p:cNvPr>
          <p:cNvSpPr>
            <a:spLocks noGrp="1"/>
          </p:cNvSpPr>
          <p:nvPr>
            <p:ph type="sldNum" sz="quarter" idx="12"/>
          </p:nvPr>
        </p:nvSpPr>
        <p:spPr/>
        <p:txBody>
          <a:bodyPr/>
          <a:lstStyle/>
          <a:p>
            <a:fld id="{1BC7DB03-7057-184B-9DF0-B5FFC5E3886A}" type="slidenum">
              <a:rPr lang="en-US" smtClean="0"/>
              <a:t>57</a:t>
            </a:fld>
            <a:endParaRPr lang="en-US" dirty="0"/>
          </a:p>
        </p:txBody>
      </p:sp>
      <p:sp>
        <p:nvSpPr>
          <p:cNvPr id="5" name="Date Placeholder 4">
            <a:extLst>
              <a:ext uri="{FF2B5EF4-FFF2-40B4-BE49-F238E27FC236}">
                <a16:creationId xmlns:a16="http://schemas.microsoft.com/office/drawing/2014/main" id="{DB47DFC8-FA41-C04D-4466-DD55D7429E59}"/>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19416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E132-9ADC-40CB-ACB6-F7BB454226D7}"/>
              </a:ext>
            </a:extLst>
          </p:cNvPr>
          <p:cNvSpPr>
            <a:spLocks noGrp="1"/>
          </p:cNvSpPr>
          <p:nvPr>
            <p:ph type="title"/>
          </p:nvPr>
        </p:nvSpPr>
        <p:spPr>
          <a:xfrm>
            <a:off x="727587" y="223882"/>
            <a:ext cx="11287431" cy="723936"/>
          </a:xfrm>
        </p:spPr>
        <p:txBody>
          <a:bodyPr>
            <a:noAutofit/>
          </a:bodyPr>
          <a:lstStyle/>
          <a:p>
            <a:r>
              <a:rPr lang="en-US" b="1" dirty="0"/>
              <a:t>Missing Report – Spring 3-8 Assessment Collection, cont’d </a:t>
            </a:r>
          </a:p>
        </p:txBody>
      </p:sp>
      <p:sp>
        <p:nvSpPr>
          <p:cNvPr id="3" name="Content Placeholder 2">
            <a:extLst>
              <a:ext uri="{FF2B5EF4-FFF2-40B4-BE49-F238E27FC236}">
                <a16:creationId xmlns:a16="http://schemas.microsoft.com/office/drawing/2014/main" id="{0139382D-01F4-438D-A9A9-42521C8DA52A}"/>
              </a:ext>
            </a:extLst>
          </p:cNvPr>
          <p:cNvSpPr>
            <a:spLocks noGrp="1"/>
          </p:cNvSpPr>
          <p:nvPr>
            <p:ph idx="1"/>
          </p:nvPr>
        </p:nvSpPr>
        <p:spPr>
          <a:xfrm>
            <a:off x="727587" y="1089062"/>
            <a:ext cx="10915436" cy="4859675"/>
          </a:xfrm>
        </p:spPr>
        <p:txBody>
          <a:bodyPr/>
          <a:lstStyle/>
          <a:p>
            <a:pPr marL="0" indent="0">
              <a:buNone/>
            </a:pPr>
            <a:r>
              <a:rPr lang="en-US" sz="3200" dirty="0"/>
              <a:t>Report will display grade 3 – 8 students who were enrolled during the test window</a:t>
            </a:r>
          </a:p>
          <a:p>
            <a:pPr lvl="1"/>
            <a:r>
              <a:rPr lang="en-US" sz="2800" dirty="0"/>
              <a:t>If a student is accelerated in a subject that exists at the student’s grade level on the Ohio’s State Tests, as reported on the Student Attributes – Effective Date (FD) Record, but there is no such OST subject test available at the accelerated grade level, report the test grade level of the non-existent test with a SNR value of N</a:t>
            </a:r>
          </a:p>
          <a:p>
            <a:pPr marL="914400" lvl="2" indent="0">
              <a:buNone/>
            </a:pPr>
            <a:r>
              <a:rPr lang="en-US" sz="2400" dirty="0"/>
              <a:t>N – Student taking subject above grade level, no subject test at higher grade </a:t>
            </a:r>
          </a:p>
          <a:p>
            <a:pPr lvl="1"/>
            <a:r>
              <a:rPr lang="en-US" sz="2800" dirty="0"/>
              <a:t>If a student is subject accelerated in ELA or Math to a higher grade, then the student is removed from the ELA/Math overall grade level and added to the denominator of the accelerated grade level</a:t>
            </a:r>
          </a:p>
          <a:p>
            <a:pPr marL="457200" lvl="1" indent="0">
              <a:buNone/>
            </a:pPr>
            <a:endParaRPr lang="en-US" dirty="0"/>
          </a:p>
        </p:txBody>
      </p:sp>
      <p:sp>
        <p:nvSpPr>
          <p:cNvPr id="4" name="Slide Number Placeholder 3">
            <a:extLst>
              <a:ext uri="{FF2B5EF4-FFF2-40B4-BE49-F238E27FC236}">
                <a16:creationId xmlns:a16="http://schemas.microsoft.com/office/drawing/2014/main" id="{26A45BAD-0A27-430D-8D85-254CB93E46E8}"/>
              </a:ext>
            </a:extLst>
          </p:cNvPr>
          <p:cNvSpPr>
            <a:spLocks noGrp="1"/>
          </p:cNvSpPr>
          <p:nvPr>
            <p:ph type="sldNum" sz="quarter" idx="12"/>
          </p:nvPr>
        </p:nvSpPr>
        <p:spPr/>
        <p:txBody>
          <a:bodyPr/>
          <a:lstStyle/>
          <a:p>
            <a:fld id="{1BC7DB03-7057-184B-9DF0-B5FFC5E3886A}" type="slidenum">
              <a:rPr lang="en-US" smtClean="0"/>
              <a:t>58</a:t>
            </a:fld>
            <a:endParaRPr lang="en-US" dirty="0"/>
          </a:p>
        </p:txBody>
      </p:sp>
      <p:sp>
        <p:nvSpPr>
          <p:cNvPr id="5" name="Date Placeholder 4">
            <a:extLst>
              <a:ext uri="{FF2B5EF4-FFF2-40B4-BE49-F238E27FC236}">
                <a16:creationId xmlns:a16="http://schemas.microsoft.com/office/drawing/2014/main" id="{3EEA15F5-AD11-86BF-2EC2-D7A4FAB512B5}"/>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3033015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DE16-63E1-48BE-B6DB-0815988AFEA3}"/>
              </a:ext>
            </a:extLst>
          </p:cNvPr>
          <p:cNvSpPr>
            <a:spLocks noGrp="1"/>
          </p:cNvSpPr>
          <p:nvPr>
            <p:ph type="title"/>
          </p:nvPr>
        </p:nvSpPr>
        <p:spPr>
          <a:xfrm>
            <a:off x="838199" y="365126"/>
            <a:ext cx="11206317" cy="677094"/>
          </a:xfrm>
        </p:spPr>
        <p:txBody>
          <a:bodyPr>
            <a:noAutofit/>
          </a:bodyPr>
          <a:lstStyle/>
          <a:p>
            <a:r>
              <a:rPr lang="en-US" b="1" dirty="0"/>
              <a:t>Missing Report – Spring 3-8 Assessment Collection, cont’d </a:t>
            </a:r>
          </a:p>
        </p:txBody>
      </p:sp>
      <p:sp>
        <p:nvSpPr>
          <p:cNvPr id="3" name="Content Placeholder 2">
            <a:extLst>
              <a:ext uri="{FF2B5EF4-FFF2-40B4-BE49-F238E27FC236}">
                <a16:creationId xmlns:a16="http://schemas.microsoft.com/office/drawing/2014/main" id="{83D0DBE3-2F5F-4755-A07C-598BCA4DFEDE}"/>
              </a:ext>
            </a:extLst>
          </p:cNvPr>
          <p:cNvSpPr>
            <a:spLocks noGrp="1"/>
          </p:cNvSpPr>
          <p:nvPr>
            <p:ph idx="1"/>
          </p:nvPr>
        </p:nvSpPr>
        <p:spPr>
          <a:xfrm>
            <a:off x="838199" y="1340427"/>
            <a:ext cx="10861965" cy="4655128"/>
          </a:xfrm>
        </p:spPr>
        <p:txBody>
          <a:bodyPr>
            <a:normAutofit fontScale="92500" lnSpcReduction="10000"/>
          </a:bodyPr>
          <a:lstStyle/>
          <a:p>
            <a:r>
              <a:rPr lang="en-US" sz="3200" dirty="0"/>
              <a:t>If a student is in grades 3-8 but is also being included in the denominator of the EOC Missing list the student is removed from the 3-8 Missing list for that subject area</a:t>
            </a:r>
          </a:p>
          <a:p>
            <a:r>
              <a:rPr lang="en-US" sz="3200" dirty="0"/>
              <a:t>Students reported with ALT test on IEP should not appear as missing</a:t>
            </a:r>
          </a:p>
          <a:p>
            <a:pPr lvl="1"/>
            <a:r>
              <a:rPr lang="en-US" sz="2800" dirty="0">
                <a:latin typeface="Calibri" panose="020F0502020204030204" pitchFamily="34" charset="0"/>
                <a:ea typeface="Calibri" panose="020F0502020204030204" pitchFamily="34" charset="0"/>
              </a:rPr>
              <a:t>S</a:t>
            </a:r>
            <a:r>
              <a:rPr lang="en-US" sz="2800" dirty="0">
                <a:effectLst/>
                <a:latin typeface="Calibri" panose="020F0502020204030204" pitchFamily="34" charset="0"/>
                <a:ea typeface="Calibri" panose="020F0502020204030204" pitchFamily="34" charset="0"/>
              </a:rPr>
              <a:t>tudent won't be removed from the Missing OST (3-8 &amp; EOC) </a:t>
            </a:r>
            <a:r>
              <a:rPr lang="en-US" sz="2800" dirty="0">
                <a:latin typeface="Calibri" panose="020F0502020204030204" pitchFamily="34" charset="0"/>
                <a:ea typeface="Calibri" panose="020F0502020204030204" pitchFamily="34" charset="0"/>
              </a:rPr>
              <a:t>until</a:t>
            </a:r>
            <a:r>
              <a:rPr lang="en-US" sz="2800" dirty="0">
                <a:effectLst/>
                <a:latin typeface="Calibri" panose="020F0502020204030204" pitchFamily="34" charset="0"/>
                <a:ea typeface="Calibri" panose="020F0502020204030204" pitchFamily="34" charset="0"/>
              </a:rPr>
              <a:t> districts report the ALT test</a:t>
            </a:r>
            <a:endParaRPr lang="en-US" sz="2800" dirty="0"/>
          </a:p>
          <a:p>
            <a:r>
              <a:rPr lang="en-US" sz="3200" dirty="0"/>
              <a:t>Valid SNR reasons for manually created GN test records</a:t>
            </a:r>
          </a:p>
          <a:p>
            <a:pPr lvl="1"/>
            <a:r>
              <a:rPr lang="en-US" sz="3200" dirty="0"/>
              <a:t>A, B, C, D, E, F, H, I, J, K, N, P, and 5</a:t>
            </a:r>
          </a:p>
          <a:p>
            <a:r>
              <a:rPr lang="en-US" sz="3200" dirty="0"/>
              <a:t>If a student’s 3-8 Spring Ohio’s State test is missing and no SNR reason is applicable create an EMIS helpdesk ticket</a:t>
            </a:r>
          </a:p>
          <a:p>
            <a:pPr marL="0" indent="0">
              <a:buNone/>
            </a:pPr>
            <a:endParaRPr lang="en-US" sz="2800" dirty="0"/>
          </a:p>
          <a:p>
            <a:endParaRPr lang="en-US" dirty="0"/>
          </a:p>
        </p:txBody>
      </p:sp>
      <p:sp>
        <p:nvSpPr>
          <p:cNvPr id="4" name="Slide Number Placeholder 3">
            <a:extLst>
              <a:ext uri="{FF2B5EF4-FFF2-40B4-BE49-F238E27FC236}">
                <a16:creationId xmlns:a16="http://schemas.microsoft.com/office/drawing/2014/main" id="{4CB0890C-CF8A-4E0C-B9D8-F3EFB8855940}"/>
              </a:ext>
            </a:extLst>
          </p:cNvPr>
          <p:cNvSpPr>
            <a:spLocks noGrp="1"/>
          </p:cNvSpPr>
          <p:nvPr>
            <p:ph type="sldNum" sz="quarter" idx="12"/>
          </p:nvPr>
        </p:nvSpPr>
        <p:spPr/>
        <p:txBody>
          <a:bodyPr/>
          <a:lstStyle/>
          <a:p>
            <a:fld id="{1BC7DB03-7057-184B-9DF0-B5FFC5E3886A}" type="slidenum">
              <a:rPr lang="en-US" smtClean="0"/>
              <a:t>59</a:t>
            </a:fld>
            <a:endParaRPr lang="en-US" dirty="0"/>
          </a:p>
        </p:txBody>
      </p:sp>
      <p:sp>
        <p:nvSpPr>
          <p:cNvPr id="5" name="Date Placeholder 4">
            <a:extLst>
              <a:ext uri="{FF2B5EF4-FFF2-40B4-BE49-F238E27FC236}">
                <a16:creationId xmlns:a16="http://schemas.microsoft.com/office/drawing/2014/main" id="{3C90EFD9-66D7-D992-8A2E-4412A6338D76}"/>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3786374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5B8433-45DF-4580-8B9A-697514135F16}"/>
              </a:ext>
            </a:extLst>
          </p:cNvPr>
          <p:cNvPicPr>
            <a:picLocks noChangeAspect="1"/>
          </p:cNvPicPr>
          <p:nvPr/>
        </p:nvPicPr>
        <p:blipFill>
          <a:blip r:embed="rId3"/>
          <a:stretch>
            <a:fillRect/>
          </a:stretch>
        </p:blipFill>
        <p:spPr>
          <a:xfrm>
            <a:off x="940022" y="978869"/>
            <a:ext cx="8064296" cy="5461496"/>
          </a:xfrm>
          <a:prstGeom prst="rect">
            <a:avLst/>
          </a:prstGeom>
          <a:ln>
            <a:solidFill>
              <a:schemeClr val="tx1"/>
            </a:solidFill>
          </a:ln>
        </p:spPr>
      </p:pic>
      <p:sp>
        <p:nvSpPr>
          <p:cNvPr id="2" name="Title 1"/>
          <p:cNvSpPr>
            <a:spLocks noGrp="1"/>
          </p:cNvSpPr>
          <p:nvPr>
            <p:ph type="title"/>
          </p:nvPr>
        </p:nvSpPr>
        <p:spPr>
          <a:xfrm>
            <a:off x="838200" y="365126"/>
            <a:ext cx="10515600" cy="552024"/>
          </a:xfrm>
          <a:ln>
            <a:noFill/>
          </a:ln>
        </p:spPr>
        <p:txBody>
          <a:bodyPr>
            <a:normAutofit fontScale="90000"/>
          </a:bodyPr>
          <a:lstStyle/>
          <a:p>
            <a:r>
              <a:rPr lang="en-US" b="1" dirty="0"/>
              <a:t>Level 1 Reports, cont’d</a:t>
            </a:r>
          </a:p>
        </p:txBody>
      </p:sp>
      <p:sp>
        <p:nvSpPr>
          <p:cNvPr id="4" name="Slide Number Placeholder 3"/>
          <p:cNvSpPr>
            <a:spLocks noGrp="1"/>
          </p:cNvSpPr>
          <p:nvPr>
            <p:ph type="sldNum" sz="quarter" idx="12"/>
          </p:nvPr>
        </p:nvSpPr>
        <p:spPr/>
        <p:txBody>
          <a:bodyPr/>
          <a:lstStyle/>
          <a:p>
            <a:fld id="{1BC7DB03-7057-184B-9DF0-B5FFC5E3886A}" type="slidenum">
              <a:rPr lang="en-US" smtClean="0"/>
              <a:t>6</a:t>
            </a:fld>
            <a:endParaRPr lang="en-US" dirty="0"/>
          </a:p>
        </p:txBody>
      </p:sp>
      <p:sp>
        <p:nvSpPr>
          <p:cNvPr id="3" name="TextBox 2"/>
          <p:cNvSpPr txBox="1"/>
          <p:nvPr/>
        </p:nvSpPr>
        <p:spPr>
          <a:xfrm>
            <a:off x="4870622" y="4250680"/>
            <a:ext cx="4133696" cy="461665"/>
          </a:xfrm>
          <a:prstGeom prst="rect">
            <a:avLst/>
          </a:prstGeom>
          <a:solidFill>
            <a:schemeClr val="bg1"/>
          </a:solidFill>
          <a:ln w="28575">
            <a:solidFill>
              <a:schemeClr val="tx1"/>
            </a:solidFill>
          </a:ln>
        </p:spPr>
        <p:txBody>
          <a:bodyPr wrap="none" rtlCol="0">
            <a:spAutoFit/>
          </a:bodyPr>
          <a:lstStyle/>
          <a:p>
            <a:r>
              <a:rPr lang="en-US" sz="2400" b="1" dirty="0"/>
              <a:t>Select “Generate Review Data”</a:t>
            </a:r>
          </a:p>
        </p:txBody>
      </p:sp>
      <p:sp>
        <p:nvSpPr>
          <p:cNvPr id="13" name="TextBox 12">
            <a:extLst>
              <a:ext uri="{FF2B5EF4-FFF2-40B4-BE49-F238E27FC236}">
                <a16:creationId xmlns:a16="http://schemas.microsoft.com/office/drawing/2014/main" id="{DFF3F696-1F77-4FEB-9E1A-DB0EEE026759}"/>
              </a:ext>
            </a:extLst>
          </p:cNvPr>
          <p:cNvSpPr txBox="1"/>
          <p:nvPr/>
        </p:nvSpPr>
        <p:spPr>
          <a:xfrm>
            <a:off x="3352209" y="4940314"/>
            <a:ext cx="3248233" cy="461665"/>
          </a:xfrm>
          <a:prstGeom prst="rect">
            <a:avLst/>
          </a:prstGeom>
          <a:solidFill>
            <a:schemeClr val="bg1"/>
          </a:solidFill>
          <a:ln>
            <a:solidFill>
              <a:schemeClr val="tx1"/>
            </a:solidFill>
          </a:ln>
        </p:spPr>
        <p:txBody>
          <a:bodyPr wrap="square" rtlCol="0">
            <a:spAutoFit/>
          </a:bodyPr>
          <a:lstStyle/>
          <a:p>
            <a:r>
              <a:rPr lang="en-US" sz="2400" b="1" dirty="0"/>
              <a:t>Find the Missing Report</a:t>
            </a:r>
          </a:p>
        </p:txBody>
      </p:sp>
      <p:cxnSp>
        <p:nvCxnSpPr>
          <p:cNvPr id="14" name="Straight Arrow Connector 13">
            <a:extLst>
              <a:ext uri="{FF2B5EF4-FFF2-40B4-BE49-F238E27FC236}">
                <a16:creationId xmlns:a16="http://schemas.microsoft.com/office/drawing/2014/main" id="{46232BCB-5597-4F70-A6E9-5D610FF0DDAF}"/>
              </a:ext>
            </a:extLst>
          </p:cNvPr>
          <p:cNvCxnSpPr>
            <a:cxnSpLocks/>
            <a:stCxn id="3" idx="1"/>
          </p:cNvCxnSpPr>
          <p:nvPr/>
        </p:nvCxnSpPr>
        <p:spPr>
          <a:xfrm flipH="1">
            <a:off x="2431914" y="4481513"/>
            <a:ext cx="2438708" cy="2455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BF6018BA-086B-4467-89E6-C1DD071734A3}"/>
              </a:ext>
            </a:extLst>
          </p:cNvPr>
          <p:cNvSpPr/>
          <p:nvPr/>
        </p:nvSpPr>
        <p:spPr>
          <a:xfrm>
            <a:off x="914399" y="4588469"/>
            <a:ext cx="1517515" cy="2772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28F2AD8-F64D-4F22-8D4E-F9C0F0F80203}"/>
              </a:ext>
            </a:extLst>
          </p:cNvPr>
          <p:cNvSpPr/>
          <p:nvPr/>
        </p:nvSpPr>
        <p:spPr>
          <a:xfrm>
            <a:off x="1194280" y="5810484"/>
            <a:ext cx="7342632" cy="2455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18C8B11E-8F4F-4134-8B86-40C2612DC4B2}"/>
              </a:ext>
            </a:extLst>
          </p:cNvPr>
          <p:cNvCxnSpPr>
            <a:cxnSpLocks/>
          </p:cNvCxnSpPr>
          <p:nvPr/>
        </p:nvCxnSpPr>
        <p:spPr>
          <a:xfrm flipH="1">
            <a:off x="4870622" y="5449191"/>
            <a:ext cx="1138819" cy="4616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139B0D9A-94B3-B550-C613-77C3E237B389}"/>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23741080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96E21-4D8D-4512-9F66-92E26DF42962}"/>
              </a:ext>
            </a:extLst>
          </p:cNvPr>
          <p:cNvSpPr>
            <a:spLocks noGrp="1"/>
          </p:cNvSpPr>
          <p:nvPr>
            <p:ph type="title"/>
          </p:nvPr>
        </p:nvSpPr>
        <p:spPr>
          <a:xfrm>
            <a:off x="914400" y="365125"/>
            <a:ext cx="10782300" cy="846987"/>
          </a:xfrm>
        </p:spPr>
        <p:txBody>
          <a:bodyPr>
            <a:normAutofit/>
          </a:bodyPr>
          <a:lstStyle/>
          <a:p>
            <a:r>
              <a:rPr lang="en-US" b="1" dirty="0"/>
              <a:t>TIDE Resource </a:t>
            </a:r>
          </a:p>
        </p:txBody>
      </p:sp>
      <p:sp>
        <p:nvSpPr>
          <p:cNvPr id="3" name="Content Placeholder 2">
            <a:extLst>
              <a:ext uri="{FF2B5EF4-FFF2-40B4-BE49-F238E27FC236}">
                <a16:creationId xmlns:a16="http://schemas.microsoft.com/office/drawing/2014/main" id="{4A09786A-E649-4D89-901C-0904324C5067}"/>
              </a:ext>
            </a:extLst>
          </p:cNvPr>
          <p:cNvSpPr>
            <a:spLocks noGrp="1"/>
          </p:cNvSpPr>
          <p:nvPr>
            <p:ph idx="1"/>
          </p:nvPr>
        </p:nvSpPr>
        <p:spPr>
          <a:xfrm>
            <a:off x="914400" y="1414131"/>
            <a:ext cx="10439400" cy="4338084"/>
          </a:xfrm>
        </p:spPr>
        <p:txBody>
          <a:bodyPr/>
          <a:lstStyle/>
          <a:p>
            <a:pPr>
              <a:spcBef>
                <a:spcPts val="375"/>
              </a:spcBef>
              <a:spcAft>
                <a:spcPts val="750"/>
              </a:spcAft>
            </a:pPr>
            <a:r>
              <a:rPr lang="en-US" sz="3200" dirty="0">
                <a:solidFill>
                  <a:srgbClr val="000000"/>
                </a:solidFill>
                <a:effectLst/>
                <a:ea typeface="Times New Roman" panose="02020603050405020304" pitchFamily="18" charset="0"/>
              </a:rPr>
              <a:t>Available to help </a:t>
            </a:r>
            <a:r>
              <a:rPr lang="en-US" sz="3200" dirty="0">
                <a:solidFill>
                  <a:srgbClr val="000000"/>
                </a:solidFill>
                <a:ea typeface="Times New Roman" panose="02020603050405020304" pitchFamily="18" charset="0"/>
              </a:rPr>
              <a:t>i</a:t>
            </a:r>
            <a:r>
              <a:rPr lang="en-US" sz="3200" dirty="0">
                <a:solidFill>
                  <a:srgbClr val="000000"/>
                </a:solidFill>
                <a:effectLst/>
                <a:ea typeface="Times New Roman" panose="02020603050405020304" pitchFamily="18" charset="0"/>
              </a:rPr>
              <a:t>dentify </a:t>
            </a:r>
            <a:r>
              <a:rPr lang="en-US" sz="3200" dirty="0">
                <a:solidFill>
                  <a:srgbClr val="000000"/>
                </a:solidFill>
                <a:ea typeface="Times New Roman" panose="02020603050405020304" pitchFamily="18" charset="0"/>
              </a:rPr>
              <a:t>s</a:t>
            </a:r>
            <a:r>
              <a:rPr lang="en-US" sz="3200" dirty="0">
                <a:solidFill>
                  <a:srgbClr val="000000"/>
                </a:solidFill>
                <a:effectLst/>
                <a:ea typeface="Times New Roman" panose="02020603050405020304" pitchFamily="18" charset="0"/>
              </a:rPr>
              <a:t>tudents </a:t>
            </a:r>
            <a:r>
              <a:rPr lang="en-US" sz="3200" dirty="0">
                <a:solidFill>
                  <a:srgbClr val="000000"/>
                </a:solidFill>
                <a:ea typeface="Times New Roman" panose="02020603050405020304" pitchFamily="18" charset="0"/>
              </a:rPr>
              <a:t>w</a:t>
            </a:r>
            <a:r>
              <a:rPr lang="en-US" sz="3200" dirty="0">
                <a:solidFill>
                  <a:srgbClr val="000000"/>
                </a:solidFill>
                <a:effectLst/>
                <a:ea typeface="Times New Roman" panose="02020603050405020304" pitchFamily="18" charset="0"/>
              </a:rPr>
              <a:t>ho </a:t>
            </a:r>
            <a:r>
              <a:rPr lang="en-US" sz="3200" dirty="0">
                <a:solidFill>
                  <a:srgbClr val="000000"/>
                </a:solidFill>
                <a:ea typeface="Times New Roman" panose="02020603050405020304" pitchFamily="18" charset="0"/>
              </a:rPr>
              <a:t>f</a:t>
            </a:r>
            <a:r>
              <a:rPr lang="en-US" sz="3200" dirty="0">
                <a:solidFill>
                  <a:srgbClr val="000000"/>
                </a:solidFill>
                <a:effectLst/>
                <a:ea typeface="Times New Roman" panose="02020603050405020304" pitchFamily="18" charset="0"/>
              </a:rPr>
              <a:t>ailed to take </a:t>
            </a:r>
            <a:r>
              <a:rPr lang="en-US" sz="3200" dirty="0">
                <a:solidFill>
                  <a:srgbClr val="000000"/>
                </a:solidFill>
                <a:ea typeface="Times New Roman" panose="02020603050405020304" pitchFamily="18" charset="0"/>
              </a:rPr>
              <a:t>r</a:t>
            </a:r>
            <a:r>
              <a:rPr lang="en-US" sz="3200" dirty="0">
                <a:solidFill>
                  <a:srgbClr val="000000"/>
                </a:solidFill>
                <a:effectLst/>
                <a:ea typeface="Times New Roman" panose="02020603050405020304" pitchFamily="18" charset="0"/>
              </a:rPr>
              <a:t>equired 3-8 OST and EOCs </a:t>
            </a:r>
          </a:p>
          <a:p>
            <a:pPr lvl="1">
              <a:spcBef>
                <a:spcPts val="375"/>
              </a:spcBef>
              <a:spcAft>
                <a:spcPts val="750"/>
              </a:spcAft>
            </a:pPr>
            <a:r>
              <a:rPr lang="en-US" sz="2800" dirty="0">
                <a:solidFill>
                  <a:srgbClr val="414141"/>
                </a:solidFill>
                <a:effectLst/>
                <a:ea typeface="Calibri" panose="020F0502020204030204" pitchFamily="34" charset="0"/>
              </a:rPr>
              <a:t>A tool is available in the TIDE testing portal to help districts identify which students were pre-identified to take a test but did not complete it. Staff who have access to the TIDE portal can run reports from the “Monitor Test Progress” (MTP) task menu that will provide a list of the students who did not test. </a:t>
            </a:r>
          </a:p>
          <a:p>
            <a:pPr>
              <a:spcBef>
                <a:spcPts val="375"/>
              </a:spcBef>
              <a:spcAft>
                <a:spcPts val="750"/>
              </a:spcAft>
            </a:pPr>
            <a:r>
              <a:rPr lang="en-US" sz="3200" dirty="0">
                <a:solidFill>
                  <a:srgbClr val="414141"/>
                </a:solidFill>
                <a:ea typeface="Calibri" panose="020F0502020204030204" pitchFamily="34" charset="0"/>
              </a:rPr>
              <a:t>See the </a:t>
            </a:r>
            <a:r>
              <a:rPr lang="en-US" sz="3200" dirty="0">
                <a:solidFill>
                  <a:srgbClr val="000000"/>
                </a:solidFill>
                <a:effectLst/>
                <a:ea typeface="Times New Roman" panose="02020603050405020304" pitchFamily="18" charset="0"/>
              </a:rPr>
              <a:t>EMIS Newsflash – May 24, 2021, </a:t>
            </a:r>
            <a:r>
              <a:rPr lang="en-US" sz="3200" dirty="0">
                <a:solidFill>
                  <a:srgbClr val="000000"/>
                </a:solidFill>
                <a:ea typeface="Times New Roman" panose="02020603050405020304" pitchFamily="18" charset="0"/>
              </a:rPr>
              <a:t>for additional information</a:t>
            </a:r>
            <a:endParaRPr lang="en-US" sz="3200" dirty="0">
              <a:solidFill>
                <a:srgbClr val="000000"/>
              </a:solidFill>
              <a:effectLst/>
              <a:ea typeface="Times New Roman" panose="02020603050405020304" pitchFamily="18" charset="0"/>
            </a:endParaRPr>
          </a:p>
        </p:txBody>
      </p:sp>
      <p:sp>
        <p:nvSpPr>
          <p:cNvPr id="4" name="Slide Number Placeholder 3">
            <a:extLst>
              <a:ext uri="{FF2B5EF4-FFF2-40B4-BE49-F238E27FC236}">
                <a16:creationId xmlns:a16="http://schemas.microsoft.com/office/drawing/2014/main" id="{0C6ED7BE-0669-4EE1-BBE5-9ABB0E2C8C25}"/>
              </a:ext>
            </a:extLst>
          </p:cNvPr>
          <p:cNvSpPr>
            <a:spLocks noGrp="1"/>
          </p:cNvSpPr>
          <p:nvPr>
            <p:ph type="sldNum" sz="quarter" idx="12"/>
          </p:nvPr>
        </p:nvSpPr>
        <p:spPr/>
        <p:txBody>
          <a:bodyPr/>
          <a:lstStyle/>
          <a:p>
            <a:fld id="{1BC7DB03-7057-184B-9DF0-B5FFC5E3886A}" type="slidenum">
              <a:rPr lang="en-US" smtClean="0"/>
              <a:t>60</a:t>
            </a:fld>
            <a:endParaRPr lang="en-US" dirty="0"/>
          </a:p>
        </p:txBody>
      </p:sp>
      <p:sp>
        <p:nvSpPr>
          <p:cNvPr id="5" name="Date Placeholder 4">
            <a:extLst>
              <a:ext uri="{FF2B5EF4-FFF2-40B4-BE49-F238E27FC236}">
                <a16:creationId xmlns:a16="http://schemas.microsoft.com/office/drawing/2014/main" id="{67BA4DDD-98CD-3DBA-4FEC-7E4CA2D9541A}"/>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13312232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C86D-A8D6-4B4C-BA73-ED796672FDB4}"/>
              </a:ext>
            </a:extLst>
          </p:cNvPr>
          <p:cNvSpPr>
            <a:spLocks noGrp="1"/>
          </p:cNvSpPr>
          <p:nvPr>
            <p:ph type="title"/>
          </p:nvPr>
        </p:nvSpPr>
        <p:spPr>
          <a:xfrm>
            <a:off x="838199" y="365126"/>
            <a:ext cx="10833243" cy="1032160"/>
          </a:xfrm>
        </p:spPr>
        <p:txBody>
          <a:bodyPr>
            <a:noAutofit/>
          </a:bodyPr>
          <a:lstStyle/>
          <a:p>
            <a:r>
              <a:rPr lang="en-US" b="1" dirty="0"/>
              <a:t>Missing Report – EOC Summer and Fall/Spring </a:t>
            </a:r>
            <a:br>
              <a:rPr lang="en-US" b="1" dirty="0"/>
            </a:br>
            <a:r>
              <a:rPr lang="en-US" b="1" dirty="0"/>
              <a:t>Assessment Collection  </a:t>
            </a:r>
          </a:p>
        </p:txBody>
      </p:sp>
      <p:sp>
        <p:nvSpPr>
          <p:cNvPr id="3" name="Content Placeholder 2">
            <a:extLst>
              <a:ext uri="{FF2B5EF4-FFF2-40B4-BE49-F238E27FC236}">
                <a16:creationId xmlns:a16="http://schemas.microsoft.com/office/drawing/2014/main" id="{B818E0CB-A553-4E1C-A99C-FC5DA62B83B7}"/>
              </a:ext>
            </a:extLst>
          </p:cNvPr>
          <p:cNvSpPr>
            <a:spLocks noGrp="1"/>
          </p:cNvSpPr>
          <p:nvPr>
            <p:ph idx="1"/>
          </p:nvPr>
        </p:nvSpPr>
        <p:spPr>
          <a:xfrm>
            <a:off x="838199" y="1705086"/>
            <a:ext cx="11092032" cy="4539728"/>
          </a:xfrm>
        </p:spPr>
        <p:txBody>
          <a:bodyPr>
            <a:normAutofit fontScale="92500" lnSpcReduction="20000"/>
          </a:bodyPr>
          <a:lstStyle/>
          <a:p>
            <a:r>
              <a:rPr lang="en-US" sz="3200" dirty="0"/>
              <a:t>Two End of Course Collections </a:t>
            </a:r>
          </a:p>
          <a:p>
            <a:pPr lvl="1"/>
            <a:r>
              <a:rPr lang="en-US" sz="2800" dirty="0"/>
              <a:t>Summer and Fall End of Course Assessment Collection (20##AGEFL)</a:t>
            </a:r>
          </a:p>
          <a:p>
            <a:pPr lvl="1"/>
            <a:r>
              <a:rPr lang="en-US" sz="2800" dirty="0"/>
              <a:t>Spring End of Course State Assessment Collection (20##AGESP)</a:t>
            </a:r>
          </a:p>
          <a:p>
            <a:r>
              <a:rPr lang="en-US" sz="3200" dirty="0"/>
              <a:t>End of Course (EOC)/Assessment Type Code – GE</a:t>
            </a:r>
          </a:p>
          <a:p>
            <a:r>
              <a:rPr lang="en-US" sz="3200" dirty="0"/>
              <a:t>Spring End of Course State Assessment Collection</a:t>
            </a:r>
          </a:p>
          <a:p>
            <a:pPr lvl="1"/>
            <a:r>
              <a:rPr lang="en-US" sz="3200" dirty="0"/>
              <a:t>Missing report based on course reporting and vendor files</a:t>
            </a:r>
          </a:p>
          <a:p>
            <a:r>
              <a:rPr lang="en-US" sz="3200" dirty="0"/>
              <a:t>Summer and Fall EOC Collection</a:t>
            </a:r>
          </a:p>
          <a:p>
            <a:pPr lvl="1"/>
            <a:r>
              <a:rPr lang="en-US" sz="2800" dirty="0"/>
              <a:t>Missing report was not available in FY22 due to no vendor file received</a:t>
            </a:r>
          </a:p>
          <a:p>
            <a:r>
              <a:rPr lang="en-US" sz="3200" dirty="0"/>
              <a:t>Once statewide test vendor file is received, ODE will apply the results to the missing report </a:t>
            </a:r>
          </a:p>
          <a:p>
            <a:r>
              <a:rPr lang="en-US" sz="3200" dirty="0"/>
              <a:t>Will reflect SSID changes </a:t>
            </a:r>
          </a:p>
          <a:p>
            <a:pPr marL="0" indent="0">
              <a:buNone/>
            </a:pPr>
            <a:endParaRPr lang="en-US" dirty="0"/>
          </a:p>
        </p:txBody>
      </p:sp>
      <p:sp>
        <p:nvSpPr>
          <p:cNvPr id="4" name="Slide Number Placeholder 3">
            <a:extLst>
              <a:ext uri="{FF2B5EF4-FFF2-40B4-BE49-F238E27FC236}">
                <a16:creationId xmlns:a16="http://schemas.microsoft.com/office/drawing/2014/main" id="{FF43EBC0-52F4-40E1-871A-48B37F7AF5C9}"/>
              </a:ext>
            </a:extLst>
          </p:cNvPr>
          <p:cNvSpPr>
            <a:spLocks noGrp="1"/>
          </p:cNvSpPr>
          <p:nvPr>
            <p:ph type="sldNum" sz="quarter" idx="12"/>
          </p:nvPr>
        </p:nvSpPr>
        <p:spPr/>
        <p:txBody>
          <a:bodyPr/>
          <a:lstStyle/>
          <a:p>
            <a:fld id="{1BC7DB03-7057-184B-9DF0-B5FFC5E3886A}" type="slidenum">
              <a:rPr lang="en-US" smtClean="0"/>
              <a:t>61</a:t>
            </a:fld>
            <a:endParaRPr lang="en-US" dirty="0"/>
          </a:p>
        </p:txBody>
      </p:sp>
      <p:sp>
        <p:nvSpPr>
          <p:cNvPr id="5" name="Date Placeholder 4">
            <a:extLst>
              <a:ext uri="{FF2B5EF4-FFF2-40B4-BE49-F238E27FC236}">
                <a16:creationId xmlns:a16="http://schemas.microsoft.com/office/drawing/2014/main" id="{0C776A34-94F1-63CF-D65B-B9FD31A9632F}"/>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19175890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68AFE-50EE-4534-963C-25D30279F380}"/>
              </a:ext>
            </a:extLst>
          </p:cNvPr>
          <p:cNvSpPr>
            <a:spLocks noGrp="1"/>
          </p:cNvSpPr>
          <p:nvPr>
            <p:ph type="title"/>
          </p:nvPr>
        </p:nvSpPr>
        <p:spPr>
          <a:xfrm>
            <a:off x="838200" y="365125"/>
            <a:ext cx="10977880" cy="900967"/>
          </a:xfrm>
        </p:spPr>
        <p:txBody>
          <a:bodyPr/>
          <a:lstStyle/>
          <a:p>
            <a:r>
              <a:rPr lang="en-US" b="1" dirty="0"/>
              <a:t>Missing Report – End of Course Collections </a:t>
            </a:r>
          </a:p>
        </p:txBody>
      </p:sp>
      <p:sp>
        <p:nvSpPr>
          <p:cNvPr id="3" name="Content Placeholder 2">
            <a:extLst>
              <a:ext uri="{FF2B5EF4-FFF2-40B4-BE49-F238E27FC236}">
                <a16:creationId xmlns:a16="http://schemas.microsoft.com/office/drawing/2014/main" id="{48D42121-0607-4927-B8DA-2243503DD20D}"/>
              </a:ext>
            </a:extLst>
          </p:cNvPr>
          <p:cNvSpPr>
            <a:spLocks noGrp="1"/>
          </p:cNvSpPr>
          <p:nvPr>
            <p:ph idx="1"/>
          </p:nvPr>
        </p:nvSpPr>
        <p:spPr>
          <a:xfrm>
            <a:off x="838200" y="1266093"/>
            <a:ext cx="10515600" cy="4734658"/>
          </a:xfrm>
        </p:spPr>
        <p:txBody>
          <a:bodyPr/>
          <a:lstStyle/>
          <a:p>
            <a:r>
              <a:rPr lang="en-US" dirty="0"/>
              <a:t>Enrolled in Test Window</a:t>
            </a:r>
          </a:p>
          <a:p>
            <a:pPr lvl="1"/>
            <a:r>
              <a:rPr lang="en-US" dirty="0"/>
              <a:t>Student is enrolled in a course that requires an EOC exam AND</a:t>
            </a:r>
          </a:p>
          <a:p>
            <a:pPr lvl="1"/>
            <a:r>
              <a:rPr lang="en-US" dirty="0"/>
              <a:t>Student course enrollment falls within the test administration window </a:t>
            </a:r>
          </a:p>
          <a:p>
            <a:r>
              <a:rPr lang="en-US" dirty="0"/>
              <a:t>Enrolled in Test Window and has Vendor Results </a:t>
            </a:r>
          </a:p>
          <a:p>
            <a:pPr lvl="1"/>
            <a:r>
              <a:rPr lang="en-US" dirty="0"/>
              <a:t>Student is enrolled in a course that requires an EOC exam AND</a:t>
            </a:r>
          </a:p>
          <a:p>
            <a:pPr lvl="1"/>
            <a:r>
              <a:rPr lang="en-US" dirty="0"/>
              <a:t>An EOC test subject with a score is in the statewide test vendor file</a:t>
            </a:r>
          </a:p>
          <a:p>
            <a:r>
              <a:rPr lang="en-US" dirty="0"/>
              <a:t>Has Vendor Results</a:t>
            </a:r>
          </a:p>
          <a:p>
            <a:pPr lvl="1"/>
            <a:r>
              <a:rPr lang="en-US" dirty="0"/>
              <a:t>Student is NOT enrolled in a course that requires an EOC exam AND</a:t>
            </a:r>
          </a:p>
          <a:p>
            <a:pPr lvl="1"/>
            <a:r>
              <a:rPr lang="en-US" dirty="0"/>
              <a:t>An EOC test subject with a score is in the statewide test vendor file</a:t>
            </a:r>
          </a:p>
          <a:p>
            <a:pPr lvl="1"/>
            <a:r>
              <a:rPr lang="en-US" dirty="0"/>
              <a:t>Note- Students may not have all parts of the test</a:t>
            </a:r>
          </a:p>
          <a:p>
            <a:pPr lvl="2"/>
            <a:r>
              <a:rPr lang="en-US" dirty="0"/>
              <a:t>Additional parts reported will be reflected on the Supplementary Report </a:t>
            </a:r>
          </a:p>
        </p:txBody>
      </p:sp>
      <p:sp>
        <p:nvSpPr>
          <p:cNvPr id="4" name="Slide Number Placeholder 3">
            <a:extLst>
              <a:ext uri="{FF2B5EF4-FFF2-40B4-BE49-F238E27FC236}">
                <a16:creationId xmlns:a16="http://schemas.microsoft.com/office/drawing/2014/main" id="{0C0CBC88-6A1E-4F6C-AFCC-A1B5BA3E581C}"/>
              </a:ext>
            </a:extLst>
          </p:cNvPr>
          <p:cNvSpPr>
            <a:spLocks noGrp="1"/>
          </p:cNvSpPr>
          <p:nvPr>
            <p:ph type="sldNum" sz="quarter" idx="12"/>
          </p:nvPr>
        </p:nvSpPr>
        <p:spPr/>
        <p:txBody>
          <a:bodyPr/>
          <a:lstStyle/>
          <a:p>
            <a:fld id="{1BC7DB03-7057-184B-9DF0-B5FFC5E3886A}" type="slidenum">
              <a:rPr lang="en-US" smtClean="0"/>
              <a:t>62</a:t>
            </a:fld>
            <a:endParaRPr lang="en-US" dirty="0"/>
          </a:p>
        </p:txBody>
      </p:sp>
      <p:sp>
        <p:nvSpPr>
          <p:cNvPr id="5" name="Date Placeholder 4">
            <a:extLst>
              <a:ext uri="{FF2B5EF4-FFF2-40B4-BE49-F238E27FC236}">
                <a16:creationId xmlns:a16="http://schemas.microsoft.com/office/drawing/2014/main" id="{0E5022C0-B263-58DD-8D3D-34ED5DC6A732}"/>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29110553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C7835A-0B3E-4553-A6BA-2607C628F1BF}"/>
              </a:ext>
            </a:extLst>
          </p:cNvPr>
          <p:cNvSpPr>
            <a:spLocks noGrp="1"/>
          </p:cNvSpPr>
          <p:nvPr>
            <p:ph type="sldNum" sz="quarter" idx="12"/>
          </p:nvPr>
        </p:nvSpPr>
        <p:spPr/>
        <p:txBody>
          <a:bodyPr/>
          <a:lstStyle/>
          <a:p>
            <a:fld id="{1BC7DB03-7057-184B-9DF0-B5FFC5E3886A}" type="slidenum">
              <a:rPr lang="en-US" smtClean="0"/>
              <a:t>63</a:t>
            </a:fld>
            <a:endParaRPr lang="en-US" dirty="0"/>
          </a:p>
        </p:txBody>
      </p:sp>
      <p:grpSp>
        <p:nvGrpSpPr>
          <p:cNvPr id="11" name="Group 10">
            <a:extLst>
              <a:ext uri="{FF2B5EF4-FFF2-40B4-BE49-F238E27FC236}">
                <a16:creationId xmlns:a16="http://schemas.microsoft.com/office/drawing/2014/main" id="{7658A66A-FCF9-472E-8E4F-264C32853B8F}"/>
              </a:ext>
            </a:extLst>
          </p:cNvPr>
          <p:cNvGrpSpPr/>
          <p:nvPr/>
        </p:nvGrpSpPr>
        <p:grpSpPr>
          <a:xfrm>
            <a:off x="6337125" y="40058"/>
            <a:ext cx="5763018" cy="6681417"/>
            <a:chOff x="1001037" y="176583"/>
            <a:chExt cx="3452160" cy="5646493"/>
          </a:xfrm>
        </p:grpSpPr>
        <p:pic>
          <p:nvPicPr>
            <p:cNvPr id="6" name="Picture 5">
              <a:extLst>
                <a:ext uri="{FF2B5EF4-FFF2-40B4-BE49-F238E27FC236}">
                  <a16:creationId xmlns:a16="http://schemas.microsoft.com/office/drawing/2014/main" id="{A94EB83F-F204-41E1-AC66-37F065E49C7C}"/>
                </a:ext>
              </a:extLst>
            </p:cNvPr>
            <p:cNvPicPr>
              <a:picLocks noChangeAspect="1"/>
            </p:cNvPicPr>
            <p:nvPr/>
          </p:nvPicPr>
          <p:blipFill>
            <a:blip r:embed="rId3"/>
            <a:stretch>
              <a:fillRect/>
            </a:stretch>
          </p:blipFill>
          <p:spPr>
            <a:xfrm>
              <a:off x="1001038" y="176583"/>
              <a:ext cx="3452159" cy="1493649"/>
            </a:xfrm>
            <a:prstGeom prst="rect">
              <a:avLst/>
            </a:prstGeom>
          </p:spPr>
        </p:pic>
        <p:pic>
          <p:nvPicPr>
            <p:cNvPr id="8" name="Picture 7">
              <a:extLst>
                <a:ext uri="{FF2B5EF4-FFF2-40B4-BE49-F238E27FC236}">
                  <a16:creationId xmlns:a16="http://schemas.microsoft.com/office/drawing/2014/main" id="{31496E3C-F6BE-4601-A4CC-315B85EB1652}"/>
                </a:ext>
              </a:extLst>
            </p:cNvPr>
            <p:cNvPicPr>
              <a:picLocks noChangeAspect="1"/>
            </p:cNvPicPr>
            <p:nvPr/>
          </p:nvPicPr>
          <p:blipFill>
            <a:blip r:embed="rId4"/>
            <a:stretch>
              <a:fillRect/>
            </a:stretch>
          </p:blipFill>
          <p:spPr>
            <a:xfrm>
              <a:off x="1001037" y="1657706"/>
              <a:ext cx="3452159" cy="3917019"/>
            </a:xfrm>
            <a:prstGeom prst="rect">
              <a:avLst/>
            </a:prstGeom>
          </p:spPr>
        </p:pic>
        <p:pic>
          <p:nvPicPr>
            <p:cNvPr id="10" name="Picture 9">
              <a:extLst>
                <a:ext uri="{FF2B5EF4-FFF2-40B4-BE49-F238E27FC236}">
                  <a16:creationId xmlns:a16="http://schemas.microsoft.com/office/drawing/2014/main" id="{FF0D8CE6-7E40-49EB-9CA9-CA0DCED2AB48}"/>
                </a:ext>
              </a:extLst>
            </p:cNvPr>
            <p:cNvPicPr>
              <a:picLocks noChangeAspect="1"/>
            </p:cNvPicPr>
            <p:nvPr/>
          </p:nvPicPr>
          <p:blipFill>
            <a:blip r:embed="rId5"/>
            <a:stretch>
              <a:fillRect/>
            </a:stretch>
          </p:blipFill>
          <p:spPr>
            <a:xfrm>
              <a:off x="1001038" y="5571594"/>
              <a:ext cx="3452159" cy="251482"/>
            </a:xfrm>
            <a:prstGeom prst="rect">
              <a:avLst/>
            </a:prstGeom>
          </p:spPr>
        </p:pic>
      </p:grpSp>
      <p:sp>
        <p:nvSpPr>
          <p:cNvPr id="12" name="Title 1">
            <a:extLst>
              <a:ext uri="{FF2B5EF4-FFF2-40B4-BE49-F238E27FC236}">
                <a16:creationId xmlns:a16="http://schemas.microsoft.com/office/drawing/2014/main" id="{47E816B8-1346-400E-8F5D-44EFE9231927}"/>
              </a:ext>
            </a:extLst>
          </p:cNvPr>
          <p:cNvSpPr>
            <a:spLocks noGrp="1"/>
          </p:cNvSpPr>
          <p:nvPr>
            <p:ph type="title"/>
          </p:nvPr>
        </p:nvSpPr>
        <p:spPr>
          <a:xfrm>
            <a:off x="838200" y="365126"/>
            <a:ext cx="10515600" cy="814746"/>
          </a:xfrm>
        </p:spPr>
        <p:txBody>
          <a:bodyPr/>
          <a:lstStyle/>
          <a:p>
            <a:r>
              <a:rPr lang="en-US" b="1" dirty="0"/>
              <a:t>EOCs and Subject Codes</a:t>
            </a:r>
          </a:p>
        </p:txBody>
      </p:sp>
      <p:sp>
        <p:nvSpPr>
          <p:cNvPr id="13" name="TextBox 12">
            <a:extLst>
              <a:ext uri="{FF2B5EF4-FFF2-40B4-BE49-F238E27FC236}">
                <a16:creationId xmlns:a16="http://schemas.microsoft.com/office/drawing/2014/main" id="{87EDFD39-2244-4983-ACC7-9DEE9CE02B90}"/>
              </a:ext>
            </a:extLst>
          </p:cNvPr>
          <p:cNvSpPr txBox="1"/>
          <p:nvPr/>
        </p:nvSpPr>
        <p:spPr>
          <a:xfrm>
            <a:off x="951978" y="1528175"/>
            <a:ext cx="4902896" cy="3170099"/>
          </a:xfrm>
          <a:prstGeom prst="rect">
            <a:avLst/>
          </a:prstGeom>
          <a:noFill/>
        </p:spPr>
        <p:txBody>
          <a:bodyPr wrap="square" rtlCol="0">
            <a:spAutoFit/>
          </a:bodyPr>
          <a:lstStyle/>
          <a:p>
            <a:pPr marL="285750" indent="-285750">
              <a:buFont typeface="Arial" panose="020B0604020202020204" pitchFamily="34" charset="0"/>
              <a:buChar char="•"/>
            </a:pPr>
            <a:r>
              <a:rPr lang="en-US" sz="3200" dirty="0"/>
              <a:t>Test Administration Guide</a:t>
            </a:r>
          </a:p>
          <a:p>
            <a:pPr marL="742950" lvl="1" indent="-285750">
              <a:buFont typeface="Arial" panose="020B0604020202020204" pitchFamily="34" charset="0"/>
              <a:buChar char="•"/>
            </a:pPr>
            <a:r>
              <a:rPr lang="en-US" sz="2400" dirty="0">
                <a:hlinkClick r:id="rId6"/>
              </a:rPr>
              <a:t>https://oh-ost.portal.cambiumast.com/-/media/project/client-portals/ohio-ost/pdf/sp22-tam/ost-sp22-tam-final-122021.pdf</a:t>
            </a:r>
            <a:r>
              <a:rPr lang="en-US" sz="2400" dirty="0"/>
              <a:t> </a:t>
            </a:r>
          </a:p>
          <a:p>
            <a:pPr marL="742950" lvl="1" indent="-285750">
              <a:buFont typeface="Arial" panose="020B0604020202020204" pitchFamily="34" charset="0"/>
              <a:buChar char="•"/>
            </a:pPr>
            <a:r>
              <a:rPr lang="en-US" sz="2400" dirty="0"/>
              <a:t>Page 20</a:t>
            </a:r>
          </a:p>
        </p:txBody>
      </p:sp>
      <p:sp>
        <p:nvSpPr>
          <p:cNvPr id="2" name="Date Placeholder 1">
            <a:extLst>
              <a:ext uri="{FF2B5EF4-FFF2-40B4-BE49-F238E27FC236}">
                <a16:creationId xmlns:a16="http://schemas.microsoft.com/office/drawing/2014/main" id="{53E9F0E0-CD67-28CA-F953-78A51F5CECB3}"/>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14713364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CFA4C-1FDB-46E4-AA25-EF93FF92BD03}"/>
              </a:ext>
            </a:extLst>
          </p:cNvPr>
          <p:cNvSpPr>
            <a:spLocks noGrp="1"/>
          </p:cNvSpPr>
          <p:nvPr>
            <p:ph type="title"/>
          </p:nvPr>
        </p:nvSpPr>
        <p:spPr>
          <a:xfrm>
            <a:off x="838200" y="365126"/>
            <a:ext cx="10515600" cy="726256"/>
          </a:xfrm>
        </p:spPr>
        <p:txBody>
          <a:bodyPr/>
          <a:lstStyle/>
          <a:p>
            <a:r>
              <a:rPr lang="en-US" b="1" dirty="0"/>
              <a:t>Missing Report – End of Course Collections </a:t>
            </a:r>
          </a:p>
        </p:txBody>
      </p:sp>
      <p:sp>
        <p:nvSpPr>
          <p:cNvPr id="3" name="Content Placeholder 2">
            <a:extLst>
              <a:ext uri="{FF2B5EF4-FFF2-40B4-BE49-F238E27FC236}">
                <a16:creationId xmlns:a16="http://schemas.microsoft.com/office/drawing/2014/main" id="{E65A40A3-5955-42F0-8DFE-9680C6EFB1ED}"/>
              </a:ext>
            </a:extLst>
          </p:cNvPr>
          <p:cNvSpPr>
            <a:spLocks noGrp="1"/>
          </p:cNvSpPr>
          <p:nvPr>
            <p:ph idx="1"/>
          </p:nvPr>
        </p:nvSpPr>
        <p:spPr>
          <a:xfrm>
            <a:off x="838199" y="1387011"/>
            <a:ext cx="10997629" cy="4715838"/>
          </a:xfrm>
        </p:spPr>
        <p:txBody>
          <a:bodyPr/>
          <a:lstStyle/>
          <a:p>
            <a:r>
              <a:rPr lang="en-US" sz="3200" dirty="0"/>
              <a:t>Checks to see if the student has previously taken the appropriate subject test or was reported with a substitute test record for that subject</a:t>
            </a:r>
          </a:p>
          <a:p>
            <a:r>
              <a:rPr lang="en-US" sz="3200" dirty="0"/>
              <a:t>Checks to see if the student was reported with an IEP with an ALT test type that is effective during the alternate assessment testing window</a:t>
            </a:r>
          </a:p>
          <a:p>
            <a:r>
              <a:rPr lang="en-US" sz="3200" dirty="0"/>
              <a:t>Students that took the test at a JVSD/Contract Vocational District are assigned to the resident/sending district based on the JVSD reporting</a:t>
            </a:r>
          </a:p>
          <a:p>
            <a:endParaRPr lang="en-US" dirty="0"/>
          </a:p>
        </p:txBody>
      </p:sp>
      <p:sp>
        <p:nvSpPr>
          <p:cNvPr id="4" name="Slide Number Placeholder 3">
            <a:extLst>
              <a:ext uri="{FF2B5EF4-FFF2-40B4-BE49-F238E27FC236}">
                <a16:creationId xmlns:a16="http://schemas.microsoft.com/office/drawing/2014/main" id="{8211DA19-7BE1-4AAC-BB26-20080D8FEC8B}"/>
              </a:ext>
            </a:extLst>
          </p:cNvPr>
          <p:cNvSpPr>
            <a:spLocks noGrp="1"/>
          </p:cNvSpPr>
          <p:nvPr>
            <p:ph type="sldNum" sz="quarter" idx="12"/>
          </p:nvPr>
        </p:nvSpPr>
        <p:spPr/>
        <p:txBody>
          <a:bodyPr/>
          <a:lstStyle/>
          <a:p>
            <a:fld id="{1BC7DB03-7057-184B-9DF0-B5FFC5E3886A}" type="slidenum">
              <a:rPr lang="en-US" smtClean="0"/>
              <a:t>64</a:t>
            </a:fld>
            <a:endParaRPr lang="en-US" dirty="0"/>
          </a:p>
        </p:txBody>
      </p:sp>
      <p:sp>
        <p:nvSpPr>
          <p:cNvPr id="5" name="Date Placeholder 4">
            <a:extLst>
              <a:ext uri="{FF2B5EF4-FFF2-40B4-BE49-F238E27FC236}">
                <a16:creationId xmlns:a16="http://schemas.microsoft.com/office/drawing/2014/main" id="{BFC04301-3A7F-AA67-7AEF-3757261DD0E9}"/>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17434825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4EDB2-AD51-48CE-BBDF-2030D980B709}"/>
              </a:ext>
            </a:extLst>
          </p:cNvPr>
          <p:cNvSpPr>
            <a:spLocks noGrp="1"/>
          </p:cNvSpPr>
          <p:nvPr>
            <p:ph type="title"/>
          </p:nvPr>
        </p:nvSpPr>
        <p:spPr>
          <a:xfrm>
            <a:off x="838200" y="365125"/>
            <a:ext cx="11231880" cy="813435"/>
          </a:xfrm>
        </p:spPr>
        <p:txBody>
          <a:bodyPr/>
          <a:lstStyle/>
          <a:p>
            <a:r>
              <a:rPr lang="en-US" b="1" dirty="0"/>
              <a:t>Missing Report – End of Course Collections, cont’d</a:t>
            </a:r>
          </a:p>
        </p:txBody>
      </p:sp>
      <p:sp>
        <p:nvSpPr>
          <p:cNvPr id="3" name="Content Placeholder 2">
            <a:extLst>
              <a:ext uri="{FF2B5EF4-FFF2-40B4-BE49-F238E27FC236}">
                <a16:creationId xmlns:a16="http://schemas.microsoft.com/office/drawing/2014/main" id="{0D860A5B-6DF2-4894-9BD6-58724463EA06}"/>
              </a:ext>
            </a:extLst>
          </p:cNvPr>
          <p:cNvSpPr>
            <a:spLocks noGrp="1"/>
          </p:cNvSpPr>
          <p:nvPr>
            <p:ph idx="1"/>
          </p:nvPr>
        </p:nvSpPr>
        <p:spPr>
          <a:xfrm>
            <a:off x="838199" y="1493521"/>
            <a:ext cx="11153775" cy="4389120"/>
          </a:xfrm>
        </p:spPr>
        <p:txBody>
          <a:bodyPr/>
          <a:lstStyle/>
          <a:p>
            <a:r>
              <a:rPr lang="en-US" sz="3200" dirty="0"/>
              <a:t>Valid SNR reasons for manually created GE test records</a:t>
            </a:r>
          </a:p>
          <a:p>
            <a:pPr lvl="1"/>
            <a:r>
              <a:rPr lang="en-US" sz="2800" dirty="0"/>
              <a:t>A, B, C, D, E, F, G, H, I, J, P, W, X, Y, 2, and 5</a:t>
            </a:r>
          </a:p>
          <a:p>
            <a:r>
              <a:rPr lang="en-US" sz="3200" dirty="0"/>
              <a:t>If a student’s EOC test is missing and no SNR reason is applicable create an EMIS helpdesk ticket</a:t>
            </a:r>
          </a:p>
        </p:txBody>
      </p:sp>
      <p:sp>
        <p:nvSpPr>
          <p:cNvPr id="4" name="Slide Number Placeholder 3">
            <a:extLst>
              <a:ext uri="{FF2B5EF4-FFF2-40B4-BE49-F238E27FC236}">
                <a16:creationId xmlns:a16="http://schemas.microsoft.com/office/drawing/2014/main" id="{839E4B98-A7D7-430F-AEC5-1A647B786B69}"/>
              </a:ext>
            </a:extLst>
          </p:cNvPr>
          <p:cNvSpPr>
            <a:spLocks noGrp="1"/>
          </p:cNvSpPr>
          <p:nvPr>
            <p:ph type="sldNum" sz="quarter" idx="12"/>
          </p:nvPr>
        </p:nvSpPr>
        <p:spPr/>
        <p:txBody>
          <a:bodyPr/>
          <a:lstStyle/>
          <a:p>
            <a:fld id="{1BC7DB03-7057-184B-9DF0-B5FFC5E3886A}" type="slidenum">
              <a:rPr lang="en-US" smtClean="0"/>
              <a:t>65</a:t>
            </a:fld>
            <a:endParaRPr lang="en-US" dirty="0"/>
          </a:p>
        </p:txBody>
      </p:sp>
      <p:sp>
        <p:nvSpPr>
          <p:cNvPr id="5" name="Date Placeholder 4">
            <a:extLst>
              <a:ext uri="{FF2B5EF4-FFF2-40B4-BE49-F238E27FC236}">
                <a16:creationId xmlns:a16="http://schemas.microsoft.com/office/drawing/2014/main" id="{3D9B25D5-BCBC-30B8-AC28-A13DB4049DCE}"/>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23669853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FC8B-A29B-49D4-A391-43030FEC556A}"/>
              </a:ext>
            </a:extLst>
          </p:cNvPr>
          <p:cNvSpPr>
            <a:spLocks noGrp="1"/>
          </p:cNvSpPr>
          <p:nvPr>
            <p:ph type="title"/>
          </p:nvPr>
        </p:nvSpPr>
        <p:spPr>
          <a:xfrm>
            <a:off x="838200" y="365125"/>
            <a:ext cx="10515600" cy="968375"/>
          </a:xfrm>
        </p:spPr>
        <p:txBody>
          <a:bodyPr/>
          <a:lstStyle/>
          <a:p>
            <a:r>
              <a:rPr lang="en-US" b="1" dirty="0"/>
              <a:t>Missing Report - Spring Alternate Assessments </a:t>
            </a:r>
          </a:p>
        </p:txBody>
      </p:sp>
      <p:sp>
        <p:nvSpPr>
          <p:cNvPr id="3" name="Content Placeholder 2">
            <a:extLst>
              <a:ext uri="{FF2B5EF4-FFF2-40B4-BE49-F238E27FC236}">
                <a16:creationId xmlns:a16="http://schemas.microsoft.com/office/drawing/2014/main" id="{97E0E43D-AEA2-4FEB-A48C-ACB3C214AA52}"/>
              </a:ext>
            </a:extLst>
          </p:cNvPr>
          <p:cNvSpPr>
            <a:spLocks noGrp="1"/>
          </p:cNvSpPr>
          <p:nvPr>
            <p:ph idx="1"/>
          </p:nvPr>
        </p:nvSpPr>
        <p:spPr>
          <a:xfrm>
            <a:off x="838200" y="1333500"/>
            <a:ext cx="11353800" cy="4803139"/>
          </a:xfrm>
        </p:spPr>
        <p:txBody>
          <a:bodyPr>
            <a:normAutofit lnSpcReduction="10000"/>
          </a:bodyPr>
          <a:lstStyle/>
          <a:p>
            <a:pPr marL="0" indent="0">
              <a:buNone/>
            </a:pPr>
            <a:r>
              <a:rPr lang="en-US" sz="3200" dirty="0"/>
              <a:t>Spring Alternate Assessment Collection (20##AALTS)</a:t>
            </a:r>
          </a:p>
          <a:p>
            <a:pPr lvl="1"/>
            <a:r>
              <a:rPr lang="en-US" sz="2800" dirty="0"/>
              <a:t>Based on student data and vendor file</a:t>
            </a:r>
          </a:p>
          <a:p>
            <a:pPr lvl="2"/>
            <a:r>
              <a:rPr lang="en-US" sz="2600" dirty="0"/>
              <a:t>student attributes such as grade level, effective start date, end date, and withdrawal reason special education event reporting</a:t>
            </a:r>
            <a:endParaRPr lang="en-US" sz="3000" dirty="0"/>
          </a:p>
          <a:p>
            <a:pPr lvl="1"/>
            <a:r>
              <a:rPr lang="en-US" sz="2800" dirty="0"/>
              <a:t>Grades 3-8 Assessment Type Code – GA</a:t>
            </a:r>
          </a:p>
          <a:p>
            <a:pPr lvl="1"/>
            <a:r>
              <a:rPr lang="en-US" sz="2800" dirty="0"/>
              <a:t>High School Assessment Type Code – GX</a:t>
            </a:r>
          </a:p>
          <a:p>
            <a:pPr lvl="1"/>
            <a:r>
              <a:rPr lang="en-US" sz="2800" dirty="0"/>
              <a:t>Looks for IEP Test Type ALT on the Special Ed GE</a:t>
            </a:r>
          </a:p>
          <a:p>
            <a:pPr lvl="1"/>
            <a:r>
              <a:rPr lang="en-US" sz="2800" dirty="0"/>
              <a:t>Once vendor file is received, ODE will apply the results to the missing report </a:t>
            </a:r>
          </a:p>
          <a:p>
            <a:pPr lvl="1"/>
            <a:r>
              <a:rPr lang="en-US" sz="2800" dirty="0"/>
              <a:t>Valid SNR reasons for manually created test records</a:t>
            </a:r>
          </a:p>
          <a:p>
            <a:pPr lvl="2"/>
            <a:r>
              <a:rPr lang="en-US" sz="2600" dirty="0"/>
              <a:t>A, B, C, D, E, F, H, I, J, K, S, 5 also W for GX Assessment only – crosswalk pending </a:t>
            </a:r>
            <a:endParaRPr lang="en-US" sz="2200" dirty="0"/>
          </a:p>
        </p:txBody>
      </p:sp>
      <p:sp>
        <p:nvSpPr>
          <p:cNvPr id="4" name="Slide Number Placeholder 3">
            <a:extLst>
              <a:ext uri="{FF2B5EF4-FFF2-40B4-BE49-F238E27FC236}">
                <a16:creationId xmlns:a16="http://schemas.microsoft.com/office/drawing/2014/main" id="{BE066ABD-B95F-428B-87FC-1BCFA803CAD5}"/>
              </a:ext>
            </a:extLst>
          </p:cNvPr>
          <p:cNvSpPr>
            <a:spLocks noGrp="1"/>
          </p:cNvSpPr>
          <p:nvPr>
            <p:ph type="sldNum" sz="quarter" idx="12"/>
          </p:nvPr>
        </p:nvSpPr>
        <p:spPr/>
        <p:txBody>
          <a:bodyPr/>
          <a:lstStyle/>
          <a:p>
            <a:fld id="{1BC7DB03-7057-184B-9DF0-B5FFC5E3886A}" type="slidenum">
              <a:rPr lang="en-US" smtClean="0"/>
              <a:t>66</a:t>
            </a:fld>
            <a:endParaRPr lang="en-US" dirty="0"/>
          </a:p>
        </p:txBody>
      </p:sp>
      <p:sp>
        <p:nvSpPr>
          <p:cNvPr id="5" name="Date Placeholder 4">
            <a:extLst>
              <a:ext uri="{FF2B5EF4-FFF2-40B4-BE49-F238E27FC236}">
                <a16:creationId xmlns:a16="http://schemas.microsoft.com/office/drawing/2014/main" id="{BB77BB74-08D6-B44A-04A9-D737EDE0AB91}"/>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25645322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DC63-0FEC-41D8-AA77-77263AE46219}"/>
              </a:ext>
            </a:extLst>
          </p:cNvPr>
          <p:cNvSpPr>
            <a:spLocks noGrp="1"/>
          </p:cNvSpPr>
          <p:nvPr>
            <p:ph type="title"/>
          </p:nvPr>
        </p:nvSpPr>
        <p:spPr>
          <a:xfrm>
            <a:off x="838200" y="365125"/>
            <a:ext cx="10909151" cy="696759"/>
          </a:xfrm>
        </p:spPr>
        <p:txBody>
          <a:bodyPr>
            <a:noAutofit/>
          </a:bodyPr>
          <a:lstStyle/>
          <a:p>
            <a:r>
              <a:rPr lang="en-US" b="1" dirty="0"/>
              <a:t>Missing Report - Spring Alt Assessments, cont’d</a:t>
            </a:r>
            <a:endParaRPr lang="en-US" dirty="0"/>
          </a:p>
        </p:txBody>
      </p:sp>
      <p:sp>
        <p:nvSpPr>
          <p:cNvPr id="3" name="Content Placeholder 2">
            <a:extLst>
              <a:ext uri="{FF2B5EF4-FFF2-40B4-BE49-F238E27FC236}">
                <a16:creationId xmlns:a16="http://schemas.microsoft.com/office/drawing/2014/main" id="{D636795E-EFA4-472B-84CB-365589178386}"/>
              </a:ext>
            </a:extLst>
          </p:cNvPr>
          <p:cNvSpPr>
            <a:spLocks noGrp="1"/>
          </p:cNvSpPr>
          <p:nvPr>
            <p:ph idx="1"/>
          </p:nvPr>
        </p:nvSpPr>
        <p:spPr>
          <a:xfrm>
            <a:off x="838200" y="1390650"/>
            <a:ext cx="11186652" cy="4419600"/>
          </a:xfrm>
        </p:spPr>
        <p:txBody>
          <a:bodyPr/>
          <a:lstStyle/>
          <a:p>
            <a:r>
              <a:rPr lang="en-US" sz="3200" dirty="0"/>
              <a:t>Looks for students with ALT test type on their </a:t>
            </a:r>
            <a:r>
              <a:rPr lang="en-US" sz="3200" dirty="0" err="1"/>
              <a:t>xIEP</a:t>
            </a:r>
            <a:r>
              <a:rPr lang="en-US" sz="3200" dirty="0"/>
              <a:t> event (Special Ed GE) during the administration window</a:t>
            </a:r>
          </a:p>
          <a:p>
            <a:pPr lvl="1"/>
            <a:r>
              <a:rPr lang="en-US" sz="2800" dirty="0"/>
              <a:t>Grades 3-8 and 11</a:t>
            </a:r>
            <a:r>
              <a:rPr lang="en-US" sz="2800" baseline="30000" dirty="0"/>
              <a:t>th</a:t>
            </a:r>
            <a:r>
              <a:rPr lang="en-US" sz="2800" dirty="0"/>
              <a:t> or 12</a:t>
            </a:r>
            <a:r>
              <a:rPr lang="en-US" sz="2800" baseline="30000" dirty="0"/>
              <a:t>th </a:t>
            </a:r>
            <a:r>
              <a:rPr lang="en-US" sz="2800" dirty="0"/>
              <a:t>grade students (to be included on the Missing Report) </a:t>
            </a:r>
          </a:p>
          <a:p>
            <a:pPr lvl="1"/>
            <a:r>
              <a:rPr lang="en-US" sz="2800" dirty="0"/>
              <a:t>Checks if they have passed the Alternate Assessment in each subject </a:t>
            </a:r>
          </a:p>
          <a:p>
            <a:pPr lvl="1"/>
            <a:r>
              <a:rPr lang="en-US" sz="2800" dirty="0"/>
              <a:t>By 11</a:t>
            </a:r>
            <a:r>
              <a:rPr lang="en-US" sz="2800" baseline="30000" dirty="0"/>
              <a:t>th</a:t>
            </a:r>
            <a:r>
              <a:rPr lang="en-US" sz="2800" dirty="0"/>
              <a:t> grade most alternately assessed students have taken all necessary courses </a:t>
            </a:r>
          </a:p>
          <a:p>
            <a:r>
              <a:rPr lang="en-US" sz="3200" dirty="0"/>
              <a:t>If a student’s Alternate Assessment test is missing and no SNR reason is applicable create an EMIS helpdesk ticket</a:t>
            </a:r>
          </a:p>
          <a:p>
            <a:pPr marL="0" indent="0">
              <a:buNone/>
            </a:pPr>
            <a:endParaRPr lang="en-US" dirty="0"/>
          </a:p>
        </p:txBody>
      </p:sp>
      <p:sp>
        <p:nvSpPr>
          <p:cNvPr id="4" name="Slide Number Placeholder 3">
            <a:extLst>
              <a:ext uri="{FF2B5EF4-FFF2-40B4-BE49-F238E27FC236}">
                <a16:creationId xmlns:a16="http://schemas.microsoft.com/office/drawing/2014/main" id="{4B70934F-572C-435A-A1F7-1F35827D9AE1}"/>
              </a:ext>
            </a:extLst>
          </p:cNvPr>
          <p:cNvSpPr>
            <a:spLocks noGrp="1"/>
          </p:cNvSpPr>
          <p:nvPr>
            <p:ph type="sldNum" sz="quarter" idx="12"/>
          </p:nvPr>
        </p:nvSpPr>
        <p:spPr/>
        <p:txBody>
          <a:bodyPr/>
          <a:lstStyle/>
          <a:p>
            <a:fld id="{1BC7DB03-7057-184B-9DF0-B5FFC5E3886A}" type="slidenum">
              <a:rPr lang="en-US" smtClean="0"/>
              <a:t>67</a:t>
            </a:fld>
            <a:endParaRPr lang="en-US" dirty="0"/>
          </a:p>
        </p:txBody>
      </p:sp>
      <p:sp>
        <p:nvSpPr>
          <p:cNvPr id="5" name="Date Placeholder 4">
            <a:extLst>
              <a:ext uri="{FF2B5EF4-FFF2-40B4-BE49-F238E27FC236}">
                <a16:creationId xmlns:a16="http://schemas.microsoft.com/office/drawing/2014/main" id="{0605870C-D92C-AD84-C7B1-04A0C982E84C}"/>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30522162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CFA4C-1FDB-46E4-AA25-EF93FF92BD03}"/>
              </a:ext>
            </a:extLst>
          </p:cNvPr>
          <p:cNvSpPr>
            <a:spLocks noGrp="1"/>
          </p:cNvSpPr>
          <p:nvPr>
            <p:ph type="title"/>
          </p:nvPr>
        </p:nvSpPr>
        <p:spPr>
          <a:xfrm>
            <a:off x="172122" y="365126"/>
            <a:ext cx="11890176" cy="790512"/>
          </a:xfrm>
        </p:spPr>
        <p:txBody>
          <a:bodyPr>
            <a:noAutofit/>
          </a:bodyPr>
          <a:lstStyle/>
          <a:p>
            <a:r>
              <a:rPr lang="en-US" b="1" dirty="0"/>
              <a:t>Missing Report - OELPA Spring Assessment Collection</a:t>
            </a:r>
          </a:p>
        </p:txBody>
      </p:sp>
      <p:sp>
        <p:nvSpPr>
          <p:cNvPr id="3" name="Content Placeholder 2">
            <a:extLst>
              <a:ext uri="{FF2B5EF4-FFF2-40B4-BE49-F238E27FC236}">
                <a16:creationId xmlns:a16="http://schemas.microsoft.com/office/drawing/2014/main" id="{E65A40A3-5955-42F0-8DFE-9680C6EFB1ED}"/>
              </a:ext>
            </a:extLst>
          </p:cNvPr>
          <p:cNvSpPr>
            <a:spLocks noGrp="1"/>
          </p:cNvSpPr>
          <p:nvPr>
            <p:ph idx="1"/>
          </p:nvPr>
        </p:nvSpPr>
        <p:spPr>
          <a:xfrm>
            <a:off x="676656" y="1234440"/>
            <a:ext cx="11385642" cy="4841939"/>
          </a:xfrm>
        </p:spPr>
        <p:txBody>
          <a:bodyPr>
            <a:normAutofit lnSpcReduction="10000"/>
          </a:bodyPr>
          <a:lstStyle/>
          <a:p>
            <a:r>
              <a:rPr lang="en-US" dirty="0"/>
              <a:t>OELPA Assessment Collection (20##AGFSP)</a:t>
            </a:r>
          </a:p>
          <a:p>
            <a:r>
              <a:rPr lang="en-US" dirty="0"/>
              <a:t>Ohio English Language Proficiency Assessment – OELPA/Assessment Type Code – GF</a:t>
            </a:r>
          </a:p>
          <a:p>
            <a:r>
              <a:rPr lang="en-US" dirty="0"/>
              <a:t>Report will display students enrolled during the test window who are reported with an English Learner/Limited English Proficiency (LEP) Status Element not equal to N </a:t>
            </a:r>
          </a:p>
          <a:p>
            <a:r>
              <a:rPr lang="en-US" sz="2800" dirty="0"/>
              <a:t>Once vendor file is received, ODE will apply the results to the missing report </a:t>
            </a:r>
          </a:p>
          <a:p>
            <a:r>
              <a:rPr lang="en-US" dirty="0"/>
              <a:t>Valid SNR reasons for manually created test records</a:t>
            </a:r>
          </a:p>
          <a:p>
            <a:pPr lvl="1"/>
            <a:r>
              <a:rPr lang="en-US" dirty="0"/>
              <a:t>A, B, C, D, E, F, H, I, J, L, and 5</a:t>
            </a:r>
          </a:p>
          <a:p>
            <a:r>
              <a:rPr lang="en-US" sz="2800" dirty="0"/>
              <a:t>If a student’s OELPA test is missing and no SNR reason is applicable create an EMIS helpdesk ticket</a:t>
            </a:r>
          </a:p>
          <a:p>
            <a:endParaRPr lang="en-US" dirty="0"/>
          </a:p>
          <a:p>
            <a:endParaRPr lang="en-US" dirty="0"/>
          </a:p>
        </p:txBody>
      </p:sp>
      <p:sp>
        <p:nvSpPr>
          <p:cNvPr id="4" name="Slide Number Placeholder 3">
            <a:extLst>
              <a:ext uri="{FF2B5EF4-FFF2-40B4-BE49-F238E27FC236}">
                <a16:creationId xmlns:a16="http://schemas.microsoft.com/office/drawing/2014/main" id="{8211DA19-7BE1-4AAC-BB26-20080D8FEC8B}"/>
              </a:ext>
            </a:extLst>
          </p:cNvPr>
          <p:cNvSpPr>
            <a:spLocks noGrp="1"/>
          </p:cNvSpPr>
          <p:nvPr>
            <p:ph type="sldNum" sz="quarter" idx="12"/>
          </p:nvPr>
        </p:nvSpPr>
        <p:spPr/>
        <p:txBody>
          <a:bodyPr/>
          <a:lstStyle/>
          <a:p>
            <a:fld id="{1BC7DB03-7057-184B-9DF0-B5FFC5E3886A}" type="slidenum">
              <a:rPr lang="en-US" smtClean="0"/>
              <a:t>68</a:t>
            </a:fld>
            <a:endParaRPr lang="en-US" dirty="0"/>
          </a:p>
        </p:txBody>
      </p:sp>
      <p:sp>
        <p:nvSpPr>
          <p:cNvPr id="5" name="Date Placeholder 4">
            <a:extLst>
              <a:ext uri="{FF2B5EF4-FFF2-40B4-BE49-F238E27FC236}">
                <a16:creationId xmlns:a16="http://schemas.microsoft.com/office/drawing/2014/main" id="{0720D1DB-624F-9225-022D-F32E99288766}"/>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30775597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CFA4C-1FDB-46E4-AA25-EF93FF92BD03}"/>
              </a:ext>
            </a:extLst>
          </p:cNvPr>
          <p:cNvSpPr>
            <a:spLocks noGrp="1"/>
          </p:cNvSpPr>
          <p:nvPr>
            <p:ph type="title"/>
          </p:nvPr>
        </p:nvSpPr>
        <p:spPr>
          <a:xfrm>
            <a:off x="381001" y="365126"/>
            <a:ext cx="11811000" cy="667262"/>
          </a:xfrm>
        </p:spPr>
        <p:txBody>
          <a:bodyPr>
            <a:noAutofit/>
          </a:bodyPr>
          <a:lstStyle/>
          <a:p>
            <a:r>
              <a:rPr lang="en-US" b="1" dirty="0"/>
              <a:t>Missing Report – DPR Growth Assessment Collection </a:t>
            </a:r>
          </a:p>
        </p:txBody>
      </p:sp>
      <p:sp>
        <p:nvSpPr>
          <p:cNvPr id="3" name="Content Placeholder 2">
            <a:extLst>
              <a:ext uri="{FF2B5EF4-FFF2-40B4-BE49-F238E27FC236}">
                <a16:creationId xmlns:a16="http://schemas.microsoft.com/office/drawing/2014/main" id="{E65A40A3-5955-42F0-8DFE-9680C6EFB1ED}"/>
              </a:ext>
            </a:extLst>
          </p:cNvPr>
          <p:cNvSpPr>
            <a:spLocks noGrp="1"/>
          </p:cNvSpPr>
          <p:nvPr>
            <p:ph idx="1"/>
          </p:nvPr>
        </p:nvSpPr>
        <p:spPr>
          <a:xfrm>
            <a:off x="838200" y="1032388"/>
            <a:ext cx="11098160" cy="5689087"/>
          </a:xfrm>
        </p:spPr>
        <p:txBody>
          <a:bodyPr>
            <a:normAutofit fontScale="92500" lnSpcReduction="10000"/>
          </a:bodyPr>
          <a:lstStyle/>
          <a:p>
            <a:r>
              <a:rPr lang="en-US" dirty="0"/>
              <a:t>DPR Assessment Collection (20##AGDFY)</a:t>
            </a:r>
          </a:p>
          <a:p>
            <a:r>
              <a:rPr lang="en-US" dirty="0"/>
              <a:t>STAR Assessment (</a:t>
            </a:r>
            <a:r>
              <a:rPr lang="en-US" dirty="0" err="1"/>
              <a:t>fka</a:t>
            </a:r>
            <a:r>
              <a:rPr lang="en-US" dirty="0"/>
              <a:t> - MAP)/Assessment Type Code – GD</a:t>
            </a:r>
          </a:p>
          <a:p>
            <a:r>
              <a:rPr lang="en-US" dirty="0"/>
              <a:t>Students enrolled in spring test window will show on the missing during the fall test window until spring has been submitted</a:t>
            </a:r>
          </a:p>
          <a:p>
            <a:pPr lvl="1"/>
            <a:r>
              <a:rPr lang="en-US" dirty="0"/>
              <a:t>Prepare monthly to verify the updated students assessed on the vendor file during each test window</a:t>
            </a:r>
          </a:p>
          <a:p>
            <a:r>
              <a:rPr lang="en-US" dirty="0"/>
              <a:t>Report will display students in 9</a:t>
            </a:r>
            <a:r>
              <a:rPr lang="en-US" baseline="30000" dirty="0"/>
              <a:t>th</a:t>
            </a:r>
            <a:r>
              <a:rPr lang="en-US" dirty="0"/>
              <a:t> grade or higher who are enrolled at a Dropout Prevention and Recovery community school </a:t>
            </a:r>
          </a:p>
          <a:p>
            <a:pPr lvl="1"/>
            <a:r>
              <a:rPr lang="en-US" dirty="0"/>
              <a:t>Not required for students with disabilities who are reported with an IEP Test Type of ALT </a:t>
            </a:r>
          </a:p>
          <a:p>
            <a:r>
              <a:rPr lang="en-US" dirty="0"/>
              <a:t>Once vendor file is received, ODE will apply the results to the missing report </a:t>
            </a:r>
          </a:p>
          <a:p>
            <a:r>
              <a:rPr lang="en-US" dirty="0"/>
              <a:t>Valid SNR reasons for manually created GD test records </a:t>
            </a:r>
          </a:p>
          <a:p>
            <a:pPr lvl="1"/>
            <a:r>
              <a:rPr lang="en-US" dirty="0"/>
              <a:t>A, B, C, D, E, F, H, I, J, L, and 5</a:t>
            </a:r>
          </a:p>
          <a:p>
            <a:r>
              <a:rPr lang="en-US" dirty="0"/>
              <a:t>If a student’s STAR test is missing and no SNR reason is applicable create an EMIS helpdesk ticket</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8211DA19-7BE1-4AAC-BB26-20080D8FEC8B}"/>
              </a:ext>
            </a:extLst>
          </p:cNvPr>
          <p:cNvSpPr>
            <a:spLocks noGrp="1"/>
          </p:cNvSpPr>
          <p:nvPr>
            <p:ph type="sldNum" sz="quarter" idx="12"/>
          </p:nvPr>
        </p:nvSpPr>
        <p:spPr/>
        <p:txBody>
          <a:bodyPr/>
          <a:lstStyle/>
          <a:p>
            <a:fld id="{1BC7DB03-7057-184B-9DF0-B5FFC5E3886A}" type="slidenum">
              <a:rPr lang="en-US" smtClean="0"/>
              <a:t>69</a:t>
            </a:fld>
            <a:endParaRPr lang="en-US" dirty="0"/>
          </a:p>
        </p:txBody>
      </p:sp>
      <p:sp>
        <p:nvSpPr>
          <p:cNvPr id="5" name="Date Placeholder 4">
            <a:extLst>
              <a:ext uri="{FF2B5EF4-FFF2-40B4-BE49-F238E27FC236}">
                <a16:creationId xmlns:a16="http://schemas.microsoft.com/office/drawing/2014/main" id="{CB29BFC6-D3B2-4336-2685-CABECAA248F4}"/>
              </a:ext>
            </a:extLst>
          </p:cNvPr>
          <p:cNvSpPr>
            <a:spLocks noGrp="1"/>
          </p:cNvSpPr>
          <p:nvPr>
            <p:ph type="dt" sz="half" idx="10"/>
          </p:nvPr>
        </p:nvSpPr>
        <p:spPr/>
        <p:txBody>
          <a:bodyPr/>
          <a:lstStyle/>
          <a:p>
            <a:r>
              <a:rPr lang="en-US" dirty="0"/>
              <a:t>5/13/2022</a:t>
            </a:r>
          </a:p>
        </p:txBody>
      </p:sp>
    </p:spTree>
    <p:extLst>
      <p:ext uri="{BB962C8B-B14F-4D97-AF65-F5344CB8AC3E}">
        <p14:creationId xmlns:p14="http://schemas.microsoft.com/office/powerpoint/2010/main" val="1742500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3744"/>
          </a:xfrm>
        </p:spPr>
        <p:txBody>
          <a:bodyPr>
            <a:normAutofit/>
          </a:bodyPr>
          <a:lstStyle/>
          <a:p>
            <a:r>
              <a:rPr lang="en-US" b="1" dirty="0"/>
              <a:t>Formatting the Assessment Missing Report</a:t>
            </a:r>
          </a:p>
        </p:txBody>
      </p:sp>
      <p:sp>
        <p:nvSpPr>
          <p:cNvPr id="3" name="Content Placeholder 2"/>
          <p:cNvSpPr>
            <a:spLocks noGrp="1"/>
          </p:cNvSpPr>
          <p:nvPr>
            <p:ph idx="1"/>
          </p:nvPr>
        </p:nvSpPr>
        <p:spPr>
          <a:xfrm>
            <a:off x="838200" y="1847850"/>
            <a:ext cx="10515600" cy="4088001"/>
          </a:xfrm>
        </p:spPr>
        <p:txBody>
          <a:bodyPr>
            <a:normAutofit/>
          </a:bodyPr>
          <a:lstStyle/>
          <a:p>
            <a:r>
              <a:rPr lang="en-US" sz="3200" dirty="0"/>
              <a:t>Open the Assessment Missing Report</a:t>
            </a:r>
          </a:p>
          <a:p>
            <a:pPr lvl="1"/>
            <a:r>
              <a:rPr lang="en-US" sz="2800" dirty="0"/>
              <a:t>Wrap text header row</a:t>
            </a:r>
          </a:p>
          <a:p>
            <a:pPr lvl="1"/>
            <a:r>
              <a:rPr lang="en-US" sz="2800" dirty="0"/>
              <a:t>Freeze top row</a:t>
            </a:r>
          </a:p>
          <a:p>
            <a:pPr lvl="1"/>
            <a:r>
              <a:rPr lang="en-US" sz="2800" dirty="0"/>
              <a:t>Expand all columns</a:t>
            </a:r>
          </a:p>
          <a:p>
            <a:pPr lvl="1"/>
            <a:r>
              <a:rPr lang="en-US" sz="2800" dirty="0"/>
              <a:t>Apply filters</a:t>
            </a:r>
          </a:p>
          <a:p>
            <a:pPr lvl="1"/>
            <a:r>
              <a:rPr lang="en-US" sz="2800" dirty="0"/>
              <a:t>Better yet, run your macro!</a:t>
            </a:r>
          </a:p>
        </p:txBody>
      </p:sp>
      <p:sp>
        <p:nvSpPr>
          <p:cNvPr id="4" name="Slide Number Placeholder 3"/>
          <p:cNvSpPr>
            <a:spLocks noGrp="1"/>
          </p:cNvSpPr>
          <p:nvPr>
            <p:ph type="sldNum" sz="quarter" idx="12"/>
          </p:nvPr>
        </p:nvSpPr>
        <p:spPr/>
        <p:txBody>
          <a:bodyPr/>
          <a:lstStyle/>
          <a:p>
            <a:fld id="{1BC7DB03-7057-184B-9DF0-B5FFC5E3886A}" type="slidenum">
              <a:rPr lang="en-US" smtClean="0"/>
              <a:t>7</a:t>
            </a:fld>
            <a:endParaRPr lang="en-US" dirty="0"/>
          </a:p>
        </p:txBody>
      </p:sp>
      <p:sp>
        <p:nvSpPr>
          <p:cNvPr id="5" name="Date Placeholder 4">
            <a:extLst>
              <a:ext uri="{FF2B5EF4-FFF2-40B4-BE49-F238E27FC236}">
                <a16:creationId xmlns:a16="http://schemas.microsoft.com/office/drawing/2014/main" id="{EA9D0F0D-6A90-419E-02DD-0CA9C04DEF01}"/>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15743758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858DE-64D3-4598-925E-35D3120F9484}"/>
              </a:ext>
            </a:extLst>
          </p:cNvPr>
          <p:cNvSpPr>
            <a:spLocks noGrp="1"/>
          </p:cNvSpPr>
          <p:nvPr>
            <p:ph type="title"/>
          </p:nvPr>
        </p:nvSpPr>
        <p:spPr>
          <a:xfrm>
            <a:off x="678179" y="246674"/>
            <a:ext cx="10835641" cy="726256"/>
          </a:xfrm>
        </p:spPr>
        <p:txBody>
          <a:bodyPr>
            <a:noAutofit/>
          </a:bodyPr>
          <a:lstStyle/>
          <a:p>
            <a:r>
              <a:rPr lang="en-US" b="1" dirty="0"/>
              <a:t>Missing Report - Career Tech Spring Assessment Collection</a:t>
            </a:r>
          </a:p>
        </p:txBody>
      </p:sp>
      <p:sp>
        <p:nvSpPr>
          <p:cNvPr id="3" name="Content Placeholder 2">
            <a:extLst>
              <a:ext uri="{FF2B5EF4-FFF2-40B4-BE49-F238E27FC236}">
                <a16:creationId xmlns:a16="http://schemas.microsoft.com/office/drawing/2014/main" id="{9E68A786-21CC-435C-A404-69D72F9A4BE4}"/>
              </a:ext>
            </a:extLst>
          </p:cNvPr>
          <p:cNvSpPr>
            <a:spLocks noGrp="1"/>
          </p:cNvSpPr>
          <p:nvPr>
            <p:ph idx="1"/>
          </p:nvPr>
        </p:nvSpPr>
        <p:spPr>
          <a:xfrm>
            <a:off x="838200" y="1091382"/>
            <a:ext cx="10835640" cy="5028064"/>
          </a:xfrm>
        </p:spPr>
        <p:txBody>
          <a:bodyPr>
            <a:normAutofit/>
          </a:bodyPr>
          <a:lstStyle/>
          <a:p>
            <a:r>
              <a:rPr lang="en-US" sz="3200" dirty="0"/>
              <a:t>Career Tech Accountability Assessment Collection (20##ACTSP)</a:t>
            </a:r>
          </a:p>
          <a:p>
            <a:r>
              <a:rPr lang="en-US" sz="3200" dirty="0"/>
              <a:t>Industry Credential (GW) – No Assessment Missing report </a:t>
            </a:r>
          </a:p>
          <a:p>
            <a:r>
              <a:rPr lang="en-US" sz="3200" dirty="0"/>
              <a:t>CTE Technical Assessment (aka OCTCA and WebXam)/ Assessment Type Code – GY </a:t>
            </a:r>
          </a:p>
          <a:p>
            <a:r>
              <a:rPr lang="en-US" sz="3200" dirty="0"/>
              <a:t>Valid SNR reasons for manually created GY test records </a:t>
            </a:r>
          </a:p>
          <a:p>
            <a:pPr lvl="1"/>
            <a:r>
              <a:rPr lang="en-US" sz="2800" dirty="0"/>
              <a:t>B, C, D, E, (F - only for 14TP Assessment Area), H, J, T, X, and 5</a:t>
            </a:r>
          </a:p>
          <a:p>
            <a:r>
              <a:rPr lang="en-US" sz="3200" dirty="0"/>
              <a:t>If a student’s CTE Technical Assessment test is missing and no SNR reason is applicable create an EMIS helpdesk ticket</a:t>
            </a:r>
            <a:endParaRPr lang="en-US" dirty="0"/>
          </a:p>
          <a:p>
            <a:endParaRPr lang="en-US" dirty="0"/>
          </a:p>
        </p:txBody>
      </p:sp>
      <p:sp>
        <p:nvSpPr>
          <p:cNvPr id="4" name="Slide Number Placeholder 3">
            <a:extLst>
              <a:ext uri="{FF2B5EF4-FFF2-40B4-BE49-F238E27FC236}">
                <a16:creationId xmlns:a16="http://schemas.microsoft.com/office/drawing/2014/main" id="{FDAD6FA5-E6E8-4408-B5D5-157C10D80719}"/>
              </a:ext>
            </a:extLst>
          </p:cNvPr>
          <p:cNvSpPr>
            <a:spLocks noGrp="1"/>
          </p:cNvSpPr>
          <p:nvPr>
            <p:ph type="sldNum" sz="quarter" idx="12"/>
          </p:nvPr>
        </p:nvSpPr>
        <p:spPr/>
        <p:txBody>
          <a:bodyPr/>
          <a:lstStyle/>
          <a:p>
            <a:fld id="{1BC7DB03-7057-184B-9DF0-B5FFC5E3886A}" type="slidenum">
              <a:rPr lang="en-US" smtClean="0"/>
              <a:t>70</a:t>
            </a:fld>
            <a:endParaRPr lang="en-US" dirty="0"/>
          </a:p>
        </p:txBody>
      </p:sp>
      <p:sp>
        <p:nvSpPr>
          <p:cNvPr id="5" name="Date Placeholder 4">
            <a:extLst>
              <a:ext uri="{FF2B5EF4-FFF2-40B4-BE49-F238E27FC236}">
                <a16:creationId xmlns:a16="http://schemas.microsoft.com/office/drawing/2014/main" id="{86E8FBF9-E1C1-86AF-86B3-27AF64DA5375}"/>
              </a:ext>
            </a:extLst>
          </p:cNvPr>
          <p:cNvSpPr>
            <a:spLocks noGrp="1"/>
          </p:cNvSpPr>
          <p:nvPr>
            <p:ph type="dt" sz="half" idx="10"/>
          </p:nvPr>
        </p:nvSpPr>
        <p:spPr/>
        <p:txBody>
          <a:bodyPr/>
          <a:lstStyle/>
          <a:p>
            <a:r>
              <a:rPr lang="en-US" dirty="0"/>
              <a:t>5/13/2022</a:t>
            </a:r>
          </a:p>
        </p:txBody>
      </p:sp>
    </p:spTree>
    <p:extLst>
      <p:ext uri="{BB962C8B-B14F-4D97-AF65-F5344CB8AC3E}">
        <p14:creationId xmlns:p14="http://schemas.microsoft.com/office/powerpoint/2010/main" val="18224357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3A72E-9C59-4F37-B9AD-BA24F3BF285B}"/>
              </a:ext>
            </a:extLst>
          </p:cNvPr>
          <p:cNvSpPr>
            <a:spLocks noGrp="1"/>
          </p:cNvSpPr>
          <p:nvPr>
            <p:ph type="title"/>
          </p:nvPr>
        </p:nvSpPr>
        <p:spPr>
          <a:xfrm>
            <a:off x="591671" y="365126"/>
            <a:ext cx="11467651" cy="693112"/>
          </a:xfrm>
        </p:spPr>
        <p:txBody>
          <a:bodyPr>
            <a:noAutofit/>
          </a:bodyPr>
          <a:lstStyle/>
          <a:p>
            <a:r>
              <a:rPr lang="en-US" b="1" dirty="0"/>
              <a:t>Missing Report – Other Accountability Assessments </a:t>
            </a:r>
          </a:p>
        </p:txBody>
      </p:sp>
      <p:sp>
        <p:nvSpPr>
          <p:cNvPr id="3" name="Content Placeholder 2">
            <a:extLst>
              <a:ext uri="{FF2B5EF4-FFF2-40B4-BE49-F238E27FC236}">
                <a16:creationId xmlns:a16="http://schemas.microsoft.com/office/drawing/2014/main" id="{0CE1D642-9427-42F8-AF09-143EC57C02C7}"/>
              </a:ext>
            </a:extLst>
          </p:cNvPr>
          <p:cNvSpPr>
            <a:spLocks noGrp="1"/>
          </p:cNvSpPr>
          <p:nvPr>
            <p:ph idx="1"/>
          </p:nvPr>
        </p:nvSpPr>
        <p:spPr>
          <a:xfrm>
            <a:off x="838199" y="1270000"/>
            <a:ext cx="11100371" cy="4765040"/>
          </a:xfrm>
        </p:spPr>
        <p:txBody>
          <a:bodyPr/>
          <a:lstStyle/>
          <a:p>
            <a:pPr marL="0" indent="0">
              <a:buNone/>
            </a:pPr>
            <a:r>
              <a:rPr lang="en-US" sz="3200" dirty="0"/>
              <a:t>Other Accountability Assessments Collection (20##ANACC)</a:t>
            </a:r>
          </a:p>
          <a:p>
            <a:pPr lvl="1"/>
            <a:r>
              <a:rPr lang="en-US" sz="2800" dirty="0"/>
              <a:t>Advanced Placement (AP) - No Assessment Missing Report</a:t>
            </a:r>
          </a:p>
          <a:p>
            <a:pPr lvl="1"/>
            <a:r>
              <a:rPr lang="en-US" sz="2800" dirty="0"/>
              <a:t>International Baccalaureate (IB) – No Assessment Missing Report </a:t>
            </a:r>
          </a:p>
          <a:p>
            <a:pPr lvl="1"/>
            <a:r>
              <a:rPr lang="en-US" sz="2800" dirty="0"/>
              <a:t>WorkKeys (WK) – No Assessment Missing Report</a:t>
            </a:r>
          </a:p>
          <a:p>
            <a:pPr lvl="2"/>
            <a:r>
              <a:rPr lang="en-US" sz="2400" dirty="0"/>
              <a:t>Valid SNR reasons for manually created WK test records, H, X, and 5</a:t>
            </a:r>
          </a:p>
          <a:p>
            <a:pPr lvl="1"/>
            <a:r>
              <a:rPr lang="en-US" sz="2800" dirty="0"/>
              <a:t>American College Testing (ACT) AC</a:t>
            </a:r>
          </a:p>
          <a:p>
            <a:pPr lvl="1"/>
            <a:r>
              <a:rPr lang="en-US" sz="2800" dirty="0"/>
              <a:t>Scholastic Aptitude Test (SAT) SA</a:t>
            </a:r>
            <a:endParaRPr lang="en-US" dirty="0"/>
          </a:p>
          <a:p>
            <a:pPr lvl="2"/>
            <a:r>
              <a:rPr lang="en-US" sz="2400" dirty="0"/>
              <a:t>Assessment Missing report will display</a:t>
            </a:r>
          </a:p>
          <a:p>
            <a:pPr lvl="3"/>
            <a:r>
              <a:rPr lang="en-US" sz="2400" dirty="0"/>
              <a:t>Students in grade 11</a:t>
            </a:r>
          </a:p>
          <a:p>
            <a:pPr lvl="3"/>
            <a:r>
              <a:rPr lang="en-US" sz="2400" dirty="0"/>
              <a:t>The test that the LEA indicated they would use (ACT or SAT)</a:t>
            </a:r>
          </a:p>
          <a:p>
            <a:pPr lvl="2"/>
            <a:r>
              <a:rPr lang="en-US" sz="2400" dirty="0"/>
              <a:t>Once vendor file is received, ODE will apply the results to the missing report </a:t>
            </a:r>
            <a:endParaRPr lang="en-US" sz="2200" dirty="0"/>
          </a:p>
          <a:p>
            <a:pPr marL="0" indent="0">
              <a:buNone/>
            </a:pPr>
            <a:endParaRPr lang="en-US" dirty="0"/>
          </a:p>
        </p:txBody>
      </p:sp>
      <p:sp>
        <p:nvSpPr>
          <p:cNvPr id="4" name="Slide Number Placeholder 3">
            <a:extLst>
              <a:ext uri="{FF2B5EF4-FFF2-40B4-BE49-F238E27FC236}">
                <a16:creationId xmlns:a16="http://schemas.microsoft.com/office/drawing/2014/main" id="{A8CD1891-3ACE-4390-83E5-4BFAD4068F43}"/>
              </a:ext>
            </a:extLst>
          </p:cNvPr>
          <p:cNvSpPr>
            <a:spLocks noGrp="1"/>
          </p:cNvSpPr>
          <p:nvPr>
            <p:ph type="sldNum" sz="quarter" idx="12"/>
          </p:nvPr>
        </p:nvSpPr>
        <p:spPr/>
        <p:txBody>
          <a:bodyPr/>
          <a:lstStyle/>
          <a:p>
            <a:fld id="{1BC7DB03-7057-184B-9DF0-B5FFC5E3886A}" type="slidenum">
              <a:rPr lang="en-US" smtClean="0"/>
              <a:t>71</a:t>
            </a:fld>
            <a:endParaRPr lang="en-US" dirty="0"/>
          </a:p>
        </p:txBody>
      </p:sp>
      <p:sp>
        <p:nvSpPr>
          <p:cNvPr id="5" name="Date Placeholder 4">
            <a:extLst>
              <a:ext uri="{FF2B5EF4-FFF2-40B4-BE49-F238E27FC236}">
                <a16:creationId xmlns:a16="http://schemas.microsoft.com/office/drawing/2014/main" id="{3EA9255B-FB5B-D326-1AED-3D942A012C39}"/>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21319661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3111D-8E02-472A-960F-078E5CD1E272}"/>
              </a:ext>
            </a:extLst>
          </p:cNvPr>
          <p:cNvSpPr>
            <a:spLocks noGrp="1"/>
          </p:cNvSpPr>
          <p:nvPr>
            <p:ph type="title"/>
          </p:nvPr>
        </p:nvSpPr>
        <p:spPr>
          <a:xfrm>
            <a:off x="838200" y="365126"/>
            <a:ext cx="10515600" cy="767484"/>
          </a:xfrm>
        </p:spPr>
        <p:txBody>
          <a:bodyPr>
            <a:normAutofit/>
          </a:bodyPr>
          <a:lstStyle/>
          <a:p>
            <a:r>
              <a:rPr lang="en-US" b="1" dirty="0"/>
              <a:t>Missing Report - ACT and SAT</a:t>
            </a:r>
            <a:endParaRPr lang="en-US" dirty="0">
              <a:solidFill>
                <a:srgbClr val="FF0000"/>
              </a:solidFill>
            </a:endParaRPr>
          </a:p>
        </p:txBody>
      </p:sp>
      <p:sp>
        <p:nvSpPr>
          <p:cNvPr id="3" name="Content Placeholder 2">
            <a:extLst>
              <a:ext uri="{FF2B5EF4-FFF2-40B4-BE49-F238E27FC236}">
                <a16:creationId xmlns:a16="http://schemas.microsoft.com/office/drawing/2014/main" id="{775503CC-D79F-4A27-8E95-CC2024DD9EC8}"/>
              </a:ext>
            </a:extLst>
          </p:cNvPr>
          <p:cNvSpPr>
            <a:spLocks noGrp="1"/>
          </p:cNvSpPr>
          <p:nvPr>
            <p:ph idx="1"/>
          </p:nvPr>
        </p:nvSpPr>
        <p:spPr>
          <a:xfrm>
            <a:off x="838200" y="1132611"/>
            <a:ext cx="10683240" cy="5011014"/>
          </a:xfrm>
        </p:spPr>
        <p:txBody>
          <a:bodyPr>
            <a:normAutofit lnSpcReduction="10000"/>
          </a:bodyPr>
          <a:lstStyle/>
          <a:p>
            <a:r>
              <a:rPr lang="en-US" sz="3200" dirty="0"/>
              <a:t>Alternately assessed students are not required to take the ACT or SAT (SNR Reason = L)</a:t>
            </a:r>
          </a:p>
          <a:p>
            <a:pPr lvl="1"/>
            <a:r>
              <a:rPr lang="en-US" sz="2800" dirty="0"/>
              <a:t>L – Student has a disability condition for which no vendor accommodation exists</a:t>
            </a:r>
          </a:p>
          <a:p>
            <a:r>
              <a:rPr lang="en-US" sz="3200" dirty="0"/>
              <a:t>Retained 11</a:t>
            </a:r>
            <a:r>
              <a:rPr lang="en-US" sz="3200" baseline="30000" dirty="0"/>
              <a:t>th</a:t>
            </a:r>
            <a:r>
              <a:rPr lang="en-US" sz="3200" dirty="0"/>
              <a:t> grade student is not required to test if they took it in a prior year</a:t>
            </a:r>
          </a:p>
          <a:p>
            <a:pPr lvl="1"/>
            <a:r>
              <a:rPr lang="en-US" sz="2800" dirty="0"/>
              <a:t>If the retained 11</a:t>
            </a:r>
            <a:r>
              <a:rPr lang="en-US" sz="2800" baseline="30000" dirty="0"/>
              <a:t>th</a:t>
            </a:r>
            <a:r>
              <a:rPr lang="en-US" sz="2800" dirty="0"/>
              <a:t> grade student appears on the missing report, ignore the missing</a:t>
            </a:r>
          </a:p>
          <a:p>
            <a:r>
              <a:rPr lang="en-US" sz="3200" dirty="0"/>
              <a:t>Students that took the test at a JVSD/Contract Vocational district are assigned to the resident/sending district based on the JVSD reporting</a:t>
            </a:r>
          </a:p>
          <a:p>
            <a:pPr marL="0" indent="0">
              <a:buNone/>
            </a:pPr>
            <a:endParaRPr lang="en-US" dirty="0"/>
          </a:p>
        </p:txBody>
      </p:sp>
      <p:sp>
        <p:nvSpPr>
          <p:cNvPr id="4" name="Slide Number Placeholder 3">
            <a:extLst>
              <a:ext uri="{FF2B5EF4-FFF2-40B4-BE49-F238E27FC236}">
                <a16:creationId xmlns:a16="http://schemas.microsoft.com/office/drawing/2014/main" id="{014C8102-19AF-4777-9929-3EE67BBF9BE0}"/>
              </a:ext>
            </a:extLst>
          </p:cNvPr>
          <p:cNvSpPr>
            <a:spLocks noGrp="1"/>
          </p:cNvSpPr>
          <p:nvPr>
            <p:ph type="sldNum" sz="quarter" idx="12"/>
          </p:nvPr>
        </p:nvSpPr>
        <p:spPr/>
        <p:txBody>
          <a:bodyPr/>
          <a:lstStyle/>
          <a:p>
            <a:fld id="{1BC7DB03-7057-184B-9DF0-B5FFC5E3886A}" type="slidenum">
              <a:rPr lang="en-US" smtClean="0"/>
              <a:t>72</a:t>
            </a:fld>
            <a:endParaRPr lang="en-US" dirty="0"/>
          </a:p>
        </p:txBody>
      </p:sp>
      <p:sp>
        <p:nvSpPr>
          <p:cNvPr id="5" name="Date Placeholder 4">
            <a:extLst>
              <a:ext uri="{FF2B5EF4-FFF2-40B4-BE49-F238E27FC236}">
                <a16:creationId xmlns:a16="http://schemas.microsoft.com/office/drawing/2014/main" id="{93BEF88C-A6A0-7872-0799-43EC655BC258}"/>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32752623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3111D-8E02-472A-960F-078E5CD1E272}"/>
              </a:ext>
            </a:extLst>
          </p:cNvPr>
          <p:cNvSpPr>
            <a:spLocks noGrp="1"/>
          </p:cNvSpPr>
          <p:nvPr>
            <p:ph type="title"/>
          </p:nvPr>
        </p:nvSpPr>
        <p:spPr>
          <a:xfrm>
            <a:off x="838200" y="365126"/>
            <a:ext cx="10515600" cy="767484"/>
          </a:xfrm>
        </p:spPr>
        <p:txBody>
          <a:bodyPr>
            <a:normAutofit/>
          </a:bodyPr>
          <a:lstStyle/>
          <a:p>
            <a:r>
              <a:rPr lang="en-US" b="1" dirty="0"/>
              <a:t>Missing Report - ACT and SAT, cont’d</a:t>
            </a:r>
            <a:endParaRPr lang="en-US" dirty="0">
              <a:solidFill>
                <a:srgbClr val="FF0000"/>
              </a:solidFill>
            </a:endParaRPr>
          </a:p>
        </p:txBody>
      </p:sp>
      <p:sp>
        <p:nvSpPr>
          <p:cNvPr id="3" name="Content Placeholder 2">
            <a:extLst>
              <a:ext uri="{FF2B5EF4-FFF2-40B4-BE49-F238E27FC236}">
                <a16:creationId xmlns:a16="http://schemas.microsoft.com/office/drawing/2014/main" id="{775503CC-D79F-4A27-8E95-CC2024DD9EC8}"/>
              </a:ext>
            </a:extLst>
          </p:cNvPr>
          <p:cNvSpPr>
            <a:spLocks noGrp="1"/>
          </p:cNvSpPr>
          <p:nvPr>
            <p:ph idx="1"/>
          </p:nvPr>
        </p:nvSpPr>
        <p:spPr>
          <a:xfrm>
            <a:off x="838200" y="1376979"/>
            <a:ext cx="10683240" cy="4410636"/>
          </a:xfrm>
        </p:spPr>
        <p:txBody>
          <a:bodyPr/>
          <a:lstStyle/>
          <a:p>
            <a:r>
              <a:rPr lang="en-US" sz="3200" dirty="0"/>
              <a:t>Valid SNR reasons for manually created AC and SA test records</a:t>
            </a:r>
          </a:p>
          <a:p>
            <a:pPr lvl="1"/>
            <a:r>
              <a:rPr lang="en-US" sz="3200" dirty="0"/>
              <a:t>A, B, C, D, E, F, H, I, J, K, L, 3, 4, and 5</a:t>
            </a:r>
          </a:p>
          <a:p>
            <a:r>
              <a:rPr lang="en-US" sz="3200" dirty="0"/>
              <a:t>If a student’s ACT or SAT test is missing and no SNR reason is applicable create an EMIS helpdesk ticket</a:t>
            </a:r>
          </a:p>
          <a:p>
            <a:r>
              <a:rPr lang="en-US" sz="3200" dirty="0"/>
              <a:t>If a district indicated they were giving one test and instead gave the other test, create a helpdesk ticket to clean up the assessment missing </a:t>
            </a:r>
          </a:p>
          <a:p>
            <a:pPr marL="0" indent="0">
              <a:buNone/>
            </a:pPr>
            <a:endParaRPr lang="en-US" sz="2800" dirty="0"/>
          </a:p>
          <a:p>
            <a:pPr marL="0" indent="0">
              <a:buNone/>
            </a:pPr>
            <a:endParaRPr lang="en-US" dirty="0"/>
          </a:p>
        </p:txBody>
      </p:sp>
      <p:sp>
        <p:nvSpPr>
          <p:cNvPr id="4" name="Slide Number Placeholder 3">
            <a:extLst>
              <a:ext uri="{FF2B5EF4-FFF2-40B4-BE49-F238E27FC236}">
                <a16:creationId xmlns:a16="http://schemas.microsoft.com/office/drawing/2014/main" id="{014C8102-19AF-4777-9929-3EE67BBF9BE0}"/>
              </a:ext>
            </a:extLst>
          </p:cNvPr>
          <p:cNvSpPr>
            <a:spLocks noGrp="1"/>
          </p:cNvSpPr>
          <p:nvPr>
            <p:ph type="sldNum" sz="quarter" idx="12"/>
          </p:nvPr>
        </p:nvSpPr>
        <p:spPr/>
        <p:txBody>
          <a:bodyPr/>
          <a:lstStyle/>
          <a:p>
            <a:fld id="{1BC7DB03-7057-184B-9DF0-B5FFC5E3886A}" type="slidenum">
              <a:rPr lang="en-US" smtClean="0"/>
              <a:t>73</a:t>
            </a:fld>
            <a:endParaRPr lang="en-US" dirty="0"/>
          </a:p>
        </p:txBody>
      </p:sp>
      <p:sp>
        <p:nvSpPr>
          <p:cNvPr id="5" name="Date Placeholder 4">
            <a:extLst>
              <a:ext uri="{FF2B5EF4-FFF2-40B4-BE49-F238E27FC236}">
                <a16:creationId xmlns:a16="http://schemas.microsoft.com/office/drawing/2014/main" id="{7442E346-AEA6-8BDE-B903-4FD9A6A68103}"/>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17534628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Quick Check</a:t>
            </a:r>
          </a:p>
        </p:txBody>
      </p:sp>
      <p:sp>
        <p:nvSpPr>
          <p:cNvPr id="3" name="Content Placeholder 2"/>
          <p:cNvSpPr>
            <a:spLocks noGrp="1"/>
          </p:cNvSpPr>
          <p:nvPr>
            <p:ph idx="1"/>
          </p:nvPr>
        </p:nvSpPr>
        <p:spPr>
          <a:xfrm>
            <a:off x="5183188" y="1524000"/>
            <a:ext cx="6172200" cy="4194048"/>
          </a:xfrm>
        </p:spPr>
        <p:txBody>
          <a:bodyPr/>
          <a:lstStyle/>
          <a:p>
            <a:r>
              <a:rPr lang="en-US" dirty="0"/>
              <a:t>Have all tested and non-tested students been accounted for? </a:t>
            </a:r>
          </a:p>
          <a:p>
            <a:r>
              <a:rPr lang="en-US" dirty="0"/>
              <a:t>Are Assessment Missing Reports reviewed on a regular basis? </a:t>
            </a:r>
          </a:p>
          <a:p>
            <a:r>
              <a:rPr lang="en-US" dirty="0"/>
              <a:t>Are others in your district involved in the review of assessment data? </a:t>
            </a:r>
          </a:p>
          <a:p>
            <a:pPr marL="0" indent="0">
              <a:buNone/>
            </a:pPr>
            <a:endParaRPr lang="en-US" dirty="0"/>
          </a:p>
          <a:p>
            <a:endParaRPr lang="en-US" dirty="0"/>
          </a:p>
        </p:txBody>
      </p:sp>
      <p:sp>
        <p:nvSpPr>
          <p:cNvPr id="4" name="Text Placeholder 3"/>
          <p:cNvSpPr>
            <a:spLocks noGrp="1"/>
          </p:cNvSpPr>
          <p:nvPr>
            <p:ph type="body" sz="half" idx="2"/>
          </p:nvPr>
        </p:nvSpPr>
        <p:spPr/>
        <p:txBody>
          <a:bodyPr>
            <a:normAutofit/>
          </a:bodyPr>
          <a:lstStyle/>
          <a:p>
            <a:r>
              <a:rPr lang="en-US" sz="2400" dirty="0"/>
              <a:t>Assessment Missing reports are intended to be used as a tool to identify students who may be required to test and for which a reported assessment is not found. </a:t>
            </a:r>
          </a:p>
        </p:txBody>
      </p:sp>
      <p:sp>
        <p:nvSpPr>
          <p:cNvPr id="5" name="Slide Number Placeholder 4"/>
          <p:cNvSpPr>
            <a:spLocks noGrp="1"/>
          </p:cNvSpPr>
          <p:nvPr>
            <p:ph type="sldNum" sz="quarter" idx="12"/>
          </p:nvPr>
        </p:nvSpPr>
        <p:spPr/>
        <p:txBody>
          <a:bodyPr/>
          <a:lstStyle/>
          <a:p>
            <a:fld id="{1BC7DB03-7057-184B-9DF0-B5FFC5E3886A}" type="slidenum">
              <a:rPr lang="en-US" smtClean="0"/>
              <a:t>74</a:t>
            </a:fld>
            <a:endParaRPr lang="en-US" dirty="0"/>
          </a:p>
        </p:txBody>
      </p:sp>
      <p:sp>
        <p:nvSpPr>
          <p:cNvPr id="6" name="Date Placeholder 5">
            <a:extLst>
              <a:ext uri="{FF2B5EF4-FFF2-40B4-BE49-F238E27FC236}">
                <a16:creationId xmlns:a16="http://schemas.microsoft.com/office/drawing/2014/main" id="{52180386-E2EA-A4B5-0D17-5EFD23D51BCB}"/>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2837824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Summary</a:t>
            </a:r>
          </a:p>
        </p:txBody>
      </p:sp>
      <p:sp>
        <p:nvSpPr>
          <p:cNvPr id="5" name="Content Placeholder 4"/>
          <p:cNvSpPr>
            <a:spLocks noGrp="1"/>
          </p:cNvSpPr>
          <p:nvPr>
            <p:ph idx="1"/>
          </p:nvPr>
        </p:nvSpPr>
        <p:spPr>
          <a:xfrm>
            <a:off x="838200" y="1825625"/>
            <a:ext cx="10515600" cy="3916807"/>
          </a:xfrm>
        </p:spPr>
        <p:txBody>
          <a:bodyPr>
            <a:normAutofit/>
          </a:bodyPr>
          <a:lstStyle/>
          <a:p>
            <a:r>
              <a:rPr lang="en-US" sz="3200" dirty="0"/>
              <a:t>Assessment Missing Reports can be useful before and after test results are received</a:t>
            </a:r>
          </a:p>
          <a:p>
            <a:r>
              <a:rPr lang="en-US" sz="3200" dirty="0"/>
              <a:t>Caution must be taken to create SNR test records only when they are appropriate</a:t>
            </a:r>
          </a:p>
          <a:p>
            <a:r>
              <a:rPr lang="en-US" sz="3200" dirty="0"/>
              <a:t>Assessment data should be reviewed early and often</a:t>
            </a:r>
          </a:p>
          <a:p>
            <a:r>
              <a:rPr lang="en-US" sz="3200" dirty="0"/>
              <a:t>Assessment data is used for accountability purposes and can be audited</a:t>
            </a:r>
          </a:p>
        </p:txBody>
      </p:sp>
      <p:sp>
        <p:nvSpPr>
          <p:cNvPr id="2" name="Slide Number Placeholder 1"/>
          <p:cNvSpPr>
            <a:spLocks noGrp="1"/>
          </p:cNvSpPr>
          <p:nvPr>
            <p:ph type="sldNum" sz="quarter" idx="12"/>
          </p:nvPr>
        </p:nvSpPr>
        <p:spPr/>
        <p:txBody>
          <a:bodyPr/>
          <a:lstStyle/>
          <a:p>
            <a:fld id="{1BC7DB03-7057-184B-9DF0-B5FFC5E3886A}" type="slidenum">
              <a:rPr lang="en-US" smtClean="0"/>
              <a:t>75</a:t>
            </a:fld>
            <a:endParaRPr lang="en-US" dirty="0"/>
          </a:p>
        </p:txBody>
      </p:sp>
      <p:sp>
        <p:nvSpPr>
          <p:cNvPr id="3" name="Date Placeholder 2">
            <a:extLst>
              <a:ext uri="{FF2B5EF4-FFF2-40B4-BE49-F238E27FC236}">
                <a16:creationId xmlns:a16="http://schemas.microsoft.com/office/drawing/2014/main" id="{5D93F8A4-DD73-6DC9-F7A0-D7183301157A}"/>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11592588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1302-9FF9-71E3-4235-2375D5A4E6EA}"/>
              </a:ext>
            </a:extLst>
          </p:cNvPr>
          <p:cNvSpPr>
            <a:spLocks noGrp="1"/>
          </p:cNvSpPr>
          <p:nvPr>
            <p:ph type="title"/>
          </p:nvPr>
        </p:nvSpPr>
        <p:spPr/>
        <p:txBody>
          <a:bodyPr/>
          <a:lstStyle/>
          <a:p>
            <a:r>
              <a:rPr lang="en-US" b="1" dirty="0"/>
              <a:t>Resources</a:t>
            </a:r>
          </a:p>
        </p:txBody>
      </p:sp>
      <p:sp>
        <p:nvSpPr>
          <p:cNvPr id="3" name="Content Placeholder 2">
            <a:extLst>
              <a:ext uri="{FF2B5EF4-FFF2-40B4-BE49-F238E27FC236}">
                <a16:creationId xmlns:a16="http://schemas.microsoft.com/office/drawing/2014/main" id="{4EEDFC48-C54E-19C0-E673-A49E253404E3}"/>
              </a:ext>
            </a:extLst>
          </p:cNvPr>
          <p:cNvSpPr>
            <a:spLocks noGrp="1"/>
          </p:cNvSpPr>
          <p:nvPr>
            <p:ph idx="1"/>
          </p:nvPr>
        </p:nvSpPr>
        <p:spPr/>
        <p:txBody>
          <a:bodyPr>
            <a:normAutofit lnSpcReduction="10000"/>
          </a:bodyPr>
          <a:lstStyle/>
          <a:p>
            <a:r>
              <a:rPr lang="en-US" dirty="0"/>
              <a:t>Testing</a:t>
            </a:r>
          </a:p>
          <a:p>
            <a:pPr lvl="1"/>
            <a:r>
              <a:rPr lang="en-US" dirty="0"/>
              <a:t>ODE Home &gt; Testing</a:t>
            </a:r>
          </a:p>
          <a:p>
            <a:r>
              <a:rPr lang="en-US" dirty="0"/>
              <a:t>Monthly Testing Newsletters</a:t>
            </a:r>
          </a:p>
          <a:p>
            <a:pPr lvl="1"/>
            <a:r>
              <a:rPr lang="en-US" dirty="0"/>
              <a:t>ODE Home &gt; Testing &gt; Test Coordinator News</a:t>
            </a:r>
          </a:p>
          <a:p>
            <a:pPr lvl="1"/>
            <a:r>
              <a:rPr lang="en-US" dirty="0"/>
              <a:t>Deadlines/Important Dates</a:t>
            </a:r>
          </a:p>
          <a:p>
            <a:pPr lvl="1"/>
            <a:r>
              <a:rPr lang="en-US" dirty="0"/>
              <a:t>Pre-ID Dates</a:t>
            </a:r>
          </a:p>
          <a:p>
            <a:pPr lvl="1"/>
            <a:r>
              <a:rPr lang="en-US" dirty="0"/>
              <a:t>Test Dates</a:t>
            </a:r>
          </a:p>
          <a:p>
            <a:pPr lvl="1"/>
            <a:r>
              <a:rPr lang="en-US" dirty="0"/>
              <a:t>Result Dates</a:t>
            </a:r>
          </a:p>
          <a:p>
            <a:pPr lvl="1"/>
            <a:r>
              <a:rPr lang="en-US" dirty="0"/>
              <a:t>Rescores</a:t>
            </a:r>
          </a:p>
          <a:p>
            <a:r>
              <a:rPr lang="en-US" dirty="0"/>
              <a:t>Ohio Test Portal</a:t>
            </a:r>
          </a:p>
          <a:p>
            <a:pPr lvl="1"/>
            <a:r>
              <a:rPr lang="en-US" dirty="0"/>
              <a:t>ODE Home &gt; Testing &gt; Ohio’s State Test Portal</a:t>
            </a:r>
          </a:p>
          <a:p>
            <a:endParaRPr lang="en-US" dirty="0"/>
          </a:p>
        </p:txBody>
      </p:sp>
      <p:sp>
        <p:nvSpPr>
          <p:cNvPr id="4" name="Slide Number Placeholder 3">
            <a:extLst>
              <a:ext uri="{FF2B5EF4-FFF2-40B4-BE49-F238E27FC236}">
                <a16:creationId xmlns:a16="http://schemas.microsoft.com/office/drawing/2014/main" id="{E2368883-4163-F205-9FEC-4D62744B72CD}"/>
              </a:ext>
            </a:extLst>
          </p:cNvPr>
          <p:cNvSpPr>
            <a:spLocks noGrp="1"/>
          </p:cNvSpPr>
          <p:nvPr>
            <p:ph type="sldNum" sz="quarter" idx="12"/>
          </p:nvPr>
        </p:nvSpPr>
        <p:spPr/>
        <p:txBody>
          <a:bodyPr/>
          <a:lstStyle/>
          <a:p>
            <a:fld id="{1BC7DB03-7057-184B-9DF0-B5FFC5E3886A}" type="slidenum">
              <a:rPr lang="en-US" smtClean="0"/>
              <a:t>76</a:t>
            </a:fld>
            <a:endParaRPr lang="en-US" dirty="0"/>
          </a:p>
        </p:txBody>
      </p:sp>
      <p:sp>
        <p:nvSpPr>
          <p:cNvPr id="5" name="Date Placeholder 4">
            <a:extLst>
              <a:ext uri="{FF2B5EF4-FFF2-40B4-BE49-F238E27FC236}">
                <a16:creationId xmlns:a16="http://schemas.microsoft.com/office/drawing/2014/main" id="{3A331D22-CAC3-93DF-F65C-B62EA3A01249}"/>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11709511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0922"/>
          </a:xfrm>
        </p:spPr>
        <p:txBody>
          <a:bodyPr/>
          <a:lstStyle/>
          <a:p>
            <a:r>
              <a:rPr lang="en-US" b="1" dirty="0"/>
              <a:t>Resources</a:t>
            </a:r>
          </a:p>
        </p:txBody>
      </p:sp>
      <p:sp>
        <p:nvSpPr>
          <p:cNvPr id="3" name="Content Placeholder 2"/>
          <p:cNvSpPr>
            <a:spLocks noGrp="1"/>
          </p:cNvSpPr>
          <p:nvPr>
            <p:ph idx="1"/>
          </p:nvPr>
        </p:nvSpPr>
        <p:spPr>
          <a:xfrm>
            <a:off x="838200" y="1187287"/>
            <a:ext cx="10515600" cy="5453506"/>
          </a:xfrm>
        </p:spPr>
        <p:txBody>
          <a:bodyPr>
            <a:normAutofit fontScale="92500" lnSpcReduction="10000"/>
          </a:bodyPr>
          <a:lstStyle/>
          <a:p>
            <a:r>
              <a:rPr lang="en-US" sz="3200" dirty="0"/>
              <a:t>EMIS Manual </a:t>
            </a:r>
          </a:p>
          <a:p>
            <a:pPr lvl="1"/>
            <a:r>
              <a:rPr lang="en-US" sz="2800" dirty="0"/>
              <a:t>ODE Home &gt; Data &gt; EMIS &gt; Documentation &gt; EMIS Manual</a:t>
            </a:r>
            <a:endParaRPr lang="en-US" sz="3200" dirty="0"/>
          </a:p>
          <a:p>
            <a:r>
              <a:rPr lang="en-US" sz="3200" dirty="0"/>
              <a:t>EMIS Release Notes </a:t>
            </a:r>
          </a:p>
          <a:p>
            <a:pPr lvl="1"/>
            <a:r>
              <a:rPr lang="en-US" sz="2800" dirty="0"/>
              <a:t>ODE Home &gt; Data &gt; EMIS &gt; EMIS Technical Documentation &gt; EMIS Release Notes</a:t>
            </a:r>
          </a:p>
          <a:p>
            <a:r>
              <a:rPr lang="en-US" sz="3200" dirty="0"/>
              <a:t>Assessment Missing Reports – Report Explanation </a:t>
            </a:r>
          </a:p>
          <a:p>
            <a:pPr lvl="1"/>
            <a:r>
              <a:rPr lang="en-US" sz="2800" dirty="0"/>
              <a:t>ODE Home &gt; Data &gt; EMIS &gt; Documentation &gt; EMIS Validation and Report Explanations</a:t>
            </a:r>
          </a:p>
          <a:p>
            <a:r>
              <a:rPr lang="en-US" sz="3200" dirty="0"/>
              <a:t>ODDEX</a:t>
            </a:r>
          </a:p>
          <a:p>
            <a:r>
              <a:rPr lang="en-US" sz="3200" dirty="0"/>
              <a:t>Data Collection Calendar &amp; Appeals</a:t>
            </a:r>
          </a:p>
          <a:p>
            <a:r>
              <a:rPr lang="en-US" sz="3200" dirty="0"/>
              <a:t>Your district staff</a:t>
            </a:r>
          </a:p>
          <a:p>
            <a:r>
              <a:rPr lang="en-US" sz="3200" dirty="0"/>
              <a:t>Your ITC</a:t>
            </a:r>
          </a:p>
        </p:txBody>
      </p:sp>
      <p:sp>
        <p:nvSpPr>
          <p:cNvPr id="4" name="Slide Number Placeholder 3"/>
          <p:cNvSpPr>
            <a:spLocks noGrp="1"/>
          </p:cNvSpPr>
          <p:nvPr>
            <p:ph type="sldNum" sz="quarter" idx="12"/>
          </p:nvPr>
        </p:nvSpPr>
        <p:spPr/>
        <p:txBody>
          <a:bodyPr/>
          <a:lstStyle/>
          <a:p>
            <a:fld id="{1BC7DB03-7057-184B-9DF0-B5FFC5E3886A}" type="slidenum">
              <a:rPr lang="en-US" smtClean="0"/>
              <a:t>77</a:t>
            </a:fld>
            <a:endParaRPr lang="en-US" dirty="0"/>
          </a:p>
        </p:txBody>
      </p:sp>
      <p:sp>
        <p:nvSpPr>
          <p:cNvPr id="5" name="Date Placeholder 4">
            <a:extLst>
              <a:ext uri="{FF2B5EF4-FFF2-40B4-BE49-F238E27FC236}">
                <a16:creationId xmlns:a16="http://schemas.microsoft.com/office/drawing/2014/main" id="{46A5B841-0EDE-746A-FCD6-EE4C48755F18}"/>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40938114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BC7DB03-7057-184B-9DF0-B5FFC5E3886A}" type="slidenum">
              <a:rPr lang="en-US" smtClean="0"/>
              <a:t>78</a:t>
            </a:fld>
            <a:endParaRPr lang="en-US" dirty="0"/>
          </a:p>
        </p:txBody>
      </p:sp>
      <p:sp>
        <p:nvSpPr>
          <p:cNvPr id="5" name="TextBox 4"/>
          <p:cNvSpPr txBox="1"/>
          <p:nvPr/>
        </p:nvSpPr>
        <p:spPr>
          <a:xfrm>
            <a:off x="3972872" y="2232549"/>
            <a:ext cx="4033605" cy="923330"/>
          </a:xfrm>
          <a:prstGeom prst="rect">
            <a:avLst/>
          </a:prstGeom>
          <a:noFill/>
        </p:spPr>
        <p:txBody>
          <a:bodyPr wrap="square" rtlCol="0">
            <a:spAutoFit/>
          </a:bodyPr>
          <a:lstStyle/>
          <a:p>
            <a:r>
              <a:rPr lang="en-US" sz="5400" dirty="0"/>
              <a:t>Questions?</a:t>
            </a:r>
          </a:p>
        </p:txBody>
      </p:sp>
      <p:sp>
        <p:nvSpPr>
          <p:cNvPr id="2" name="TextBox 1">
            <a:extLst>
              <a:ext uri="{FF2B5EF4-FFF2-40B4-BE49-F238E27FC236}">
                <a16:creationId xmlns:a16="http://schemas.microsoft.com/office/drawing/2014/main" id="{38202EE4-8373-44B7-BBEB-68C1E331C3EB}"/>
              </a:ext>
            </a:extLst>
          </p:cNvPr>
          <p:cNvSpPr txBox="1"/>
          <p:nvPr/>
        </p:nvSpPr>
        <p:spPr>
          <a:xfrm>
            <a:off x="2795132" y="3282998"/>
            <a:ext cx="5963363" cy="1323439"/>
          </a:xfrm>
          <a:prstGeom prst="rect">
            <a:avLst/>
          </a:prstGeom>
          <a:noFill/>
        </p:spPr>
        <p:txBody>
          <a:bodyPr wrap="none" rtlCol="0">
            <a:spAutoFit/>
          </a:bodyPr>
          <a:lstStyle/>
          <a:p>
            <a:pPr algn="ctr"/>
            <a:r>
              <a:rPr lang="en-US" sz="2000" b="1" dirty="0"/>
              <a:t>If you would like a certificate of attendance for this </a:t>
            </a:r>
          </a:p>
          <a:p>
            <a:pPr algn="ctr"/>
            <a:r>
              <a:rPr lang="en-US" sz="2000" b="1" dirty="0"/>
              <a:t>training, you must complete the below feedback form </a:t>
            </a:r>
          </a:p>
          <a:p>
            <a:pPr algn="ctr"/>
            <a:r>
              <a:rPr lang="en-US" sz="2000" b="1" dirty="0"/>
              <a:t>within 5 business days of this training</a:t>
            </a:r>
          </a:p>
          <a:p>
            <a:pPr algn="ctr"/>
            <a:r>
              <a:rPr lang="en-US" sz="20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https://tinyurl.com/EA-District-Feedback</a:t>
            </a:r>
            <a:endParaRPr lang="en-US" sz="2000" dirty="0"/>
          </a:p>
        </p:txBody>
      </p:sp>
      <p:sp>
        <p:nvSpPr>
          <p:cNvPr id="3" name="Date Placeholder 2">
            <a:extLst>
              <a:ext uri="{FF2B5EF4-FFF2-40B4-BE49-F238E27FC236}">
                <a16:creationId xmlns:a16="http://schemas.microsoft.com/office/drawing/2014/main" id="{63418678-E5D4-C785-6F1D-15FB089FC0C9}"/>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2222923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Quick Check</a:t>
            </a:r>
          </a:p>
        </p:txBody>
      </p:sp>
      <p:sp>
        <p:nvSpPr>
          <p:cNvPr id="3" name="Content Placeholder 2"/>
          <p:cNvSpPr>
            <a:spLocks noGrp="1"/>
          </p:cNvSpPr>
          <p:nvPr>
            <p:ph idx="1"/>
          </p:nvPr>
        </p:nvSpPr>
        <p:spPr>
          <a:xfrm>
            <a:off x="5181600" y="1319822"/>
            <a:ext cx="6172200" cy="4156849"/>
          </a:xfrm>
        </p:spPr>
        <p:txBody>
          <a:bodyPr/>
          <a:lstStyle/>
          <a:p>
            <a:r>
              <a:rPr lang="en-US" dirty="0"/>
              <a:t>Are you able to locate the missing report for each applicable assessment collection?</a:t>
            </a:r>
          </a:p>
          <a:p>
            <a:r>
              <a:rPr lang="en-US" dirty="0"/>
              <a:t>Are you able to open and format the CSV report to begin the review process?</a:t>
            </a:r>
          </a:p>
          <a:p>
            <a:r>
              <a:rPr lang="en-US" dirty="0"/>
              <a:t>Who in your district can assist with these reports? </a:t>
            </a:r>
          </a:p>
          <a:p>
            <a:endParaRPr lang="en-US" dirty="0"/>
          </a:p>
        </p:txBody>
      </p:sp>
      <p:sp>
        <p:nvSpPr>
          <p:cNvPr id="4" name="Text Placeholder 3"/>
          <p:cNvSpPr>
            <a:spLocks noGrp="1"/>
          </p:cNvSpPr>
          <p:nvPr>
            <p:ph type="body" sz="half" idx="2"/>
          </p:nvPr>
        </p:nvSpPr>
        <p:spPr>
          <a:xfrm>
            <a:off x="839788" y="2057400"/>
            <a:ext cx="3932237" cy="2990850"/>
          </a:xfrm>
        </p:spPr>
        <p:txBody>
          <a:bodyPr>
            <a:normAutofit/>
          </a:bodyPr>
          <a:lstStyle/>
          <a:p>
            <a:r>
              <a:rPr lang="en-US" sz="2400" dirty="0"/>
              <a:t>The Assessment Missing reports contain students who are expected to have testing records reported. It is important to work with these reports proactively as the reports can change as additional data is added. </a:t>
            </a:r>
          </a:p>
        </p:txBody>
      </p:sp>
      <p:sp>
        <p:nvSpPr>
          <p:cNvPr id="5" name="Slide Number Placeholder 4"/>
          <p:cNvSpPr>
            <a:spLocks noGrp="1"/>
          </p:cNvSpPr>
          <p:nvPr>
            <p:ph type="sldNum" sz="quarter" idx="12"/>
          </p:nvPr>
        </p:nvSpPr>
        <p:spPr/>
        <p:txBody>
          <a:bodyPr/>
          <a:lstStyle/>
          <a:p>
            <a:fld id="{1BC7DB03-7057-184B-9DF0-B5FFC5E3886A}" type="slidenum">
              <a:rPr lang="en-US" smtClean="0"/>
              <a:t>8</a:t>
            </a:fld>
            <a:endParaRPr lang="en-US" dirty="0"/>
          </a:p>
        </p:txBody>
      </p:sp>
      <p:sp>
        <p:nvSpPr>
          <p:cNvPr id="6" name="Date Placeholder 5">
            <a:extLst>
              <a:ext uri="{FF2B5EF4-FFF2-40B4-BE49-F238E27FC236}">
                <a16:creationId xmlns:a16="http://schemas.microsoft.com/office/drawing/2014/main" id="{84B382A8-1CF5-A184-990D-AAE50FB1628D}"/>
              </a:ext>
            </a:extLst>
          </p:cNvPr>
          <p:cNvSpPr>
            <a:spLocks noGrp="1"/>
          </p:cNvSpPr>
          <p:nvPr>
            <p:ph type="dt" sz="half" idx="10"/>
          </p:nvPr>
        </p:nvSpPr>
        <p:spPr/>
        <p:txBody>
          <a:bodyPr/>
          <a:lstStyle/>
          <a:p>
            <a:r>
              <a:rPr lang="en-US"/>
              <a:t>5/13/2022</a:t>
            </a:r>
            <a:endParaRPr lang="en-US" dirty="0"/>
          </a:p>
        </p:txBody>
      </p:sp>
    </p:spTree>
    <p:extLst>
      <p:ext uri="{BB962C8B-B14F-4D97-AF65-F5344CB8AC3E}">
        <p14:creationId xmlns:p14="http://schemas.microsoft.com/office/powerpoint/2010/main" val="579464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AFCC2-DD46-4BE7-8D33-C36A7ABD36EF}"/>
              </a:ext>
            </a:extLst>
          </p:cNvPr>
          <p:cNvSpPr>
            <a:spLocks noGrp="1"/>
          </p:cNvSpPr>
          <p:nvPr>
            <p:ph type="ctrTitle"/>
          </p:nvPr>
        </p:nvSpPr>
        <p:spPr>
          <a:xfrm>
            <a:off x="1524000" y="2503488"/>
            <a:ext cx="9144000" cy="1814511"/>
          </a:xfrm>
        </p:spPr>
        <p:txBody>
          <a:bodyPr/>
          <a:lstStyle/>
          <a:p>
            <a:r>
              <a:rPr lang="en-US" b="1" dirty="0"/>
              <a:t>Understanding Assessment Missing Reports</a:t>
            </a:r>
          </a:p>
        </p:txBody>
      </p:sp>
      <p:sp>
        <p:nvSpPr>
          <p:cNvPr id="3" name="Content Placeholder 2">
            <a:extLst>
              <a:ext uri="{FF2B5EF4-FFF2-40B4-BE49-F238E27FC236}">
                <a16:creationId xmlns:a16="http://schemas.microsoft.com/office/drawing/2014/main" id="{37C1AB5D-3109-44F9-B881-6B6818BB3589}"/>
              </a:ext>
            </a:extLst>
          </p:cNvPr>
          <p:cNvSpPr>
            <a:spLocks noGrp="1"/>
          </p:cNvSpPr>
          <p:nvPr>
            <p:ph type="subTitle" idx="1"/>
          </p:nvPr>
        </p:nvSpPr>
        <p:spPr/>
        <p:txBody>
          <a:bodyPr/>
          <a:lstStyle/>
          <a:p>
            <a:endParaRPr lang="en-US" dirty="0"/>
          </a:p>
          <a:p>
            <a:pPr lvl="1"/>
            <a:endParaRPr lang="en-US" dirty="0"/>
          </a:p>
        </p:txBody>
      </p:sp>
    </p:spTree>
    <p:extLst>
      <p:ext uri="{BB962C8B-B14F-4D97-AF65-F5344CB8AC3E}">
        <p14:creationId xmlns:p14="http://schemas.microsoft.com/office/powerpoint/2010/main" val="2080493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92A170A3DFBD458CDDB2CC4ADD5ADE" ma:contentTypeVersion="6" ma:contentTypeDescription="Create a new document." ma:contentTypeScope="" ma:versionID="1489b947539846be3d1c7f3335c1e862">
  <xsd:schema xmlns:xsd="http://www.w3.org/2001/XMLSchema" xmlns:xs="http://www.w3.org/2001/XMLSchema" xmlns:p="http://schemas.microsoft.com/office/2006/metadata/properties" xmlns:ns3="da26a1f3-8413-420d-9e4f-347e2784658a" xmlns:ns4="dcf859a9-a3a6-43fa-a1d2-8d06949f6da6" targetNamespace="http://schemas.microsoft.com/office/2006/metadata/properties" ma:root="true" ma:fieldsID="d931117be1c9f76dd4aebaf1d46a2801" ns3:_="" ns4:_="">
    <xsd:import namespace="da26a1f3-8413-420d-9e4f-347e2784658a"/>
    <xsd:import namespace="dcf859a9-a3a6-43fa-a1d2-8d06949f6da6"/>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26a1f3-8413-420d-9e4f-347e2784658a"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f859a9-a3a6-43fa-a1d2-8d06949f6da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74C195-B4E7-4C88-A19B-836C9E2A7D47}">
  <ds:schemaRefs>
    <ds:schemaRef ds:uri="http://purl.org/dc/elements/1.1/"/>
    <ds:schemaRef ds:uri="http://schemas.microsoft.com/office/2006/metadata/properties"/>
    <ds:schemaRef ds:uri="dcf859a9-a3a6-43fa-a1d2-8d06949f6da6"/>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da26a1f3-8413-420d-9e4f-347e2784658a"/>
    <ds:schemaRef ds:uri="http://www.w3.org/XML/1998/namespace"/>
  </ds:schemaRefs>
</ds:datastoreItem>
</file>

<file path=customXml/itemProps2.xml><?xml version="1.0" encoding="utf-8"?>
<ds:datastoreItem xmlns:ds="http://schemas.openxmlformats.org/officeDocument/2006/customXml" ds:itemID="{17B61D35-68D3-4E08-823F-9D3D1F512D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26a1f3-8413-420d-9e4f-347e2784658a"/>
    <ds:schemaRef ds:uri="dcf859a9-a3a6-43fa-a1d2-8d06949f6d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E9BF5B-677C-42C4-A5B2-E4A54DFA0C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62622</TotalTime>
  <Words>10008</Words>
  <Application>Microsoft Office PowerPoint</Application>
  <PresentationFormat>Widescreen</PresentationFormat>
  <Paragraphs>1012</Paragraphs>
  <Slides>78</Slides>
  <Notes>78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78</vt:i4>
      </vt:variant>
    </vt:vector>
  </HeadingPairs>
  <TitlesOfParts>
    <vt:vector size="88" baseType="lpstr">
      <vt:lpstr>-apple-system</vt:lpstr>
      <vt:lpstr>Arial</vt:lpstr>
      <vt:lpstr>Calibri</vt:lpstr>
      <vt:lpstr>Calibri Light</vt:lpstr>
      <vt:lpstr>Lucida Grande</vt:lpstr>
      <vt:lpstr>Open Sans</vt:lpstr>
      <vt:lpstr>Segoe UI</vt:lpstr>
      <vt:lpstr>Times New Roman</vt:lpstr>
      <vt:lpstr>Verdana</vt:lpstr>
      <vt:lpstr>Office Theme</vt:lpstr>
      <vt:lpstr>  Working Assessment  Missing Lists</vt:lpstr>
      <vt:lpstr>PowerPoint Presentation</vt:lpstr>
      <vt:lpstr>Overview</vt:lpstr>
      <vt:lpstr>Assessment Missing Reports</vt:lpstr>
      <vt:lpstr>Level 1 Reports </vt:lpstr>
      <vt:lpstr>Level 1 Reports, cont’d</vt:lpstr>
      <vt:lpstr>Formatting the Assessment Missing Report</vt:lpstr>
      <vt:lpstr>Quick Check</vt:lpstr>
      <vt:lpstr>Understanding Assessment Missing Reports</vt:lpstr>
      <vt:lpstr>Expected Assessments</vt:lpstr>
      <vt:lpstr>Testing Windows</vt:lpstr>
      <vt:lpstr>Missing Assessments</vt:lpstr>
      <vt:lpstr>Missing Assessments</vt:lpstr>
      <vt:lpstr>Missing Assessment Data </vt:lpstr>
      <vt:lpstr>FA Status – Fatal  </vt:lpstr>
      <vt:lpstr>Level 1 Validations </vt:lpstr>
      <vt:lpstr>FA Status – Missing </vt:lpstr>
      <vt:lpstr>Missing Reasons</vt:lpstr>
      <vt:lpstr>Other Participating Assessments</vt:lpstr>
      <vt:lpstr>SSIDs and Missing Assessments</vt:lpstr>
      <vt:lpstr>SSIDs and Missing Assessments Missing Report due to vendor results</vt:lpstr>
      <vt:lpstr>SSIDs and Missing Assessments Missing Report due to vendor results…cont’d</vt:lpstr>
      <vt:lpstr>SSIDs and Missing Assessments Missing Report due to vendor results…cont’d</vt:lpstr>
      <vt:lpstr>Quick Check</vt:lpstr>
      <vt:lpstr>Assessment Missing Reports by Collection – EMIS Manual</vt:lpstr>
      <vt:lpstr>Assessment Missing Reports by Collection – EMIS Manual</vt:lpstr>
      <vt:lpstr>Score Not Reported Reasons</vt:lpstr>
      <vt:lpstr>Score Not Reported – EMIS Manual</vt:lpstr>
      <vt:lpstr>Working Missing Assessment Lists</vt:lpstr>
      <vt:lpstr>Score Not Reported Reason A</vt:lpstr>
      <vt:lpstr>Score Not Reported Reasons B - F </vt:lpstr>
      <vt:lpstr>Score Not Reported Reasons G and H </vt:lpstr>
      <vt:lpstr>Score Not Reported Reasons I, J, and K </vt:lpstr>
      <vt:lpstr>Score Not Reported Reasons L, N, and P </vt:lpstr>
      <vt:lpstr>Score Not Reported Reasons R, S, and T</vt:lpstr>
      <vt:lpstr>Score Not Reported Reason W</vt:lpstr>
      <vt:lpstr>Score Not Reported Reason X</vt:lpstr>
      <vt:lpstr>Score Not Reported Reason X, cont’d</vt:lpstr>
      <vt:lpstr>Score Not Reported Reason X, cont’d</vt:lpstr>
      <vt:lpstr>FY20 Webxam Course Grade Conversions</vt:lpstr>
      <vt:lpstr>Score Not Reported Reasons Y and 2</vt:lpstr>
      <vt:lpstr>Score Not Reported Reasons 3, 4, and 5</vt:lpstr>
      <vt:lpstr>Quick Check</vt:lpstr>
      <vt:lpstr>   Other Assessment Reports</vt:lpstr>
      <vt:lpstr>Excluded Report</vt:lpstr>
      <vt:lpstr>Supplementary CSV</vt:lpstr>
      <vt:lpstr>Gen Issues – Assessments</vt:lpstr>
      <vt:lpstr>Gen Issues – Assessments</vt:lpstr>
      <vt:lpstr>   Assessment Missing Reports by Collection </vt:lpstr>
      <vt:lpstr>Missing Report – COS Assessment Collection</vt:lpstr>
      <vt:lpstr>Missing Report – ELA Assessment Collections </vt:lpstr>
      <vt:lpstr>Missing Report – ELA Assessment Collections, cont’d </vt:lpstr>
      <vt:lpstr>Missing Report – KRA Fall Assessment Collection</vt:lpstr>
      <vt:lpstr>Missing Report – KRA Fall Assessment Collection, cont’d</vt:lpstr>
      <vt:lpstr>Missing Report – KRA Fall Assessment Collection, cont’d</vt:lpstr>
      <vt:lpstr>Missing Report – Fall Third Grade ELA Assessment Collection</vt:lpstr>
      <vt:lpstr>Missing Report – Spring 3-8 Assessment Collection</vt:lpstr>
      <vt:lpstr>Missing Report – Spring 3-8 Assessment Collection, cont’d </vt:lpstr>
      <vt:lpstr>Missing Report – Spring 3-8 Assessment Collection, cont’d </vt:lpstr>
      <vt:lpstr>TIDE Resource </vt:lpstr>
      <vt:lpstr>Missing Report – EOC Summer and Fall/Spring  Assessment Collection  </vt:lpstr>
      <vt:lpstr>Missing Report – End of Course Collections </vt:lpstr>
      <vt:lpstr>EOCs and Subject Codes</vt:lpstr>
      <vt:lpstr>Missing Report – End of Course Collections </vt:lpstr>
      <vt:lpstr>Missing Report – End of Course Collections, cont’d</vt:lpstr>
      <vt:lpstr>Missing Report - Spring Alternate Assessments </vt:lpstr>
      <vt:lpstr>Missing Report - Spring Alt Assessments, cont’d</vt:lpstr>
      <vt:lpstr>Missing Report - OELPA Spring Assessment Collection</vt:lpstr>
      <vt:lpstr>Missing Report – DPR Growth Assessment Collection </vt:lpstr>
      <vt:lpstr>Missing Report - Career Tech Spring Assessment Collection</vt:lpstr>
      <vt:lpstr>Missing Report – Other Accountability Assessments </vt:lpstr>
      <vt:lpstr>Missing Report - ACT and SAT</vt:lpstr>
      <vt:lpstr>Missing Report - ACT and SAT, cont’d</vt:lpstr>
      <vt:lpstr>Quick Check</vt:lpstr>
      <vt:lpstr>Summary</vt:lpstr>
      <vt:lpstr>Resources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EMIS Training</dc:title>
  <dc:creator>Edward Hill</dc:creator>
  <cp:lastModifiedBy>Karen Wilson</cp:lastModifiedBy>
  <cp:revision>1254</cp:revision>
  <cp:lastPrinted>2022-05-12T20:18:47Z</cp:lastPrinted>
  <dcterms:created xsi:type="dcterms:W3CDTF">2016-04-29T15:21:53Z</dcterms:created>
  <dcterms:modified xsi:type="dcterms:W3CDTF">2022-05-20T15:03:52Z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0x010100E392A170A3DFBD458CDDB2CC4ADD5ADE</vt:lpwstr>
  </property>
</Properties>
</file>