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8"/>
  </p:notesMasterIdLst>
  <p:handoutMasterIdLst>
    <p:handoutMasterId r:id="rId69"/>
  </p:handoutMasterIdLst>
  <p:sldIdLst>
    <p:sldId id="256" r:id="rId2"/>
    <p:sldId id="495" r:id="rId3"/>
    <p:sldId id="257" r:id="rId4"/>
    <p:sldId id="263" r:id="rId5"/>
    <p:sldId id="457" r:id="rId6"/>
    <p:sldId id="459" r:id="rId7"/>
    <p:sldId id="416" r:id="rId8"/>
    <p:sldId id="427" r:id="rId9"/>
    <p:sldId id="424" r:id="rId10"/>
    <p:sldId id="425" r:id="rId11"/>
    <p:sldId id="441" r:id="rId12"/>
    <p:sldId id="458" r:id="rId13"/>
    <p:sldId id="414" r:id="rId14"/>
    <p:sldId id="469" r:id="rId15"/>
    <p:sldId id="465" r:id="rId16"/>
    <p:sldId id="359" r:id="rId17"/>
    <p:sldId id="349" r:id="rId18"/>
    <p:sldId id="350" r:id="rId19"/>
    <p:sldId id="271" r:id="rId20"/>
    <p:sldId id="487" r:id="rId21"/>
    <p:sldId id="405" r:id="rId22"/>
    <p:sldId id="361" r:id="rId23"/>
    <p:sldId id="483" r:id="rId24"/>
    <p:sldId id="484" r:id="rId25"/>
    <p:sldId id="485" r:id="rId26"/>
    <p:sldId id="413" r:id="rId27"/>
    <p:sldId id="461" r:id="rId28"/>
    <p:sldId id="419" r:id="rId29"/>
    <p:sldId id="480" r:id="rId30"/>
    <p:sldId id="478" r:id="rId31"/>
    <p:sldId id="437" r:id="rId32"/>
    <p:sldId id="455" r:id="rId33"/>
    <p:sldId id="498" r:id="rId34"/>
    <p:sldId id="473" r:id="rId35"/>
    <p:sldId id="422" r:id="rId36"/>
    <p:sldId id="472" r:id="rId37"/>
    <p:sldId id="442" r:id="rId38"/>
    <p:sldId id="443" r:id="rId39"/>
    <p:sldId id="431" r:id="rId40"/>
    <p:sldId id="436" r:id="rId41"/>
    <p:sldId id="481" r:id="rId42"/>
    <p:sldId id="482" r:id="rId43"/>
    <p:sldId id="429" r:id="rId44"/>
    <p:sldId id="454" r:id="rId45"/>
    <p:sldId id="430" r:id="rId46"/>
    <p:sldId id="453" r:id="rId47"/>
    <p:sldId id="452" r:id="rId48"/>
    <p:sldId id="444" r:id="rId49"/>
    <p:sldId id="451" r:id="rId50"/>
    <p:sldId id="445" r:id="rId51"/>
    <p:sldId id="447" r:id="rId52"/>
    <p:sldId id="497" r:id="rId53"/>
    <p:sldId id="466" r:id="rId54"/>
    <p:sldId id="476" r:id="rId55"/>
    <p:sldId id="475" r:id="rId56"/>
    <p:sldId id="489" r:id="rId57"/>
    <p:sldId id="490" r:id="rId58"/>
    <p:sldId id="492" r:id="rId59"/>
    <p:sldId id="493" r:id="rId60"/>
    <p:sldId id="494" r:id="rId61"/>
    <p:sldId id="491" r:id="rId62"/>
    <p:sldId id="486" r:id="rId63"/>
    <p:sldId id="488" r:id="rId64"/>
    <p:sldId id="262" r:id="rId65"/>
    <p:sldId id="337" r:id="rId66"/>
    <p:sldId id="496" r:id="rId6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ger Holbrook" initials="RH" lastIdx="19" clrIdx="0">
    <p:extLst>
      <p:ext uri="{19B8F6BF-5375-455C-9EA6-DF929625EA0E}">
        <p15:presenceInfo xmlns:p15="http://schemas.microsoft.com/office/powerpoint/2012/main" userId="20c42d9bb9b780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75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80708" autoAdjust="0"/>
  </p:normalViewPr>
  <p:slideViewPr>
    <p:cSldViewPr snapToGrid="0" snapToObjects="1">
      <p:cViewPr varScale="1">
        <p:scale>
          <a:sx n="93" d="100"/>
          <a:sy n="93" d="100"/>
        </p:scale>
        <p:origin x="1134" y="78"/>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55" cy="466238"/>
          </a:xfrm>
          <a:prstGeom prst="rect">
            <a:avLst/>
          </a:prstGeom>
        </p:spPr>
        <p:txBody>
          <a:bodyPr vert="horz" lIns="90657" tIns="45327" rIns="90657" bIns="45327" rtlCol="0"/>
          <a:lstStyle>
            <a:lvl1pPr algn="l">
              <a:defRPr sz="1200"/>
            </a:lvl1pPr>
          </a:lstStyle>
          <a:p>
            <a:endParaRPr lang="en-US"/>
          </a:p>
        </p:txBody>
      </p:sp>
      <p:sp>
        <p:nvSpPr>
          <p:cNvPr id="3" name="Date Placeholder 2"/>
          <p:cNvSpPr>
            <a:spLocks noGrp="1"/>
          </p:cNvSpPr>
          <p:nvPr>
            <p:ph type="dt" sz="quarter" idx="1"/>
          </p:nvPr>
        </p:nvSpPr>
        <p:spPr>
          <a:xfrm>
            <a:off x="3970673" y="0"/>
            <a:ext cx="3038155" cy="466238"/>
          </a:xfrm>
          <a:prstGeom prst="rect">
            <a:avLst/>
          </a:prstGeom>
        </p:spPr>
        <p:txBody>
          <a:bodyPr vert="horz" lIns="90657" tIns="45327" rIns="90657" bIns="45327" rtlCol="0"/>
          <a:lstStyle>
            <a:lvl1pPr algn="r">
              <a:defRPr sz="1200"/>
            </a:lvl1pPr>
          </a:lstStyle>
          <a:p>
            <a:fld id="{E10F49E1-97F7-499F-9248-76E81508CB46}" type="datetimeFigureOut">
              <a:rPr lang="en-US" smtClean="0"/>
              <a:t>5/16/2022</a:t>
            </a:fld>
            <a:endParaRPr lang="en-US"/>
          </a:p>
        </p:txBody>
      </p:sp>
      <p:sp>
        <p:nvSpPr>
          <p:cNvPr id="4" name="Footer Placeholder 3"/>
          <p:cNvSpPr>
            <a:spLocks noGrp="1"/>
          </p:cNvSpPr>
          <p:nvPr>
            <p:ph type="ftr" sz="quarter" idx="2"/>
          </p:nvPr>
        </p:nvSpPr>
        <p:spPr>
          <a:xfrm>
            <a:off x="1" y="8830162"/>
            <a:ext cx="3038155" cy="466238"/>
          </a:xfrm>
          <a:prstGeom prst="rect">
            <a:avLst/>
          </a:prstGeom>
        </p:spPr>
        <p:txBody>
          <a:bodyPr vert="horz" lIns="90657" tIns="45327" rIns="90657" bIns="45327"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30162"/>
            <a:ext cx="3038155" cy="466238"/>
          </a:xfrm>
          <a:prstGeom prst="rect">
            <a:avLst/>
          </a:prstGeom>
        </p:spPr>
        <p:txBody>
          <a:bodyPr vert="horz" lIns="90657" tIns="45327" rIns="90657" bIns="45327" rtlCol="0" anchor="b"/>
          <a:lstStyle>
            <a:lvl1pPr algn="r">
              <a:defRPr sz="1200"/>
            </a:lvl1pPr>
          </a:lstStyle>
          <a:p>
            <a:fld id="{F5ACFE13-8852-4C58-87BA-5DBC66587FC0}" type="slidenum">
              <a:rPr lang="en-US" smtClean="0"/>
              <a:t>‹#›</a:t>
            </a:fld>
            <a:endParaRPr lang="en-US"/>
          </a:p>
        </p:txBody>
      </p:sp>
    </p:spTree>
    <p:extLst>
      <p:ext uri="{BB962C8B-B14F-4D97-AF65-F5344CB8AC3E}">
        <p14:creationId xmlns:p14="http://schemas.microsoft.com/office/powerpoint/2010/main" val="202343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6434"/>
          </a:xfrm>
          <a:prstGeom prst="rect">
            <a:avLst/>
          </a:prstGeom>
        </p:spPr>
        <p:txBody>
          <a:bodyPr vert="horz" lIns="93163" tIns="46583" rIns="93163" bIns="46583" rtlCol="0"/>
          <a:lstStyle>
            <a:lvl1pPr algn="l">
              <a:defRPr sz="1200"/>
            </a:lvl1pPr>
          </a:lstStyle>
          <a:p>
            <a:endParaRPr lang="en-US" dirty="0"/>
          </a:p>
        </p:txBody>
      </p:sp>
      <p:sp>
        <p:nvSpPr>
          <p:cNvPr id="3" name="Date Placeholder 2"/>
          <p:cNvSpPr>
            <a:spLocks noGrp="1"/>
          </p:cNvSpPr>
          <p:nvPr>
            <p:ph type="dt" idx="1"/>
          </p:nvPr>
        </p:nvSpPr>
        <p:spPr>
          <a:xfrm>
            <a:off x="3970940" y="0"/>
            <a:ext cx="3037840" cy="466434"/>
          </a:xfrm>
          <a:prstGeom prst="rect">
            <a:avLst/>
          </a:prstGeom>
        </p:spPr>
        <p:txBody>
          <a:bodyPr vert="horz" lIns="93163" tIns="46583" rIns="93163" bIns="46583" rtlCol="0"/>
          <a:lstStyle>
            <a:lvl1pPr algn="r">
              <a:defRPr sz="1200"/>
            </a:lvl1pPr>
          </a:lstStyle>
          <a:p>
            <a:fld id="{3D328E97-1C17-4CF3-801B-A772B8382C94}" type="datetimeFigureOut">
              <a:rPr lang="en-US" smtClean="0"/>
              <a:t>5/16/2022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9"/>
            <a:ext cx="3037840" cy="466433"/>
          </a:xfrm>
          <a:prstGeom prst="rect">
            <a:avLst/>
          </a:prstGeom>
        </p:spPr>
        <p:txBody>
          <a:bodyPr vert="horz" lIns="93163" tIns="46583" rIns="93163"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6433"/>
          </a:xfrm>
          <a:prstGeom prst="rect">
            <a:avLst/>
          </a:prstGeom>
        </p:spPr>
        <p:txBody>
          <a:bodyPr vert="horz" lIns="93163" tIns="46583" rIns="93163" bIns="46583" rtlCol="0" anchor="b"/>
          <a:lstStyle>
            <a:lvl1pPr algn="r">
              <a:defRPr sz="1200"/>
            </a:lvl1pPr>
          </a:lstStyle>
          <a:p>
            <a:fld id="{A14D76B5-9437-466B-8333-8FA70E4511FB}" type="slidenum">
              <a:rPr lang="en-US" smtClean="0"/>
              <a:t>‹#›</a:t>
            </a:fld>
            <a:endParaRPr lang="en-US" dirty="0"/>
          </a:p>
        </p:txBody>
      </p:sp>
    </p:spTree>
    <p:extLst>
      <p:ext uri="{BB962C8B-B14F-4D97-AF65-F5344CB8AC3E}">
        <p14:creationId xmlns:p14="http://schemas.microsoft.com/office/powerpoint/2010/main" val="276739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a:t>
            </a:fld>
            <a:endParaRPr lang="en-US" dirty="0"/>
          </a:p>
        </p:txBody>
      </p:sp>
    </p:spTree>
    <p:extLst>
      <p:ext uri="{BB962C8B-B14F-4D97-AF65-F5344CB8AC3E}">
        <p14:creationId xmlns:p14="http://schemas.microsoft.com/office/powerpoint/2010/main" val="2508526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 that the MOA IRN must be the building the student would attend if the student attended the district and cannot be an IRN that is not their own. </a:t>
            </a:r>
          </a:p>
          <a:p>
            <a:endParaRPr lang="en-US" baseline="0" dirty="0"/>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10</a:t>
            </a:fld>
            <a:endParaRPr lang="en-US" dirty="0"/>
          </a:p>
        </p:txBody>
      </p:sp>
    </p:spTree>
    <p:extLst>
      <p:ext uri="{BB962C8B-B14F-4D97-AF65-F5344CB8AC3E}">
        <p14:creationId xmlns:p14="http://schemas.microsoft.com/office/powerpoint/2010/main" val="830649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most common for students</a:t>
            </a:r>
            <a:r>
              <a:rPr lang="en-US" baseline="0" dirty="0"/>
              <a:t> who are in Juvenile Detention Centers.</a:t>
            </a:r>
          </a:p>
          <a:p>
            <a:endParaRPr lang="en-US" baseline="0" dirty="0"/>
          </a:p>
          <a:p>
            <a:r>
              <a:rPr lang="en-US" baseline="0" dirty="0"/>
              <a:t>Friday, October 8, 2021 (FFWO)</a:t>
            </a:r>
          </a:p>
          <a:p>
            <a:endParaRPr lang="en-US" baseline="0" dirty="0"/>
          </a:p>
          <a:p>
            <a:r>
              <a:rPr lang="en-US" b="0" baseline="0" dirty="0"/>
              <a:t>Some software systems do not calculate this correctly and the student will appear counting at the state level. Look at Sent to reason, see if student was enrolled on FFWO (10/8/2021) and returned before last day of school You can get all of this information from the FS record and apply filters or sort options.  Use your excel skills.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11</a:t>
            </a:fld>
            <a:endParaRPr lang="en-US" dirty="0"/>
          </a:p>
        </p:txBody>
      </p:sp>
    </p:spTree>
    <p:extLst>
      <p:ext uri="{BB962C8B-B14F-4D97-AF65-F5344CB8AC3E}">
        <p14:creationId xmlns:p14="http://schemas.microsoft.com/office/powerpoint/2010/main" val="3540737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When</a:t>
            </a:r>
            <a:r>
              <a:rPr lang="en-US" baseline="0" dirty="0">
                <a:solidFill>
                  <a:srgbClr val="FF0000"/>
                </a:solidFill>
              </a:rPr>
              <a:t> </a:t>
            </a:r>
            <a:r>
              <a:rPr lang="en-US" dirty="0">
                <a:solidFill>
                  <a:srgbClr val="FF0000"/>
                </a:solidFill>
              </a:rPr>
              <a:t>JVSDs</a:t>
            </a:r>
            <a:r>
              <a:rPr lang="en-US" baseline="0" dirty="0">
                <a:solidFill>
                  <a:srgbClr val="FF0000"/>
                </a:solidFill>
              </a:rPr>
              <a:t> receive this Gen Issues error, they can ignore as it will not affect their LRC or funding.</a:t>
            </a:r>
          </a:p>
          <a:p>
            <a:endParaRPr lang="en-US" baseline="0" dirty="0">
              <a:solidFill>
                <a:srgbClr val="FF0000"/>
              </a:solidFill>
            </a:endParaRPr>
          </a:p>
          <a:p>
            <a:pPr marL="171450" indent="-171450">
              <a:buFont typeface="Arial" panose="020B0604020202020204" pitchFamily="34" charset="0"/>
              <a:buChar cha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14D76B5-9437-466B-8333-8FA70E4511FB}" type="slidenum">
              <a:rPr lang="en-US" smtClean="0"/>
              <a:t>12</a:t>
            </a:fld>
            <a:endParaRPr lang="en-US" dirty="0"/>
          </a:p>
        </p:txBody>
      </p:sp>
    </p:spTree>
    <p:extLst>
      <p:ext uri="{BB962C8B-B14F-4D97-AF65-F5344CB8AC3E}">
        <p14:creationId xmlns:p14="http://schemas.microsoft.com/office/powerpoint/2010/main" val="2926513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where the</a:t>
            </a:r>
            <a:r>
              <a:rPr lang="en-US" baseline="0" dirty="0"/>
              <a:t> Accountability IRN value is located in the student information system. The Accountability IRN should never be the same IRN value as the MOA IRN. We will discuss this element further on an upcoming slide.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13</a:t>
            </a:fld>
            <a:endParaRPr lang="en-US" dirty="0"/>
          </a:p>
        </p:txBody>
      </p:sp>
    </p:spTree>
    <p:extLst>
      <p:ext uri="{BB962C8B-B14F-4D97-AF65-F5344CB8AC3E}">
        <p14:creationId xmlns:p14="http://schemas.microsoft.com/office/powerpoint/2010/main" val="3486592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attendee</a:t>
            </a:r>
            <a:r>
              <a:rPr lang="en-US" baseline="0" dirty="0"/>
              <a:t>s may use a different software however, a demo should be done for the software(s) that the ITC supports. Some SISs assign MOA IRNs automatically, so if your system does this, the process can be explained instead of demonstrated. Suggest that attendees </a:t>
            </a:r>
            <a:r>
              <a:rPr lang="en-US" b="1" baseline="0" dirty="0"/>
              <a:t>review their Student Attributes No Date (FN) preview file from the Data Collector to review Majority of Attendance IRNs and Accountability IRNs for accuracy.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14</a:t>
            </a:fld>
            <a:endParaRPr lang="en-US" dirty="0"/>
          </a:p>
        </p:txBody>
      </p:sp>
    </p:spTree>
    <p:extLst>
      <p:ext uri="{BB962C8B-B14F-4D97-AF65-F5344CB8AC3E}">
        <p14:creationId xmlns:p14="http://schemas.microsoft.com/office/powerpoint/2010/main" val="461287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15</a:t>
            </a:fld>
            <a:endParaRPr lang="en-US" dirty="0"/>
          </a:p>
        </p:txBody>
      </p:sp>
    </p:spTree>
    <p:extLst>
      <p:ext uri="{BB962C8B-B14F-4D97-AF65-F5344CB8AC3E}">
        <p14:creationId xmlns:p14="http://schemas.microsoft.com/office/powerpoint/2010/main" val="1613724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16</a:t>
            </a:fld>
            <a:endParaRPr lang="en-US" dirty="0"/>
          </a:p>
        </p:txBody>
      </p:sp>
    </p:spTree>
    <p:extLst>
      <p:ext uri="{BB962C8B-B14F-4D97-AF65-F5344CB8AC3E}">
        <p14:creationId xmlns:p14="http://schemas.microsoft.com/office/powerpoint/2010/main" val="2552854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Use (WKCD-001) Where Kids Count DEMO.xlsx to demonstrate report preparation and filter for example as each WKC Result Code is discussed.</a:t>
            </a:r>
          </a:p>
        </p:txBody>
      </p:sp>
      <p:sp>
        <p:nvSpPr>
          <p:cNvPr id="4" name="Slide Number Placeholder 3"/>
          <p:cNvSpPr>
            <a:spLocks noGrp="1"/>
          </p:cNvSpPr>
          <p:nvPr>
            <p:ph type="sldNum" sz="quarter" idx="10"/>
          </p:nvPr>
        </p:nvSpPr>
        <p:spPr/>
        <p:txBody>
          <a:bodyPr/>
          <a:lstStyle/>
          <a:p>
            <a:fld id="{A14D76B5-9437-466B-8333-8FA70E4511FB}" type="slidenum">
              <a:rPr lang="en-US" smtClean="0"/>
              <a:t>17</a:t>
            </a:fld>
            <a:endParaRPr lang="en-US" dirty="0"/>
          </a:p>
        </p:txBody>
      </p:sp>
    </p:spTree>
    <p:extLst>
      <p:ext uri="{BB962C8B-B14F-4D97-AF65-F5344CB8AC3E}">
        <p14:creationId xmlns:p14="http://schemas.microsoft.com/office/powerpoint/2010/main" val="4271578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Clarify that t</a:t>
            </a:r>
            <a:r>
              <a:rPr lang="en-US" dirty="0"/>
              <a:t>he Level 2 Reports</a:t>
            </a:r>
            <a:r>
              <a:rPr lang="en-US" baseline="0" dirty="0"/>
              <a:t> link is available after the collection is submitted and is processed by ODE overnight.</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18</a:t>
            </a:fld>
            <a:endParaRPr lang="en-US" dirty="0"/>
          </a:p>
        </p:txBody>
      </p:sp>
    </p:spTree>
    <p:extLst>
      <p:ext uri="{BB962C8B-B14F-4D97-AF65-F5344CB8AC3E}">
        <p14:creationId xmlns:p14="http://schemas.microsoft.com/office/powerpoint/2010/main" val="2006380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A live demonstration of this process could be helpful to attendees. Verify that all attendees can accomplish this task during this session.	</a:t>
            </a:r>
          </a:p>
          <a:p>
            <a:endParaRPr lang="en-US" i="0"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19</a:t>
            </a:fld>
            <a:endParaRPr lang="en-US" dirty="0"/>
          </a:p>
        </p:txBody>
      </p:sp>
    </p:spTree>
    <p:extLst>
      <p:ext uri="{BB962C8B-B14F-4D97-AF65-F5344CB8AC3E}">
        <p14:creationId xmlns:p14="http://schemas.microsoft.com/office/powerpoint/2010/main" val="1379020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2</a:t>
            </a:fld>
            <a:endParaRPr lang="en-US" dirty="0"/>
          </a:p>
        </p:txBody>
      </p:sp>
    </p:spTree>
    <p:extLst>
      <p:ext uri="{BB962C8B-B14F-4D97-AF65-F5344CB8AC3E}">
        <p14:creationId xmlns:p14="http://schemas.microsoft.com/office/powerpoint/2010/main" val="751232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A live demonstration of this process could be helpful to attendees. Verify that all attendees can accomplish this task during this session.	</a:t>
            </a:r>
          </a:p>
          <a:p>
            <a:endParaRPr lang="en-US" i="0"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20</a:t>
            </a:fld>
            <a:endParaRPr lang="en-US" dirty="0"/>
          </a:p>
        </p:txBody>
      </p:sp>
    </p:spTree>
    <p:extLst>
      <p:ext uri="{BB962C8B-B14F-4D97-AF65-F5344CB8AC3E}">
        <p14:creationId xmlns:p14="http://schemas.microsoft.com/office/powerpoint/2010/main" val="1484314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aseline="0" dirty="0"/>
              <a:t>Error counts will appear on this page. Note that there are no critical errors on the WKC Report, and no fatal errors on the WKC Summary Report. Severity levels will appear in the report and are defined in this presentation with each result code. Note that the update date indicates the last time changes were made for that district’s report. The district could have submitted data multiple times and data could have been processed multiple times without there being any updates to the report. </a:t>
            </a:r>
          </a:p>
        </p:txBody>
      </p:sp>
      <p:sp>
        <p:nvSpPr>
          <p:cNvPr id="4" name="Slide Number Placeholder 3"/>
          <p:cNvSpPr>
            <a:spLocks noGrp="1"/>
          </p:cNvSpPr>
          <p:nvPr>
            <p:ph type="sldNum" sz="quarter" idx="10"/>
          </p:nvPr>
        </p:nvSpPr>
        <p:spPr/>
        <p:txBody>
          <a:bodyPr/>
          <a:lstStyle/>
          <a:p>
            <a:fld id="{A14D76B5-9437-466B-8333-8FA70E4511FB}" type="slidenum">
              <a:rPr lang="en-US" smtClean="0"/>
              <a:t>21</a:t>
            </a:fld>
            <a:endParaRPr lang="en-US" dirty="0"/>
          </a:p>
        </p:txBody>
      </p:sp>
    </p:spTree>
    <p:extLst>
      <p:ext uri="{BB962C8B-B14F-4D97-AF65-F5344CB8AC3E}">
        <p14:creationId xmlns:p14="http://schemas.microsoft.com/office/powerpoint/2010/main" val="231539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8">
              <a:defRPr/>
            </a:pPr>
            <a:r>
              <a:rPr lang="en-US" dirty="0"/>
              <a:t>Presenter use the </a:t>
            </a:r>
            <a:r>
              <a:rPr lang="en-US" baseline="0" dirty="0"/>
              <a:t>(WKCD-001) Where Kids Count DEMO.xlsx and (WKCD-002) Where Kids Count Summary DEMO.xlsx file to demonstrate these steps. Attendees can prepare their own report as you demonstrate the Basic Excel steps.</a:t>
            </a:r>
          </a:p>
          <a:p>
            <a:pPr marL="171450" indent="-171450">
              <a:buFont typeface="Arial" panose="020B0604020202020204" pitchFamily="34" charset="0"/>
              <a:buChar char="•"/>
            </a:pPr>
            <a:r>
              <a:rPr lang="en-US" baseline="0" dirty="0"/>
              <a:t>Select top row and select Wrap Text from the Home Tab</a:t>
            </a:r>
          </a:p>
          <a:p>
            <a:pPr marL="171450" indent="-171450">
              <a:buFont typeface="Arial" panose="020B0604020202020204" pitchFamily="34" charset="0"/>
              <a:buChar char="•"/>
            </a:pPr>
            <a:r>
              <a:rPr lang="en-US" baseline="0" dirty="0"/>
              <a:t>While the top row is selected, from the View tab, select Freeze Panes and Freeze Top Row</a:t>
            </a:r>
          </a:p>
          <a:p>
            <a:pPr marL="171450" indent="-171450">
              <a:buFont typeface="Arial" panose="020B0604020202020204" pitchFamily="34" charset="0"/>
              <a:buChar char="•"/>
            </a:pPr>
            <a:r>
              <a:rPr lang="en-US" baseline="0" dirty="0"/>
              <a:t>Select entire spreadsheet (click cell between Row 1 and Column A) then place cursor on line between any two column headers and double click</a:t>
            </a:r>
          </a:p>
          <a:p>
            <a:pPr marL="171450" indent="-171450">
              <a:buFont typeface="Arial" panose="020B0604020202020204" pitchFamily="34" charset="0"/>
              <a:buChar char="•"/>
            </a:pPr>
            <a:r>
              <a:rPr lang="en-US" baseline="0" dirty="0"/>
              <a:t>While spreadsheet is highlighted, from the Data tab, choose Filter (or from the Home Tab select Filter)</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22</a:t>
            </a:fld>
            <a:endParaRPr lang="en-US" dirty="0"/>
          </a:p>
        </p:txBody>
      </p:sp>
    </p:spTree>
    <p:extLst>
      <p:ext uri="{BB962C8B-B14F-4D97-AF65-F5344CB8AC3E}">
        <p14:creationId xmlns:p14="http://schemas.microsoft.com/office/powerpoint/2010/main" val="3301191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can explain that students should appear with one line on the report. Result codes can be used to troubleshoot the WKC and do not necessarily indicate an error. We will look at the (WKCD-002) Where Kids Count Summary Report in an upcoming section of this presentation. </a:t>
            </a:r>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23</a:t>
            </a:fld>
            <a:endParaRPr lang="en-US" dirty="0"/>
          </a:p>
        </p:txBody>
      </p:sp>
    </p:spTree>
    <p:extLst>
      <p:ext uri="{BB962C8B-B14F-4D97-AF65-F5344CB8AC3E}">
        <p14:creationId xmlns:p14="http://schemas.microsoft.com/office/powerpoint/2010/main" val="850551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WKC IRN is calculated</a:t>
            </a:r>
            <a:r>
              <a:rPr lang="en-US" baseline="0" dirty="0"/>
              <a:t> by ODE. The Attending ORG (building) IRN, Assigned ORG (building) IRN, and MOA IRN are as they are reported to EMIS. </a:t>
            </a:r>
          </a:p>
          <a:p>
            <a:endParaRPr lang="en-US" baseline="0" dirty="0"/>
          </a:p>
          <a:p>
            <a:r>
              <a:rPr lang="en-US" baseline="0" dirty="0"/>
              <a:t/>
            </a:r>
            <a:br>
              <a:rPr lang="en-US" baseline="0" dirty="0"/>
            </a:b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24</a:t>
            </a:fld>
            <a:endParaRPr lang="en-US" dirty="0"/>
          </a:p>
        </p:txBody>
      </p:sp>
    </p:spTree>
    <p:extLst>
      <p:ext uri="{BB962C8B-B14F-4D97-AF65-F5344CB8AC3E}">
        <p14:creationId xmlns:p14="http://schemas.microsoft.com/office/powerpoint/2010/main" val="2424259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go through the upcoming slides, it will be explained how these elements</a:t>
            </a:r>
            <a:r>
              <a:rPr lang="en-US" baseline="0" dirty="0"/>
              <a:t> are used in the WKC process. </a:t>
            </a:r>
            <a:r>
              <a:rPr lang="en-US" strike="sngStrike" baseline="0" dirty="0"/>
              <a:t>Note that the Error Severity Number column can be ignored if using the Severity Code column.</a:t>
            </a:r>
            <a:r>
              <a:rPr lang="en-US" strike="noStrike" baseline="0" dirty="0"/>
              <a:t> </a:t>
            </a:r>
            <a:r>
              <a:rPr lang="en-US" b="1" strike="noStrike" baseline="0" dirty="0"/>
              <a:t>(Error Severity no longer on the report).</a:t>
            </a:r>
            <a:endParaRPr lang="en-US" b="1" strike="sngStrike"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25</a:t>
            </a:fld>
            <a:endParaRPr lang="en-US" dirty="0"/>
          </a:p>
        </p:txBody>
      </p:sp>
    </p:spTree>
    <p:extLst>
      <p:ext uri="{BB962C8B-B14F-4D97-AF65-F5344CB8AC3E}">
        <p14:creationId xmlns:p14="http://schemas.microsoft.com/office/powerpoint/2010/main" val="3302665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26</a:t>
            </a:fld>
            <a:endParaRPr lang="en-US" dirty="0"/>
          </a:p>
        </p:txBody>
      </p:sp>
    </p:spTree>
    <p:extLst>
      <p:ext uri="{BB962C8B-B14F-4D97-AF65-F5344CB8AC3E}">
        <p14:creationId xmlns:p14="http://schemas.microsoft.com/office/powerpoint/2010/main" val="2947892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27</a:t>
            </a:fld>
            <a:endParaRPr lang="en-US" dirty="0"/>
          </a:p>
        </p:txBody>
      </p:sp>
    </p:spTree>
    <p:extLst>
      <p:ext uri="{BB962C8B-B14F-4D97-AF65-F5344CB8AC3E}">
        <p14:creationId xmlns:p14="http://schemas.microsoft.com/office/powerpoint/2010/main" val="151865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section will focus on EMIS Coding that is used in WKC calculations. Remember that we report first MOA and Accountability IRNs and then ODE applies the WKC rules based on the EMIS data reported</a:t>
            </a:r>
          </a:p>
          <a:p>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28</a:t>
            </a:fld>
            <a:endParaRPr lang="en-US" dirty="0"/>
          </a:p>
        </p:txBody>
      </p:sp>
    </p:spTree>
    <p:extLst>
      <p:ext uri="{BB962C8B-B14F-4D97-AF65-F5344CB8AC3E}">
        <p14:creationId xmlns:p14="http://schemas.microsoft.com/office/powerpoint/2010/main" val="374342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student</a:t>
            </a:r>
            <a:r>
              <a:rPr lang="en-US" baseline="0" dirty="0"/>
              <a:t> has multiple FS or FD records, the records that are active on March 31 will be used. </a:t>
            </a:r>
          </a:p>
          <a:p>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29</a:t>
            </a:fld>
            <a:endParaRPr lang="en-US" dirty="0"/>
          </a:p>
        </p:txBody>
      </p:sp>
    </p:spTree>
    <p:extLst>
      <p:ext uri="{BB962C8B-B14F-4D97-AF65-F5344CB8AC3E}">
        <p14:creationId xmlns:p14="http://schemas.microsoft.com/office/powerpoint/2010/main" val="2293263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8">
              <a:defRPr/>
            </a:pPr>
            <a:r>
              <a:rPr lang="en-US" baseline="0" dirty="0"/>
              <a:t>This session is designed to be conducted as a workshop where districts are looking at their own data. Attendees should have access to their WKC reports and it is recommended that they have a copy of the most recent Where Kids Count Report Explanation (printed or electronic) as well as a copy of the document “Technical Documentation Ohio’s Where Kids Count Business Rules” last revised date </a:t>
            </a:r>
            <a:r>
              <a:rPr lang="en-US" baseline="0" dirty="0">
                <a:solidFill>
                  <a:srgbClr val="C00000"/>
                </a:solidFill>
                <a:highlight>
                  <a:srgbClr val="00FF00"/>
                </a:highlight>
              </a:rPr>
              <a:t>1/1/2020</a:t>
            </a:r>
            <a:r>
              <a:rPr lang="en-US" baseline="0" dirty="0">
                <a:highlight>
                  <a:srgbClr val="FFFF00"/>
                </a:highlight>
              </a:rPr>
              <a:t>. </a:t>
            </a:r>
            <a:r>
              <a:rPr lang="en-US" baseline="0" dirty="0"/>
              <a:t>The technical document contains additional information about accountability calculations. </a:t>
            </a:r>
            <a:r>
              <a:rPr lang="en-US" b="1" baseline="0" dirty="0"/>
              <a:t>The WKC Report is generated but can be ignored for JVSDs. </a:t>
            </a:r>
          </a:p>
          <a:p>
            <a:pPr defTabSz="914268">
              <a:defRPr/>
            </a:pPr>
            <a:endParaRPr lang="en-US" baseline="0" dirty="0"/>
          </a:p>
          <a:p>
            <a:pPr marL="171450" indent="-171450" defTabSz="914268">
              <a:buFont typeface="Arial" panose="020B0604020202020204" pitchFamily="34" charset="0"/>
              <a:buChar char="•"/>
              <a:defRPr/>
            </a:pPr>
            <a:endParaRPr lang="en-US" baseline="0" dirty="0"/>
          </a:p>
          <a:p>
            <a:pPr defTabSz="914268">
              <a:defRPr/>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a:t>
            </a:fld>
            <a:endParaRPr lang="en-US" dirty="0"/>
          </a:p>
        </p:txBody>
      </p:sp>
    </p:spTree>
    <p:extLst>
      <p:ext uri="{BB962C8B-B14F-4D97-AF65-F5344CB8AC3E}">
        <p14:creationId xmlns:p14="http://schemas.microsoft.com/office/powerpoint/2010/main" val="445352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important that EMIS data as referenced in this slide is correct as it will have an impact on where kids count in your LEA. </a:t>
            </a:r>
          </a:p>
          <a:p>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30</a:t>
            </a:fld>
            <a:endParaRPr lang="en-US" dirty="0"/>
          </a:p>
        </p:txBody>
      </p:sp>
    </p:spTree>
    <p:extLst>
      <p:ext uri="{BB962C8B-B14F-4D97-AF65-F5344CB8AC3E}">
        <p14:creationId xmlns:p14="http://schemas.microsoft.com/office/powerpoint/2010/main" val="1597138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 the following slides will discuss each result code. Attendees can filter on the result codes to work through their own report. </a:t>
            </a:r>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31</a:t>
            </a:fld>
            <a:endParaRPr lang="en-US" dirty="0"/>
          </a:p>
        </p:txBody>
      </p:sp>
    </p:spTree>
    <p:extLst>
      <p:ext uri="{BB962C8B-B14F-4D97-AF65-F5344CB8AC3E}">
        <p14:creationId xmlns:p14="http://schemas.microsoft.com/office/powerpoint/2010/main" val="1856322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62">
              <a:defRPr/>
            </a:pPr>
            <a:r>
              <a:rPr lang="en-US" baseline="0" dirty="0"/>
              <a:t>Remind districts to verify this data carefully. Since some SISs require a process to be run to update MOA IRNs while other SISs create them automatically. Be sure that students with result code WK0004 truly were not enrolled for a FAY. If an LEA discovers that their MOA IRNs are not populated correctly, data should be updated, resubmitted, and processed by ODE overnight for the WKC Report to be updated and ready for troubleshooting. </a:t>
            </a:r>
          </a:p>
          <a:p>
            <a:pPr defTabSz="906562">
              <a:defRPr/>
            </a:pPr>
            <a:endParaRPr lang="en-US" baseline="0" dirty="0"/>
          </a:p>
          <a:p>
            <a:pPr defTabSz="906562">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32</a:t>
            </a:fld>
            <a:endParaRPr lang="en-US" dirty="0"/>
          </a:p>
        </p:txBody>
      </p:sp>
    </p:spTree>
    <p:extLst>
      <p:ext uri="{BB962C8B-B14F-4D97-AF65-F5344CB8AC3E}">
        <p14:creationId xmlns:p14="http://schemas.microsoft.com/office/powerpoint/2010/main" val="527747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62">
              <a:defRPr/>
            </a:pPr>
            <a:r>
              <a:rPr lang="en-US" baseline="0" dirty="0"/>
              <a:t>This is “NOT NEW” the WKC has always functioned this way.  The above information is not in the WKC explanation updated information was published back in July 2015 in an EMIS Newsflash.  The WKC report is a verification report and must show all students the district is reporting to ODE, regardless if the student will be included in the accountability situations.   There is not a specific Result Code for this situation so WK0004 is used.</a:t>
            </a:r>
          </a:p>
          <a:p>
            <a:pPr defTabSz="906562">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33</a:t>
            </a:fld>
            <a:endParaRPr lang="en-US" dirty="0"/>
          </a:p>
        </p:txBody>
      </p:sp>
    </p:spTree>
    <p:extLst>
      <p:ext uri="{BB962C8B-B14F-4D97-AF65-F5344CB8AC3E}">
        <p14:creationId xmlns:p14="http://schemas.microsoft.com/office/powerpoint/2010/main" val="3603339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SISs</a:t>
            </a:r>
            <a:r>
              <a:rPr lang="en-US" baseline="0" dirty="0"/>
              <a:t> will not allow the FN record to be saved without an MOA IRN value being reported which will make this result code uncommon. </a:t>
            </a:r>
          </a:p>
          <a:p>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34</a:t>
            </a:fld>
            <a:endParaRPr lang="en-US" dirty="0"/>
          </a:p>
        </p:txBody>
      </p:sp>
    </p:spTree>
    <p:extLst>
      <p:ext uri="{BB962C8B-B14F-4D97-AF65-F5344CB8AC3E}">
        <p14:creationId xmlns:p14="http://schemas.microsoft.com/office/powerpoint/2010/main" val="3920322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a:t>
            </a:r>
            <a:r>
              <a:rPr lang="en-US" baseline="0" dirty="0"/>
              <a:t> resident students, superintendent’s agreements in, open enrollment in, all count where they are being educated.</a:t>
            </a:r>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35</a:t>
            </a:fld>
            <a:endParaRPr lang="en-US" dirty="0"/>
          </a:p>
        </p:txBody>
      </p:sp>
    </p:spTree>
    <p:extLst>
      <p:ext uri="{BB962C8B-B14F-4D97-AF65-F5344CB8AC3E}">
        <p14:creationId xmlns:p14="http://schemas.microsoft.com/office/powerpoint/2010/main" val="3153249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 foster, and county</a:t>
            </a:r>
            <a:r>
              <a:rPr lang="en-US" baseline="0" dirty="0"/>
              <a:t> placed students count where they are being educated. For How Received of R, this situation would occur when an EMIS reporting entity is a Jon Peterson Scholarship provider. These students count at the educating building. </a:t>
            </a:r>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36</a:t>
            </a:fld>
            <a:endParaRPr lang="en-US" dirty="0"/>
          </a:p>
        </p:txBody>
      </p:sp>
    </p:spTree>
    <p:extLst>
      <p:ext uri="{BB962C8B-B14F-4D97-AF65-F5344CB8AC3E}">
        <p14:creationId xmlns:p14="http://schemas.microsoft.com/office/powerpoint/2010/main" val="1872268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a:t>
            </a:r>
            <a:r>
              <a:rPr lang="en-US" baseline="0" dirty="0"/>
              <a:t> information for the Office of Community schools is, community.schools@education.ohio.gov or call 614-466-7058.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37</a:t>
            </a:fld>
            <a:endParaRPr lang="en-US" dirty="0"/>
          </a:p>
        </p:txBody>
      </p:sp>
    </p:spTree>
    <p:extLst>
      <p:ext uri="{BB962C8B-B14F-4D97-AF65-F5344CB8AC3E}">
        <p14:creationId xmlns:p14="http://schemas.microsoft.com/office/powerpoint/2010/main" val="2961601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STEM building students do not appear on the DORs WKC Report.</a:t>
            </a:r>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38</a:t>
            </a:fld>
            <a:endParaRPr lang="en-US" dirty="0"/>
          </a:p>
        </p:txBody>
      </p:sp>
    </p:spTree>
    <p:extLst>
      <p:ext uri="{BB962C8B-B14F-4D97-AF65-F5344CB8AC3E}">
        <p14:creationId xmlns:p14="http://schemas.microsoft.com/office/powerpoint/2010/main" val="1244214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F0000"/>
                </a:solidFill>
              </a:rPr>
              <a:t>If the sending</a:t>
            </a:r>
            <a:r>
              <a:rPr lang="en-US" b="0" baseline="0" dirty="0">
                <a:solidFill>
                  <a:srgbClr val="FF0000"/>
                </a:solidFill>
              </a:rPr>
              <a:t> LEA has only a district IRN, then the district IRN will appear.</a:t>
            </a:r>
          </a:p>
          <a:p>
            <a:endParaRPr lang="en-US" b="0" baseline="0" dirty="0">
              <a:solidFill>
                <a:srgbClr val="FF0000"/>
              </a:solidFill>
            </a:endParaRPr>
          </a:p>
          <a:p>
            <a:pPr marL="171450" indent="-171450">
              <a:buFont typeface="Arial" panose="020B0604020202020204" pitchFamily="34" charset="0"/>
              <a:buChar char="•"/>
            </a:pPr>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A14D76B5-9437-466B-8333-8FA70E4511FB}" type="slidenum">
              <a:rPr lang="en-US" smtClean="0"/>
              <a:t>39</a:t>
            </a:fld>
            <a:endParaRPr lang="en-US" dirty="0"/>
          </a:p>
        </p:txBody>
      </p:sp>
    </p:spTree>
    <p:extLst>
      <p:ext uri="{BB962C8B-B14F-4D97-AF65-F5344CB8AC3E}">
        <p14:creationId xmlns:p14="http://schemas.microsoft.com/office/powerpoint/2010/main" val="1307035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workshop we will discuss the WKC process and the assignment of MOA IRNs as well as how EMIS coding affects the WKC process. We will locate and open the WKC Report from the Data Collector and then discuss data within the report. We will review the WKC Reports and troubleshoot the data in the report for accuracy and completeness.</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a:t>
            </a:fld>
            <a:endParaRPr lang="en-US" dirty="0"/>
          </a:p>
        </p:txBody>
      </p:sp>
    </p:spTree>
    <p:extLst>
      <p:ext uri="{BB962C8B-B14F-4D97-AF65-F5344CB8AC3E}">
        <p14:creationId xmlns:p14="http://schemas.microsoft.com/office/powerpoint/2010/main" val="2248329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should be a common result code for the attendees from traditional districts.</a:t>
            </a:r>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40</a:t>
            </a:fld>
            <a:endParaRPr lang="en-US" dirty="0"/>
          </a:p>
        </p:txBody>
      </p:sp>
    </p:spTree>
    <p:extLst>
      <p:ext uri="{BB962C8B-B14F-4D97-AF65-F5344CB8AC3E}">
        <p14:creationId xmlns:p14="http://schemas.microsoft.com/office/powerpoint/2010/main" val="24783260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example would be a district with two elementary buildings and all students with disabilities attend elementary A regardless of their assigned building. Students who are assigned to elementary B but attend elementary A because they are special education can be reported with an Accountability IRN of building B.</a:t>
            </a:r>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41</a:t>
            </a:fld>
            <a:endParaRPr lang="en-US" dirty="0"/>
          </a:p>
        </p:txBody>
      </p:sp>
    </p:spTree>
    <p:extLst>
      <p:ext uri="{BB962C8B-B14F-4D97-AF65-F5344CB8AC3E}">
        <p14:creationId xmlns:p14="http://schemas.microsoft.com/office/powerpoint/2010/main" val="2458310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a:t>
            </a:r>
            <a:r>
              <a:rPr lang="en-US" baseline="0" dirty="0"/>
              <a:t> this would be a student who moved to a different location within the district and based on their address, their assigned building changed. The student did not withdraw from the district, they just changed buildings within the district. </a:t>
            </a:r>
          </a:p>
          <a:p>
            <a:endParaRPr lang="en-US"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42</a:t>
            </a:fld>
            <a:endParaRPr lang="en-US" dirty="0"/>
          </a:p>
        </p:txBody>
      </p:sp>
    </p:spTree>
    <p:extLst>
      <p:ext uri="{BB962C8B-B14F-4D97-AF65-F5344CB8AC3E}">
        <p14:creationId xmlns:p14="http://schemas.microsoft.com/office/powerpoint/2010/main" val="5039105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43</a:t>
            </a:fld>
            <a:endParaRPr lang="en-US" dirty="0"/>
          </a:p>
        </p:txBody>
      </p:sp>
    </p:spTree>
    <p:extLst>
      <p:ext uri="{BB962C8B-B14F-4D97-AF65-F5344CB8AC3E}">
        <p14:creationId xmlns:p14="http://schemas.microsoft.com/office/powerpoint/2010/main" val="12856915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44</a:t>
            </a:fld>
            <a:endParaRPr lang="en-US" dirty="0"/>
          </a:p>
        </p:txBody>
      </p:sp>
    </p:spTree>
    <p:extLst>
      <p:ext uri="{BB962C8B-B14F-4D97-AF65-F5344CB8AC3E}">
        <p14:creationId xmlns:p14="http://schemas.microsoft.com/office/powerpoint/2010/main" val="40970659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 – Contract Career Technical Education Participant</a:t>
            </a:r>
          </a:p>
          <a:p>
            <a:r>
              <a:rPr lang="en-US" dirty="0"/>
              <a:t>JV – Joint Vocational School District Program Participant</a:t>
            </a:r>
          </a:p>
          <a:p>
            <a:r>
              <a:rPr lang="en-US" dirty="0"/>
              <a:t>MR – BDD Program Participant</a:t>
            </a:r>
          </a:p>
          <a:p>
            <a:r>
              <a:rPr lang="en-US" dirty="0"/>
              <a:t>OS – State School (OSB or OSD) Program Participant</a:t>
            </a:r>
          </a:p>
          <a:p>
            <a:r>
              <a:rPr lang="en-US" dirty="0"/>
              <a:t>PS – College Credit Plus Program Participant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45</a:t>
            </a:fld>
            <a:endParaRPr lang="en-US" dirty="0"/>
          </a:p>
        </p:txBody>
      </p:sp>
    </p:spTree>
    <p:extLst>
      <p:ext uri="{BB962C8B-B14F-4D97-AF65-F5344CB8AC3E}">
        <p14:creationId xmlns:p14="http://schemas.microsoft.com/office/powerpoint/2010/main" val="30404664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46</a:t>
            </a:fld>
            <a:endParaRPr lang="en-US" dirty="0"/>
          </a:p>
        </p:txBody>
      </p:sp>
    </p:spTree>
    <p:extLst>
      <p:ext uri="{BB962C8B-B14F-4D97-AF65-F5344CB8AC3E}">
        <p14:creationId xmlns:p14="http://schemas.microsoft.com/office/powerpoint/2010/main" val="11438619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47</a:t>
            </a:fld>
            <a:endParaRPr lang="en-US" dirty="0"/>
          </a:p>
        </p:txBody>
      </p:sp>
    </p:spTree>
    <p:extLst>
      <p:ext uri="{BB962C8B-B14F-4D97-AF65-F5344CB8AC3E}">
        <p14:creationId xmlns:p14="http://schemas.microsoft.com/office/powerpoint/2010/main" val="38506074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Timelines</a:t>
            </a:r>
            <a:r>
              <a:rPr lang="en-US" baseline="0" dirty="0"/>
              <a:t> of the reporting of EL codes is a district responsibility and should be closely monitored as they can affect funding and accountability. </a:t>
            </a:r>
          </a:p>
          <a:p>
            <a:endParaRPr lang="en-US" baseline="0"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48</a:t>
            </a:fld>
            <a:endParaRPr lang="en-US" dirty="0"/>
          </a:p>
        </p:txBody>
      </p:sp>
    </p:spTree>
    <p:extLst>
      <p:ext uri="{BB962C8B-B14F-4D97-AF65-F5344CB8AC3E}">
        <p14:creationId xmlns:p14="http://schemas.microsoft.com/office/powerpoint/2010/main" val="25310903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A14D76B5-9437-466B-8333-8FA70E4511FB}" type="slidenum">
              <a:rPr lang="en-US" smtClean="0"/>
              <a:t>49</a:t>
            </a:fld>
            <a:endParaRPr lang="en-US" dirty="0"/>
          </a:p>
        </p:txBody>
      </p:sp>
    </p:spTree>
    <p:extLst>
      <p:ext uri="{BB962C8B-B14F-4D97-AF65-F5344CB8AC3E}">
        <p14:creationId xmlns:p14="http://schemas.microsoft.com/office/powerpoint/2010/main" val="766430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 is important for districts to understand that they report MOA IRNs and student attending data. The WKC rules are then applied and are contained within the WKC Report. Student data for WKC is verified separately from assessment data. </a:t>
            </a:r>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5</a:t>
            </a:fld>
            <a:endParaRPr lang="en-US" dirty="0"/>
          </a:p>
        </p:txBody>
      </p:sp>
    </p:spTree>
    <p:extLst>
      <p:ext uri="{BB962C8B-B14F-4D97-AF65-F5344CB8AC3E}">
        <p14:creationId xmlns:p14="http://schemas.microsoft.com/office/powerpoint/2010/main" val="23368563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FD190 is the Foreign</a:t>
            </a:r>
            <a:r>
              <a:rPr lang="en-US" baseline="0" dirty="0"/>
              <a:t> Exchange Graduation Plan. </a:t>
            </a:r>
            <a:r>
              <a:rPr lang="en-US" dirty="0"/>
              <a:t>Explain</a:t>
            </a:r>
            <a:r>
              <a:rPr lang="en-US" baseline="0" dirty="0"/>
              <a:t> the FD190 values as they relate to the student situations in the first two bullets. For example, Grade 10 foreign exchange students in the US less than 180 days must have a Foreign Exchange Graduation Plan of L, N, or S to count at the state level. Grade 11 and 12 students who are in the U.S. less than 180 days and are reported with a Foreign Exchange Student Graduation Plan of N – Foreign exchange student does not plan to graduate in Ohio. </a:t>
            </a:r>
          </a:p>
          <a:p>
            <a:endParaRPr lang="en-US"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50</a:t>
            </a:fld>
            <a:endParaRPr lang="en-US" dirty="0"/>
          </a:p>
        </p:txBody>
      </p:sp>
    </p:spTree>
    <p:extLst>
      <p:ext uri="{BB962C8B-B14F-4D97-AF65-F5344CB8AC3E}">
        <p14:creationId xmlns:p14="http://schemas.microsoft.com/office/powerpoint/2010/main" val="1202304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51</a:t>
            </a:fld>
            <a:endParaRPr lang="en-US" dirty="0"/>
          </a:p>
        </p:txBody>
      </p:sp>
    </p:spTree>
    <p:extLst>
      <p:ext uri="{BB962C8B-B14F-4D97-AF65-F5344CB8AC3E}">
        <p14:creationId xmlns:p14="http://schemas.microsoft.com/office/powerpoint/2010/main" val="30693928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52</a:t>
            </a:fld>
            <a:endParaRPr lang="en-US" dirty="0"/>
          </a:p>
        </p:txBody>
      </p:sp>
    </p:spTree>
    <p:extLst>
      <p:ext uri="{BB962C8B-B14F-4D97-AF65-F5344CB8AC3E}">
        <p14:creationId xmlns:p14="http://schemas.microsoft.com/office/powerpoint/2010/main" val="3931144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53</a:t>
            </a:fld>
            <a:endParaRPr lang="en-US" dirty="0"/>
          </a:p>
        </p:txBody>
      </p:sp>
    </p:spTree>
    <p:extLst>
      <p:ext uri="{BB962C8B-B14F-4D97-AF65-F5344CB8AC3E}">
        <p14:creationId xmlns:p14="http://schemas.microsoft.com/office/powerpoint/2010/main" val="7478686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54</a:t>
            </a:fld>
            <a:endParaRPr lang="en-US" dirty="0"/>
          </a:p>
        </p:txBody>
      </p:sp>
    </p:spTree>
    <p:extLst>
      <p:ext uri="{BB962C8B-B14F-4D97-AF65-F5344CB8AC3E}">
        <p14:creationId xmlns:p14="http://schemas.microsoft.com/office/powerpoint/2010/main" val="10102062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628"/>
            <a:r>
              <a:rPr lang="en-US" dirty="0"/>
              <a:t>Presenter</a:t>
            </a:r>
            <a:r>
              <a:rPr lang="en-US" baseline="0" dirty="0"/>
              <a:t> can use </a:t>
            </a:r>
            <a:r>
              <a:rPr lang="en-US" dirty="0"/>
              <a:t>(WKCD-002) Where Kids Count Summary DEMO.xlsx. It</a:t>
            </a:r>
            <a:r>
              <a:rPr lang="en-US" baseline="0" dirty="0"/>
              <a:t> is important for LEAs to understand the importance of accurate reporting of Majority of Attendance IRNs based on FAY criteria. If MOA IRNs are misreported, there can be an impact of that inaccurate reporting on accountability calculations. Seeing the data in a year-to-year comparison could reveal inaccuracies in reporting.</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55</a:t>
            </a:fld>
            <a:endParaRPr lang="en-US" dirty="0"/>
          </a:p>
        </p:txBody>
      </p:sp>
    </p:spTree>
    <p:extLst>
      <p:ext uri="{BB962C8B-B14F-4D97-AF65-F5344CB8AC3E}">
        <p14:creationId xmlns:p14="http://schemas.microsoft.com/office/powerpoint/2010/main" val="4150557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can discuss the column headers and contents of each column. We will discuss the Severity Code determination in an upcoming slide.</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56</a:t>
            </a:fld>
            <a:endParaRPr lang="en-US" dirty="0"/>
          </a:p>
        </p:txBody>
      </p:sp>
    </p:spTree>
    <p:extLst>
      <p:ext uri="{BB962C8B-B14F-4D97-AF65-F5344CB8AC3E}">
        <p14:creationId xmlns:p14="http://schemas.microsoft.com/office/powerpoint/2010/main" val="41266345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57</a:t>
            </a:fld>
            <a:endParaRPr lang="en-US" dirty="0"/>
          </a:p>
        </p:txBody>
      </p:sp>
    </p:spTree>
    <p:extLst>
      <p:ext uri="{BB962C8B-B14F-4D97-AF65-F5344CB8AC3E}">
        <p14:creationId xmlns:p14="http://schemas.microsoft.com/office/powerpoint/2010/main" val="3108299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58</a:t>
            </a:fld>
            <a:endParaRPr lang="en-US" dirty="0"/>
          </a:p>
        </p:txBody>
      </p:sp>
    </p:spTree>
    <p:extLst>
      <p:ext uri="{BB962C8B-B14F-4D97-AF65-F5344CB8AC3E}">
        <p14:creationId xmlns:p14="http://schemas.microsoft.com/office/powerpoint/2010/main" val="9611770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59</a:t>
            </a:fld>
            <a:endParaRPr lang="en-US" dirty="0"/>
          </a:p>
        </p:txBody>
      </p:sp>
    </p:spTree>
    <p:extLst>
      <p:ext uri="{BB962C8B-B14F-4D97-AF65-F5344CB8AC3E}">
        <p14:creationId xmlns:p14="http://schemas.microsoft.com/office/powerpoint/2010/main" val="4248595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6</a:t>
            </a:fld>
            <a:endParaRPr lang="en-US" dirty="0"/>
          </a:p>
        </p:txBody>
      </p:sp>
    </p:spTree>
    <p:extLst>
      <p:ext uri="{BB962C8B-B14F-4D97-AF65-F5344CB8AC3E}">
        <p14:creationId xmlns:p14="http://schemas.microsoft.com/office/powerpoint/2010/main" val="35827478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60</a:t>
            </a:fld>
            <a:endParaRPr lang="en-US" dirty="0"/>
          </a:p>
        </p:txBody>
      </p:sp>
    </p:spTree>
    <p:extLst>
      <p:ext uri="{BB962C8B-B14F-4D97-AF65-F5344CB8AC3E}">
        <p14:creationId xmlns:p14="http://schemas.microsoft.com/office/powerpoint/2010/main" val="31057025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critical severity codes</a:t>
            </a:r>
            <a:r>
              <a:rPr lang="en-US" baseline="0" dirty="0"/>
              <a:t> for grades PS could be caused by incorrect MOA IRNs being reported in the current year counting towards the state level or a change in enrollment numbers. Grade 23 critical severity code is probably due to no grade 23 students enrolled in the Previous Year and the district now has a grade 23 student in Current Year. The warning severity codes for 07 grade could be caused by an decrease in enrollment in the Current Year counting towards the state level.  The warning severity code of KG appears to be an increase of enrollment at the elementary school level. What else should we look at? Does the data make sense? Did a building open or close? Did a building’s population increase or decrease significantly? Was data misreported last year?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61</a:t>
            </a:fld>
            <a:endParaRPr lang="en-US" dirty="0"/>
          </a:p>
        </p:txBody>
      </p:sp>
    </p:spTree>
    <p:extLst>
      <p:ext uri="{BB962C8B-B14F-4D97-AF65-F5344CB8AC3E}">
        <p14:creationId xmlns:p14="http://schemas.microsoft.com/office/powerpoint/2010/main" val="22181737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can suggest that districts</a:t>
            </a:r>
            <a:r>
              <a:rPr lang="en-US" baseline="0" dirty="0"/>
              <a:t> filter their current year (WKCD-001) Where Kids Count Report if they are questioning the quantities of students who are appearing on the (WKCD-002) Where Kids Count Summary CY columns.</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62</a:t>
            </a:fld>
            <a:endParaRPr lang="en-US" dirty="0"/>
          </a:p>
        </p:txBody>
      </p:sp>
    </p:spTree>
    <p:extLst>
      <p:ext uri="{BB962C8B-B14F-4D97-AF65-F5344CB8AC3E}">
        <p14:creationId xmlns:p14="http://schemas.microsoft.com/office/powerpoint/2010/main" val="14281167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Filtering on the prior year WKC Report will reveal the students who are included in the PY columns on the CY Summary report.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63</a:t>
            </a:fld>
            <a:endParaRPr lang="en-US" dirty="0"/>
          </a:p>
        </p:txBody>
      </p:sp>
    </p:spTree>
    <p:extLst>
      <p:ext uri="{BB962C8B-B14F-4D97-AF65-F5344CB8AC3E}">
        <p14:creationId xmlns:p14="http://schemas.microsoft.com/office/powerpoint/2010/main" val="20996380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64</a:t>
            </a:fld>
            <a:endParaRPr lang="en-US" dirty="0"/>
          </a:p>
        </p:txBody>
      </p:sp>
    </p:spTree>
    <p:extLst>
      <p:ext uri="{BB962C8B-B14F-4D97-AF65-F5344CB8AC3E}">
        <p14:creationId xmlns:p14="http://schemas.microsoft.com/office/powerpoint/2010/main" val="5294964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65</a:t>
            </a:fld>
            <a:endParaRPr lang="en-US" dirty="0"/>
          </a:p>
        </p:txBody>
      </p:sp>
    </p:spTree>
    <p:extLst>
      <p:ext uri="{BB962C8B-B14F-4D97-AF65-F5344CB8AC3E}">
        <p14:creationId xmlns:p14="http://schemas.microsoft.com/office/powerpoint/2010/main" val="12832474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ITC</a:t>
            </a:r>
            <a:r>
              <a:rPr lang="en-US" baseline="0" dirty="0"/>
              <a:t> Staff insert your contact information on this slide.</a:t>
            </a:r>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66</a:t>
            </a:fld>
            <a:endParaRPr lang="en-US"/>
          </a:p>
        </p:txBody>
      </p:sp>
    </p:spTree>
    <p:extLst>
      <p:ext uri="{BB962C8B-B14F-4D97-AF65-F5344CB8AC3E}">
        <p14:creationId xmlns:p14="http://schemas.microsoft.com/office/powerpoint/2010/main" val="3185879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FY22,</a:t>
            </a:r>
            <a:r>
              <a:rPr lang="en-US" baseline="0" dirty="0"/>
              <a:t> the Friday of the first full week of October is October 8, 2021. </a:t>
            </a:r>
            <a:r>
              <a:rPr lang="en-US" dirty="0"/>
              <a:t>JVS’s do not need to do anything with the WKC Report, even though they are still receiving it. Regarding ESC’s – from the reporting instructions for MOA IRN in EMIS Manual Section 2.6 Student Attributes – No Date (FN) Record, ESC’s are required to report this element for preschool students with the IRN of the ESC.</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a:t>
            </a:fld>
            <a:endParaRPr lang="en-US" dirty="0"/>
          </a:p>
        </p:txBody>
      </p:sp>
    </p:spTree>
    <p:extLst>
      <p:ext uri="{BB962C8B-B14F-4D97-AF65-F5344CB8AC3E}">
        <p14:creationId xmlns:p14="http://schemas.microsoft.com/office/powerpoint/2010/main" val="1635000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discuss the chart</a:t>
            </a:r>
            <a:r>
              <a:rPr lang="en-US" baseline="0" dirty="0"/>
              <a:t> and note that the “9</a:t>
            </a:r>
            <a:r>
              <a:rPr lang="en-US" baseline="30000" dirty="0"/>
              <a:t>th</a:t>
            </a:r>
            <a:r>
              <a:rPr lang="en-US" baseline="0" dirty="0"/>
              <a:t>…BEFORE 7/1/2014” is no longer VALID is showing as strikethrough </a:t>
            </a:r>
            <a:r>
              <a:rPr lang="en-US" strike="sngStrike" baseline="0" dirty="0"/>
              <a:t>would have been students who began 9</a:t>
            </a:r>
            <a:r>
              <a:rPr lang="en-US" strike="sngStrike" baseline="30000" dirty="0"/>
              <a:t>th</a:t>
            </a:r>
            <a:r>
              <a:rPr lang="en-US" strike="sngStrike" baseline="0" dirty="0"/>
              <a:t> grade in 13-14 or earlier (most of them graduated during 16-17). Students who were first time ninth graders AFTER July 1, 2014 are most of the graduating class of 2018 and beyond.</a:t>
            </a:r>
            <a:r>
              <a:rPr lang="en-US" strike="noStrike" baseline="0" dirty="0"/>
              <a:t>  Next Gen tests wording has been updated to Ohio’s State Tests.</a:t>
            </a:r>
            <a:endParaRPr lang="en-US" strike="sngStrike" baseline="0" dirty="0"/>
          </a:p>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8</a:t>
            </a:fld>
            <a:endParaRPr lang="en-US" dirty="0"/>
          </a:p>
        </p:txBody>
      </p:sp>
    </p:spTree>
    <p:extLst>
      <p:ext uri="{BB962C8B-B14F-4D97-AF65-F5344CB8AC3E}">
        <p14:creationId xmlns:p14="http://schemas.microsoft.com/office/powerpoint/2010/main" val="179150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62">
              <a:defRPr/>
            </a:pPr>
            <a:r>
              <a:rPr lang="en-US" dirty="0"/>
              <a:t>Grade 7 and 8 students that take End of Course Exams will have those End of Course Exams count at the overall building of the student</a:t>
            </a:r>
          </a:p>
          <a:p>
            <a:pPr defTabSz="906562">
              <a:defRPr/>
            </a:pPr>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9</a:t>
            </a:fld>
            <a:endParaRPr lang="en-US" dirty="0"/>
          </a:p>
        </p:txBody>
      </p:sp>
    </p:spTree>
    <p:extLst>
      <p:ext uri="{BB962C8B-B14F-4D97-AF65-F5344CB8AC3E}">
        <p14:creationId xmlns:p14="http://schemas.microsoft.com/office/powerpoint/2010/main" val="170155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7BE1CE-4BB3-4F72-89E0-18708EFB743E}" type="datetime1">
              <a:rPr lang="en-US" smtClean="0"/>
              <a:t>5/16/2022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20095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F40BC0-7EAC-47A4-A93C-BDF7163D06B1}" type="datetime1">
              <a:rPr lang="en-US" smtClean="0"/>
              <a:t>5/16/2022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92448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E7A2B3-9686-493A-BA07-7CCF2F794032}" type="datetime1">
              <a:rPr lang="en-US" smtClean="0"/>
              <a:t>5/16/2022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53040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106FF3-F435-44A6-BEEB-5095E6A5677B}" type="datetime1">
              <a:rPr lang="en-US" smtClean="0"/>
              <a:t>5/16/2022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43213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E1890-79B9-4E05-BC90-1DB40E47C321}" type="datetime1">
              <a:rPr lang="en-US" smtClean="0"/>
              <a:t>5/16/2022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7738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54F118-D907-4C21-B955-C9AB5CBA3162}" type="datetime1">
              <a:rPr lang="en-US" smtClean="0"/>
              <a:t>5/16/2022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62799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B07F2B-C696-4080-95DF-D657F83B86E2}" type="datetime1">
              <a:rPr lang="en-US" smtClean="0"/>
              <a:t>5/16/2022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89370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296A99-3529-40AF-B836-17771EDD5E0E}" type="datetime1">
              <a:rPr lang="en-US" smtClean="0"/>
              <a:t>5/16/2022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85643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C2560-F1E9-4557-B6E9-D59FCD2C1080}" type="datetime1">
              <a:rPr lang="en-US" smtClean="0"/>
              <a:t>5/16/2022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37665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716295-E2CB-4E55-97C7-11EF5CF541B9}" type="datetime1">
              <a:rPr lang="en-US" smtClean="0"/>
              <a:t>5/16/2022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74560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1284C6-6958-40D5-A937-07EC836944D0}" type="datetime1">
              <a:rPr lang="en-US" smtClean="0"/>
              <a:t>5/16/2022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59267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50F24-54DC-45B4-9DCD-F35D683E9FCE}" type="datetime1">
              <a:rPr lang="en-US" smtClean="0"/>
              <a:t>5/16/2022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7DB03-7057-184B-9DF0-B5FFC5E3886A}" type="slidenum">
              <a:rPr lang="en-US" smtClean="0"/>
              <a:t>‹#›</a:t>
            </a:fld>
            <a:endParaRPr lang="en-US" dirty="0"/>
          </a:p>
        </p:txBody>
      </p:sp>
      <p:pic>
        <p:nvPicPr>
          <p:cNvPr id="13" name="Picture 12"/>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rot="16200000">
            <a:off x="-3043233" y="2971800"/>
            <a:ext cx="6858000" cy="914400"/>
          </a:xfrm>
          <a:prstGeom prst="rect">
            <a:avLst/>
          </a:prstGeom>
        </p:spPr>
      </p:pic>
      <p:pic>
        <p:nvPicPr>
          <p:cNvPr id="8" name="Picture 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058400" y="6119545"/>
            <a:ext cx="905244" cy="710319"/>
          </a:xfrm>
          <a:prstGeom prst="rect">
            <a:avLst/>
          </a:prstGeom>
        </p:spPr>
      </p:pic>
    </p:spTree>
    <p:extLst>
      <p:ext uri="{BB962C8B-B14F-4D97-AF65-F5344CB8AC3E}">
        <p14:creationId xmlns:p14="http://schemas.microsoft.com/office/powerpoint/2010/main" val="989419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elissa.Hennon@educatioin.ohio.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tinyurl.com/EA-District-Feedback" TargetMode="External"/><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4438"/>
            <a:ext cx="9144000" cy="2387600"/>
          </a:xfrm>
        </p:spPr>
        <p:txBody>
          <a:bodyPr/>
          <a:lstStyle/>
          <a:p>
            <a:r>
              <a:rPr lang="en-US" b="1" dirty="0"/>
              <a:t>Troubleshooting the Where Kids Count Report</a:t>
            </a:r>
          </a:p>
        </p:txBody>
      </p:sp>
    </p:spTree>
    <p:extLst>
      <p:ext uri="{BB962C8B-B14F-4D97-AF65-F5344CB8AC3E}">
        <p14:creationId xmlns:p14="http://schemas.microsoft.com/office/powerpoint/2010/main" val="197869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MOA IRNs </a:t>
            </a:r>
          </a:p>
        </p:txBody>
      </p:sp>
      <p:sp>
        <p:nvSpPr>
          <p:cNvPr id="3" name="Content Placeholder 2"/>
          <p:cNvSpPr>
            <a:spLocks noGrp="1"/>
          </p:cNvSpPr>
          <p:nvPr>
            <p:ph idx="1"/>
          </p:nvPr>
        </p:nvSpPr>
        <p:spPr>
          <a:xfrm>
            <a:off x="838200" y="1690688"/>
            <a:ext cx="10596613" cy="4378642"/>
          </a:xfrm>
        </p:spPr>
        <p:txBody>
          <a:bodyPr>
            <a:normAutofit fontScale="92500" lnSpcReduction="10000"/>
          </a:bodyPr>
          <a:lstStyle/>
          <a:p>
            <a:r>
              <a:rPr lang="en-US" sz="3100" dirty="0"/>
              <a:t>Must be a building or district IRN that belongs to the reporting entity</a:t>
            </a:r>
          </a:p>
          <a:p>
            <a:r>
              <a:rPr lang="en-US" sz="3100" dirty="0"/>
              <a:t>Resident/Sending district reports the building IRN the student would attend in the district for the following students </a:t>
            </a:r>
          </a:p>
          <a:p>
            <a:pPr lvl="1"/>
            <a:r>
              <a:rPr lang="en-US" sz="2700" dirty="0"/>
              <a:t>School aged student educated at an ESC</a:t>
            </a:r>
          </a:p>
          <a:p>
            <a:pPr lvl="1"/>
            <a:r>
              <a:rPr lang="en-US" sz="2700" dirty="0"/>
              <a:t>College Credit Plus participant (Sent to PS)</a:t>
            </a:r>
          </a:p>
          <a:p>
            <a:pPr lvl="1"/>
            <a:r>
              <a:rPr lang="en-US" sz="2700" dirty="0"/>
              <a:t>Student educated at County Board of Developmental Disabilities (Sent to MR)</a:t>
            </a:r>
          </a:p>
          <a:p>
            <a:pPr lvl="1"/>
            <a:r>
              <a:rPr lang="en-US" sz="2700" dirty="0"/>
              <a:t>Joint Vocational School Student (Sent to JV)</a:t>
            </a:r>
          </a:p>
          <a:p>
            <a:pPr lvl="1"/>
            <a:r>
              <a:rPr lang="en-US" sz="2700" dirty="0"/>
              <a:t>Contract Career Technical Student (Sent to CT)</a:t>
            </a:r>
          </a:p>
          <a:p>
            <a:pPr lvl="1"/>
            <a:r>
              <a:rPr lang="en-US" sz="2700" dirty="0"/>
              <a:t>Non-public placement at district expense (Sent to NP)</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10</a:t>
            </a:fld>
            <a:endParaRPr lang="en-US" dirty="0"/>
          </a:p>
        </p:txBody>
      </p:sp>
    </p:spTree>
    <p:extLst>
      <p:ext uri="{BB962C8B-B14F-4D97-AF65-F5344CB8AC3E}">
        <p14:creationId xmlns:p14="http://schemas.microsoft.com/office/powerpoint/2010/main" val="448071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0352"/>
          </a:xfrm>
        </p:spPr>
        <p:txBody>
          <a:bodyPr>
            <a:noAutofit/>
          </a:bodyPr>
          <a:lstStyle/>
          <a:p>
            <a:r>
              <a:rPr lang="en-US" b="1" dirty="0"/>
              <a:t>FAY Exception</a:t>
            </a:r>
          </a:p>
        </p:txBody>
      </p:sp>
      <p:sp>
        <p:nvSpPr>
          <p:cNvPr id="3" name="Content Placeholder 2"/>
          <p:cNvSpPr>
            <a:spLocks noGrp="1"/>
          </p:cNvSpPr>
          <p:nvPr>
            <p:ph idx="1"/>
          </p:nvPr>
        </p:nvSpPr>
        <p:spPr>
          <a:xfrm>
            <a:off x="838199" y="1277654"/>
            <a:ext cx="11010499" cy="4757385"/>
          </a:xfrm>
        </p:spPr>
        <p:txBody>
          <a:bodyPr/>
          <a:lstStyle/>
          <a:p>
            <a:r>
              <a:rPr lang="en-US" sz="3200" dirty="0">
                <a:effectLst/>
              </a:rPr>
              <a:t>A student who is enrolled as of the Friday of the first full week of October, then leaves the district through one of the following codes, and then returns to the district prior to the end of the school year will be considered as continuously enrolled for a FAY</a:t>
            </a:r>
          </a:p>
          <a:p>
            <a:pPr lvl="1"/>
            <a:r>
              <a:rPr lang="en-US" sz="2800" dirty="0"/>
              <a:t>CE - Court ordered institutional placement in a facility as defined by ORC §2151.65 or §2152.41</a:t>
            </a:r>
          </a:p>
          <a:p>
            <a:pPr lvl="1"/>
            <a:r>
              <a:rPr lang="en-US" sz="2800" dirty="0"/>
              <a:t>CI - All court ordered institutional placements other than foster care and facilities defined by ORC §2151.65 or §2152.41</a:t>
            </a:r>
          </a:p>
          <a:p>
            <a:pPr lvl="1"/>
            <a:r>
              <a:rPr lang="en-US" sz="2800" dirty="0"/>
              <a:t>NI - Non-court ordered or foster care institutional placement </a:t>
            </a:r>
          </a:p>
          <a:p>
            <a:r>
              <a:rPr lang="en-US" sz="3200" dirty="0"/>
              <a:t>Verify correct MOA IRN assignment for these students</a:t>
            </a:r>
          </a:p>
        </p:txBody>
      </p:sp>
      <p:sp>
        <p:nvSpPr>
          <p:cNvPr id="4" name="Slide Number Placeholder 3"/>
          <p:cNvSpPr>
            <a:spLocks noGrp="1"/>
          </p:cNvSpPr>
          <p:nvPr>
            <p:ph type="sldNum" sz="quarter" idx="12"/>
          </p:nvPr>
        </p:nvSpPr>
        <p:spPr/>
        <p:txBody>
          <a:bodyPr/>
          <a:lstStyle/>
          <a:p>
            <a:fld id="{1BC7DB03-7057-184B-9DF0-B5FFC5E3886A}" type="slidenum">
              <a:rPr lang="en-US" smtClean="0"/>
              <a:t>11</a:t>
            </a:fld>
            <a:endParaRPr lang="en-US" dirty="0"/>
          </a:p>
        </p:txBody>
      </p:sp>
    </p:spTree>
    <p:extLst>
      <p:ext uri="{BB962C8B-B14F-4D97-AF65-F5344CB8AC3E}">
        <p14:creationId xmlns:p14="http://schemas.microsoft.com/office/powerpoint/2010/main" val="2140681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 Issues MOA Error </a:t>
            </a:r>
          </a:p>
        </p:txBody>
      </p:sp>
      <p:sp>
        <p:nvSpPr>
          <p:cNvPr id="3" name="Content Placeholder 2"/>
          <p:cNvSpPr>
            <a:spLocks noGrp="1"/>
          </p:cNvSpPr>
          <p:nvPr>
            <p:ph idx="1"/>
          </p:nvPr>
        </p:nvSpPr>
        <p:spPr>
          <a:xfrm>
            <a:off x="838200" y="1424539"/>
            <a:ext cx="10971997" cy="4668253"/>
          </a:xfrm>
        </p:spPr>
        <p:txBody>
          <a:bodyPr/>
          <a:lstStyle/>
          <a:p>
            <a:pPr marL="0" indent="0">
              <a:buNone/>
            </a:pPr>
            <a:r>
              <a:rPr lang="en-US" sz="3200" dirty="0"/>
              <a:t>IS0027 Majority of Attendance – Roll-up to the State </a:t>
            </a:r>
            <a:r>
              <a:rPr lang="en-US" dirty="0"/>
              <a:t>	</a:t>
            </a:r>
          </a:p>
          <a:p>
            <a:pPr lvl="1"/>
            <a:r>
              <a:rPr lang="en-US" sz="2800" dirty="0"/>
              <a:t>Occurs when 20% or more of students have a MOA of ****** which counts the students at the state level	</a:t>
            </a:r>
          </a:p>
          <a:p>
            <a:pPr lvl="1"/>
            <a:r>
              <a:rPr lang="en-US" sz="2800" dirty="0"/>
              <a:t>Review students reported with MOA IRN of ******</a:t>
            </a:r>
          </a:p>
          <a:p>
            <a:pPr lvl="2"/>
            <a:r>
              <a:rPr lang="en-US" sz="2400" dirty="0"/>
              <a:t>Current Student Collection, Data Collector Submission data, FN file </a:t>
            </a:r>
          </a:p>
          <a:p>
            <a:pPr lvl="2"/>
            <a:r>
              <a:rPr lang="en-US" sz="2400" dirty="0"/>
              <a:t>WKC Report, students with Result Code WK0004 </a:t>
            </a:r>
          </a:p>
          <a:p>
            <a:pPr lvl="1"/>
            <a:r>
              <a:rPr lang="en-US" sz="2800" dirty="0"/>
              <a:t>If the MOA IRNs are correctly reported, then the Gen Issues error can be ignored. </a:t>
            </a:r>
          </a:p>
          <a:p>
            <a:pPr lvl="1"/>
            <a:r>
              <a:rPr lang="en-US" sz="2800" dirty="0"/>
              <a:t>Questions about this error can be directed to Adam Schiming from the Office of Accountability and Continuous Improvement</a:t>
            </a:r>
          </a:p>
          <a:p>
            <a:pPr lvl="2"/>
            <a:r>
              <a:rPr lang="en-US" sz="2400" dirty="0"/>
              <a:t>Adam.Schiming@education.ohio.gov</a:t>
            </a:r>
          </a:p>
        </p:txBody>
      </p:sp>
      <p:sp>
        <p:nvSpPr>
          <p:cNvPr id="4" name="Slide Number Placeholder 3"/>
          <p:cNvSpPr>
            <a:spLocks noGrp="1"/>
          </p:cNvSpPr>
          <p:nvPr>
            <p:ph type="sldNum" sz="quarter" idx="12"/>
          </p:nvPr>
        </p:nvSpPr>
        <p:spPr/>
        <p:txBody>
          <a:bodyPr/>
          <a:lstStyle/>
          <a:p>
            <a:fld id="{1BC7DB03-7057-184B-9DF0-B5FFC5E3886A}" type="slidenum">
              <a:rPr lang="en-US" smtClean="0"/>
              <a:t>12</a:t>
            </a:fld>
            <a:endParaRPr lang="en-US" dirty="0"/>
          </a:p>
        </p:txBody>
      </p:sp>
    </p:spTree>
    <p:extLst>
      <p:ext uri="{BB962C8B-B14F-4D97-AF65-F5344CB8AC3E}">
        <p14:creationId xmlns:p14="http://schemas.microsoft.com/office/powerpoint/2010/main" val="2386628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Accountability IRN</a:t>
            </a:r>
          </a:p>
        </p:txBody>
      </p:sp>
      <p:sp>
        <p:nvSpPr>
          <p:cNvPr id="3" name="Content Placeholder 2"/>
          <p:cNvSpPr>
            <a:spLocks noGrp="1"/>
          </p:cNvSpPr>
          <p:nvPr>
            <p:ph idx="1"/>
          </p:nvPr>
        </p:nvSpPr>
        <p:spPr>
          <a:xfrm>
            <a:off x="838200" y="1541929"/>
            <a:ext cx="10515600" cy="4231342"/>
          </a:xfrm>
        </p:spPr>
        <p:txBody>
          <a:bodyPr>
            <a:normAutofit/>
          </a:bodyPr>
          <a:lstStyle/>
          <a:p>
            <a:pPr marL="0" indent="0">
              <a:buNone/>
            </a:pPr>
            <a:r>
              <a:rPr lang="en-US" sz="3200" dirty="0"/>
              <a:t>Students simultaneously enrolled in two buildings or attending a special program in another building may be reported with the IRN of the responsible building</a:t>
            </a:r>
          </a:p>
          <a:p>
            <a:pPr lvl="1"/>
            <a:r>
              <a:rPr lang="en-US" sz="2800" dirty="0"/>
              <a:t>Report an Accountability IRN to count the student at the responsible building on the Student Attributes – No Date (FN) Record</a:t>
            </a:r>
          </a:p>
          <a:p>
            <a:pPr lvl="1"/>
            <a:r>
              <a:rPr lang="en-US" sz="2800" dirty="0"/>
              <a:t>Must be enrolled for a FAY to report anything other than ******</a:t>
            </a:r>
          </a:p>
          <a:p>
            <a:pPr lvl="1"/>
            <a:r>
              <a:rPr lang="en-US" sz="2800" dirty="0"/>
              <a:t>To report an Accountability IRN, the MOA IRN must be a building</a:t>
            </a:r>
          </a:p>
          <a:p>
            <a:pPr lvl="1"/>
            <a:r>
              <a:rPr lang="en-US" sz="2800" dirty="0"/>
              <a:t>If not applicable, report an Accountability IRN of ******</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13</a:t>
            </a:fld>
            <a:endParaRPr lang="en-US" dirty="0"/>
          </a:p>
        </p:txBody>
      </p:sp>
    </p:spTree>
    <p:extLst>
      <p:ext uri="{BB962C8B-B14F-4D97-AF65-F5344CB8AC3E}">
        <p14:creationId xmlns:p14="http://schemas.microsoft.com/office/powerpoint/2010/main" val="3226401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3297"/>
          </a:xfrm>
        </p:spPr>
        <p:txBody>
          <a:bodyPr/>
          <a:lstStyle/>
          <a:p>
            <a:r>
              <a:rPr lang="en-US" b="1" dirty="0"/>
              <a:t>Software Demonstration </a:t>
            </a:r>
          </a:p>
        </p:txBody>
      </p:sp>
      <p:sp>
        <p:nvSpPr>
          <p:cNvPr id="3" name="Content Placeholder 2"/>
          <p:cNvSpPr>
            <a:spLocks noGrp="1"/>
          </p:cNvSpPr>
          <p:nvPr>
            <p:ph idx="1"/>
          </p:nvPr>
        </p:nvSpPr>
        <p:spPr>
          <a:xfrm>
            <a:off x="838200" y="1685365"/>
            <a:ext cx="10515600" cy="4069976"/>
          </a:xfrm>
        </p:spPr>
        <p:txBody>
          <a:bodyPr>
            <a:normAutofit/>
          </a:bodyPr>
          <a:lstStyle/>
          <a:p>
            <a:pPr marL="0" indent="0">
              <a:buNone/>
            </a:pPr>
            <a:r>
              <a:rPr lang="en-US" sz="3200" dirty="0"/>
              <a:t>Since attendee software varies, ITCs should demonstrate or explain the process in the applicable student information software system to assign MOA IRNs </a:t>
            </a:r>
          </a:p>
          <a:p>
            <a:pPr lvl="1"/>
            <a:r>
              <a:rPr lang="en-US" sz="2800" dirty="0"/>
              <a:t>Use the Student Information System (SIS) to demonstrate how MOA IRNs can be viewed or exported for data verification</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14</a:t>
            </a:fld>
            <a:endParaRPr lang="en-US" dirty="0"/>
          </a:p>
        </p:txBody>
      </p:sp>
    </p:spTree>
    <p:extLst>
      <p:ext uri="{BB962C8B-B14F-4D97-AF65-F5344CB8AC3E}">
        <p14:creationId xmlns:p14="http://schemas.microsoft.com/office/powerpoint/2010/main" val="2964063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 Check</a:t>
            </a:r>
            <a:endParaRPr lang="en-US" b="1" dirty="0">
              <a:solidFill>
                <a:srgbClr val="FF0000"/>
              </a:solidFill>
            </a:endParaRPr>
          </a:p>
        </p:txBody>
      </p:sp>
      <p:sp>
        <p:nvSpPr>
          <p:cNvPr id="3" name="Content Placeholder 2"/>
          <p:cNvSpPr>
            <a:spLocks noGrp="1"/>
          </p:cNvSpPr>
          <p:nvPr>
            <p:ph idx="1"/>
          </p:nvPr>
        </p:nvSpPr>
        <p:spPr>
          <a:xfrm>
            <a:off x="5183188" y="1398494"/>
            <a:ext cx="6172200" cy="3856552"/>
          </a:xfrm>
        </p:spPr>
        <p:txBody>
          <a:bodyPr/>
          <a:lstStyle/>
          <a:p>
            <a:r>
              <a:rPr lang="en-US" dirty="0"/>
              <a:t>Are MOA IRNs assigned for all students at the correct level? </a:t>
            </a:r>
          </a:p>
          <a:p>
            <a:r>
              <a:rPr lang="en-US" dirty="0"/>
              <a:t>Have students who were not enrolled for a FAY been reported with an MOA IRN of ******?</a:t>
            </a:r>
          </a:p>
          <a:p>
            <a:r>
              <a:rPr lang="en-US" dirty="0"/>
              <a:t>Have accountability IRNs been assigned appropriately?</a:t>
            </a:r>
          </a:p>
        </p:txBody>
      </p:sp>
      <p:sp>
        <p:nvSpPr>
          <p:cNvPr id="4" name="Text Placeholder 3"/>
          <p:cNvSpPr>
            <a:spLocks noGrp="1"/>
          </p:cNvSpPr>
          <p:nvPr>
            <p:ph type="body" sz="half" idx="2"/>
          </p:nvPr>
        </p:nvSpPr>
        <p:spPr>
          <a:xfrm>
            <a:off x="839788" y="2144110"/>
            <a:ext cx="3932237" cy="2791684"/>
          </a:xfrm>
        </p:spPr>
        <p:txBody>
          <a:bodyPr>
            <a:normAutofit/>
          </a:bodyPr>
          <a:lstStyle/>
          <a:p>
            <a:r>
              <a:rPr lang="en-US" sz="2800" dirty="0"/>
              <a:t>MOA IRNs and Accountability IRNs should be assigned and carefully reviewed for accuracy as these are critical elements in the WKC process.</a:t>
            </a:r>
          </a:p>
        </p:txBody>
      </p:sp>
      <p:sp>
        <p:nvSpPr>
          <p:cNvPr id="5" name="Slide Number Placeholder 4"/>
          <p:cNvSpPr>
            <a:spLocks noGrp="1"/>
          </p:cNvSpPr>
          <p:nvPr>
            <p:ph type="sldNum" sz="quarter" idx="12"/>
          </p:nvPr>
        </p:nvSpPr>
        <p:spPr/>
        <p:txBody>
          <a:bodyPr/>
          <a:lstStyle/>
          <a:p>
            <a:fld id="{1BC7DB03-7057-184B-9DF0-B5FFC5E3886A}" type="slidenum">
              <a:rPr lang="en-US" smtClean="0"/>
              <a:t>15</a:t>
            </a:fld>
            <a:endParaRPr lang="en-US" dirty="0"/>
          </a:p>
        </p:txBody>
      </p:sp>
    </p:spTree>
    <p:extLst>
      <p:ext uri="{BB962C8B-B14F-4D97-AF65-F5344CB8AC3E}">
        <p14:creationId xmlns:p14="http://schemas.microsoft.com/office/powerpoint/2010/main" val="190020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424538"/>
            <a:ext cx="9144000" cy="2338939"/>
          </a:xfrm>
        </p:spPr>
        <p:txBody>
          <a:bodyPr/>
          <a:lstStyle/>
          <a:p>
            <a:r>
              <a:rPr lang="en-US" b="1" dirty="0"/>
              <a:t>Accessing and Preparing the WKC Report </a:t>
            </a:r>
          </a:p>
        </p:txBody>
      </p:sp>
      <p:sp>
        <p:nvSpPr>
          <p:cNvPr id="4" name="Slide Number Placeholder 3"/>
          <p:cNvSpPr>
            <a:spLocks noGrp="1"/>
          </p:cNvSpPr>
          <p:nvPr>
            <p:ph type="sldNum" sz="quarter" idx="12"/>
          </p:nvPr>
        </p:nvSpPr>
        <p:spPr/>
        <p:txBody>
          <a:bodyPr/>
          <a:lstStyle/>
          <a:p>
            <a:fld id="{1BC7DB03-7057-184B-9DF0-B5FFC5E3886A}" type="slidenum">
              <a:rPr lang="en-US" smtClean="0"/>
              <a:t>16</a:t>
            </a:fld>
            <a:endParaRPr lang="en-US" dirty="0"/>
          </a:p>
        </p:txBody>
      </p:sp>
    </p:spTree>
    <p:extLst>
      <p:ext uri="{BB962C8B-B14F-4D97-AF65-F5344CB8AC3E}">
        <p14:creationId xmlns:p14="http://schemas.microsoft.com/office/powerpoint/2010/main" val="2309383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WKC Reports </a:t>
            </a:r>
          </a:p>
        </p:txBody>
      </p:sp>
      <p:sp>
        <p:nvSpPr>
          <p:cNvPr id="3" name="Content Placeholder 2"/>
          <p:cNvSpPr>
            <a:spLocks noGrp="1"/>
          </p:cNvSpPr>
          <p:nvPr>
            <p:ph idx="1"/>
          </p:nvPr>
        </p:nvSpPr>
        <p:spPr>
          <a:xfrm>
            <a:off x="838200" y="1524000"/>
            <a:ext cx="10385612" cy="4500282"/>
          </a:xfrm>
        </p:spPr>
        <p:txBody>
          <a:bodyPr>
            <a:normAutofit/>
          </a:bodyPr>
          <a:lstStyle/>
          <a:p>
            <a:r>
              <a:rPr lang="en-US" sz="3200" dirty="0"/>
              <a:t>WKC Reports for traditional districts and ESCs</a:t>
            </a:r>
          </a:p>
          <a:p>
            <a:pPr lvl="1"/>
            <a:r>
              <a:rPr lang="en-US" sz="2800" dirty="0"/>
              <a:t>Midyear Student Collection </a:t>
            </a:r>
          </a:p>
          <a:p>
            <a:pPr lvl="1"/>
            <a:r>
              <a:rPr lang="en-US" sz="2800" dirty="0"/>
              <a:t>End of Year Student Collection </a:t>
            </a:r>
          </a:p>
          <a:p>
            <a:r>
              <a:rPr lang="en-US" sz="3200" dirty="0"/>
              <a:t>WKC Reports for community schools and STEM districts </a:t>
            </a:r>
          </a:p>
          <a:p>
            <a:pPr lvl="1"/>
            <a:r>
              <a:rPr lang="en-US" sz="2800" dirty="0"/>
              <a:t>SOES End of Year Student Collection </a:t>
            </a:r>
          </a:p>
          <a:p>
            <a:r>
              <a:rPr lang="en-US" sz="3200" dirty="0"/>
              <a:t>Collections must be processed for reports to be generated</a:t>
            </a:r>
          </a:p>
          <a:p>
            <a:r>
              <a:rPr lang="en-US" sz="3200" dirty="0"/>
              <a:t>Two WKC Level 2 Reports </a:t>
            </a:r>
          </a:p>
          <a:p>
            <a:pPr lvl="1"/>
            <a:r>
              <a:rPr lang="en-US" sz="2800" dirty="0"/>
              <a:t>(WKCD-001) Where Kids Count</a:t>
            </a:r>
          </a:p>
          <a:p>
            <a:pPr lvl="1"/>
            <a:r>
              <a:rPr lang="en-US" sz="2800" dirty="0"/>
              <a:t>(WKCD-002) Where Kids Count Summary</a:t>
            </a:r>
          </a:p>
        </p:txBody>
      </p:sp>
      <p:sp>
        <p:nvSpPr>
          <p:cNvPr id="4" name="Slide Number Placeholder 3"/>
          <p:cNvSpPr>
            <a:spLocks noGrp="1"/>
          </p:cNvSpPr>
          <p:nvPr>
            <p:ph type="sldNum" sz="quarter" idx="12"/>
          </p:nvPr>
        </p:nvSpPr>
        <p:spPr/>
        <p:txBody>
          <a:bodyPr/>
          <a:lstStyle/>
          <a:p>
            <a:fld id="{1BC7DB03-7057-184B-9DF0-B5FFC5E3886A}" type="slidenum">
              <a:rPr lang="en-US" smtClean="0"/>
              <a:t>17</a:t>
            </a:fld>
            <a:endParaRPr lang="en-US" dirty="0"/>
          </a:p>
        </p:txBody>
      </p:sp>
    </p:spTree>
    <p:extLst>
      <p:ext uri="{BB962C8B-B14F-4D97-AF65-F5344CB8AC3E}">
        <p14:creationId xmlns:p14="http://schemas.microsoft.com/office/powerpoint/2010/main" val="1200535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2853"/>
            <a:ext cx="10515600" cy="911161"/>
          </a:xfrm>
        </p:spPr>
        <p:txBody>
          <a:bodyPr/>
          <a:lstStyle/>
          <a:p>
            <a:r>
              <a:rPr lang="en-US" b="1" dirty="0"/>
              <a:t>Level 2 Reports</a:t>
            </a:r>
          </a:p>
        </p:txBody>
      </p:sp>
      <p:sp>
        <p:nvSpPr>
          <p:cNvPr id="4" name="Slide Number Placeholder 3"/>
          <p:cNvSpPr>
            <a:spLocks noGrp="1"/>
          </p:cNvSpPr>
          <p:nvPr>
            <p:ph type="sldNum" sz="quarter" idx="12"/>
          </p:nvPr>
        </p:nvSpPr>
        <p:spPr/>
        <p:txBody>
          <a:bodyPr/>
          <a:lstStyle/>
          <a:p>
            <a:fld id="{1BC7DB03-7057-184B-9DF0-B5FFC5E3886A}" type="slidenum">
              <a:rPr lang="en-US" smtClean="0"/>
              <a:t>18</a:t>
            </a:fld>
            <a:endParaRPr lang="en-US" dirty="0"/>
          </a:p>
        </p:txBody>
      </p:sp>
      <p:sp>
        <p:nvSpPr>
          <p:cNvPr id="3" name="Content Placeholder 2"/>
          <p:cNvSpPr>
            <a:spLocks noGrp="1"/>
          </p:cNvSpPr>
          <p:nvPr>
            <p:ph idx="1"/>
          </p:nvPr>
        </p:nvSpPr>
        <p:spPr>
          <a:xfrm>
            <a:off x="838199" y="1508125"/>
            <a:ext cx="10515600" cy="4351338"/>
          </a:xfrm>
        </p:spPr>
        <p:txBody>
          <a:bodyPr/>
          <a:lstStyle/>
          <a:p>
            <a:pPr marL="0" indent="0">
              <a:buNone/>
            </a:pPr>
            <a:r>
              <a:rPr lang="en-US" sz="3200" dirty="0"/>
              <a:t>WKC Reports are available in the Level 2 Reports link </a:t>
            </a:r>
          </a:p>
          <a:p>
            <a:pPr marL="0" indent="0">
              <a:buNone/>
            </a:pPr>
            <a:r>
              <a:rPr lang="en-US" dirty="0"/>
              <a:t> </a:t>
            </a:r>
          </a:p>
        </p:txBody>
      </p:sp>
      <p:pic>
        <p:nvPicPr>
          <p:cNvPr id="5" name="Picture 4">
            <a:extLst>
              <a:ext uri="{FF2B5EF4-FFF2-40B4-BE49-F238E27FC236}">
                <a16:creationId xmlns:a16="http://schemas.microsoft.com/office/drawing/2014/main" id="{5D8A81D7-F991-4E86-B858-93D108C5E64F}"/>
              </a:ext>
            </a:extLst>
          </p:cNvPr>
          <p:cNvPicPr>
            <a:picLocks noChangeAspect="1"/>
          </p:cNvPicPr>
          <p:nvPr/>
        </p:nvPicPr>
        <p:blipFill>
          <a:blip r:embed="rId3"/>
          <a:stretch>
            <a:fillRect/>
          </a:stretch>
        </p:blipFill>
        <p:spPr>
          <a:xfrm>
            <a:off x="998039" y="2000901"/>
            <a:ext cx="8984161" cy="4380542"/>
          </a:xfrm>
          <a:prstGeom prst="rect">
            <a:avLst/>
          </a:prstGeom>
          <a:ln w="25400">
            <a:solidFill>
              <a:schemeClr val="tx1"/>
            </a:solidFill>
          </a:ln>
        </p:spPr>
      </p:pic>
    </p:spTree>
    <p:extLst>
      <p:ext uri="{BB962C8B-B14F-4D97-AF65-F5344CB8AC3E}">
        <p14:creationId xmlns:p14="http://schemas.microsoft.com/office/powerpoint/2010/main" val="2555437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1020" y="197224"/>
            <a:ext cx="11076765" cy="953305"/>
          </a:xfrm>
        </p:spPr>
        <p:txBody>
          <a:bodyPr>
            <a:normAutofit/>
          </a:bodyPr>
          <a:lstStyle/>
          <a:p>
            <a:r>
              <a:rPr lang="en-US" b="1" dirty="0"/>
              <a:t>Generate and Open Level 2 Reports</a:t>
            </a:r>
          </a:p>
        </p:txBody>
      </p:sp>
      <p:sp>
        <p:nvSpPr>
          <p:cNvPr id="2" name="Slide Number Placeholder 1"/>
          <p:cNvSpPr>
            <a:spLocks noGrp="1"/>
          </p:cNvSpPr>
          <p:nvPr>
            <p:ph type="sldNum" sz="quarter" idx="12"/>
          </p:nvPr>
        </p:nvSpPr>
        <p:spPr/>
        <p:txBody>
          <a:bodyPr/>
          <a:lstStyle/>
          <a:p>
            <a:fld id="{1BC7DB03-7057-184B-9DF0-B5FFC5E3886A}" type="slidenum">
              <a:rPr lang="en-US" smtClean="0"/>
              <a:t>19</a:t>
            </a:fld>
            <a:endParaRPr lang="en-US" dirty="0"/>
          </a:p>
        </p:txBody>
      </p:sp>
      <p:pic>
        <p:nvPicPr>
          <p:cNvPr id="8" name="Picture 7">
            <a:extLst>
              <a:ext uri="{FF2B5EF4-FFF2-40B4-BE49-F238E27FC236}">
                <a16:creationId xmlns:a16="http://schemas.microsoft.com/office/drawing/2014/main" id="{558C6905-33A9-48B5-9077-B96DC979C246}"/>
              </a:ext>
            </a:extLst>
          </p:cNvPr>
          <p:cNvPicPr>
            <a:picLocks noChangeAspect="1"/>
          </p:cNvPicPr>
          <p:nvPr/>
        </p:nvPicPr>
        <p:blipFill>
          <a:blip r:embed="rId3"/>
          <a:stretch>
            <a:fillRect/>
          </a:stretch>
        </p:blipFill>
        <p:spPr>
          <a:xfrm>
            <a:off x="734231" y="2111872"/>
            <a:ext cx="11076765" cy="3834955"/>
          </a:xfrm>
          <a:prstGeom prst="rect">
            <a:avLst/>
          </a:prstGeom>
          <a:ln w="25400">
            <a:solidFill>
              <a:schemeClr val="tx1"/>
            </a:solidFill>
          </a:ln>
        </p:spPr>
      </p:pic>
      <p:sp>
        <p:nvSpPr>
          <p:cNvPr id="3" name="TextBox 2"/>
          <p:cNvSpPr txBox="1"/>
          <p:nvPr/>
        </p:nvSpPr>
        <p:spPr>
          <a:xfrm>
            <a:off x="3136605" y="6028654"/>
            <a:ext cx="3631331" cy="523220"/>
          </a:xfrm>
          <a:prstGeom prst="rect">
            <a:avLst/>
          </a:prstGeom>
          <a:solidFill>
            <a:srgbClr val="FFFFFF"/>
          </a:solidFill>
          <a:ln>
            <a:solidFill>
              <a:schemeClr val="tx1"/>
            </a:solidFill>
          </a:ln>
        </p:spPr>
        <p:txBody>
          <a:bodyPr wrap="square" rtlCol="0">
            <a:spAutoFit/>
          </a:bodyPr>
          <a:lstStyle/>
          <a:p>
            <a:r>
              <a:rPr lang="en-US" sz="2800" b="1" dirty="0"/>
              <a:t>Select “Show Reports” </a:t>
            </a:r>
          </a:p>
        </p:txBody>
      </p:sp>
      <p:sp>
        <p:nvSpPr>
          <p:cNvPr id="11" name="Oval 10"/>
          <p:cNvSpPr/>
          <p:nvPr/>
        </p:nvSpPr>
        <p:spPr>
          <a:xfrm>
            <a:off x="734231" y="5641169"/>
            <a:ext cx="954732" cy="3874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cxnSpLocks/>
          </p:cNvCxnSpPr>
          <p:nvPr/>
        </p:nvCxnSpPr>
        <p:spPr>
          <a:xfrm flipH="1" flipV="1">
            <a:off x="1453024" y="6024359"/>
            <a:ext cx="1676878" cy="2941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021892" y="3920835"/>
            <a:ext cx="3113023" cy="2749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cxnSpLocks/>
          </p:cNvCxnSpPr>
          <p:nvPr/>
        </p:nvCxnSpPr>
        <p:spPr>
          <a:xfrm>
            <a:off x="1688963" y="2374063"/>
            <a:ext cx="2135663" cy="15356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5038" y="1155900"/>
            <a:ext cx="4270913" cy="1200329"/>
          </a:xfrm>
          <a:prstGeom prst="rect">
            <a:avLst/>
          </a:prstGeom>
          <a:solidFill>
            <a:schemeClr val="bg1"/>
          </a:solidFill>
          <a:ln>
            <a:solidFill>
              <a:schemeClr val="tx1"/>
            </a:solidFill>
          </a:ln>
        </p:spPr>
        <p:txBody>
          <a:bodyPr wrap="none" rtlCol="0">
            <a:spAutoFit/>
          </a:bodyPr>
          <a:lstStyle/>
          <a:p>
            <a:r>
              <a:rPr lang="en-US" sz="2400" b="1" dirty="0"/>
              <a:t>Collection request FY22 S </a:t>
            </a:r>
          </a:p>
          <a:p>
            <a:r>
              <a:rPr lang="en-US" sz="2400" b="1" dirty="0"/>
              <a:t>TRAD Final or FY22 S SOES Final </a:t>
            </a:r>
          </a:p>
          <a:p>
            <a:r>
              <a:rPr lang="en-US" sz="2400" b="1" dirty="0"/>
              <a:t>depending on your LEA type</a:t>
            </a:r>
          </a:p>
        </p:txBody>
      </p:sp>
      <p:cxnSp>
        <p:nvCxnSpPr>
          <p:cNvPr id="17" name="Straight Arrow Connector 16"/>
          <p:cNvCxnSpPr>
            <a:cxnSpLocks/>
          </p:cNvCxnSpPr>
          <p:nvPr/>
        </p:nvCxnSpPr>
        <p:spPr>
          <a:xfrm flipH="1">
            <a:off x="8012026" y="2316133"/>
            <a:ext cx="2777349" cy="22425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962647" y="4540310"/>
            <a:ext cx="2400997" cy="3192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650642" y="1173734"/>
            <a:ext cx="3809184" cy="1200329"/>
          </a:xfrm>
          <a:prstGeom prst="rect">
            <a:avLst/>
          </a:prstGeom>
          <a:solidFill>
            <a:schemeClr val="bg1"/>
          </a:solidFill>
          <a:ln>
            <a:solidFill>
              <a:schemeClr val="tx1"/>
            </a:solidFill>
          </a:ln>
        </p:spPr>
        <p:txBody>
          <a:bodyPr wrap="none" rtlCol="0">
            <a:spAutoFit/>
          </a:bodyPr>
          <a:lstStyle/>
          <a:p>
            <a:r>
              <a:rPr lang="en-US" sz="2400" b="1" dirty="0"/>
              <a:t>Tip: Narrow results by using </a:t>
            </a:r>
          </a:p>
          <a:p>
            <a:r>
              <a:rPr lang="en-US" sz="2400" b="1" dirty="0"/>
              <a:t>WKC in the filter “Report </a:t>
            </a:r>
          </a:p>
          <a:p>
            <a:r>
              <a:rPr lang="en-US" sz="2400" b="1" dirty="0"/>
              <a:t>Name Includes”</a:t>
            </a:r>
          </a:p>
        </p:txBody>
      </p:sp>
    </p:spTree>
    <p:extLst>
      <p:ext uri="{BB962C8B-B14F-4D97-AF65-F5344CB8AC3E}">
        <p14:creationId xmlns:p14="http://schemas.microsoft.com/office/powerpoint/2010/main" val="1831909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9536"/>
            <a:ext cx="10515600" cy="5001768"/>
          </a:xfrm>
        </p:spPr>
        <p:txBody>
          <a:bodyPr>
            <a:noAutofit/>
          </a:bodyPr>
          <a:lstStyle/>
          <a:p>
            <a:pPr marL="0" indent="0">
              <a:buNone/>
            </a:pPr>
            <a:r>
              <a:rPr lang="en-US" sz="2400" i="1" dirty="0"/>
              <a:t>The Ohio Department of Education funds development of EMIS training materials as part of the EMIS Alliance grant. There is an expectation that ITCs will utilize these materials in training provided to your districts. That said, there are restrictions on use of the EMIS Alliance materials as follows: Materials developed as part of the EMIS Alliance program must be provided </a:t>
            </a:r>
            <a:r>
              <a:rPr lang="en-US" sz="2400" i="1" u="sng" dirty="0"/>
              <a:t>at no cost</a:t>
            </a:r>
            <a:r>
              <a:rPr lang="en-US" sz="2400" i="1" dirty="0"/>
              <a:t> to your training participants. If you utilize the EMIS Alliance training materials – in whole or in part – you must </a:t>
            </a:r>
            <a:r>
              <a:rPr lang="en-US" sz="2400" i="1" u="sng" dirty="0"/>
              <a:t>not</a:t>
            </a:r>
            <a:r>
              <a:rPr lang="en-US" sz="2400" i="1" dirty="0"/>
              <a:t> charge participants a fee to attend the class where the materials are used. Likewise, you may </a:t>
            </a:r>
            <a:r>
              <a:rPr lang="en-US" sz="2400" i="1" u="sng" dirty="0"/>
              <a:t>not</a:t>
            </a:r>
            <a:r>
              <a:rPr lang="en-US" sz="2400" i="1" dirty="0"/>
              <a:t> use the materials or any portion thereof in any event where a fee is charged to attend. Exceptions must be approved in writing by the Department of Education in advance of scheduling/promoting any event which may violate these restrictions.</a:t>
            </a:r>
            <a:endParaRPr lang="en-US" sz="2400" dirty="0"/>
          </a:p>
          <a:p>
            <a:pPr marL="0" indent="0">
              <a:buNone/>
            </a:pPr>
            <a:r>
              <a:rPr lang="en-US" sz="2400" i="1" dirty="0"/>
              <a:t>Questions regarding appropriate use of EMIS Alliance materials, or requests for exception to the restrictions noted above, should be directed to Melissa Hennon [</a:t>
            </a:r>
            <a:r>
              <a:rPr lang="en-US" sz="2400" i="1" u="sng" dirty="0">
                <a:hlinkClick r:id="rId3"/>
              </a:rPr>
              <a:t>Melissa.Hennon@education.ohio.gov</a:t>
            </a:r>
            <a:r>
              <a:rPr lang="en-US" sz="2400" i="1" dirty="0"/>
              <a:t>].</a:t>
            </a:r>
            <a:endParaRPr lang="en-US" sz="2400" dirty="0"/>
          </a:p>
        </p:txBody>
      </p:sp>
      <p:sp>
        <p:nvSpPr>
          <p:cNvPr id="4" name="Slide Number Placeholder 3"/>
          <p:cNvSpPr>
            <a:spLocks noGrp="1"/>
          </p:cNvSpPr>
          <p:nvPr>
            <p:ph type="sldNum" sz="quarter" idx="12"/>
          </p:nvPr>
        </p:nvSpPr>
        <p:spPr/>
        <p:txBody>
          <a:bodyPr/>
          <a:lstStyle/>
          <a:p>
            <a:fld id="{1BC7DB03-7057-184B-9DF0-B5FFC5E3886A}" type="slidenum">
              <a:rPr lang="en-US" smtClean="0"/>
              <a:t>2</a:t>
            </a:fld>
            <a:endParaRPr lang="en-US"/>
          </a:p>
        </p:txBody>
      </p:sp>
    </p:spTree>
    <p:extLst>
      <p:ext uri="{BB962C8B-B14F-4D97-AF65-F5344CB8AC3E}">
        <p14:creationId xmlns:p14="http://schemas.microsoft.com/office/powerpoint/2010/main" val="1790880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1021" y="197224"/>
            <a:ext cx="10660078" cy="1358838"/>
          </a:xfrm>
        </p:spPr>
        <p:txBody>
          <a:bodyPr/>
          <a:lstStyle/>
          <a:p>
            <a:r>
              <a:rPr lang="en-US" b="1" dirty="0"/>
              <a:t>Generate and Open Level 2 Reports</a:t>
            </a:r>
          </a:p>
        </p:txBody>
      </p:sp>
      <p:sp>
        <p:nvSpPr>
          <p:cNvPr id="2" name="Slide Number Placeholder 1"/>
          <p:cNvSpPr>
            <a:spLocks noGrp="1"/>
          </p:cNvSpPr>
          <p:nvPr>
            <p:ph type="sldNum" sz="quarter" idx="12"/>
          </p:nvPr>
        </p:nvSpPr>
        <p:spPr/>
        <p:txBody>
          <a:bodyPr/>
          <a:lstStyle/>
          <a:p>
            <a:fld id="{1BC7DB03-7057-184B-9DF0-B5FFC5E3886A}" type="slidenum">
              <a:rPr lang="en-US" smtClean="0"/>
              <a:t>20</a:t>
            </a:fld>
            <a:endParaRPr lang="en-US" dirty="0"/>
          </a:p>
        </p:txBody>
      </p:sp>
      <p:cxnSp>
        <p:nvCxnSpPr>
          <p:cNvPr id="10" name="Straight Arrow Connector 9"/>
          <p:cNvCxnSpPr>
            <a:cxnSpLocks/>
          </p:cNvCxnSpPr>
          <p:nvPr/>
        </p:nvCxnSpPr>
        <p:spPr>
          <a:xfrm flipH="1" flipV="1">
            <a:off x="2097203" y="5402242"/>
            <a:ext cx="732160" cy="7571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B4AC5C6-4C82-42B0-90EC-41239E4B1305}"/>
              </a:ext>
            </a:extLst>
          </p:cNvPr>
          <p:cNvSpPr/>
          <p:nvPr/>
        </p:nvSpPr>
        <p:spPr>
          <a:xfrm>
            <a:off x="3080115" y="4823060"/>
            <a:ext cx="1037119"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8AB334-0F27-499B-8AE4-35E593C44B8C}"/>
              </a:ext>
            </a:extLst>
          </p:cNvPr>
          <p:cNvSpPr/>
          <p:nvPr/>
        </p:nvSpPr>
        <p:spPr>
          <a:xfrm>
            <a:off x="3208232" y="4475090"/>
            <a:ext cx="1037119"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829363" y="5584805"/>
            <a:ext cx="5957774" cy="954107"/>
          </a:xfrm>
          <a:prstGeom prst="rect">
            <a:avLst/>
          </a:prstGeom>
          <a:solidFill>
            <a:srgbClr val="FFFFFF"/>
          </a:solidFill>
          <a:ln>
            <a:solidFill>
              <a:schemeClr val="tx1"/>
            </a:solidFill>
          </a:ln>
        </p:spPr>
        <p:txBody>
          <a:bodyPr wrap="square" rtlCol="0">
            <a:spAutoFit/>
          </a:bodyPr>
          <a:lstStyle/>
          <a:p>
            <a:r>
              <a:rPr lang="en-US" sz="2800" b="1" dirty="0"/>
              <a:t>Click on the link to download the ZIP file or download just the WKC reports</a:t>
            </a:r>
          </a:p>
        </p:txBody>
      </p:sp>
      <p:pic>
        <p:nvPicPr>
          <p:cNvPr id="6" name="Picture 5">
            <a:extLst>
              <a:ext uri="{FF2B5EF4-FFF2-40B4-BE49-F238E27FC236}">
                <a16:creationId xmlns:a16="http://schemas.microsoft.com/office/drawing/2014/main" id="{4FEB51DE-E29C-4EE4-B952-2E6DE0A8CEBE}"/>
              </a:ext>
            </a:extLst>
          </p:cNvPr>
          <p:cNvPicPr>
            <a:picLocks noChangeAspect="1"/>
          </p:cNvPicPr>
          <p:nvPr/>
        </p:nvPicPr>
        <p:blipFill>
          <a:blip r:embed="rId3"/>
          <a:stretch>
            <a:fillRect/>
          </a:stretch>
        </p:blipFill>
        <p:spPr>
          <a:xfrm>
            <a:off x="752365" y="1474172"/>
            <a:ext cx="10917390" cy="3887600"/>
          </a:xfrm>
          <a:prstGeom prst="rect">
            <a:avLst/>
          </a:prstGeom>
          <a:ln w="25400">
            <a:solidFill>
              <a:schemeClr val="tx1"/>
            </a:solidFill>
          </a:ln>
        </p:spPr>
      </p:pic>
      <p:sp>
        <p:nvSpPr>
          <p:cNvPr id="7" name="Rounded Rectangle 6"/>
          <p:cNvSpPr/>
          <p:nvPr/>
        </p:nvSpPr>
        <p:spPr>
          <a:xfrm>
            <a:off x="742798" y="4341715"/>
            <a:ext cx="2086565" cy="10115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F8816A-471F-43B5-91A8-AF3E6E5121DE}"/>
              </a:ext>
            </a:extLst>
          </p:cNvPr>
          <p:cNvSpPr/>
          <p:nvPr/>
        </p:nvSpPr>
        <p:spPr>
          <a:xfrm>
            <a:off x="3208232" y="4434619"/>
            <a:ext cx="909002" cy="20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0CD8E9-946C-499D-8EBD-3CF950835AAF}"/>
              </a:ext>
            </a:extLst>
          </p:cNvPr>
          <p:cNvSpPr/>
          <p:nvPr/>
        </p:nvSpPr>
        <p:spPr>
          <a:xfrm>
            <a:off x="3217799" y="4759049"/>
            <a:ext cx="909002" cy="20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A614EAC-800C-4F4C-A047-6B552BB153AC}"/>
              </a:ext>
            </a:extLst>
          </p:cNvPr>
          <p:cNvSpPr/>
          <p:nvPr/>
        </p:nvSpPr>
        <p:spPr>
          <a:xfrm>
            <a:off x="1781175" y="1981200"/>
            <a:ext cx="3905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505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44511"/>
            <a:ext cx="10632140" cy="742371"/>
          </a:xfrm>
        </p:spPr>
        <p:txBody>
          <a:bodyPr>
            <a:normAutofit fontScale="90000"/>
          </a:bodyPr>
          <a:lstStyle/>
          <a:p>
            <a:r>
              <a:rPr lang="en-US" b="1" dirty="0"/>
              <a:t/>
            </a:r>
            <a:br>
              <a:rPr lang="en-US" b="1" dirty="0"/>
            </a:br>
            <a:r>
              <a:rPr lang="en-US" sz="4900" b="1" dirty="0"/>
              <a:t>WKC Report Error Categories</a:t>
            </a:r>
            <a:r>
              <a:rPr lang="en-US" b="1" dirty="0"/>
              <a:t/>
            </a:r>
            <a:br>
              <a:rPr lang="en-US" b="1" dirty="0"/>
            </a:br>
            <a:endParaRPr lang="en-US" b="1" dirty="0">
              <a:solidFill>
                <a:srgbClr val="FF0000"/>
              </a:solidFill>
            </a:endParaRPr>
          </a:p>
        </p:txBody>
      </p:sp>
      <p:sp>
        <p:nvSpPr>
          <p:cNvPr id="3" name="Content Placeholder 2"/>
          <p:cNvSpPr>
            <a:spLocks noGrp="1"/>
          </p:cNvSpPr>
          <p:nvPr>
            <p:ph idx="1"/>
          </p:nvPr>
        </p:nvSpPr>
        <p:spPr>
          <a:xfrm>
            <a:off x="838200" y="1401113"/>
            <a:ext cx="11049000" cy="4584951"/>
          </a:xfrm>
        </p:spPr>
        <p:txBody>
          <a:bodyPr/>
          <a:lstStyle/>
          <a:p>
            <a:r>
              <a:rPr lang="en-US" sz="3200" dirty="0"/>
              <a:t>WKCD-001 WKC Report can contain fatal, warning, and informational severity levels </a:t>
            </a:r>
          </a:p>
          <a:p>
            <a:r>
              <a:rPr lang="en-US" sz="3200" dirty="0"/>
              <a:t>WKCD-002 WKC Summary Report can contain critical, warning, and informational severity levels</a:t>
            </a:r>
          </a:p>
          <a:p>
            <a:pPr marL="0" indent="0">
              <a:buNone/>
            </a:pPr>
            <a:endParaRPr lang="en-US" dirty="0">
              <a:solidFill>
                <a:srgbClr val="FF0000"/>
              </a:solidFill>
            </a:endParaRPr>
          </a:p>
          <a:p>
            <a:pPr marL="457200" lvl="1" indent="0">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BC7DB03-7057-184B-9DF0-B5FFC5E3886A}" type="slidenum">
              <a:rPr lang="en-US" smtClean="0"/>
              <a:t>21</a:t>
            </a:fld>
            <a:endParaRPr lang="en-US" dirty="0"/>
          </a:p>
        </p:txBody>
      </p:sp>
      <p:sp>
        <p:nvSpPr>
          <p:cNvPr id="7" name="TextBox 6">
            <a:extLst>
              <a:ext uri="{FF2B5EF4-FFF2-40B4-BE49-F238E27FC236}">
                <a16:creationId xmlns:a16="http://schemas.microsoft.com/office/drawing/2014/main" id="{D2B9FC48-51CC-4AEA-8AA8-4E4DF38DC659}"/>
              </a:ext>
            </a:extLst>
          </p:cNvPr>
          <p:cNvSpPr txBox="1"/>
          <p:nvPr/>
        </p:nvSpPr>
        <p:spPr>
          <a:xfrm>
            <a:off x="1337930" y="5525957"/>
            <a:ext cx="5422703" cy="830997"/>
          </a:xfrm>
          <a:prstGeom prst="rect">
            <a:avLst/>
          </a:prstGeom>
          <a:noFill/>
          <a:ln>
            <a:solidFill>
              <a:schemeClr val="tx1"/>
            </a:solidFill>
          </a:ln>
        </p:spPr>
        <p:txBody>
          <a:bodyPr wrap="none" rtlCol="0">
            <a:spAutoFit/>
          </a:bodyPr>
          <a:lstStyle/>
          <a:p>
            <a:r>
              <a:rPr lang="en-US" sz="2400" b="1" dirty="0"/>
              <a:t>Best practice is to open the entire report </a:t>
            </a:r>
          </a:p>
          <a:p>
            <a:r>
              <a:rPr lang="en-US" sz="2400" b="1" dirty="0"/>
              <a:t>and not focus on specific severity levels</a:t>
            </a:r>
          </a:p>
        </p:txBody>
      </p:sp>
      <p:pic>
        <p:nvPicPr>
          <p:cNvPr id="6" name="Picture 5">
            <a:extLst>
              <a:ext uri="{FF2B5EF4-FFF2-40B4-BE49-F238E27FC236}">
                <a16:creationId xmlns:a16="http://schemas.microsoft.com/office/drawing/2014/main" id="{B8C59198-F05B-424B-888A-848EBC3F007B}"/>
              </a:ext>
            </a:extLst>
          </p:cNvPr>
          <p:cNvPicPr>
            <a:picLocks noChangeAspect="1"/>
          </p:cNvPicPr>
          <p:nvPr/>
        </p:nvPicPr>
        <p:blipFill>
          <a:blip r:embed="rId3"/>
          <a:stretch>
            <a:fillRect/>
          </a:stretch>
        </p:blipFill>
        <p:spPr>
          <a:xfrm>
            <a:off x="995362" y="3331002"/>
            <a:ext cx="10474977" cy="2080724"/>
          </a:xfrm>
          <a:prstGeom prst="rect">
            <a:avLst/>
          </a:prstGeom>
          <a:ln w="25400">
            <a:solidFill>
              <a:schemeClr val="tx1"/>
            </a:solidFill>
          </a:ln>
        </p:spPr>
      </p:pic>
      <p:sp>
        <p:nvSpPr>
          <p:cNvPr id="12" name="Rounded Rectangle 11"/>
          <p:cNvSpPr/>
          <p:nvPr/>
        </p:nvSpPr>
        <p:spPr>
          <a:xfrm>
            <a:off x="4331970" y="3576982"/>
            <a:ext cx="1931670" cy="14865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714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Prepare the WKC Report</a:t>
            </a:r>
          </a:p>
        </p:txBody>
      </p:sp>
      <p:sp>
        <p:nvSpPr>
          <p:cNvPr id="3" name="Content Placeholder 2"/>
          <p:cNvSpPr>
            <a:spLocks noGrp="1"/>
          </p:cNvSpPr>
          <p:nvPr>
            <p:ph idx="1"/>
          </p:nvPr>
        </p:nvSpPr>
        <p:spPr>
          <a:xfrm>
            <a:off x="838200" y="1825625"/>
            <a:ext cx="10313894" cy="3840069"/>
          </a:xfrm>
        </p:spPr>
        <p:txBody>
          <a:bodyPr/>
          <a:lstStyle/>
          <a:p>
            <a:pPr marL="0" indent="0">
              <a:buNone/>
            </a:pPr>
            <a:r>
              <a:rPr lang="en-US" sz="3200" dirty="0"/>
              <a:t>Prepare both WKC reports for analysis</a:t>
            </a:r>
          </a:p>
          <a:p>
            <a:pPr lvl="1"/>
            <a:r>
              <a:rPr lang="en-US" sz="2800" dirty="0"/>
              <a:t>Select header row and wrap text</a:t>
            </a:r>
          </a:p>
          <a:p>
            <a:pPr lvl="1"/>
            <a:r>
              <a:rPr lang="en-US" sz="2800" dirty="0"/>
              <a:t>Freeze top row</a:t>
            </a:r>
          </a:p>
          <a:p>
            <a:pPr lvl="1"/>
            <a:r>
              <a:rPr lang="en-US" sz="2800" dirty="0"/>
              <a:t>Justify column width</a:t>
            </a:r>
          </a:p>
          <a:p>
            <a:pPr lvl="1"/>
            <a:r>
              <a:rPr lang="en-US" sz="2800" dirty="0"/>
              <a:t>Apply filter</a:t>
            </a:r>
          </a:p>
          <a:p>
            <a:pPr lvl="1"/>
            <a:r>
              <a:rPr lang="en-US" sz="2800" dirty="0"/>
              <a:t>Better yet, run your macro! </a:t>
            </a:r>
          </a:p>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22</a:t>
            </a:fld>
            <a:endParaRPr lang="en-US" dirty="0"/>
          </a:p>
        </p:txBody>
      </p:sp>
    </p:spTree>
    <p:extLst>
      <p:ext uri="{BB962C8B-B14F-4D97-AF65-F5344CB8AC3E}">
        <p14:creationId xmlns:p14="http://schemas.microsoft.com/office/powerpoint/2010/main" val="2810894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r>
              <a:rPr lang="en-US" b="1" dirty="0"/>
              <a:t>(WKCD-001) WKC Report Data</a:t>
            </a:r>
          </a:p>
        </p:txBody>
      </p:sp>
      <p:sp>
        <p:nvSpPr>
          <p:cNvPr id="3" name="Content Placeholder 2"/>
          <p:cNvSpPr>
            <a:spLocks noGrp="1"/>
          </p:cNvSpPr>
          <p:nvPr>
            <p:ph idx="1"/>
          </p:nvPr>
        </p:nvSpPr>
        <p:spPr>
          <a:xfrm>
            <a:off x="838200" y="1453244"/>
            <a:ext cx="10942674" cy="4723720"/>
          </a:xfrm>
        </p:spPr>
        <p:txBody>
          <a:bodyPr/>
          <a:lstStyle/>
          <a:p>
            <a:r>
              <a:rPr lang="en-US" dirty="0"/>
              <a:t>LEA IRN – IRN of the LEA receiving the report</a:t>
            </a:r>
          </a:p>
          <a:p>
            <a:r>
              <a:rPr lang="en-US" dirty="0"/>
              <a:t>Severity Code – Fatal, Warning, or Informational</a:t>
            </a:r>
          </a:p>
          <a:p>
            <a:r>
              <a:rPr lang="en-US" dirty="0"/>
              <a:t>Student SSID, EMIS ID, and Name </a:t>
            </a:r>
          </a:p>
          <a:p>
            <a:r>
              <a:rPr lang="en-US" dirty="0"/>
              <a:t>Result Code and Description – Uses WKC methodology to assign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23</a:t>
            </a:fld>
            <a:endParaRPr lang="en-US" dirty="0"/>
          </a:p>
        </p:txBody>
      </p:sp>
      <p:pic>
        <p:nvPicPr>
          <p:cNvPr id="7" name="Picture 6">
            <a:extLst>
              <a:ext uri="{FF2B5EF4-FFF2-40B4-BE49-F238E27FC236}">
                <a16:creationId xmlns:a16="http://schemas.microsoft.com/office/drawing/2014/main" id="{F31586F0-80BA-4BD3-A074-C2E1B84273C0}"/>
              </a:ext>
            </a:extLst>
          </p:cNvPr>
          <p:cNvPicPr/>
          <p:nvPr/>
        </p:nvPicPr>
        <p:blipFill rotWithShape="1">
          <a:blip r:embed="rId3"/>
          <a:srcRect l="50061" t="18493" r="28083" b="67819"/>
          <a:stretch/>
        </p:blipFill>
        <p:spPr bwMode="auto">
          <a:xfrm>
            <a:off x="751441" y="3582891"/>
            <a:ext cx="10848680" cy="2413872"/>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9531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4832"/>
          </a:xfrm>
        </p:spPr>
        <p:txBody>
          <a:bodyPr/>
          <a:lstStyle/>
          <a:p>
            <a:r>
              <a:rPr lang="en-US" b="1" dirty="0"/>
              <a:t>WKC Report Data, cont’d</a:t>
            </a:r>
            <a:endParaRPr lang="en-US" dirty="0"/>
          </a:p>
        </p:txBody>
      </p:sp>
      <p:sp>
        <p:nvSpPr>
          <p:cNvPr id="3" name="Content Placeholder 2"/>
          <p:cNvSpPr>
            <a:spLocks noGrp="1"/>
          </p:cNvSpPr>
          <p:nvPr>
            <p:ph idx="1"/>
          </p:nvPr>
        </p:nvSpPr>
        <p:spPr>
          <a:xfrm>
            <a:off x="838200" y="1289959"/>
            <a:ext cx="10515600" cy="4702628"/>
          </a:xfrm>
        </p:spPr>
        <p:txBody>
          <a:bodyPr/>
          <a:lstStyle/>
          <a:p>
            <a:r>
              <a:rPr lang="en-US" dirty="0"/>
              <a:t>WKC IRN – Where student will count based on EMIS data and WKC Methodology</a:t>
            </a:r>
          </a:p>
          <a:p>
            <a:r>
              <a:rPr lang="en-US" dirty="0"/>
              <a:t>Attending ORG IRN and Assigned ORG IRN – Attending and Assigned building IRNs from the Student Standing (FS) Record </a:t>
            </a:r>
          </a:p>
          <a:p>
            <a:r>
              <a:rPr lang="en-US" b="1" dirty="0"/>
              <a:t>Where Kids Count Code – no longer used</a:t>
            </a:r>
          </a:p>
          <a:p>
            <a:r>
              <a:rPr lang="en-US" dirty="0"/>
              <a:t>Majority of Attendance and Accountability IRNs – As reported on the Student Attributes – No Date (FN) Record</a:t>
            </a:r>
          </a:p>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24</a:t>
            </a:fld>
            <a:endParaRPr lang="en-US" dirty="0"/>
          </a:p>
        </p:txBody>
      </p:sp>
      <p:pic>
        <p:nvPicPr>
          <p:cNvPr id="6" name="Picture 5">
            <a:extLst>
              <a:ext uri="{FF2B5EF4-FFF2-40B4-BE49-F238E27FC236}">
                <a16:creationId xmlns:a16="http://schemas.microsoft.com/office/drawing/2014/main" id="{A4590227-06E5-4507-B172-9B945EB671FC}"/>
              </a:ext>
            </a:extLst>
          </p:cNvPr>
          <p:cNvPicPr/>
          <p:nvPr/>
        </p:nvPicPr>
        <p:blipFill rotWithShape="1">
          <a:blip r:embed="rId3"/>
          <a:srcRect l="50026" t="19097" r="37904" b="67696"/>
          <a:stretch/>
        </p:blipFill>
        <p:spPr bwMode="auto">
          <a:xfrm>
            <a:off x="978667" y="4485096"/>
            <a:ext cx="7187137" cy="2149619"/>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2009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4431"/>
          </a:xfrm>
        </p:spPr>
        <p:txBody>
          <a:bodyPr/>
          <a:lstStyle/>
          <a:p>
            <a:r>
              <a:rPr lang="en-US" b="1" dirty="0"/>
              <a:t>WKC Report Data, cont’d</a:t>
            </a: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25</a:t>
            </a:fld>
            <a:endParaRPr lang="en-US" dirty="0"/>
          </a:p>
        </p:txBody>
      </p:sp>
      <p:sp>
        <p:nvSpPr>
          <p:cNvPr id="6" name="Content Placeholder 5"/>
          <p:cNvSpPr>
            <a:spLocks noGrp="1"/>
          </p:cNvSpPr>
          <p:nvPr>
            <p:ph idx="1"/>
          </p:nvPr>
        </p:nvSpPr>
        <p:spPr>
          <a:xfrm>
            <a:off x="838199" y="1159558"/>
            <a:ext cx="11146971" cy="5017406"/>
          </a:xfrm>
        </p:spPr>
        <p:txBody>
          <a:bodyPr/>
          <a:lstStyle/>
          <a:p>
            <a:r>
              <a:rPr lang="en-US"/>
              <a:t>English Learner (EL) </a:t>
            </a:r>
            <a:r>
              <a:rPr lang="en-US" dirty="0"/>
              <a:t>Code, State Equivalent Grade Level, Foreign Exchange Graduation Plan, and Student Attributes Start Date from the Student Attributes – Date Effective (FD) Record</a:t>
            </a:r>
          </a:p>
          <a:p>
            <a:r>
              <a:rPr lang="en-US" dirty="0"/>
              <a:t>Enroll Reason (How Received), Relevant Sent Reason, and Student Standing Start Date from the Student Standing (FS) Record </a:t>
            </a:r>
          </a:p>
          <a:p>
            <a:r>
              <a:rPr lang="en-US" strike="sngStrike" dirty="0"/>
              <a:t>Error Severity Number aligns with Column B Severity Code</a:t>
            </a:r>
          </a:p>
          <a:p>
            <a:endParaRPr lang="en-US" dirty="0"/>
          </a:p>
        </p:txBody>
      </p:sp>
      <p:pic>
        <p:nvPicPr>
          <p:cNvPr id="5" name="Picture 4">
            <a:extLst>
              <a:ext uri="{FF2B5EF4-FFF2-40B4-BE49-F238E27FC236}">
                <a16:creationId xmlns:a16="http://schemas.microsoft.com/office/drawing/2014/main" id="{F6EA1D19-0D8D-41AD-8250-D8E91F4AED3A}"/>
              </a:ext>
            </a:extLst>
          </p:cNvPr>
          <p:cNvPicPr>
            <a:picLocks noChangeAspect="1"/>
          </p:cNvPicPr>
          <p:nvPr/>
        </p:nvPicPr>
        <p:blipFill>
          <a:blip r:embed="rId3"/>
          <a:stretch>
            <a:fillRect/>
          </a:stretch>
        </p:blipFill>
        <p:spPr>
          <a:xfrm>
            <a:off x="1127757" y="3874451"/>
            <a:ext cx="8854443" cy="2392206"/>
          </a:xfrm>
          <a:prstGeom prst="rect">
            <a:avLst/>
          </a:prstGeom>
          <a:ln w="25400">
            <a:solidFill>
              <a:schemeClr val="tx1"/>
            </a:solidFill>
          </a:ln>
        </p:spPr>
      </p:pic>
    </p:spTree>
    <p:extLst>
      <p:ext uri="{BB962C8B-B14F-4D97-AF65-F5344CB8AC3E}">
        <p14:creationId xmlns:p14="http://schemas.microsoft.com/office/powerpoint/2010/main" val="3544917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48871"/>
          </a:xfrm>
        </p:spPr>
        <p:txBody>
          <a:bodyPr/>
          <a:lstStyle/>
          <a:p>
            <a:r>
              <a:rPr lang="en-US" b="1" dirty="0"/>
              <a:t>Quick Check</a:t>
            </a:r>
            <a:endParaRPr lang="en-US" b="1" dirty="0">
              <a:solidFill>
                <a:srgbClr val="FF0000"/>
              </a:solidFill>
            </a:endParaRPr>
          </a:p>
        </p:txBody>
      </p:sp>
      <p:sp>
        <p:nvSpPr>
          <p:cNvPr id="3" name="Content Placeholder 2"/>
          <p:cNvSpPr>
            <a:spLocks noGrp="1"/>
          </p:cNvSpPr>
          <p:nvPr>
            <p:ph idx="1"/>
          </p:nvPr>
        </p:nvSpPr>
        <p:spPr/>
        <p:txBody>
          <a:bodyPr/>
          <a:lstStyle/>
          <a:p>
            <a:r>
              <a:rPr lang="en-US" dirty="0"/>
              <a:t>Can you open and prepare the WKC Report from the Level 2 Reports?</a:t>
            </a:r>
          </a:p>
          <a:p>
            <a:r>
              <a:rPr lang="en-US" dirty="0"/>
              <a:t>Do you have a process for frequently reviewing the report and saving your work between reports?</a:t>
            </a:r>
          </a:p>
          <a:p>
            <a:r>
              <a:rPr lang="en-US" dirty="0"/>
              <a:t>Are you sharing this report with other district staff for verification purposes?</a:t>
            </a:r>
          </a:p>
          <a:p>
            <a:endParaRPr lang="en-US" dirty="0"/>
          </a:p>
          <a:p>
            <a:endParaRPr lang="en-US" dirty="0"/>
          </a:p>
        </p:txBody>
      </p:sp>
      <p:sp>
        <p:nvSpPr>
          <p:cNvPr id="4" name="Text Placeholder 3"/>
          <p:cNvSpPr>
            <a:spLocks noGrp="1"/>
          </p:cNvSpPr>
          <p:nvPr>
            <p:ph type="body" sz="half" idx="2"/>
          </p:nvPr>
        </p:nvSpPr>
        <p:spPr>
          <a:xfrm>
            <a:off x="839788" y="1506071"/>
            <a:ext cx="3932237" cy="4362917"/>
          </a:xfrm>
        </p:spPr>
        <p:txBody>
          <a:bodyPr>
            <a:noAutofit/>
          </a:bodyPr>
          <a:lstStyle/>
          <a:p>
            <a:r>
              <a:rPr lang="en-US" sz="2800" dirty="0"/>
              <a:t>WKC Reports are contained within the Level 2 Reports. WKC Reports should be reviewed often, so keep a baseline report and consider saving reports in an Excel workbook for easy comparison as subsequent WKC Reports are reviewed. </a:t>
            </a:r>
          </a:p>
        </p:txBody>
      </p:sp>
      <p:sp>
        <p:nvSpPr>
          <p:cNvPr id="5" name="Slide Number Placeholder 4"/>
          <p:cNvSpPr>
            <a:spLocks noGrp="1"/>
          </p:cNvSpPr>
          <p:nvPr>
            <p:ph type="sldNum" sz="quarter" idx="12"/>
          </p:nvPr>
        </p:nvSpPr>
        <p:spPr/>
        <p:txBody>
          <a:bodyPr/>
          <a:lstStyle/>
          <a:p>
            <a:fld id="{1BC7DB03-7057-184B-9DF0-B5FFC5E3886A}" type="slidenum">
              <a:rPr lang="en-US" smtClean="0"/>
              <a:t>26</a:t>
            </a:fld>
            <a:endParaRPr lang="en-US" dirty="0"/>
          </a:p>
        </p:txBody>
      </p:sp>
    </p:spTree>
    <p:extLst>
      <p:ext uri="{BB962C8B-B14F-4D97-AF65-F5344CB8AC3E}">
        <p14:creationId xmlns:p14="http://schemas.microsoft.com/office/powerpoint/2010/main" val="430540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a:t>Student Attending Situations and Where Kids Count</a:t>
            </a:r>
          </a:p>
        </p:txBody>
      </p:sp>
      <p:sp>
        <p:nvSpPr>
          <p:cNvPr id="4" name="Slide Number Placeholder 3"/>
          <p:cNvSpPr>
            <a:spLocks noGrp="1"/>
          </p:cNvSpPr>
          <p:nvPr>
            <p:ph type="sldNum" sz="quarter" idx="12"/>
          </p:nvPr>
        </p:nvSpPr>
        <p:spPr/>
        <p:txBody>
          <a:bodyPr/>
          <a:lstStyle/>
          <a:p>
            <a:fld id="{1BC7DB03-7057-184B-9DF0-B5FFC5E3886A}" type="slidenum">
              <a:rPr lang="en-US" smtClean="0"/>
              <a:t>27</a:t>
            </a:fld>
            <a:endParaRPr lang="en-US" dirty="0"/>
          </a:p>
        </p:txBody>
      </p:sp>
    </p:spTree>
    <p:extLst>
      <p:ext uri="{BB962C8B-B14F-4D97-AF65-F5344CB8AC3E}">
        <p14:creationId xmlns:p14="http://schemas.microsoft.com/office/powerpoint/2010/main" val="695421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9581"/>
          </a:xfrm>
        </p:spPr>
        <p:txBody>
          <a:bodyPr/>
          <a:lstStyle/>
          <a:p>
            <a:r>
              <a:rPr lang="en-US" b="1" dirty="0"/>
              <a:t>EMIS and Where Kids Count</a:t>
            </a:r>
          </a:p>
        </p:txBody>
      </p:sp>
      <p:sp>
        <p:nvSpPr>
          <p:cNvPr id="3" name="Content Placeholder 2"/>
          <p:cNvSpPr>
            <a:spLocks noGrp="1"/>
          </p:cNvSpPr>
          <p:nvPr>
            <p:ph idx="1"/>
          </p:nvPr>
        </p:nvSpPr>
        <p:spPr>
          <a:xfrm>
            <a:off x="838199" y="1344706"/>
            <a:ext cx="10851777" cy="4713193"/>
          </a:xfrm>
        </p:spPr>
        <p:txBody>
          <a:bodyPr/>
          <a:lstStyle/>
          <a:p>
            <a:r>
              <a:rPr lang="en-US" sz="3200" dirty="0"/>
              <a:t>Students can count at</a:t>
            </a:r>
          </a:p>
          <a:p>
            <a:pPr lvl="1"/>
            <a:r>
              <a:rPr lang="en-US" sz="2800" dirty="0"/>
              <a:t>Educating Building </a:t>
            </a:r>
          </a:p>
          <a:p>
            <a:pPr lvl="1"/>
            <a:r>
              <a:rPr lang="en-US" sz="2800" dirty="0"/>
              <a:t>Sending Building</a:t>
            </a:r>
          </a:p>
          <a:p>
            <a:pPr lvl="1"/>
            <a:r>
              <a:rPr lang="en-US" sz="2800" dirty="0"/>
              <a:t>Resident District </a:t>
            </a:r>
          </a:p>
          <a:p>
            <a:pPr lvl="1"/>
            <a:r>
              <a:rPr lang="en-US" sz="2800" dirty="0"/>
              <a:t>Educating District</a:t>
            </a:r>
          </a:p>
          <a:p>
            <a:pPr lvl="1"/>
            <a:r>
              <a:rPr lang="en-US" sz="2800" dirty="0"/>
              <a:t>State Level </a:t>
            </a:r>
          </a:p>
          <a:p>
            <a:r>
              <a:rPr lang="en-US" dirty="0"/>
              <a:t>Students who count at a building will also count at the district and state levels </a:t>
            </a:r>
          </a:p>
          <a:p>
            <a:r>
              <a:rPr lang="en-US" dirty="0"/>
              <a:t>Students who count at the district level will also count at the state level</a:t>
            </a:r>
          </a:p>
          <a:p>
            <a:r>
              <a:rPr lang="en-US" dirty="0"/>
              <a:t>Students could count only at the state level</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28</a:t>
            </a:fld>
            <a:endParaRPr lang="en-US" dirty="0"/>
          </a:p>
        </p:txBody>
      </p:sp>
    </p:spTree>
    <p:extLst>
      <p:ext uri="{BB962C8B-B14F-4D97-AF65-F5344CB8AC3E}">
        <p14:creationId xmlns:p14="http://schemas.microsoft.com/office/powerpoint/2010/main" val="923219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9581"/>
          </a:xfrm>
        </p:spPr>
        <p:txBody>
          <a:bodyPr/>
          <a:lstStyle/>
          <a:p>
            <a:r>
              <a:rPr lang="en-US" b="1" dirty="0"/>
              <a:t>EMIS and Where Kids Count, cont’d</a:t>
            </a:r>
          </a:p>
        </p:txBody>
      </p:sp>
      <p:sp>
        <p:nvSpPr>
          <p:cNvPr id="3" name="Content Placeholder 2"/>
          <p:cNvSpPr>
            <a:spLocks noGrp="1"/>
          </p:cNvSpPr>
          <p:nvPr>
            <p:ph idx="1"/>
          </p:nvPr>
        </p:nvSpPr>
        <p:spPr>
          <a:xfrm>
            <a:off x="979714" y="1632857"/>
            <a:ext cx="10374086" cy="4050768"/>
          </a:xfrm>
        </p:spPr>
        <p:txBody>
          <a:bodyPr/>
          <a:lstStyle/>
          <a:p>
            <a:r>
              <a:rPr lang="en-US" sz="3200" dirty="0"/>
              <a:t>EMIS coding determines where students count</a:t>
            </a:r>
          </a:p>
          <a:p>
            <a:pPr lvl="1"/>
            <a:r>
              <a:rPr lang="en-US" sz="2800" dirty="0"/>
              <a:t>WKC calculations are based on the student’s Student Standing (FS) and Student Attributes – Effective Date (FD) Records as of March 31 </a:t>
            </a:r>
          </a:p>
          <a:p>
            <a:r>
              <a:rPr lang="en-US" sz="3200" dirty="0"/>
              <a:t>A student may have an MOA IRN of a building or district but still get rolled up to only the state level because of their attending situation or Student Attributes – Date Effective (FD) Record elements </a:t>
            </a:r>
          </a:p>
          <a:p>
            <a:pPr lvl="1"/>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29</a:t>
            </a:fld>
            <a:endParaRPr lang="en-US" dirty="0"/>
          </a:p>
        </p:txBody>
      </p:sp>
    </p:spTree>
    <p:extLst>
      <p:ext uri="{BB962C8B-B14F-4D97-AF65-F5344CB8AC3E}">
        <p14:creationId xmlns:p14="http://schemas.microsoft.com/office/powerpoint/2010/main" val="372324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6"/>
            <a:ext cx="10515600" cy="1015440"/>
          </a:xfrm>
        </p:spPr>
        <p:txBody>
          <a:bodyPr/>
          <a:lstStyle/>
          <a:p>
            <a:r>
              <a:rPr lang="en-US" b="1" dirty="0"/>
              <a:t>Overview</a:t>
            </a:r>
          </a:p>
        </p:txBody>
      </p:sp>
      <p:sp>
        <p:nvSpPr>
          <p:cNvPr id="2" name="Content Placeholder 1"/>
          <p:cNvSpPr>
            <a:spLocks noGrp="1"/>
          </p:cNvSpPr>
          <p:nvPr>
            <p:ph idx="1"/>
          </p:nvPr>
        </p:nvSpPr>
        <p:spPr>
          <a:xfrm>
            <a:off x="838199" y="1380565"/>
            <a:ext cx="10515601" cy="4410635"/>
          </a:xfrm>
        </p:spPr>
        <p:txBody>
          <a:bodyPr>
            <a:normAutofit/>
          </a:bodyPr>
          <a:lstStyle/>
          <a:p>
            <a:pPr>
              <a:buFont typeface="Arial" panose="020B0604020202020204" pitchFamily="34" charset="0"/>
              <a:buChar char="•"/>
            </a:pPr>
            <a:r>
              <a:rPr lang="en-US" sz="3200" dirty="0"/>
              <a:t>WKC Report</a:t>
            </a:r>
          </a:p>
          <a:p>
            <a:pPr lvl="1">
              <a:buFont typeface="Arial" panose="020B0604020202020204" pitchFamily="34" charset="0"/>
              <a:buChar char="•"/>
            </a:pPr>
            <a:r>
              <a:rPr lang="en-US" sz="2800" dirty="0"/>
              <a:t>Generated using EMIS data from traditional districts, ESCs, community schools, and STEM schools</a:t>
            </a:r>
          </a:p>
          <a:p>
            <a:pPr lvl="1">
              <a:buFont typeface="Arial" panose="020B0604020202020204" pitchFamily="34" charset="0"/>
              <a:buChar char="•"/>
            </a:pPr>
            <a:r>
              <a:rPr lang="en-US" sz="2800" dirty="0"/>
              <a:t>Contains result codes that indicate where the student will count if the student is included in accountability measures</a:t>
            </a:r>
          </a:p>
          <a:p>
            <a:pPr>
              <a:buFont typeface="Arial" panose="020B0604020202020204" pitchFamily="34" charset="0"/>
              <a:buChar char="•"/>
            </a:pPr>
            <a:r>
              <a:rPr lang="en-US" sz="3200" dirty="0"/>
              <a:t>This presentation will focus on troubleshooting the WKC reports</a:t>
            </a:r>
          </a:p>
          <a:p>
            <a:pPr lvl="1">
              <a:buFont typeface="Arial" panose="020B0604020202020204" pitchFamily="34" charset="0"/>
              <a:buChar char="•"/>
            </a:pPr>
            <a:r>
              <a:rPr lang="en-US" sz="2800" dirty="0"/>
              <a:t>Resolve data reporting issues</a:t>
            </a:r>
          </a:p>
          <a:p>
            <a:pPr lvl="1">
              <a:buFont typeface="Arial" panose="020B0604020202020204" pitchFamily="34" charset="0"/>
              <a:buChar char="•"/>
            </a:pPr>
            <a:r>
              <a:rPr lang="en-US" sz="2800" dirty="0"/>
              <a:t>Verify data for accuracy and completeness</a:t>
            </a:r>
          </a:p>
          <a:p>
            <a:pPr marL="0" indent="0">
              <a:buNone/>
            </a:pPr>
            <a:endParaRPr lang="en-US" dirty="0"/>
          </a:p>
        </p:txBody>
      </p:sp>
      <p:sp>
        <p:nvSpPr>
          <p:cNvPr id="3" name="Slide Number Placeholder 2"/>
          <p:cNvSpPr>
            <a:spLocks noGrp="1"/>
          </p:cNvSpPr>
          <p:nvPr>
            <p:ph type="sldNum" sz="quarter" idx="12"/>
          </p:nvPr>
        </p:nvSpPr>
        <p:spPr/>
        <p:txBody>
          <a:bodyPr/>
          <a:lstStyle/>
          <a:p>
            <a:fld id="{1BC7DB03-7057-184B-9DF0-B5FFC5E3886A}" type="slidenum">
              <a:rPr lang="en-US" smtClean="0"/>
              <a:t>3</a:t>
            </a:fld>
            <a:endParaRPr lang="en-US" dirty="0"/>
          </a:p>
        </p:txBody>
      </p:sp>
    </p:spTree>
    <p:extLst>
      <p:ext uri="{BB962C8B-B14F-4D97-AF65-F5344CB8AC3E}">
        <p14:creationId xmlns:p14="http://schemas.microsoft.com/office/powerpoint/2010/main" val="57129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5648"/>
          </a:xfrm>
        </p:spPr>
        <p:txBody>
          <a:bodyPr/>
          <a:lstStyle/>
          <a:p>
            <a:r>
              <a:rPr lang="en-US" b="1" dirty="0"/>
              <a:t>Records and Elements </a:t>
            </a:r>
          </a:p>
        </p:txBody>
      </p:sp>
      <p:sp>
        <p:nvSpPr>
          <p:cNvPr id="3" name="Content Placeholder 2"/>
          <p:cNvSpPr>
            <a:spLocks noGrp="1"/>
          </p:cNvSpPr>
          <p:nvPr>
            <p:ph idx="1"/>
          </p:nvPr>
        </p:nvSpPr>
        <p:spPr>
          <a:xfrm>
            <a:off x="838200" y="1100774"/>
            <a:ext cx="10047973" cy="4972767"/>
          </a:xfrm>
        </p:spPr>
        <p:txBody>
          <a:bodyPr>
            <a:normAutofit lnSpcReduction="10000"/>
          </a:bodyPr>
          <a:lstStyle/>
          <a:p>
            <a:r>
              <a:rPr lang="en-US" sz="3200" dirty="0"/>
              <a:t>Elements critical in determining where kids count-</a:t>
            </a:r>
          </a:p>
          <a:p>
            <a:pPr lvl="1"/>
            <a:r>
              <a:rPr lang="en-US" sz="2800" dirty="0"/>
              <a:t>Student Standing (FS) Record</a:t>
            </a:r>
          </a:p>
          <a:p>
            <a:pPr lvl="2"/>
            <a:r>
              <a:rPr lang="en-US" sz="2400" dirty="0"/>
              <a:t>District Relationship</a:t>
            </a:r>
          </a:p>
          <a:p>
            <a:pPr lvl="2"/>
            <a:r>
              <a:rPr lang="en-US" sz="2400" dirty="0"/>
              <a:t>Effective Start Date </a:t>
            </a:r>
          </a:p>
          <a:p>
            <a:pPr lvl="2"/>
            <a:r>
              <a:rPr lang="en-US" sz="2400" dirty="0"/>
              <a:t>How Received</a:t>
            </a:r>
          </a:p>
          <a:p>
            <a:pPr lvl="2"/>
            <a:r>
              <a:rPr lang="en-US" sz="2400" dirty="0"/>
              <a:t>Sent Reason </a:t>
            </a:r>
          </a:p>
          <a:p>
            <a:pPr lvl="1"/>
            <a:r>
              <a:rPr lang="en-US" sz="2800" dirty="0"/>
              <a:t>Student Attributes – Date Effective (FD) Record</a:t>
            </a:r>
          </a:p>
          <a:p>
            <a:pPr lvl="2"/>
            <a:r>
              <a:rPr lang="en-US" sz="2400" dirty="0"/>
              <a:t>Foreign Exchange Student Graduation Plan</a:t>
            </a:r>
          </a:p>
          <a:p>
            <a:pPr lvl="2"/>
            <a:r>
              <a:rPr lang="en-US" sz="2400" dirty="0"/>
              <a:t>English Learner </a:t>
            </a:r>
          </a:p>
          <a:p>
            <a:pPr lvl="2"/>
            <a:r>
              <a:rPr lang="en-US" sz="2400" dirty="0"/>
              <a:t>State Equivalent Grade Level </a:t>
            </a:r>
          </a:p>
          <a:p>
            <a:pPr lvl="1"/>
            <a:r>
              <a:rPr lang="en-US" sz="2800" dirty="0"/>
              <a:t>Student Attributes – No Date (FN) Record</a:t>
            </a:r>
          </a:p>
          <a:p>
            <a:pPr lvl="2"/>
            <a:r>
              <a:rPr lang="en-US" sz="2400" dirty="0"/>
              <a:t>Accountability IRN</a:t>
            </a:r>
          </a:p>
          <a:p>
            <a:pPr lvl="2"/>
            <a:r>
              <a:rPr lang="en-US" sz="2400" dirty="0"/>
              <a:t>Majority of Attendance IRN</a:t>
            </a:r>
          </a:p>
        </p:txBody>
      </p:sp>
      <p:sp>
        <p:nvSpPr>
          <p:cNvPr id="4" name="Slide Number Placeholder 3"/>
          <p:cNvSpPr>
            <a:spLocks noGrp="1"/>
          </p:cNvSpPr>
          <p:nvPr>
            <p:ph type="sldNum" sz="quarter" idx="12"/>
          </p:nvPr>
        </p:nvSpPr>
        <p:spPr/>
        <p:txBody>
          <a:bodyPr/>
          <a:lstStyle/>
          <a:p>
            <a:fld id="{1BC7DB03-7057-184B-9DF0-B5FFC5E3886A}" type="slidenum">
              <a:rPr lang="en-US" smtClean="0"/>
              <a:t>30</a:t>
            </a:fld>
            <a:endParaRPr lang="en-US" dirty="0"/>
          </a:p>
        </p:txBody>
      </p:sp>
    </p:spTree>
    <p:extLst>
      <p:ext uri="{BB962C8B-B14F-4D97-AF65-F5344CB8AC3E}">
        <p14:creationId xmlns:p14="http://schemas.microsoft.com/office/powerpoint/2010/main" val="2330864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9541"/>
          </a:xfrm>
        </p:spPr>
        <p:txBody>
          <a:bodyPr/>
          <a:lstStyle/>
          <a:p>
            <a:r>
              <a:rPr lang="en-US" b="1" dirty="0"/>
              <a:t>Troubleshooting WKC IRNs and Result Codes</a:t>
            </a:r>
          </a:p>
        </p:txBody>
      </p:sp>
      <p:sp>
        <p:nvSpPr>
          <p:cNvPr id="3" name="Content Placeholder 2"/>
          <p:cNvSpPr>
            <a:spLocks noGrp="1"/>
          </p:cNvSpPr>
          <p:nvPr>
            <p:ph idx="1"/>
          </p:nvPr>
        </p:nvSpPr>
        <p:spPr>
          <a:xfrm>
            <a:off x="963386" y="1144666"/>
            <a:ext cx="10809514" cy="5032297"/>
          </a:xfrm>
        </p:spPr>
        <p:txBody>
          <a:bodyPr/>
          <a:lstStyle/>
          <a:p>
            <a:pPr marL="0" indent="0">
              <a:buNone/>
            </a:pPr>
            <a:r>
              <a:rPr lang="en-US" sz="3200" dirty="0"/>
              <a:t>Filter on the WKC Result Code column</a:t>
            </a: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31</a:t>
            </a:fld>
            <a:endParaRPr lang="en-US" dirty="0"/>
          </a:p>
        </p:txBody>
      </p:sp>
      <p:sp>
        <p:nvSpPr>
          <p:cNvPr id="6" name="TextBox 5"/>
          <p:cNvSpPr txBox="1"/>
          <p:nvPr/>
        </p:nvSpPr>
        <p:spPr>
          <a:xfrm>
            <a:off x="7287960" y="1853302"/>
            <a:ext cx="4175117" cy="954107"/>
          </a:xfrm>
          <a:prstGeom prst="rect">
            <a:avLst/>
          </a:prstGeom>
          <a:noFill/>
          <a:ln>
            <a:solidFill>
              <a:schemeClr val="tx1"/>
            </a:solidFill>
          </a:ln>
        </p:spPr>
        <p:txBody>
          <a:bodyPr wrap="none" rtlCol="0">
            <a:spAutoFit/>
          </a:bodyPr>
          <a:lstStyle/>
          <a:p>
            <a:r>
              <a:rPr lang="en-US" sz="2800" dirty="0"/>
              <a:t>The DEMO files contains 11</a:t>
            </a:r>
          </a:p>
          <a:p>
            <a:r>
              <a:rPr lang="en-US" sz="2800" dirty="0"/>
              <a:t>Possible Result Codes</a:t>
            </a:r>
          </a:p>
        </p:txBody>
      </p:sp>
      <p:pic>
        <p:nvPicPr>
          <p:cNvPr id="5" name="Picture 4">
            <a:extLst>
              <a:ext uri="{FF2B5EF4-FFF2-40B4-BE49-F238E27FC236}">
                <a16:creationId xmlns:a16="http://schemas.microsoft.com/office/drawing/2014/main" id="{3249958F-AC79-4D16-B7CF-F59BC171C74D}"/>
              </a:ext>
            </a:extLst>
          </p:cNvPr>
          <p:cNvPicPr>
            <a:picLocks noChangeAspect="1"/>
          </p:cNvPicPr>
          <p:nvPr/>
        </p:nvPicPr>
        <p:blipFill>
          <a:blip r:embed="rId3"/>
          <a:stretch>
            <a:fillRect/>
          </a:stretch>
        </p:blipFill>
        <p:spPr>
          <a:xfrm>
            <a:off x="963386" y="1695577"/>
            <a:ext cx="5754406" cy="4918154"/>
          </a:xfrm>
          <a:prstGeom prst="rect">
            <a:avLst/>
          </a:prstGeom>
          <a:ln w="25400">
            <a:solidFill>
              <a:schemeClr val="tx1"/>
            </a:solidFill>
          </a:ln>
        </p:spPr>
      </p:pic>
      <p:cxnSp>
        <p:nvCxnSpPr>
          <p:cNvPr id="8" name="Straight Arrow Connector 7"/>
          <p:cNvCxnSpPr>
            <a:cxnSpLocks/>
          </p:cNvCxnSpPr>
          <p:nvPr/>
        </p:nvCxnSpPr>
        <p:spPr>
          <a:xfrm flipH="1">
            <a:off x="5352704" y="2807409"/>
            <a:ext cx="3257896" cy="18594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52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2903"/>
          </a:xfrm>
        </p:spPr>
        <p:txBody>
          <a:bodyPr/>
          <a:lstStyle/>
          <a:p>
            <a:r>
              <a:rPr lang="en-US" b="1" dirty="0"/>
              <a:t>Not Enrolled for a FAY</a:t>
            </a:r>
          </a:p>
        </p:txBody>
      </p:sp>
      <p:sp>
        <p:nvSpPr>
          <p:cNvPr id="3" name="Content Placeholder 2"/>
          <p:cNvSpPr>
            <a:spLocks noGrp="1"/>
          </p:cNvSpPr>
          <p:nvPr>
            <p:ph idx="1"/>
          </p:nvPr>
        </p:nvSpPr>
        <p:spPr>
          <a:xfrm>
            <a:off x="838199" y="1078029"/>
            <a:ext cx="11212629" cy="5643446"/>
          </a:xfrm>
        </p:spPr>
        <p:txBody>
          <a:bodyPr>
            <a:normAutofit/>
          </a:bodyPr>
          <a:lstStyle/>
          <a:p>
            <a:pPr marL="0" indent="0">
              <a:buNone/>
            </a:pPr>
            <a:r>
              <a:rPr lang="en-US" sz="3500" dirty="0"/>
              <a:t>Result Code </a:t>
            </a:r>
            <a:r>
              <a:rPr lang="en-US" sz="3500" b="1" dirty="0"/>
              <a:t>WK0004</a:t>
            </a:r>
          </a:p>
          <a:p>
            <a:pPr lvl="1"/>
            <a:r>
              <a:rPr lang="en-US" sz="2800" dirty="0"/>
              <a:t>MOA IRN = ******</a:t>
            </a:r>
          </a:p>
          <a:p>
            <a:pPr lvl="1"/>
            <a:r>
              <a:rPr lang="en-US" sz="2800" dirty="0"/>
              <a:t>WKC IRN = ******</a:t>
            </a:r>
          </a:p>
          <a:p>
            <a:pPr lvl="1"/>
            <a:r>
              <a:rPr lang="en-US" sz="2800" dirty="0"/>
              <a:t>Severity Code = Warning</a:t>
            </a:r>
          </a:p>
          <a:p>
            <a:pPr lvl="2"/>
            <a:r>
              <a:rPr lang="en-US" sz="2600" dirty="0"/>
              <a:t>Student is not enrolled in either a building or a district for a FAY</a:t>
            </a:r>
          </a:p>
          <a:p>
            <a:pPr lvl="2"/>
            <a:r>
              <a:rPr lang="en-US" sz="2600" dirty="0"/>
              <a:t>Includes students with How Received codes</a:t>
            </a:r>
          </a:p>
          <a:p>
            <a:pPr lvl="3"/>
            <a:r>
              <a:rPr lang="en-US" sz="2600" dirty="0"/>
              <a:t>6 - In-state Student Attending Nonpublic School</a:t>
            </a:r>
          </a:p>
          <a:p>
            <a:pPr lvl="3"/>
            <a:r>
              <a:rPr lang="en-US" sz="2600" dirty="0"/>
              <a:t>I - Student receiving non-instructional, supplementary or related services</a:t>
            </a:r>
          </a:p>
          <a:p>
            <a:pPr lvl="2"/>
            <a:r>
              <a:rPr lang="en-US" sz="2600" dirty="0"/>
              <a:t>Student counts at the state level</a:t>
            </a:r>
          </a:p>
          <a:p>
            <a:pPr lvl="2"/>
            <a:r>
              <a:rPr lang="en-US" sz="2600" dirty="0"/>
              <a:t>A significant number of students with a MOA IRN of ****** will generate the General Issues error IS0027 Majority of Attendance – Roll-up to the State</a:t>
            </a:r>
          </a:p>
        </p:txBody>
      </p:sp>
      <p:sp>
        <p:nvSpPr>
          <p:cNvPr id="4" name="Slide Number Placeholder 3"/>
          <p:cNvSpPr>
            <a:spLocks noGrp="1"/>
          </p:cNvSpPr>
          <p:nvPr>
            <p:ph type="sldNum" sz="quarter" idx="12"/>
          </p:nvPr>
        </p:nvSpPr>
        <p:spPr/>
        <p:txBody>
          <a:bodyPr/>
          <a:lstStyle/>
          <a:p>
            <a:fld id="{1BC7DB03-7057-184B-9DF0-B5FFC5E3886A}" type="slidenum">
              <a:rPr lang="en-US" smtClean="0"/>
              <a:t>32</a:t>
            </a:fld>
            <a:endParaRPr lang="en-US" dirty="0"/>
          </a:p>
        </p:txBody>
      </p:sp>
    </p:spTree>
    <p:extLst>
      <p:ext uri="{BB962C8B-B14F-4D97-AF65-F5344CB8AC3E}">
        <p14:creationId xmlns:p14="http://schemas.microsoft.com/office/powerpoint/2010/main" val="1132083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2903"/>
          </a:xfrm>
        </p:spPr>
        <p:txBody>
          <a:bodyPr/>
          <a:lstStyle/>
          <a:p>
            <a:r>
              <a:rPr lang="en-US" b="1" dirty="0"/>
              <a:t>Not Enrolled for a FAY - Exception</a:t>
            </a:r>
          </a:p>
        </p:txBody>
      </p:sp>
      <p:sp>
        <p:nvSpPr>
          <p:cNvPr id="3" name="Content Placeholder 2"/>
          <p:cNvSpPr>
            <a:spLocks noGrp="1"/>
          </p:cNvSpPr>
          <p:nvPr>
            <p:ph idx="1"/>
          </p:nvPr>
        </p:nvSpPr>
        <p:spPr>
          <a:xfrm>
            <a:off x="838200" y="1078029"/>
            <a:ext cx="11027230" cy="5643446"/>
          </a:xfrm>
        </p:spPr>
        <p:txBody>
          <a:bodyPr>
            <a:normAutofit/>
          </a:bodyPr>
          <a:lstStyle/>
          <a:p>
            <a:pPr marL="0" indent="0">
              <a:buNone/>
            </a:pPr>
            <a:r>
              <a:rPr lang="en-US" sz="3500" dirty="0"/>
              <a:t>Result Code </a:t>
            </a:r>
            <a:r>
              <a:rPr lang="en-US" sz="3500" b="1" dirty="0"/>
              <a:t>WK0004</a:t>
            </a:r>
          </a:p>
          <a:p>
            <a:pPr lvl="1"/>
            <a:r>
              <a:rPr lang="en-US" sz="2800" dirty="0"/>
              <a:t>MOA IRN = ******</a:t>
            </a:r>
          </a:p>
          <a:p>
            <a:pPr lvl="1"/>
            <a:r>
              <a:rPr lang="en-US" sz="2800" dirty="0"/>
              <a:t>WKC IRN = ******</a:t>
            </a:r>
          </a:p>
          <a:p>
            <a:pPr lvl="1"/>
            <a:r>
              <a:rPr lang="en-US" sz="2800" dirty="0"/>
              <a:t>Severity Code = Warning</a:t>
            </a:r>
          </a:p>
          <a:p>
            <a:pPr lvl="2"/>
            <a:r>
              <a:rPr lang="en-US" sz="2600" dirty="0"/>
              <a:t>Student is enrolled in either a building or a district and could meet FAY</a:t>
            </a:r>
          </a:p>
          <a:p>
            <a:pPr lvl="2"/>
            <a:r>
              <a:rPr lang="en-US" sz="2600" dirty="0"/>
              <a:t>DOR has reporting responsibilities, but the student will not graduate from that district, the student remains in this situation for the entire school year (open enrolled out, foster court placed out, etc..)</a:t>
            </a:r>
          </a:p>
          <a:p>
            <a:pPr lvl="3"/>
            <a:r>
              <a:rPr lang="en-US" sz="2400" dirty="0"/>
              <a:t>Includes Sent Reason codes FC, OE, FP, 64, etc. </a:t>
            </a:r>
          </a:p>
          <a:p>
            <a:pPr lvl="2"/>
            <a:r>
              <a:rPr lang="en-US" sz="2600" dirty="0"/>
              <a:t>Student does not qualify for other Result Codes during the WKC process</a:t>
            </a:r>
          </a:p>
          <a:p>
            <a:pPr lvl="2"/>
            <a:r>
              <a:rPr lang="en-US" sz="2600" dirty="0"/>
              <a:t>Student will appear to count at the state level, however the student will appear differently for the educating district based on their reporting</a:t>
            </a:r>
          </a:p>
        </p:txBody>
      </p:sp>
      <p:sp>
        <p:nvSpPr>
          <p:cNvPr id="4" name="Slide Number Placeholder 3"/>
          <p:cNvSpPr>
            <a:spLocks noGrp="1"/>
          </p:cNvSpPr>
          <p:nvPr>
            <p:ph type="sldNum" sz="quarter" idx="12"/>
          </p:nvPr>
        </p:nvSpPr>
        <p:spPr/>
        <p:txBody>
          <a:bodyPr/>
          <a:lstStyle/>
          <a:p>
            <a:fld id="{1BC7DB03-7057-184B-9DF0-B5FFC5E3886A}" type="slidenum">
              <a:rPr lang="en-US" smtClean="0"/>
              <a:t>33</a:t>
            </a:fld>
            <a:endParaRPr lang="en-US" dirty="0"/>
          </a:p>
        </p:txBody>
      </p:sp>
    </p:spTree>
    <p:extLst>
      <p:ext uri="{BB962C8B-B14F-4D97-AF65-F5344CB8AC3E}">
        <p14:creationId xmlns:p14="http://schemas.microsoft.com/office/powerpoint/2010/main" val="4265838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808767"/>
          </a:xfrm>
        </p:spPr>
        <p:txBody>
          <a:bodyPr/>
          <a:lstStyle/>
          <a:p>
            <a:r>
              <a:rPr lang="en-US" b="1" dirty="0"/>
              <a:t>No WKC IRN</a:t>
            </a:r>
          </a:p>
        </p:txBody>
      </p:sp>
      <p:sp>
        <p:nvSpPr>
          <p:cNvPr id="3" name="Content Placeholder 2"/>
          <p:cNvSpPr>
            <a:spLocks noGrp="1"/>
          </p:cNvSpPr>
          <p:nvPr>
            <p:ph idx="1"/>
          </p:nvPr>
        </p:nvSpPr>
        <p:spPr>
          <a:xfrm>
            <a:off x="838200" y="1322172"/>
            <a:ext cx="10384857" cy="4812814"/>
          </a:xfrm>
        </p:spPr>
        <p:txBody>
          <a:bodyPr/>
          <a:lstStyle/>
          <a:p>
            <a:pPr marL="0" indent="0">
              <a:buNone/>
            </a:pPr>
            <a:r>
              <a:rPr lang="en-US" sz="3200" dirty="0"/>
              <a:t>Result Code </a:t>
            </a:r>
            <a:r>
              <a:rPr lang="en-US" sz="3200" b="1" dirty="0"/>
              <a:t>WK0010</a:t>
            </a:r>
          </a:p>
          <a:p>
            <a:pPr lvl="1"/>
            <a:r>
              <a:rPr lang="en-US" sz="2800" dirty="0"/>
              <a:t>MOA IRN = No valid value reported</a:t>
            </a:r>
          </a:p>
          <a:p>
            <a:pPr lvl="1"/>
            <a:r>
              <a:rPr lang="en-US" sz="2800" dirty="0"/>
              <a:t>WKC IRN = ??????</a:t>
            </a:r>
          </a:p>
          <a:p>
            <a:pPr lvl="1"/>
            <a:r>
              <a:rPr lang="en-US" sz="2800" dirty="0"/>
              <a:t>Severity Code = Fatal</a:t>
            </a:r>
          </a:p>
          <a:p>
            <a:pPr lvl="2"/>
            <a:r>
              <a:rPr lang="en-US" sz="2400" dirty="0"/>
              <a:t>Fatal error because no MOA IRN was reported and no WKC IRN value can be assigned</a:t>
            </a:r>
          </a:p>
          <a:p>
            <a:pPr lvl="2"/>
            <a:r>
              <a:rPr lang="en-US" sz="2400" dirty="0"/>
              <a:t>Student will not be included in any accountability calculations</a:t>
            </a:r>
          </a:p>
          <a:p>
            <a:pPr lvl="2"/>
            <a:r>
              <a:rPr lang="en-US" sz="2400" dirty="0"/>
              <a:t>Can occur in the case of a summer withdrawal who is assigned to the state calendar (See FTE Detail report)</a:t>
            </a:r>
          </a:p>
          <a:p>
            <a:pPr lvl="3"/>
            <a:r>
              <a:rPr lang="en-US" sz="2200" dirty="0"/>
              <a:t>Correct EMIS reporting so that the student is assigned to a district calendar on the FTE Detail report </a:t>
            </a:r>
          </a:p>
          <a:p>
            <a:pPr marL="914400" lvl="2" indent="0">
              <a:buNone/>
            </a:pPr>
            <a:endParaRPr lang="en-US" sz="2400" dirty="0"/>
          </a:p>
        </p:txBody>
      </p:sp>
      <p:sp>
        <p:nvSpPr>
          <p:cNvPr id="4" name="Slide Number Placeholder 3"/>
          <p:cNvSpPr>
            <a:spLocks noGrp="1"/>
          </p:cNvSpPr>
          <p:nvPr>
            <p:ph type="sldNum" sz="quarter" idx="12"/>
          </p:nvPr>
        </p:nvSpPr>
        <p:spPr/>
        <p:txBody>
          <a:bodyPr/>
          <a:lstStyle/>
          <a:p>
            <a:fld id="{1BC7DB03-7057-184B-9DF0-B5FFC5E3886A}" type="slidenum">
              <a:rPr lang="en-US" smtClean="0"/>
              <a:t>34</a:t>
            </a:fld>
            <a:endParaRPr lang="en-US" dirty="0"/>
          </a:p>
        </p:txBody>
      </p:sp>
    </p:spTree>
    <p:extLst>
      <p:ext uri="{BB962C8B-B14F-4D97-AF65-F5344CB8AC3E}">
        <p14:creationId xmlns:p14="http://schemas.microsoft.com/office/powerpoint/2010/main" val="3441424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8665"/>
          </a:xfrm>
        </p:spPr>
        <p:txBody>
          <a:bodyPr/>
          <a:lstStyle/>
          <a:p>
            <a:r>
              <a:rPr lang="en-US" b="1" dirty="0"/>
              <a:t>Count at Educating Building</a:t>
            </a:r>
          </a:p>
        </p:txBody>
      </p:sp>
      <p:sp>
        <p:nvSpPr>
          <p:cNvPr id="3" name="Content Placeholder 2"/>
          <p:cNvSpPr>
            <a:spLocks noGrp="1"/>
          </p:cNvSpPr>
          <p:nvPr>
            <p:ph idx="1"/>
          </p:nvPr>
        </p:nvSpPr>
        <p:spPr>
          <a:xfrm>
            <a:off x="838200" y="1443790"/>
            <a:ext cx="10515600" cy="4588042"/>
          </a:xfrm>
        </p:spPr>
        <p:txBody>
          <a:bodyPr>
            <a:normAutofit/>
          </a:bodyPr>
          <a:lstStyle/>
          <a:p>
            <a:pPr marL="0" indent="0">
              <a:buNone/>
            </a:pPr>
            <a:r>
              <a:rPr lang="en-US" sz="3200" dirty="0"/>
              <a:t>FAY and percent of time greater than zero (District Relationship = 1) and How Received</a:t>
            </a:r>
          </a:p>
          <a:p>
            <a:pPr lvl="1"/>
            <a:r>
              <a:rPr lang="en-US" sz="2800" dirty="0"/>
              <a:t>* - Not Applicable</a:t>
            </a:r>
          </a:p>
          <a:p>
            <a:pPr lvl="1"/>
            <a:r>
              <a:rPr lang="en-US" sz="2800" dirty="0"/>
              <a:t>3 - In-state, non-resident, non-tuition, non-contract student (unauthorized student)</a:t>
            </a:r>
          </a:p>
          <a:p>
            <a:pPr lvl="1"/>
            <a:r>
              <a:rPr lang="en-US" sz="2800" dirty="0"/>
              <a:t>7 - Non-resident residing with grandparent (ORC §3313.64)</a:t>
            </a:r>
          </a:p>
          <a:p>
            <a:pPr lvl="1"/>
            <a:r>
              <a:rPr lang="en-US" sz="2800" dirty="0"/>
              <a:t>8 - Non-resident senior year</a:t>
            </a:r>
          </a:p>
          <a:p>
            <a:pPr lvl="1"/>
            <a:r>
              <a:rPr lang="en-US" sz="2800" dirty="0"/>
              <a:t>9 - Non-resident open enrollment student </a:t>
            </a:r>
          </a:p>
          <a:p>
            <a:pPr lvl="1"/>
            <a:r>
              <a:rPr lang="en-US" sz="2800" dirty="0"/>
              <a:t>A - Non-resident student, parent is a district employee (ORC §3313.64)</a:t>
            </a:r>
          </a:p>
        </p:txBody>
      </p:sp>
      <p:sp>
        <p:nvSpPr>
          <p:cNvPr id="4" name="Slide Number Placeholder 3"/>
          <p:cNvSpPr>
            <a:spLocks noGrp="1"/>
          </p:cNvSpPr>
          <p:nvPr>
            <p:ph type="sldNum" sz="quarter" idx="12"/>
          </p:nvPr>
        </p:nvSpPr>
        <p:spPr/>
        <p:txBody>
          <a:bodyPr/>
          <a:lstStyle/>
          <a:p>
            <a:fld id="{1BC7DB03-7057-184B-9DF0-B5FFC5E3886A}" type="slidenum">
              <a:rPr lang="en-US" smtClean="0"/>
              <a:t>35</a:t>
            </a:fld>
            <a:endParaRPr lang="en-US" dirty="0"/>
          </a:p>
        </p:txBody>
      </p:sp>
    </p:spTree>
    <p:extLst>
      <p:ext uri="{BB962C8B-B14F-4D97-AF65-F5344CB8AC3E}">
        <p14:creationId xmlns:p14="http://schemas.microsoft.com/office/powerpoint/2010/main" val="2402339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Count at Educating Building cont’d</a:t>
            </a:r>
          </a:p>
        </p:txBody>
      </p:sp>
      <p:sp>
        <p:nvSpPr>
          <p:cNvPr id="3" name="Content Placeholder 2"/>
          <p:cNvSpPr>
            <a:spLocks noGrp="1"/>
          </p:cNvSpPr>
          <p:nvPr>
            <p:ph idx="1"/>
          </p:nvPr>
        </p:nvSpPr>
        <p:spPr>
          <a:xfrm>
            <a:off x="838200" y="1328285"/>
            <a:ext cx="11030552" cy="4851133"/>
          </a:xfrm>
        </p:spPr>
        <p:txBody>
          <a:bodyPr/>
          <a:lstStyle/>
          <a:p>
            <a:pPr marL="0" indent="0">
              <a:buNone/>
            </a:pPr>
            <a:r>
              <a:rPr lang="en-US" sz="3100" dirty="0"/>
              <a:t>FAY and percent of time greater than zero (District Relationship = 1) and How Received</a:t>
            </a:r>
          </a:p>
          <a:p>
            <a:pPr lvl="1"/>
            <a:r>
              <a:rPr lang="en-US" sz="2700" dirty="0"/>
              <a:t>C - Foster placed </a:t>
            </a:r>
          </a:p>
          <a:p>
            <a:pPr lvl="1"/>
            <a:r>
              <a:rPr lang="en-US" sz="2700" dirty="0"/>
              <a:t>D - Court Placed non-Foster  </a:t>
            </a:r>
          </a:p>
          <a:p>
            <a:pPr lvl="1"/>
            <a:r>
              <a:rPr lang="en-US" sz="2700" dirty="0"/>
              <a:t>G - Foster Placed student who open enrolls into a third LEA </a:t>
            </a:r>
          </a:p>
          <a:p>
            <a:pPr lvl="1"/>
            <a:r>
              <a:rPr lang="en-US" sz="2700" dirty="0"/>
              <a:t>J - Non-foster student placed under program of the county children and family services department, without court involvement</a:t>
            </a:r>
            <a:endParaRPr lang="en-US" sz="2700" dirty="0">
              <a:solidFill>
                <a:srgbClr val="FF0000"/>
              </a:solidFill>
            </a:endParaRPr>
          </a:p>
          <a:p>
            <a:pPr lvl="1"/>
            <a:r>
              <a:rPr lang="en-US" sz="2700" dirty="0"/>
              <a:t>R - Jon Peterson Scholarship Program participant</a:t>
            </a:r>
          </a:p>
          <a:p>
            <a:pPr lvl="1"/>
            <a:r>
              <a:rPr lang="en-US" sz="2700" dirty="0"/>
              <a:t>S - Superintendent’s Agreement</a:t>
            </a:r>
          </a:p>
          <a:p>
            <a:pPr lvl="1"/>
            <a:r>
              <a:rPr lang="en-US" sz="2700" dirty="0"/>
              <a:t>W - Non-resident attending under Title 1 Public School Assistance</a:t>
            </a:r>
          </a:p>
          <a:p>
            <a:pPr lvl="1"/>
            <a:r>
              <a:rPr lang="en-US" sz="2700" dirty="0"/>
              <a:t>Y - Placed in DYS (reported by DYS)</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36</a:t>
            </a:fld>
            <a:endParaRPr lang="en-US" dirty="0"/>
          </a:p>
        </p:txBody>
      </p:sp>
    </p:spTree>
    <p:extLst>
      <p:ext uri="{BB962C8B-B14F-4D97-AF65-F5344CB8AC3E}">
        <p14:creationId xmlns:p14="http://schemas.microsoft.com/office/powerpoint/2010/main" val="20310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4428"/>
          </a:xfrm>
        </p:spPr>
        <p:txBody>
          <a:bodyPr/>
          <a:lstStyle/>
          <a:p>
            <a:r>
              <a:rPr lang="en-US" b="1" dirty="0"/>
              <a:t>Count at Educating Entity</a:t>
            </a:r>
          </a:p>
        </p:txBody>
      </p:sp>
      <p:sp>
        <p:nvSpPr>
          <p:cNvPr id="3" name="Content Placeholder 2"/>
          <p:cNvSpPr>
            <a:spLocks noGrp="1"/>
          </p:cNvSpPr>
          <p:nvPr>
            <p:ph idx="1"/>
          </p:nvPr>
        </p:nvSpPr>
        <p:spPr>
          <a:xfrm>
            <a:off x="627529" y="1156474"/>
            <a:ext cx="11403105" cy="4917755"/>
          </a:xfrm>
        </p:spPr>
        <p:txBody>
          <a:bodyPr>
            <a:normAutofit fontScale="92500" lnSpcReduction="10000"/>
          </a:bodyPr>
          <a:lstStyle/>
          <a:p>
            <a:r>
              <a:rPr lang="en-US" sz="3200" dirty="0"/>
              <a:t>FAY and How Received</a:t>
            </a:r>
          </a:p>
          <a:p>
            <a:pPr lvl="1"/>
            <a:r>
              <a:rPr lang="en-US" sz="2800" dirty="0"/>
              <a:t>M - Student attending a community school</a:t>
            </a:r>
          </a:p>
          <a:p>
            <a:r>
              <a:rPr lang="en-US" sz="3200" dirty="0"/>
              <a:t>Conversion Community School </a:t>
            </a:r>
          </a:p>
          <a:p>
            <a:pPr lvl="1"/>
            <a:r>
              <a:rPr lang="en-US" sz="2800" dirty="0"/>
              <a:t>Students also count in the sponsoring traditional district’s accountability calculations unless the school is designated as a dropout recovery and prevention school</a:t>
            </a:r>
          </a:p>
          <a:p>
            <a:r>
              <a:rPr lang="en-US" sz="3200" dirty="0"/>
              <a:t>Start-up Community School</a:t>
            </a:r>
          </a:p>
          <a:p>
            <a:pPr lvl="1"/>
            <a:r>
              <a:rPr lang="en-US" sz="2800" dirty="0"/>
              <a:t>Students will not be included in the traditional district’s accountability calculations unless the community school and traditional school district where the school is located have filed a “District Roll Up of Affiliated New Startup Community School’s Performance Data, Fiscal Year 2022” form available through the Office of Community Schools</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1BC7DB03-7057-184B-9DF0-B5FFC5E3886A}" type="slidenum">
              <a:rPr lang="en-US" smtClean="0"/>
              <a:t>37</a:t>
            </a:fld>
            <a:endParaRPr lang="en-US" dirty="0"/>
          </a:p>
        </p:txBody>
      </p:sp>
    </p:spTree>
    <p:extLst>
      <p:ext uri="{BB962C8B-B14F-4D97-AF65-F5344CB8AC3E}">
        <p14:creationId xmlns:p14="http://schemas.microsoft.com/office/powerpoint/2010/main" val="1976044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5793"/>
          </a:xfrm>
        </p:spPr>
        <p:txBody>
          <a:bodyPr/>
          <a:lstStyle/>
          <a:p>
            <a:r>
              <a:rPr lang="en-US" b="1" dirty="0"/>
              <a:t>STEM Students</a:t>
            </a:r>
          </a:p>
        </p:txBody>
      </p:sp>
      <p:sp>
        <p:nvSpPr>
          <p:cNvPr id="3" name="Content Placeholder 2"/>
          <p:cNvSpPr>
            <a:spLocks noGrp="1"/>
          </p:cNvSpPr>
          <p:nvPr>
            <p:ph idx="1"/>
          </p:nvPr>
        </p:nvSpPr>
        <p:spPr>
          <a:xfrm>
            <a:off x="838199" y="1499191"/>
            <a:ext cx="11015547" cy="4306186"/>
          </a:xfrm>
        </p:spPr>
        <p:txBody>
          <a:bodyPr/>
          <a:lstStyle/>
          <a:p>
            <a:r>
              <a:rPr lang="en-US" sz="3200" dirty="0"/>
              <a:t>STEM “district” is similar to a community school</a:t>
            </a:r>
          </a:p>
          <a:p>
            <a:pPr lvl="1"/>
            <a:r>
              <a:rPr lang="en-US" sz="2800" dirty="0"/>
              <a:t>Count at educating STEM district </a:t>
            </a:r>
            <a:r>
              <a:rPr lang="en-US" sz="2800" u="sng" dirty="0"/>
              <a:t>and</a:t>
            </a:r>
            <a:r>
              <a:rPr lang="en-US" sz="2800" dirty="0"/>
              <a:t> resident district </a:t>
            </a:r>
          </a:p>
          <a:p>
            <a:pPr lvl="1"/>
            <a:r>
              <a:rPr lang="en-US" sz="2800" dirty="0"/>
              <a:t>If enrolled for FAY and How Received </a:t>
            </a:r>
          </a:p>
          <a:p>
            <a:pPr lvl="2"/>
            <a:r>
              <a:rPr lang="en-US" sz="2400" dirty="0"/>
              <a:t>K - Student attending a STEM district </a:t>
            </a:r>
          </a:p>
          <a:p>
            <a:r>
              <a:rPr lang="en-US" sz="3200" dirty="0"/>
              <a:t>STEM “school” is a building within a traditional district</a:t>
            </a:r>
          </a:p>
          <a:p>
            <a:pPr lvl="1"/>
            <a:r>
              <a:rPr lang="en-US" sz="2800" dirty="0"/>
              <a:t>Count at STEM school (building and district)</a:t>
            </a:r>
          </a:p>
          <a:p>
            <a:pPr lvl="1"/>
            <a:r>
              <a:rPr lang="en-US" sz="2800" b="1" dirty="0"/>
              <a:t>Do not count back at the resident district </a:t>
            </a:r>
          </a:p>
          <a:p>
            <a:pPr lvl="1"/>
            <a:r>
              <a:rPr lang="en-US" sz="2800" dirty="0"/>
              <a:t>If enrolled for FAY and Reported as a Non-resident</a:t>
            </a:r>
          </a:p>
        </p:txBody>
      </p:sp>
      <p:sp>
        <p:nvSpPr>
          <p:cNvPr id="4" name="Slide Number Placeholder 3"/>
          <p:cNvSpPr>
            <a:spLocks noGrp="1"/>
          </p:cNvSpPr>
          <p:nvPr>
            <p:ph type="sldNum" sz="quarter" idx="12"/>
          </p:nvPr>
        </p:nvSpPr>
        <p:spPr/>
        <p:txBody>
          <a:bodyPr/>
          <a:lstStyle/>
          <a:p>
            <a:fld id="{1BC7DB03-7057-184B-9DF0-B5FFC5E3886A}" type="slidenum">
              <a:rPr lang="en-US" smtClean="0"/>
              <a:t>38</a:t>
            </a:fld>
            <a:endParaRPr lang="en-US" dirty="0"/>
          </a:p>
        </p:txBody>
      </p:sp>
    </p:spTree>
    <p:extLst>
      <p:ext uri="{BB962C8B-B14F-4D97-AF65-F5344CB8AC3E}">
        <p14:creationId xmlns:p14="http://schemas.microsoft.com/office/powerpoint/2010/main" val="2967126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8015"/>
          </a:xfrm>
        </p:spPr>
        <p:txBody>
          <a:bodyPr>
            <a:noAutofit/>
          </a:bodyPr>
          <a:lstStyle/>
          <a:p>
            <a:r>
              <a:rPr lang="en-US" b="1" dirty="0"/>
              <a:t>Count at Sending Building or District</a:t>
            </a:r>
            <a:endParaRPr lang="en-US" b="1" dirty="0">
              <a:solidFill>
                <a:srgbClr val="FF0000"/>
              </a:solidFill>
            </a:endParaRPr>
          </a:p>
        </p:txBody>
      </p:sp>
      <p:sp>
        <p:nvSpPr>
          <p:cNvPr id="3" name="Content Placeholder 2"/>
          <p:cNvSpPr>
            <a:spLocks noGrp="1"/>
          </p:cNvSpPr>
          <p:nvPr>
            <p:ph idx="1"/>
          </p:nvPr>
        </p:nvSpPr>
        <p:spPr>
          <a:xfrm>
            <a:off x="838199" y="1149178"/>
            <a:ext cx="11016343" cy="4967417"/>
          </a:xfrm>
        </p:spPr>
        <p:txBody>
          <a:bodyPr/>
          <a:lstStyle/>
          <a:p>
            <a:pPr marL="0" indent="0">
              <a:buNone/>
            </a:pPr>
            <a:r>
              <a:rPr lang="en-US" sz="3200" dirty="0"/>
              <a:t>FAY and Sent to </a:t>
            </a:r>
          </a:p>
          <a:p>
            <a:pPr lvl="1"/>
            <a:r>
              <a:rPr lang="en-US" sz="2800" dirty="0"/>
              <a:t>CT - Contract Career Technical Education</a:t>
            </a:r>
          </a:p>
          <a:p>
            <a:pPr lvl="1"/>
            <a:r>
              <a:rPr lang="en-US" sz="2800" dirty="0"/>
              <a:t>CR - Resident District Career Technical Education Participant Reported by community schools only and counts at the community school</a:t>
            </a:r>
          </a:p>
          <a:p>
            <a:pPr lvl="1"/>
            <a:r>
              <a:rPr lang="en-US" sz="2800" dirty="0"/>
              <a:t>ES - Educational Service Center Preschool Program Participant</a:t>
            </a:r>
          </a:p>
          <a:p>
            <a:pPr lvl="1"/>
            <a:r>
              <a:rPr lang="en-US" sz="2800" dirty="0"/>
              <a:t>JV - Joint Vocational School District Participant</a:t>
            </a:r>
          </a:p>
          <a:p>
            <a:pPr lvl="1"/>
            <a:r>
              <a:rPr lang="en-US" sz="2800" dirty="0"/>
              <a:t>MR - BDD/MRDD Program Participant</a:t>
            </a:r>
          </a:p>
          <a:p>
            <a:pPr lvl="1"/>
            <a:r>
              <a:rPr lang="en-US" sz="2800" dirty="0"/>
              <a:t>NP - Non-public school placement at district expense</a:t>
            </a:r>
          </a:p>
          <a:p>
            <a:pPr lvl="1"/>
            <a:r>
              <a:rPr lang="en-US" sz="2800" dirty="0"/>
              <a:t>OS - State School (OSB/OSD) Program Participant</a:t>
            </a:r>
          </a:p>
          <a:p>
            <a:pPr lvl="1"/>
            <a:r>
              <a:rPr lang="en-US" sz="2800" dirty="0"/>
              <a:t>PI - Proprietary Institution Program Placement </a:t>
            </a:r>
          </a:p>
          <a:p>
            <a:pPr lvl="1"/>
            <a:r>
              <a:rPr lang="en-US" sz="2800" dirty="0"/>
              <a:t>PS - College Credit Plus Program Participant </a:t>
            </a:r>
          </a:p>
          <a:p>
            <a:pPr lvl="1"/>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39</a:t>
            </a:fld>
            <a:endParaRPr lang="en-US" dirty="0"/>
          </a:p>
        </p:txBody>
      </p:sp>
    </p:spTree>
    <p:extLst>
      <p:ext uri="{BB962C8B-B14F-4D97-AF65-F5344CB8AC3E}">
        <p14:creationId xmlns:p14="http://schemas.microsoft.com/office/powerpoint/2010/main" val="2980363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Outline</a:t>
            </a:r>
            <a:endParaRPr lang="en-US" b="1" dirty="0">
              <a:solidFill>
                <a:srgbClr val="FF0000"/>
              </a:solidFill>
            </a:endParaRPr>
          </a:p>
        </p:txBody>
      </p:sp>
      <p:sp>
        <p:nvSpPr>
          <p:cNvPr id="3" name="Content Placeholder 2"/>
          <p:cNvSpPr>
            <a:spLocks noGrp="1"/>
          </p:cNvSpPr>
          <p:nvPr>
            <p:ph idx="1"/>
          </p:nvPr>
        </p:nvSpPr>
        <p:spPr>
          <a:xfrm>
            <a:off x="876300" y="1844843"/>
            <a:ext cx="10515600" cy="3838782"/>
          </a:xfrm>
        </p:spPr>
        <p:txBody>
          <a:bodyPr>
            <a:normAutofit/>
          </a:bodyPr>
          <a:lstStyle/>
          <a:p>
            <a:r>
              <a:rPr lang="en-US" sz="3200" dirty="0"/>
              <a:t>Where Kids Count (WKC) Process</a:t>
            </a:r>
          </a:p>
          <a:p>
            <a:r>
              <a:rPr lang="en-US" sz="3200" dirty="0"/>
              <a:t>Assigning Majority of Attendance and Accountability IRNs</a:t>
            </a:r>
          </a:p>
          <a:p>
            <a:r>
              <a:rPr lang="en-US" sz="3200" dirty="0"/>
              <a:t>Accessing and Preparing the WKC Report </a:t>
            </a:r>
          </a:p>
          <a:p>
            <a:r>
              <a:rPr lang="en-US" sz="3200" dirty="0"/>
              <a:t>Student Attending Situations and Where Kids Count</a:t>
            </a:r>
          </a:p>
          <a:p>
            <a:r>
              <a:rPr lang="en-US" sz="3200" dirty="0"/>
              <a:t>WKC Summary Report </a:t>
            </a:r>
          </a:p>
        </p:txBody>
      </p:sp>
      <p:sp>
        <p:nvSpPr>
          <p:cNvPr id="4" name="Slide Number Placeholder 3"/>
          <p:cNvSpPr>
            <a:spLocks noGrp="1"/>
          </p:cNvSpPr>
          <p:nvPr>
            <p:ph type="sldNum" sz="quarter" idx="12"/>
          </p:nvPr>
        </p:nvSpPr>
        <p:spPr/>
        <p:txBody>
          <a:bodyPr/>
          <a:lstStyle/>
          <a:p>
            <a:fld id="{1BC7DB03-7057-184B-9DF0-B5FFC5E3886A}" type="slidenum">
              <a:rPr lang="en-US" smtClean="0"/>
              <a:t>4</a:t>
            </a:fld>
            <a:endParaRPr lang="en-US" dirty="0"/>
          </a:p>
        </p:txBody>
      </p:sp>
    </p:spTree>
    <p:extLst>
      <p:ext uri="{BB962C8B-B14F-4D97-AF65-F5344CB8AC3E}">
        <p14:creationId xmlns:p14="http://schemas.microsoft.com/office/powerpoint/2010/main" val="578786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One Building for FAY</a:t>
            </a:r>
          </a:p>
        </p:txBody>
      </p:sp>
      <p:sp>
        <p:nvSpPr>
          <p:cNvPr id="3" name="Content Placeholder 2"/>
          <p:cNvSpPr>
            <a:spLocks noGrp="1"/>
          </p:cNvSpPr>
          <p:nvPr>
            <p:ph idx="1"/>
          </p:nvPr>
        </p:nvSpPr>
        <p:spPr/>
        <p:txBody>
          <a:bodyPr/>
          <a:lstStyle/>
          <a:p>
            <a:pPr marL="0" indent="0">
              <a:buNone/>
            </a:pPr>
            <a:r>
              <a:rPr lang="en-US" sz="3200" dirty="0"/>
              <a:t>Result Code </a:t>
            </a:r>
            <a:r>
              <a:rPr lang="en-US" sz="3200" b="1" dirty="0"/>
              <a:t>WK0001</a:t>
            </a:r>
          </a:p>
          <a:p>
            <a:pPr lvl="1"/>
            <a:r>
              <a:rPr lang="en-US" sz="2800" dirty="0"/>
              <a:t>MOA IRN = Building IRN</a:t>
            </a:r>
          </a:p>
          <a:p>
            <a:pPr lvl="1"/>
            <a:r>
              <a:rPr lang="en-US" sz="2800" dirty="0"/>
              <a:t>WKC IRN = Building IRN</a:t>
            </a:r>
          </a:p>
          <a:p>
            <a:pPr lvl="1"/>
            <a:r>
              <a:rPr lang="en-US" sz="2800" dirty="0"/>
              <a:t>Severity Code = Informational</a:t>
            </a:r>
          </a:p>
          <a:p>
            <a:pPr lvl="2"/>
            <a:r>
              <a:rPr lang="en-US" sz="2400" dirty="0"/>
              <a:t>Student is enrolled in one building within a district for a FAY</a:t>
            </a:r>
          </a:p>
          <a:p>
            <a:pPr lvl="2"/>
            <a:r>
              <a:rPr lang="en-US" sz="2400" dirty="0"/>
              <a:t>Student counts at the building where the FAY criterion is met</a:t>
            </a:r>
          </a:p>
          <a:p>
            <a:pPr lvl="2"/>
            <a:r>
              <a:rPr lang="en-US" sz="2400" dirty="0"/>
              <a:t>Student also counts at the district and state levels</a:t>
            </a:r>
          </a:p>
          <a:p>
            <a:pPr lvl="2"/>
            <a:r>
              <a:rPr lang="en-US" sz="2400" dirty="0"/>
              <a:t>Verify that the student is being reported correctly</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40</a:t>
            </a:fld>
            <a:endParaRPr lang="en-US" dirty="0"/>
          </a:p>
        </p:txBody>
      </p:sp>
    </p:spTree>
    <p:extLst>
      <p:ext uri="{BB962C8B-B14F-4D97-AF65-F5344CB8AC3E}">
        <p14:creationId xmlns:p14="http://schemas.microsoft.com/office/powerpoint/2010/main" val="3673621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lstStyle/>
          <a:p>
            <a:r>
              <a:rPr lang="en-US" b="1" dirty="0"/>
              <a:t>FAY and Accountability IRN </a:t>
            </a:r>
          </a:p>
        </p:txBody>
      </p:sp>
      <p:sp>
        <p:nvSpPr>
          <p:cNvPr id="3" name="Content Placeholder 2"/>
          <p:cNvSpPr>
            <a:spLocks noGrp="1"/>
          </p:cNvSpPr>
          <p:nvPr>
            <p:ph idx="1"/>
          </p:nvPr>
        </p:nvSpPr>
        <p:spPr>
          <a:xfrm>
            <a:off x="838200" y="1237129"/>
            <a:ext cx="10515600" cy="4840941"/>
          </a:xfrm>
        </p:spPr>
        <p:txBody>
          <a:bodyPr>
            <a:normAutofit/>
          </a:bodyPr>
          <a:lstStyle/>
          <a:p>
            <a:pPr marL="0" indent="0">
              <a:buNone/>
            </a:pPr>
            <a:r>
              <a:rPr lang="en-US" sz="3200" dirty="0"/>
              <a:t>Result Code </a:t>
            </a:r>
            <a:r>
              <a:rPr lang="en-US" sz="3200" b="1" dirty="0"/>
              <a:t>WK0002</a:t>
            </a:r>
          </a:p>
          <a:p>
            <a:pPr lvl="1"/>
            <a:r>
              <a:rPr lang="en-US" sz="2800" dirty="0"/>
              <a:t>MOA IRN = Attending Building IRN</a:t>
            </a:r>
          </a:p>
          <a:p>
            <a:pPr lvl="1"/>
            <a:r>
              <a:rPr lang="en-US" sz="2800" dirty="0"/>
              <a:t>Accountability IRN = Accountable Building IRN</a:t>
            </a:r>
          </a:p>
          <a:p>
            <a:pPr lvl="1"/>
            <a:r>
              <a:rPr lang="en-US" sz="2800" dirty="0"/>
              <a:t>WKC IRN = Accountable Building IRN</a:t>
            </a:r>
          </a:p>
          <a:p>
            <a:pPr lvl="1"/>
            <a:r>
              <a:rPr lang="en-US" sz="2800" dirty="0"/>
              <a:t>Severity Code = Informational</a:t>
            </a:r>
          </a:p>
          <a:p>
            <a:pPr lvl="2"/>
            <a:r>
              <a:rPr lang="en-US" sz="2400" dirty="0"/>
              <a:t>Student enrolled in one building within a district for a FAY, but district has determined that the student should be included in another building within the reporting district for accountability purposes</a:t>
            </a:r>
          </a:p>
          <a:p>
            <a:pPr lvl="2"/>
            <a:r>
              <a:rPr lang="en-US" sz="2400" b="1" dirty="0"/>
              <a:t>Accountable building IRN should match the Assigned Building IRN on the Student Standing (FS) Record</a:t>
            </a:r>
          </a:p>
          <a:p>
            <a:pPr lvl="2"/>
            <a:r>
              <a:rPr lang="en-US" sz="2400" dirty="0"/>
              <a:t>Student counts at the building indicated in the Accountability IRN by the educating entity and counts at the district and state levels</a:t>
            </a:r>
          </a:p>
        </p:txBody>
      </p:sp>
      <p:sp>
        <p:nvSpPr>
          <p:cNvPr id="4" name="Slide Number Placeholder 3"/>
          <p:cNvSpPr>
            <a:spLocks noGrp="1"/>
          </p:cNvSpPr>
          <p:nvPr>
            <p:ph type="sldNum" sz="quarter" idx="12"/>
          </p:nvPr>
        </p:nvSpPr>
        <p:spPr/>
        <p:txBody>
          <a:bodyPr/>
          <a:lstStyle/>
          <a:p>
            <a:fld id="{1BC7DB03-7057-184B-9DF0-B5FFC5E3886A}" type="slidenum">
              <a:rPr lang="en-US" smtClean="0"/>
              <a:t>41</a:t>
            </a:fld>
            <a:endParaRPr lang="en-US" dirty="0"/>
          </a:p>
        </p:txBody>
      </p:sp>
    </p:spTree>
    <p:extLst>
      <p:ext uri="{BB962C8B-B14F-4D97-AF65-F5344CB8AC3E}">
        <p14:creationId xmlns:p14="http://schemas.microsoft.com/office/powerpoint/2010/main" val="1285146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FAY and Multiple Buildings or District Only IRN</a:t>
            </a:r>
          </a:p>
        </p:txBody>
      </p:sp>
      <p:sp>
        <p:nvSpPr>
          <p:cNvPr id="3" name="Content Placeholder 2"/>
          <p:cNvSpPr>
            <a:spLocks noGrp="1"/>
          </p:cNvSpPr>
          <p:nvPr>
            <p:ph idx="1"/>
          </p:nvPr>
        </p:nvSpPr>
        <p:spPr>
          <a:xfrm>
            <a:off x="838200" y="1825625"/>
            <a:ext cx="10515600" cy="3840069"/>
          </a:xfrm>
        </p:spPr>
        <p:txBody>
          <a:bodyPr/>
          <a:lstStyle/>
          <a:p>
            <a:pPr marL="0" indent="0">
              <a:buNone/>
            </a:pPr>
            <a:r>
              <a:rPr lang="en-US" sz="3200" dirty="0"/>
              <a:t>Result Code </a:t>
            </a:r>
            <a:r>
              <a:rPr lang="en-US" sz="3200" b="1" dirty="0"/>
              <a:t>WK0003</a:t>
            </a:r>
          </a:p>
          <a:p>
            <a:pPr lvl="1"/>
            <a:r>
              <a:rPr lang="en-US" sz="2800" dirty="0"/>
              <a:t>MOA IRN = District IRN</a:t>
            </a:r>
          </a:p>
          <a:p>
            <a:pPr lvl="1"/>
            <a:r>
              <a:rPr lang="en-US" sz="2800" dirty="0"/>
              <a:t>WKC IRN = District IRN</a:t>
            </a:r>
          </a:p>
          <a:p>
            <a:pPr lvl="1"/>
            <a:r>
              <a:rPr lang="en-US" sz="2800" dirty="0"/>
              <a:t>Severity Code = Informational</a:t>
            </a:r>
          </a:p>
          <a:p>
            <a:pPr lvl="2"/>
            <a:r>
              <a:rPr lang="en-US" sz="2400" dirty="0"/>
              <a:t>Student is enrolled in the district for a FAY and changes from one building to another within the district</a:t>
            </a:r>
          </a:p>
          <a:p>
            <a:pPr lvl="2"/>
            <a:r>
              <a:rPr lang="en-US" sz="2400" dirty="0"/>
              <a:t>Student counts at the district level and state level</a:t>
            </a:r>
          </a:p>
          <a:p>
            <a:pPr lvl="2"/>
            <a:r>
              <a:rPr lang="en-US" sz="2400" b="1" dirty="0"/>
              <a:t>ESCs, Community schools, and STEM districts will see this code since they have a district IRN and not a building IRN</a:t>
            </a:r>
          </a:p>
          <a:p>
            <a:pPr marL="457200" lvl="1" indent="0">
              <a:buNone/>
            </a:pPr>
            <a:endParaRPr lang="en-US" sz="2600" dirty="0"/>
          </a:p>
        </p:txBody>
      </p:sp>
      <p:sp>
        <p:nvSpPr>
          <p:cNvPr id="4" name="Slide Number Placeholder 3"/>
          <p:cNvSpPr>
            <a:spLocks noGrp="1"/>
          </p:cNvSpPr>
          <p:nvPr>
            <p:ph type="sldNum" sz="quarter" idx="12"/>
          </p:nvPr>
        </p:nvSpPr>
        <p:spPr/>
        <p:txBody>
          <a:bodyPr/>
          <a:lstStyle/>
          <a:p>
            <a:fld id="{1BC7DB03-7057-184B-9DF0-B5FFC5E3886A}" type="slidenum">
              <a:rPr lang="en-US" smtClean="0"/>
              <a:t>42</a:t>
            </a:fld>
            <a:endParaRPr lang="en-US" dirty="0"/>
          </a:p>
        </p:txBody>
      </p:sp>
    </p:spTree>
    <p:extLst>
      <p:ext uri="{BB962C8B-B14F-4D97-AF65-F5344CB8AC3E}">
        <p14:creationId xmlns:p14="http://schemas.microsoft.com/office/powerpoint/2010/main" val="1636147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0538"/>
          </a:xfrm>
        </p:spPr>
        <p:txBody>
          <a:bodyPr/>
          <a:lstStyle/>
          <a:p>
            <a:r>
              <a:rPr lang="en-US" b="1" dirty="0"/>
              <a:t>Institutional Placement</a:t>
            </a:r>
            <a:endParaRPr lang="en-US" b="1" dirty="0">
              <a:solidFill>
                <a:srgbClr val="FF0000"/>
              </a:solidFill>
            </a:endParaRPr>
          </a:p>
        </p:txBody>
      </p:sp>
      <p:sp>
        <p:nvSpPr>
          <p:cNvPr id="3" name="Content Placeholder 2"/>
          <p:cNvSpPr>
            <a:spLocks noGrp="1"/>
          </p:cNvSpPr>
          <p:nvPr>
            <p:ph idx="1"/>
          </p:nvPr>
        </p:nvSpPr>
        <p:spPr>
          <a:xfrm>
            <a:off x="838200" y="1684421"/>
            <a:ext cx="10515600" cy="4242850"/>
          </a:xfrm>
        </p:spPr>
        <p:txBody>
          <a:bodyPr/>
          <a:lstStyle/>
          <a:p>
            <a:r>
              <a:rPr lang="en-US" sz="3200" dirty="0"/>
              <a:t>FAY and How Received</a:t>
            </a:r>
          </a:p>
          <a:p>
            <a:pPr lvl="1"/>
            <a:r>
              <a:rPr lang="en-US" sz="2800" dirty="0"/>
              <a:t>P - Court Placed students, excluding foster care and facilities defined by ORC §2151.65 or §2152.41</a:t>
            </a:r>
          </a:p>
          <a:p>
            <a:pPr lvl="1"/>
            <a:r>
              <a:rPr lang="en-US" sz="2800" dirty="0"/>
              <a:t>Q - Court Placed students, facility defined by ORC §2151.65 or §2152.41, reporting district is educating</a:t>
            </a:r>
          </a:p>
          <a:p>
            <a:pPr lvl="1"/>
            <a:r>
              <a:rPr lang="en-US" sz="2800" dirty="0"/>
              <a:t>T - Student placed in non-court ordered institutions</a:t>
            </a:r>
          </a:p>
          <a:p>
            <a:pPr lvl="1"/>
            <a:r>
              <a:rPr lang="en-US" sz="2800" dirty="0"/>
              <a:t>Also includes situations where students are reported with How received of P, Q, or T along with a Sent to value of CT, JV, MR, OS, or PS</a:t>
            </a:r>
          </a:p>
        </p:txBody>
      </p:sp>
      <p:sp>
        <p:nvSpPr>
          <p:cNvPr id="4" name="Slide Number Placeholder 3"/>
          <p:cNvSpPr>
            <a:spLocks noGrp="1"/>
          </p:cNvSpPr>
          <p:nvPr>
            <p:ph type="sldNum" sz="quarter" idx="12"/>
          </p:nvPr>
        </p:nvSpPr>
        <p:spPr/>
        <p:txBody>
          <a:bodyPr/>
          <a:lstStyle/>
          <a:p>
            <a:fld id="{1BC7DB03-7057-184B-9DF0-B5FFC5E3886A}" type="slidenum">
              <a:rPr lang="en-US" smtClean="0"/>
              <a:t>43</a:t>
            </a:fld>
            <a:endParaRPr lang="en-US" dirty="0"/>
          </a:p>
        </p:txBody>
      </p:sp>
    </p:spTree>
    <p:extLst>
      <p:ext uri="{BB962C8B-B14F-4D97-AF65-F5344CB8AC3E}">
        <p14:creationId xmlns:p14="http://schemas.microsoft.com/office/powerpoint/2010/main" val="448908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Institutional Placement - Count at State Level</a:t>
            </a:r>
          </a:p>
        </p:txBody>
      </p:sp>
      <p:sp>
        <p:nvSpPr>
          <p:cNvPr id="3" name="Content Placeholder 2"/>
          <p:cNvSpPr>
            <a:spLocks noGrp="1"/>
          </p:cNvSpPr>
          <p:nvPr>
            <p:ph idx="1"/>
          </p:nvPr>
        </p:nvSpPr>
        <p:spPr/>
        <p:txBody>
          <a:bodyPr>
            <a:normAutofit/>
          </a:bodyPr>
          <a:lstStyle/>
          <a:p>
            <a:pPr marL="0" indent="0">
              <a:buNone/>
            </a:pPr>
            <a:r>
              <a:rPr lang="en-US" sz="3200" dirty="0"/>
              <a:t>Result Code </a:t>
            </a:r>
            <a:r>
              <a:rPr lang="en-US" sz="3200" b="1" dirty="0"/>
              <a:t>WK0005</a:t>
            </a:r>
          </a:p>
          <a:p>
            <a:pPr lvl="1"/>
            <a:r>
              <a:rPr lang="en-US" sz="2800" dirty="0"/>
              <a:t>MOA IRN = Building IRN, District IRN, or ****** </a:t>
            </a:r>
          </a:p>
          <a:p>
            <a:pPr lvl="1"/>
            <a:r>
              <a:rPr lang="en-US" sz="2800" dirty="0"/>
              <a:t>WKC IRN = ******</a:t>
            </a:r>
          </a:p>
          <a:p>
            <a:pPr lvl="1"/>
            <a:r>
              <a:rPr lang="en-US" sz="2800" dirty="0"/>
              <a:t>Severity Code = Informational</a:t>
            </a:r>
          </a:p>
          <a:p>
            <a:pPr lvl="2"/>
            <a:r>
              <a:rPr lang="en-US" sz="2400" dirty="0"/>
              <a:t>Student is placed into an institution either via court placement or parental placement as of March 31</a:t>
            </a:r>
          </a:p>
          <a:p>
            <a:pPr lvl="2"/>
            <a:r>
              <a:rPr lang="en-US" sz="2400" dirty="0"/>
              <a:t>Student counts at the state level</a:t>
            </a:r>
          </a:p>
        </p:txBody>
      </p:sp>
      <p:sp>
        <p:nvSpPr>
          <p:cNvPr id="4" name="Slide Number Placeholder 3"/>
          <p:cNvSpPr>
            <a:spLocks noGrp="1"/>
          </p:cNvSpPr>
          <p:nvPr>
            <p:ph type="sldNum" sz="quarter" idx="12"/>
          </p:nvPr>
        </p:nvSpPr>
        <p:spPr/>
        <p:txBody>
          <a:bodyPr/>
          <a:lstStyle/>
          <a:p>
            <a:fld id="{1BC7DB03-7057-184B-9DF0-B5FFC5E3886A}" type="slidenum">
              <a:rPr lang="en-US" smtClean="0"/>
              <a:t>44</a:t>
            </a:fld>
            <a:endParaRPr lang="en-US" dirty="0"/>
          </a:p>
        </p:txBody>
      </p:sp>
    </p:spTree>
    <p:extLst>
      <p:ext uri="{BB962C8B-B14F-4D97-AF65-F5344CB8AC3E}">
        <p14:creationId xmlns:p14="http://schemas.microsoft.com/office/powerpoint/2010/main" val="1801353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Special Education Cooperative </a:t>
            </a:r>
          </a:p>
        </p:txBody>
      </p:sp>
      <p:sp>
        <p:nvSpPr>
          <p:cNvPr id="3" name="Content Placeholder 2"/>
          <p:cNvSpPr>
            <a:spLocks noGrp="1"/>
          </p:cNvSpPr>
          <p:nvPr>
            <p:ph idx="1"/>
          </p:nvPr>
        </p:nvSpPr>
        <p:spPr>
          <a:xfrm>
            <a:off x="838200" y="1825625"/>
            <a:ext cx="10515600" cy="3920657"/>
          </a:xfrm>
        </p:spPr>
        <p:txBody>
          <a:bodyPr/>
          <a:lstStyle/>
          <a:p>
            <a:r>
              <a:rPr lang="en-US" sz="3200" dirty="0"/>
              <a:t>FAY and How Received</a:t>
            </a:r>
          </a:p>
          <a:p>
            <a:pPr lvl="1"/>
            <a:r>
              <a:rPr lang="en-US" sz="2800" dirty="0"/>
              <a:t>B - Non-resident student attends a district Special Education Program</a:t>
            </a:r>
          </a:p>
          <a:p>
            <a:pPr lvl="1"/>
            <a:r>
              <a:rPr lang="en-US" sz="2800" dirty="0"/>
              <a:t>Includes students reported with a How Received code of B along with a Sent to code of CT, JV, MR, OS, or PS</a:t>
            </a:r>
          </a:p>
          <a:p>
            <a:r>
              <a:rPr lang="en-US" sz="3200" dirty="0"/>
              <a:t>This situation is specific to special education students who attend a special education program in another school district and is not applicable to ESC special education units </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45</a:t>
            </a:fld>
            <a:endParaRPr lang="en-US" dirty="0"/>
          </a:p>
        </p:txBody>
      </p:sp>
    </p:spTree>
    <p:extLst>
      <p:ext uri="{BB962C8B-B14F-4D97-AF65-F5344CB8AC3E}">
        <p14:creationId xmlns:p14="http://schemas.microsoft.com/office/powerpoint/2010/main" val="801943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Special Education Cooperative - Count at Resident/Sending District </a:t>
            </a:r>
          </a:p>
        </p:txBody>
      </p:sp>
      <p:sp>
        <p:nvSpPr>
          <p:cNvPr id="3" name="Content Placeholder 2"/>
          <p:cNvSpPr>
            <a:spLocks noGrp="1"/>
          </p:cNvSpPr>
          <p:nvPr>
            <p:ph idx="1"/>
          </p:nvPr>
        </p:nvSpPr>
        <p:spPr>
          <a:xfrm>
            <a:off x="838200" y="1720503"/>
            <a:ext cx="10943122" cy="4267349"/>
          </a:xfrm>
        </p:spPr>
        <p:txBody>
          <a:bodyPr/>
          <a:lstStyle/>
          <a:p>
            <a:pPr marL="0" indent="0">
              <a:buNone/>
            </a:pPr>
            <a:r>
              <a:rPr lang="en-US" sz="3200" dirty="0"/>
              <a:t>Result Code </a:t>
            </a:r>
            <a:r>
              <a:rPr lang="en-US" sz="3200" b="1" dirty="0"/>
              <a:t>WK0006</a:t>
            </a:r>
          </a:p>
          <a:p>
            <a:pPr lvl="1"/>
            <a:r>
              <a:rPr lang="en-US" sz="2800" dirty="0"/>
              <a:t>Educating District MOA IRN = Building IRN </a:t>
            </a:r>
          </a:p>
          <a:p>
            <a:pPr lvl="1"/>
            <a:r>
              <a:rPr lang="en-US" sz="2800" dirty="0"/>
              <a:t>Resident/Sending District WKC IRN = District IRN </a:t>
            </a:r>
          </a:p>
          <a:p>
            <a:pPr lvl="1"/>
            <a:r>
              <a:rPr lang="en-US" sz="2800" dirty="0"/>
              <a:t>Severity Code = Informational</a:t>
            </a:r>
          </a:p>
          <a:p>
            <a:pPr lvl="2"/>
            <a:r>
              <a:rPr lang="en-US" sz="2400" dirty="0"/>
              <a:t>Student participates in a special education cooperative program in another district and is in the educating district for a FAY </a:t>
            </a:r>
          </a:p>
          <a:p>
            <a:pPr lvl="2"/>
            <a:r>
              <a:rPr lang="en-US" sz="2400" dirty="0"/>
              <a:t>Student counts in the resident/sending district </a:t>
            </a:r>
          </a:p>
          <a:p>
            <a:pPr lvl="2"/>
            <a:r>
              <a:rPr lang="en-US" sz="2400" dirty="0"/>
              <a:t>Will appear on both entity’s reports based on the educating district’s data</a:t>
            </a:r>
          </a:p>
          <a:p>
            <a:pPr lvl="2"/>
            <a:r>
              <a:rPr lang="en-US" sz="2400" dirty="0"/>
              <a:t>Counts at educating district for the AMO participation rate calculation</a:t>
            </a:r>
          </a:p>
          <a:p>
            <a:pPr lvl="2"/>
            <a:r>
              <a:rPr lang="en-US" sz="2400" dirty="0"/>
              <a:t>Counts at resident/sending district for all other accountability calculations</a:t>
            </a:r>
          </a:p>
        </p:txBody>
      </p:sp>
      <p:sp>
        <p:nvSpPr>
          <p:cNvPr id="4" name="Slide Number Placeholder 3"/>
          <p:cNvSpPr>
            <a:spLocks noGrp="1"/>
          </p:cNvSpPr>
          <p:nvPr>
            <p:ph type="sldNum" sz="quarter" idx="12"/>
          </p:nvPr>
        </p:nvSpPr>
        <p:spPr/>
        <p:txBody>
          <a:bodyPr/>
          <a:lstStyle/>
          <a:p>
            <a:fld id="{1BC7DB03-7057-184B-9DF0-B5FFC5E3886A}" type="slidenum">
              <a:rPr lang="en-US" smtClean="0"/>
              <a:t>46</a:t>
            </a:fld>
            <a:endParaRPr lang="en-US" dirty="0"/>
          </a:p>
        </p:txBody>
      </p:sp>
    </p:spTree>
    <p:extLst>
      <p:ext uri="{BB962C8B-B14F-4D97-AF65-F5344CB8AC3E}">
        <p14:creationId xmlns:p14="http://schemas.microsoft.com/office/powerpoint/2010/main" val="2565992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2175"/>
          </a:xfrm>
        </p:spPr>
        <p:txBody>
          <a:bodyPr/>
          <a:lstStyle/>
          <a:p>
            <a:r>
              <a:rPr lang="en-US" b="1" dirty="0"/>
              <a:t>Scholarship Students Count at State Level</a:t>
            </a:r>
          </a:p>
        </p:txBody>
      </p:sp>
      <p:sp>
        <p:nvSpPr>
          <p:cNvPr id="3" name="Content Placeholder 2"/>
          <p:cNvSpPr>
            <a:spLocks noGrp="1"/>
          </p:cNvSpPr>
          <p:nvPr>
            <p:ph idx="1"/>
          </p:nvPr>
        </p:nvSpPr>
        <p:spPr>
          <a:xfrm>
            <a:off x="838200" y="1257301"/>
            <a:ext cx="11209020" cy="4834890"/>
          </a:xfrm>
        </p:spPr>
        <p:txBody>
          <a:bodyPr>
            <a:normAutofit lnSpcReduction="10000"/>
          </a:bodyPr>
          <a:lstStyle/>
          <a:p>
            <a:r>
              <a:rPr lang="en-US" sz="3200" dirty="0"/>
              <a:t>Sent to </a:t>
            </a:r>
          </a:p>
          <a:p>
            <a:pPr lvl="1"/>
            <a:r>
              <a:rPr lang="en-US" sz="2800" dirty="0"/>
              <a:t>AU - Autism Scholarship Program Participant </a:t>
            </a:r>
          </a:p>
          <a:p>
            <a:pPr lvl="1"/>
            <a:r>
              <a:rPr lang="en-US" sz="2800" dirty="0"/>
              <a:t>JP - Jon Peterson Scholarship Program Participant</a:t>
            </a:r>
          </a:p>
          <a:p>
            <a:pPr lvl="2"/>
            <a:r>
              <a:rPr lang="en-US" sz="2400" dirty="0"/>
              <a:t>In this situation the Jon Peterson Provider is </a:t>
            </a:r>
            <a:r>
              <a:rPr lang="en-US" sz="2400" b="1" dirty="0"/>
              <a:t>not an EMIS reporting LEA</a:t>
            </a:r>
          </a:p>
          <a:p>
            <a:r>
              <a:rPr lang="en-US" sz="3200" dirty="0"/>
              <a:t>Result Code </a:t>
            </a:r>
            <a:r>
              <a:rPr lang="en-US" sz="3200" b="1" dirty="0"/>
              <a:t>WK0007</a:t>
            </a:r>
          </a:p>
          <a:p>
            <a:pPr lvl="1"/>
            <a:r>
              <a:rPr lang="en-US" sz="2800" dirty="0"/>
              <a:t>MOA IRN = ******</a:t>
            </a:r>
          </a:p>
          <a:p>
            <a:pPr lvl="1"/>
            <a:r>
              <a:rPr lang="en-US" sz="2800" dirty="0"/>
              <a:t>WKC IRN = ******</a:t>
            </a:r>
          </a:p>
          <a:p>
            <a:pPr lvl="1"/>
            <a:r>
              <a:rPr lang="en-US" sz="2800" dirty="0"/>
              <a:t>Severity Code = Informational</a:t>
            </a:r>
          </a:p>
          <a:p>
            <a:pPr lvl="2"/>
            <a:r>
              <a:rPr lang="en-US" sz="2400" dirty="0"/>
              <a:t>Student participates in Autism, Jon Peterson Scholarship, counts at state level</a:t>
            </a:r>
          </a:p>
          <a:p>
            <a:pPr lvl="2"/>
            <a:r>
              <a:rPr lang="en-US" sz="2400" dirty="0"/>
              <a:t>Autism Scholarship and Jon Peterson Scholarship students educated by a non-EMIS reporting entity also count at the state level</a:t>
            </a:r>
            <a:endParaRPr lang="en-US" sz="2400" b="1" dirty="0"/>
          </a:p>
          <a:p>
            <a:pPr lvl="1"/>
            <a:endParaRPr lang="en-US" sz="2800" dirty="0"/>
          </a:p>
        </p:txBody>
      </p:sp>
      <p:sp>
        <p:nvSpPr>
          <p:cNvPr id="4" name="Slide Number Placeholder 3"/>
          <p:cNvSpPr>
            <a:spLocks noGrp="1"/>
          </p:cNvSpPr>
          <p:nvPr>
            <p:ph type="sldNum" sz="quarter" idx="12"/>
          </p:nvPr>
        </p:nvSpPr>
        <p:spPr/>
        <p:txBody>
          <a:bodyPr/>
          <a:lstStyle/>
          <a:p>
            <a:fld id="{1BC7DB03-7057-184B-9DF0-B5FFC5E3886A}" type="slidenum">
              <a:rPr lang="en-US" smtClean="0"/>
              <a:t>47</a:t>
            </a:fld>
            <a:endParaRPr lang="en-US" dirty="0"/>
          </a:p>
        </p:txBody>
      </p:sp>
    </p:spTree>
    <p:extLst>
      <p:ext uri="{BB962C8B-B14F-4D97-AF65-F5344CB8AC3E}">
        <p14:creationId xmlns:p14="http://schemas.microsoft.com/office/powerpoint/2010/main" val="2566810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3722"/>
          </a:xfrm>
        </p:spPr>
        <p:txBody>
          <a:bodyPr/>
          <a:lstStyle/>
          <a:p>
            <a:r>
              <a:rPr lang="en-US" b="1" dirty="0"/>
              <a:t>English Learner</a:t>
            </a:r>
          </a:p>
        </p:txBody>
      </p:sp>
      <p:sp>
        <p:nvSpPr>
          <p:cNvPr id="3" name="Content Placeholder 2"/>
          <p:cNvSpPr>
            <a:spLocks noGrp="1"/>
          </p:cNvSpPr>
          <p:nvPr>
            <p:ph idx="1"/>
          </p:nvPr>
        </p:nvSpPr>
        <p:spPr>
          <a:xfrm>
            <a:off x="838200" y="1308848"/>
            <a:ext cx="10515600" cy="4643717"/>
          </a:xfrm>
        </p:spPr>
        <p:txBody>
          <a:bodyPr>
            <a:normAutofit/>
          </a:bodyPr>
          <a:lstStyle/>
          <a:p>
            <a:pPr marL="0" indent="0">
              <a:buNone/>
            </a:pPr>
            <a:r>
              <a:rPr lang="en-US" sz="3200" dirty="0"/>
              <a:t>FAY and English Learner (EL) Status L or S</a:t>
            </a:r>
          </a:p>
          <a:p>
            <a:pPr lvl="1"/>
            <a:r>
              <a:rPr lang="en-US" sz="2800" dirty="0"/>
              <a:t>L - EL Enrolled in U.S. Schools for first time (1 to 180 school days)</a:t>
            </a:r>
          </a:p>
          <a:p>
            <a:pPr lvl="1"/>
            <a:r>
              <a:rPr lang="en-US" sz="2800" dirty="0"/>
              <a:t>S - EL Enrolled in U.S. Schools for 2nd Year (181 to 360 school days)</a:t>
            </a:r>
            <a:endParaRPr lang="en-US" sz="2800" dirty="0">
              <a:solidFill>
                <a:srgbClr val="FF0000"/>
              </a:solidFill>
            </a:endParaRPr>
          </a:p>
          <a:p>
            <a:pPr lvl="1"/>
            <a:r>
              <a:rPr lang="en-US" sz="2800" dirty="0"/>
              <a:t>A recently arrived EL student who has been enrolled in U.S. schools no more than 2 school years will be removed from all proficiency calculations </a:t>
            </a:r>
          </a:p>
          <a:p>
            <a:pPr lvl="1"/>
            <a:r>
              <a:rPr lang="en-US" sz="2800" dirty="0"/>
              <a:t>EL students must be tested in all subjects and must take the Ohio English Language Proficiency Assessment (OELPA)</a:t>
            </a:r>
          </a:p>
          <a:p>
            <a:pPr lvl="1"/>
            <a:r>
              <a:rPr lang="en-US" sz="2800" dirty="0"/>
              <a:t>Students who exit EL will be included in the EL subgroup for up to </a:t>
            </a:r>
            <a:r>
              <a:rPr lang="en-US" sz="2800" b="1" dirty="0"/>
              <a:t>4</a:t>
            </a:r>
            <a:r>
              <a:rPr lang="en-US" sz="2800" b="1" dirty="0">
                <a:solidFill>
                  <a:srgbClr val="FF0000"/>
                </a:solidFill>
              </a:rPr>
              <a:t> </a:t>
            </a:r>
            <a:r>
              <a:rPr lang="en-US" sz="2800" b="1" dirty="0"/>
              <a:t>years </a:t>
            </a:r>
            <a:r>
              <a:rPr lang="en-US" sz="2800" dirty="0"/>
              <a:t>after they exit </a:t>
            </a:r>
          </a:p>
        </p:txBody>
      </p:sp>
      <p:sp>
        <p:nvSpPr>
          <p:cNvPr id="4" name="Slide Number Placeholder 3"/>
          <p:cNvSpPr>
            <a:spLocks noGrp="1"/>
          </p:cNvSpPr>
          <p:nvPr>
            <p:ph type="sldNum" sz="quarter" idx="12"/>
          </p:nvPr>
        </p:nvSpPr>
        <p:spPr/>
        <p:txBody>
          <a:bodyPr/>
          <a:lstStyle/>
          <a:p>
            <a:fld id="{1BC7DB03-7057-184B-9DF0-B5FFC5E3886A}" type="slidenum">
              <a:rPr lang="en-US" smtClean="0"/>
              <a:t>48</a:t>
            </a:fld>
            <a:endParaRPr lang="en-US" dirty="0"/>
          </a:p>
        </p:txBody>
      </p:sp>
    </p:spTree>
    <p:extLst>
      <p:ext uri="{BB962C8B-B14F-4D97-AF65-F5344CB8AC3E}">
        <p14:creationId xmlns:p14="http://schemas.microsoft.com/office/powerpoint/2010/main" val="2420944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Some English Learners- Count at State Level</a:t>
            </a:r>
          </a:p>
        </p:txBody>
      </p:sp>
      <p:sp>
        <p:nvSpPr>
          <p:cNvPr id="3" name="Content Placeholder 2"/>
          <p:cNvSpPr>
            <a:spLocks noGrp="1"/>
          </p:cNvSpPr>
          <p:nvPr>
            <p:ph idx="1"/>
          </p:nvPr>
        </p:nvSpPr>
        <p:spPr>
          <a:xfrm>
            <a:off x="838200" y="1845129"/>
            <a:ext cx="10515600" cy="4147457"/>
          </a:xfrm>
        </p:spPr>
        <p:txBody>
          <a:bodyPr/>
          <a:lstStyle/>
          <a:p>
            <a:pPr marL="0" indent="0">
              <a:buNone/>
            </a:pPr>
            <a:r>
              <a:rPr lang="en-US" sz="3200" dirty="0"/>
              <a:t>Result Code </a:t>
            </a:r>
            <a:r>
              <a:rPr lang="en-US" sz="3200" b="1" dirty="0"/>
              <a:t>WK0008</a:t>
            </a:r>
          </a:p>
          <a:p>
            <a:pPr lvl="1"/>
            <a:r>
              <a:rPr lang="en-US" sz="2800" dirty="0"/>
              <a:t>MOA IRN = Building IRN, District IRN, or ****** </a:t>
            </a:r>
          </a:p>
          <a:p>
            <a:pPr lvl="1"/>
            <a:r>
              <a:rPr lang="en-US" sz="2800" dirty="0"/>
              <a:t>WKC IRN = ******</a:t>
            </a:r>
          </a:p>
          <a:p>
            <a:pPr lvl="1"/>
            <a:r>
              <a:rPr lang="en-US" sz="2800" dirty="0"/>
              <a:t>Severity Code = Informational</a:t>
            </a:r>
          </a:p>
          <a:p>
            <a:pPr lvl="2"/>
            <a:r>
              <a:rPr lang="en-US" sz="2400" dirty="0"/>
              <a:t>Recently arrived EL student who has been enrolled in US schools less than 2 years when English Learner(EL) = L or S</a:t>
            </a:r>
          </a:p>
          <a:p>
            <a:pPr lvl="2"/>
            <a:r>
              <a:rPr lang="en-US" sz="2400" dirty="0"/>
              <a:t>Student counts at the state level</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49</a:t>
            </a:fld>
            <a:endParaRPr lang="en-US" dirty="0"/>
          </a:p>
        </p:txBody>
      </p:sp>
    </p:spTree>
    <p:extLst>
      <p:ext uri="{BB962C8B-B14F-4D97-AF65-F5344CB8AC3E}">
        <p14:creationId xmlns:p14="http://schemas.microsoft.com/office/powerpoint/2010/main" val="42136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0538"/>
          </a:xfrm>
        </p:spPr>
        <p:txBody>
          <a:bodyPr/>
          <a:lstStyle/>
          <a:p>
            <a:r>
              <a:rPr lang="en-US" b="1" dirty="0"/>
              <a:t>WKC Process</a:t>
            </a:r>
          </a:p>
        </p:txBody>
      </p:sp>
      <p:sp>
        <p:nvSpPr>
          <p:cNvPr id="3" name="Content Placeholder 2"/>
          <p:cNvSpPr>
            <a:spLocks noGrp="1"/>
          </p:cNvSpPr>
          <p:nvPr>
            <p:ph idx="1"/>
          </p:nvPr>
        </p:nvSpPr>
        <p:spPr>
          <a:xfrm>
            <a:off x="838200" y="1395664"/>
            <a:ext cx="10515600" cy="4467255"/>
          </a:xfrm>
        </p:spPr>
        <p:txBody>
          <a:bodyPr>
            <a:normAutofit/>
          </a:bodyPr>
          <a:lstStyle/>
          <a:p>
            <a:r>
              <a:rPr lang="en-US" sz="3200" dirty="0"/>
              <a:t>LEAs assign MOA IRNs to students based on Full Academic Year (FAY) criteria that are specific to assessment requirements</a:t>
            </a:r>
          </a:p>
          <a:p>
            <a:pPr lvl="1"/>
            <a:r>
              <a:rPr lang="en-US" sz="2800" dirty="0"/>
              <a:t>Incorrect assignment of MOA IRNs can negatively impact accountability measures</a:t>
            </a:r>
          </a:p>
          <a:p>
            <a:r>
              <a:rPr lang="en-US" sz="3200" dirty="0"/>
              <a:t>LEAs report student EMIS data that is used in WKC calculations (How Received, Sent To, EL, etc.) </a:t>
            </a:r>
          </a:p>
          <a:p>
            <a:r>
              <a:rPr lang="en-US" sz="3200" dirty="0"/>
              <a:t>WKC Reports contain WKC IRNs and WKC Result Codes assigned based on district data</a:t>
            </a:r>
          </a:p>
        </p:txBody>
      </p:sp>
      <p:sp>
        <p:nvSpPr>
          <p:cNvPr id="4" name="Slide Number Placeholder 3"/>
          <p:cNvSpPr>
            <a:spLocks noGrp="1"/>
          </p:cNvSpPr>
          <p:nvPr>
            <p:ph type="sldNum" sz="quarter" idx="12"/>
          </p:nvPr>
        </p:nvSpPr>
        <p:spPr/>
        <p:txBody>
          <a:bodyPr/>
          <a:lstStyle/>
          <a:p>
            <a:fld id="{1BC7DB03-7057-184B-9DF0-B5FFC5E3886A}" type="slidenum">
              <a:rPr lang="en-US" smtClean="0"/>
              <a:t>5</a:t>
            </a:fld>
            <a:endParaRPr lang="en-US" dirty="0"/>
          </a:p>
        </p:txBody>
      </p:sp>
    </p:spTree>
    <p:extLst>
      <p:ext uri="{BB962C8B-B14F-4D97-AF65-F5344CB8AC3E}">
        <p14:creationId xmlns:p14="http://schemas.microsoft.com/office/powerpoint/2010/main" val="802692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3722"/>
          </a:xfrm>
        </p:spPr>
        <p:txBody>
          <a:bodyPr/>
          <a:lstStyle/>
          <a:p>
            <a:r>
              <a:rPr lang="en-US" b="1" dirty="0"/>
              <a:t>Foreign Exchange</a:t>
            </a:r>
          </a:p>
        </p:txBody>
      </p:sp>
      <p:sp>
        <p:nvSpPr>
          <p:cNvPr id="3" name="Content Placeholder 2"/>
          <p:cNvSpPr>
            <a:spLocks noGrp="1"/>
          </p:cNvSpPr>
          <p:nvPr>
            <p:ph idx="1"/>
          </p:nvPr>
        </p:nvSpPr>
        <p:spPr>
          <a:xfrm>
            <a:off x="838200" y="1308848"/>
            <a:ext cx="10515600" cy="4868115"/>
          </a:xfrm>
        </p:spPr>
        <p:txBody>
          <a:bodyPr>
            <a:normAutofit lnSpcReduction="10000"/>
          </a:bodyPr>
          <a:lstStyle/>
          <a:p>
            <a:r>
              <a:rPr lang="en-US" sz="3200" dirty="0"/>
              <a:t>Foreign exchange students </a:t>
            </a:r>
          </a:p>
          <a:p>
            <a:pPr lvl="1"/>
            <a:r>
              <a:rPr lang="en-US" sz="2800" dirty="0"/>
              <a:t>Grade 10 in U.S. less than 180 days (FD190 not *)</a:t>
            </a:r>
          </a:p>
          <a:p>
            <a:pPr lvl="1"/>
            <a:r>
              <a:rPr lang="en-US" sz="2800" dirty="0"/>
              <a:t>Grade 11 and 12 in U.S. less than 180 days, does not plan to graduate in Ohio (FD190 is N) </a:t>
            </a:r>
          </a:p>
          <a:p>
            <a:r>
              <a:rPr lang="en-US" sz="3200" dirty="0"/>
              <a:t>Foreign Exchange Student Graduation Plan (FD190) valid options</a:t>
            </a:r>
            <a:r>
              <a:rPr lang="en-US" dirty="0"/>
              <a:t> </a:t>
            </a:r>
          </a:p>
          <a:p>
            <a:pPr lvl="1"/>
            <a:r>
              <a:rPr lang="en-US" sz="2800" dirty="0"/>
              <a:t>* - Not applicable (student is not a foreign exchange student) </a:t>
            </a:r>
          </a:p>
          <a:p>
            <a:pPr lvl="1"/>
            <a:r>
              <a:rPr lang="en-US" sz="2800" dirty="0"/>
              <a:t>L - Foreign exchange student plans to graduate in Ohio but leave the United States after graduation </a:t>
            </a:r>
          </a:p>
          <a:p>
            <a:pPr lvl="1"/>
            <a:r>
              <a:rPr lang="en-US" sz="2800" dirty="0"/>
              <a:t>N - Foreign exchange student does not plan to graduate in Ohio </a:t>
            </a:r>
          </a:p>
          <a:p>
            <a:pPr lvl="1"/>
            <a:r>
              <a:rPr lang="en-US" sz="2800" dirty="0"/>
              <a:t>S - Foreign exchange student plans to graduate in Ohio and stay in the United States after graduation </a:t>
            </a:r>
          </a:p>
        </p:txBody>
      </p:sp>
      <p:sp>
        <p:nvSpPr>
          <p:cNvPr id="4" name="Slide Number Placeholder 3"/>
          <p:cNvSpPr>
            <a:spLocks noGrp="1"/>
          </p:cNvSpPr>
          <p:nvPr>
            <p:ph type="sldNum" sz="quarter" idx="12"/>
          </p:nvPr>
        </p:nvSpPr>
        <p:spPr/>
        <p:txBody>
          <a:bodyPr/>
          <a:lstStyle/>
          <a:p>
            <a:fld id="{1BC7DB03-7057-184B-9DF0-B5FFC5E3886A}" type="slidenum">
              <a:rPr lang="en-US" smtClean="0"/>
              <a:t>50</a:t>
            </a:fld>
            <a:endParaRPr lang="en-US" dirty="0"/>
          </a:p>
        </p:txBody>
      </p:sp>
    </p:spTree>
    <p:extLst>
      <p:ext uri="{BB962C8B-B14F-4D97-AF65-F5344CB8AC3E}">
        <p14:creationId xmlns:p14="http://schemas.microsoft.com/office/powerpoint/2010/main" val="4288878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Some Foreign Exchange - Count at State Level</a:t>
            </a:r>
          </a:p>
        </p:txBody>
      </p:sp>
      <p:sp>
        <p:nvSpPr>
          <p:cNvPr id="3" name="Content Placeholder 2"/>
          <p:cNvSpPr>
            <a:spLocks noGrp="1"/>
          </p:cNvSpPr>
          <p:nvPr>
            <p:ph idx="1"/>
          </p:nvPr>
        </p:nvSpPr>
        <p:spPr>
          <a:xfrm>
            <a:off x="838200" y="1825625"/>
            <a:ext cx="10515600" cy="3911787"/>
          </a:xfrm>
        </p:spPr>
        <p:txBody>
          <a:bodyPr/>
          <a:lstStyle/>
          <a:p>
            <a:pPr marL="0" indent="0">
              <a:buNone/>
            </a:pPr>
            <a:r>
              <a:rPr lang="en-US" sz="3200" dirty="0"/>
              <a:t>Result Code </a:t>
            </a:r>
            <a:r>
              <a:rPr lang="en-US" sz="3200" b="1" dirty="0"/>
              <a:t>WK0009</a:t>
            </a:r>
          </a:p>
          <a:p>
            <a:pPr lvl="1"/>
            <a:r>
              <a:rPr lang="en-US" sz="2800" dirty="0"/>
              <a:t>MOA IRN = Building IRN, District IRN or ****** </a:t>
            </a:r>
            <a:endParaRPr lang="en-US" sz="2800" dirty="0">
              <a:solidFill>
                <a:srgbClr val="FF0000"/>
              </a:solidFill>
            </a:endParaRPr>
          </a:p>
          <a:p>
            <a:pPr lvl="1"/>
            <a:r>
              <a:rPr lang="en-US" sz="2800" dirty="0"/>
              <a:t>WKC IRN = ******</a:t>
            </a:r>
          </a:p>
          <a:p>
            <a:pPr lvl="1"/>
            <a:r>
              <a:rPr lang="en-US" sz="2800" dirty="0"/>
              <a:t>Severity Code = Informational</a:t>
            </a:r>
          </a:p>
          <a:p>
            <a:pPr lvl="2"/>
            <a:r>
              <a:rPr lang="en-US" sz="2400" dirty="0"/>
              <a:t>A recently arrived foreign exchange student who has been enrolled in U.S. schools less than 180 school days and does not plan to graduate in Ohio</a:t>
            </a:r>
          </a:p>
          <a:p>
            <a:pPr lvl="2"/>
            <a:r>
              <a:rPr lang="en-US" sz="2400" dirty="0"/>
              <a:t>Student counts at state level</a:t>
            </a:r>
          </a:p>
          <a:p>
            <a:pPr lvl="2"/>
            <a:r>
              <a:rPr lang="en-US" sz="2400" b="1" dirty="0"/>
              <a:t>If SSID is found in a prior year’s database, the foreign exchange student will count at the building</a:t>
            </a:r>
          </a:p>
        </p:txBody>
      </p:sp>
      <p:sp>
        <p:nvSpPr>
          <p:cNvPr id="4" name="Slide Number Placeholder 3"/>
          <p:cNvSpPr>
            <a:spLocks noGrp="1"/>
          </p:cNvSpPr>
          <p:nvPr>
            <p:ph type="sldNum" sz="quarter" idx="12"/>
          </p:nvPr>
        </p:nvSpPr>
        <p:spPr/>
        <p:txBody>
          <a:bodyPr/>
          <a:lstStyle/>
          <a:p>
            <a:fld id="{1BC7DB03-7057-184B-9DF0-B5FFC5E3886A}" type="slidenum">
              <a:rPr lang="en-US" smtClean="0"/>
              <a:t>51</a:t>
            </a:fld>
            <a:endParaRPr lang="en-US" dirty="0"/>
          </a:p>
        </p:txBody>
      </p:sp>
    </p:spTree>
    <p:extLst>
      <p:ext uri="{BB962C8B-B14F-4D97-AF65-F5344CB8AC3E}">
        <p14:creationId xmlns:p14="http://schemas.microsoft.com/office/powerpoint/2010/main" val="33637092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63A0-3539-4F42-9523-4621C6E1F4DC}"/>
              </a:ext>
            </a:extLst>
          </p:cNvPr>
          <p:cNvSpPr>
            <a:spLocks noGrp="1"/>
          </p:cNvSpPr>
          <p:nvPr>
            <p:ph type="title"/>
          </p:nvPr>
        </p:nvSpPr>
        <p:spPr>
          <a:xfrm>
            <a:off x="838199" y="365125"/>
            <a:ext cx="10995837" cy="848353"/>
          </a:xfrm>
        </p:spPr>
        <p:txBody>
          <a:bodyPr>
            <a:normAutofit/>
          </a:bodyPr>
          <a:lstStyle/>
          <a:p>
            <a:r>
              <a:rPr lang="en-US" sz="3200" b="1" i="0" u="none" strike="noStrike" dirty="0">
                <a:solidFill>
                  <a:srgbClr val="000000"/>
                </a:solidFill>
                <a:effectLst/>
                <a:latin typeface="Calibri" panose="020F0502020204030204" pitchFamily="34" charset="0"/>
              </a:rPr>
              <a:t>Student Court </a:t>
            </a:r>
            <a:r>
              <a:rPr lang="en-US" sz="3200" b="1" dirty="0">
                <a:solidFill>
                  <a:srgbClr val="000000"/>
                </a:solidFill>
                <a:latin typeface="Calibri" panose="020F0502020204030204" pitchFamily="34" charset="0"/>
              </a:rPr>
              <a:t>P</a:t>
            </a:r>
            <a:r>
              <a:rPr lang="en-US" sz="3200" b="1" i="0" u="none" strike="noStrike" dirty="0">
                <a:solidFill>
                  <a:srgbClr val="000000"/>
                </a:solidFill>
                <a:effectLst/>
                <a:latin typeface="Calibri" panose="020F0502020204030204" pitchFamily="34" charset="0"/>
              </a:rPr>
              <a:t>laced </a:t>
            </a:r>
            <a:r>
              <a:rPr lang="en-US" sz="3200" b="1" dirty="0">
                <a:solidFill>
                  <a:srgbClr val="000000"/>
                </a:solidFill>
                <a:latin typeface="Calibri" panose="020F0502020204030204" pitchFamily="34" charset="0"/>
              </a:rPr>
              <a:t>O</a:t>
            </a:r>
            <a:r>
              <a:rPr lang="en-US" sz="3200" b="1" i="0" u="none" strike="noStrike" dirty="0">
                <a:solidFill>
                  <a:srgbClr val="000000"/>
                </a:solidFill>
                <a:effectLst/>
                <a:latin typeface="Calibri" panose="020F0502020204030204" pitchFamily="34" charset="0"/>
              </a:rPr>
              <a:t>ut of State - District Responsible for Cost</a:t>
            </a:r>
            <a:r>
              <a:rPr lang="en-US" sz="3200" b="1" dirty="0"/>
              <a:t> </a:t>
            </a:r>
          </a:p>
        </p:txBody>
      </p:sp>
      <p:sp>
        <p:nvSpPr>
          <p:cNvPr id="3" name="Content Placeholder 2">
            <a:extLst>
              <a:ext uri="{FF2B5EF4-FFF2-40B4-BE49-F238E27FC236}">
                <a16:creationId xmlns:a16="http://schemas.microsoft.com/office/drawing/2014/main" id="{370A1068-D5B7-421C-A687-A7C609549535}"/>
              </a:ext>
            </a:extLst>
          </p:cNvPr>
          <p:cNvSpPr>
            <a:spLocks noGrp="1"/>
          </p:cNvSpPr>
          <p:nvPr>
            <p:ph idx="1"/>
          </p:nvPr>
        </p:nvSpPr>
        <p:spPr>
          <a:xfrm>
            <a:off x="838200" y="1392865"/>
            <a:ext cx="10515600" cy="4784098"/>
          </a:xfrm>
        </p:spPr>
        <p:txBody>
          <a:bodyPr/>
          <a:lstStyle/>
          <a:p>
            <a:pPr marL="0" indent="0">
              <a:buNone/>
            </a:pPr>
            <a:r>
              <a:rPr lang="en-US" sz="3200" dirty="0"/>
              <a:t>Result Code </a:t>
            </a:r>
            <a:r>
              <a:rPr lang="en-US" sz="3200" b="1" dirty="0"/>
              <a:t>WK0011</a:t>
            </a:r>
          </a:p>
          <a:p>
            <a:pPr lvl="1"/>
            <a:r>
              <a:rPr lang="en-US" sz="2800" dirty="0"/>
              <a:t>MOA IRN = ******</a:t>
            </a:r>
          </a:p>
          <a:p>
            <a:pPr lvl="1"/>
            <a:r>
              <a:rPr lang="en-US" sz="2800" dirty="0"/>
              <a:t>WKC IRN = ******</a:t>
            </a:r>
          </a:p>
          <a:p>
            <a:pPr lvl="1"/>
            <a:r>
              <a:rPr lang="en-US" sz="2800" dirty="0"/>
              <a:t>Severity Code = Informational </a:t>
            </a:r>
            <a:endParaRPr lang="en-US" dirty="0"/>
          </a:p>
          <a:p>
            <a:pPr lvl="2"/>
            <a:r>
              <a:rPr lang="en-US" sz="2400" b="0" i="0" dirty="0">
                <a:solidFill>
                  <a:srgbClr val="000000"/>
                </a:solidFill>
                <a:effectLst/>
                <a:latin typeface="-apple-system"/>
              </a:rPr>
              <a:t>The student will count at the state level</a:t>
            </a:r>
            <a:endParaRPr lang="en-US" sz="2400" dirty="0">
              <a:solidFill>
                <a:srgbClr val="000000"/>
              </a:solidFill>
              <a:latin typeface="-apple-system"/>
            </a:endParaRPr>
          </a:p>
          <a:p>
            <a:pPr lvl="2"/>
            <a:r>
              <a:rPr lang="en-US" sz="2400" b="0" i="0" dirty="0">
                <a:solidFill>
                  <a:srgbClr val="000000"/>
                </a:solidFill>
                <a:effectLst/>
                <a:latin typeface="-apple-system"/>
              </a:rPr>
              <a:t>The district </a:t>
            </a:r>
            <a:r>
              <a:rPr lang="en-US" sz="2400" dirty="0">
                <a:solidFill>
                  <a:srgbClr val="000000"/>
                </a:solidFill>
                <a:latin typeface="-apple-system"/>
              </a:rPr>
              <a:t>should be</a:t>
            </a:r>
            <a:r>
              <a:rPr lang="en-US" sz="2400" b="0" i="0" dirty="0">
                <a:solidFill>
                  <a:srgbClr val="000000"/>
                </a:solidFill>
                <a:effectLst/>
                <a:latin typeface="-apple-system"/>
              </a:rPr>
              <a:t> funded for the student, but the student will not be </a:t>
            </a:r>
            <a:r>
              <a:rPr lang="en-US" sz="2400" dirty="0">
                <a:solidFill>
                  <a:srgbClr val="000000"/>
                </a:solidFill>
                <a:latin typeface="-apple-system"/>
              </a:rPr>
              <a:t>part of</a:t>
            </a:r>
            <a:r>
              <a:rPr lang="en-US" sz="2400" b="0" i="0" dirty="0">
                <a:solidFill>
                  <a:srgbClr val="000000"/>
                </a:solidFill>
                <a:effectLst/>
                <a:latin typeface="-apple-system"/>
              </a:rPr>
              <a:t> the district’s accountability </a:t>
            </a:r>
            <a:endParaRPr lang="en-US" sz="2400" dirty="0">
              <a:solidFill>
                <a:srgbClr val="000000"/>
              </a:solidFill>
              <a:latin typeface="-apple-system"/>
            </a:endParaRPr>
          </a:p>
          <a:p>
            <a:pPr lvl="2"/>
            <a:r>
              <a:rPr lang="en-US" sz="2400" dirty="0">
                <a:solidFill>
                  <a:srgbClr val="000000"/>
                </a:solidFill>
                <a:latin typeface="-apple-system"/>
              </a:rPr>
              <a:t>T</a:t>
            </a:r>
            <a:r>
              <a:rPr lang="en-US" sz="2400" b="0" i="0" dirty="0">
                <a:solidFill>
                  <a:srgbClr val="000000"/>
                </a:solidFill>
                <a:effectLst/>
                <a:latin typeface="-apple-system"/>
              </a:rPr>
              <a:t>he student must be reported as Sent to CO – Court placed o</a:t>
            </a:r>
            <a:r>
              <a:rPr lang="en-US" sz="2400" dirty="0">
                <a:solidFill>
                  <a:srgbClr val="000000"/>
                </a:solidFill>
                <a:latin typeface="-apple-system"/>
              </a:rPr>
              <a:t>ut of state, LEA is responsible for paying cost of education, for a time period that spans over </a:t>
            </a:r>
            <a:r>
              <a:rPr lang="en-US" sz="2400" b="0" i="0" dirty="0">
                <a:solidFill>
                  <a:srgbClr val="000000"/>
                </a:solidFill>
                <a:effectLst/>
                <a:latin typeface="-apple-system"/>
              </a:rPr>
              <a:t>March 31</a:t>
            </a:r>
            <a:endParaRPr lang="en-US" sz="2400" dirty="0"/>
          </a:p>
        </p:txBody>
      </p:sp>
      <p:sp>
        <p:nvSpPr>
          <p:cNvPr id="4" name="Slide Number Placeholder 3">
            <a:extLst>
              <a:ext uri="{FF2B5EF4-FFF2-40B4-BE49-F238E27FC236}">
                <a16:creationId xmlns:a16="http://schemas.microsoft.com/office/drawing/2014/main" id="{2DC4C0DD-B6EF-4131-9E49-852467D69628}"/>
              </a:ext>
            </a:extLst>
          </p:cNvPr>
          <p:cNvSpPr>
            <a:spLocks noGrp="1"/>
          </p:cNvSpPr>
          <p:nvPr>
            <p:ph type="sldNum" sz="quarter" idx="12"/>
          </p:nvPr>
        </p:nvSpPr>
        <p:spPr/>
        <p:txBody>
          <a:bodyPr/>
          <a:lstStyle/>
          <a:p>
            <a:fld id="{1BC7DB03-7057-184B-9DF0-B5FFC5E3886A}" type="slidenum">
              <a:rPr lang="en-US" smtClean="0"/>
              <a:t>52</a:t>
            </a:fld>
            <a:endParaRPr lang="en-US" dirty="0"/>
          </a:p>
        </p:txBody>
      </p:sp>
    </p:spTree>
    <p:extLst>
      <p:ext uri="{BB962C8B-B14F-4D97-AF65-F5344CB8AC3E}">
        <p14:creationId xmlns:p14="http://schemas.microsoft.com/office/powerpoint/2010/main" val="1797014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057834"/>
            <a:ext cx="3932237" cy="717178"/>
          </a:xfrm>
        </p:spPr>
        <p:txBody>
          <a:bodyPr/>
          <a:lstStyle/>
          <a:p>
            <a:r>
              <a:rPr lang="en-US" b="1" dirty="0"/>
              <a:t>Quick Check</a:t>
            </a:r>
            <a:endParaRPr lang="en-US" b="1" dirty="0">
              <a:solidFill>
                <a:srgbClr val="FF0000"/>
              </a:solidFill>
            </a:endParaRPr>
          </a:p>
        </p:txBody>
      </p:sp>
      <p:sp>
        <p:nvSpPr>
          <p:cNvPr id="3" name="Content Placeholder 2"/>
          <p:cNvSpPr>
            <a:spLocks noGrp="1"/>
          </p:cNvSpPr>
          <p:nvPr>
            <p:ph idx="1"/>
          </p:nvPr>
        </p:nvSpPr>
        <p:spPr>
          <a:xfrm>
            <a:off x="5183188" y="1272988"/>
            <a:ext cx="5985555" cy="4474669"/>
          </a:xfrm>
        </p:spPr>
        <p:txBody>
          <a:bodyPr/>
          <a:lstStyle/>
          <a:p>
            <a:r>
              <a:rPr lang="en-US" dirty="0"/>
              <a:t>Have Student Standing (FS) and Student Attributes – Date Effective (FD) Record elements been verified for accuracy? </a:t>
            </a:r>
          </a:p>
          <a:p>
            <a:r>
              <a:rPr lang="en-US" dirty="0"/>
              <a:t>Have WKC IRNs been reviewed for accuracy?</a:t>
            </a:r>
          </a:p>
          <a:p>
            <a:r>
              <a:rPr lang="en-US" dirty="0"/>
              <a:t>Are you saving your work for a baseline comparison to your previous report? </a:t>
            </a:r>
          </a:p>
          <a:p>
            <a:pPr marL="0" indent="0">
              <a:buNone/>
            </a:pPr>
            <a:endParaRPr lang="en-US" dirty="0"/>
          </a:p>
          <a:p>
            <a:endParaRPr lang="en-US" dirty="0"/>
          </a:p>
        </p:txBody>
      </p:sp>
      <p:sp>
        <p:nvSpPr>
          <p:cNvPr id="4" name="Text Placeholder 3"/>
          <p:cNvSpPr>
            <a:spLocks noGrp="1"/>
          </p:cNvSpPr>
          <p:nvPr>
            <p:ph type="body" sz="half" idx="2"/>
          </p:nvPr>
        </p:nvSpPr>
        <p:spPr>
          <a:xfrm>
            <a:off x="839788" y="1954306"/>
            <a:ext cx="3932237" cy="3499437"/>
          </a:xfrm>
        </p:spPr>
        <p:txBody>
          <a:bodyPr>
            <a:noAutofit/>
          </a:bodyPr>
          <a:lstStyle/>
          <a:p>
            <a:r>
              <a:rPr lang="en-US" sz="2800" dirty="0"/>
              <a:t>WKC Result Codes and WKC IRNs are assigned based on EMIS data. If the EMIS data reported is incorrect, the WKC Result Codes and WKC IRNs could be incorrect.</a:t>
            </a:r>
          </a:p>
          <a:p>
            <a:endParaRPr lang="en-US" sz="2800" dirty="0"/>
          </a:p>
        </p:txBody>
      </p:sp>
      <p:sp>
        <p:nvSpPr>
          <p:cNvPr id="5" name="Slide Number Placeholder 4"/>
          <p:cNvSpPr>
            <a:spLocks noGrp="1"/>
          </p:cNvSpPr>
          <p:nvPr>
            <p:ph type="sldNum" sz="quarter" idx="12"/>
          </p:nvPr>
        </p:nvSpPr>
        <p:spPr/>
        <p:txBody>
          <a:bodyPr/>
          <a:lstStyle/>
          <a:p>
            <a:fld id="{1BC7DB03-7057-184B-9DF0-B5FFC5E3886A}" type="slidenum">
              <a:rPr lang="en-US" smtClean="0"/>
              <a:t>53</a:t>
            </a:fld>
            <a:endParaRPr lang="en-US" dirty="0"/>
          </a:p>
        </p:txBody>
      </p:sp>
    </p:spTree>
    <p:extLst>
      <p:ext uri="{BB962C8B-B14F-4D97-AF65-F5344CB8AC3E}">
        <p14:creationId xmlns:p14="http://schemas.microsoft.com/office/powerpoint/2010/main" val="34200419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a:t>WKC Summary Report </a:t>
            </a:r>
          </a:p>
        </p:txBody>
      </p:sp>
      <p:sp>
        <p:nvSpPr>
          <p:cNvPr id="4" name="Slide Number Placeholder 3"/>
          <p:cNvSpPr>
            <a:spLocks noGrp="1"/>
          </p:cNvSpPr>
          <p:nvPr>
            <p:ph type="sldNum" sz="quarter" idx="12"/>
          </p:nvPr>
        </p:nvSpPr>
        <p:spPr/>
        <p:txBody>
          <a:bodyPr/>
          <a:lstStyle/>
          <a:p>
            <a:fld id="{1BC7DB03-7057-184B-9DF0-B5FFC5E3886A}" type="slidenum">
              <a:rPr lang="en-US" smtClean="0"/>
              <a:t>54</a:t>
            </a:fld>
            <a:endParaRPr lang="en-US" dirty="0"/>
          </a:p>
        </p:txBody>
      </p:sp>
    </p:spTree>
    <p:extLst>
      <p:ext uri="{BB962C8B-B14F-4D97-AF65-F5344CB8AC3E}">
        <p14:creationId xmlns:p14="http://schemas.microsoft.com/office/powerpoint/2010/main" val="3166106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1003505"/>
          </a:xfrm>
        </p:spPr>
        <p:txBody>
          <a:bodyPr/>
          <a:lstStyle/>
          <a:p>
            <a:r>
              <a:rPr lang="en-US" b="1" dirty="0"/>
              <a:t>(WKCD-002) WKC Summary Report </a:t>
            </a:r>
          </a:p>
        </p:txBody>
      </p:sp>
      <p:sp>
        <p:nvSpPr>
          <p:cNvPr id="7" name="Content Placeholder 6"/>
          <p:cNvSpPr>
            <a:spLocks noGrp="1"/>
          </p:cNvSpPr>
          <p:nvPr>
            <p:ph idx="1"/>
          </p:nvPr>
        </p:nvSpPr>
        <p:spPr>
          <a:xfrm>
            <a:off x="838200" y="1520190"/>
            <a:ext cx="10515600" cy="4379165"/>
          </a:xfrm>
        </p:spPr>
        <p:txBody>
          <a:bodyPr>
            <a:normAutofit lnSpcReduction="10000"/>
          </a:bodyPr>
          <a:lstStyle/>
          <a:p>
            <a:r>
              <a:rPr lang="en-US" sz="3200" dirty="0"/>
              <a:t>Contains a count of students by State Equivalent Grade Level and by Majority of Attendance IRN as reported</a:t>
            </a:r>
          </a:p>
          <a:p>
            <a:r>
              <a:rPr lang="en-US" sz="3200" dirty="0"/>
              <a:t>Compares the current year percentage to the prior End of Year Student Collection percentage</a:t>
            </a:r>
          </a:p>
          <a:p>
            <a:r>
              <a:rPr lang="en-US" sz="3200" dirty="0"/>
              <a:t>Includes by severity code, the amount of percentage change across both years</a:t>
            </a:r>
          </a:p>
          <a:p>
            <a:r>
              <a:rPr lang="en-US" sz="3200" dirty="0"/>
              <a:t>Example - Look for groups of students in a single grade level or demographic that are rolling up to the state, which could be an indication of incorrect data reporting</a:t>
            </a:r>
            <a:endParaRPr lang="en-US" sz="2800" dirty="0"/>
          </a:p>
        </p:txBody>
      </p:sp>
      <p:sp>
        <p:nvSpPr>
          <p:cNvPr id="5" name="Slide Number Placeholder 4"/>
          <p:cNvSpPr>
            <a:spLocks noGrp="1"/>
          </p:cNvSpPr>
          <p:nvPr>
            <p:ph type="sldNum" sz="quarter" idx="12"/>
          </p:nvPr>
        </p:nvSpPr>
        <p:spPr/>
        <p:txBody>
          <a:bodyPr/>
          <a:lstStyle/>
          <a:p>
            <a:fld id="{1BC7DB03-7057-184B-9DF0-B5FFC5E3886A}" type="slidenum">
              <a:rPr lang="en-US" smtClean="0"/>
              <a:t>55</a:t>
            </a:fld>
            <a:endParaRPr lang="en-US" dirty="0"/>
          </a:p>
        </p:txBody>
      </p:sp>
    </p:spTree>
    <p:extLst>
      <p:ext uri="{BB962C8B-B14F-4D97-AF65-F5344CB8AC3E}">
        <p14:creationId xmlns:p14="http://schemas.microsoft.com/office/powerpoint/2010/main" val="1316403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3417"/>
          </a:xfrm>
        </p:spPr>
        <p:txBody>
          <a:bodyPr/>
          <a:lstStyle/>
          <a:p>
            <a:r>
              <a:rPr lang="en-US" b="1" dirty="0"/>
              <a:t>(WKCD-002) WKC Summary Report Data</a:t>
            </a:r>
          </a:p>
        </p:txBody>
      </p:sp>
      <p:sp>
        <p:nvSpPr>
          <p:cNvPr id="3" name="Content Placeholder 2"/>
          <p:cNvSpPr>
            <a:spLocks noGrp="1"/>
          </p:cNvSpPr>
          <p:nvPr>
            <p:ph idx="1"/>
          </p:nvPr>
        </p:nvSpPr>
        <p:spPr>
          <a:xfrm>
            <a:off x="838200" y="1387929"/>
            <a:ext cx="10515600" cy="4789034"/>
          </a:xfrm>
        </p:spPr>
        <p:txBody>
          <a:bodyPr/>
          <a:lstStyle/>
          <a:p>
            <a:r>
              <a:rPr lang="en-US" dirty="0"/>
              <a:t>Reporting LEA IRN – IRN of the LEA receiving the report</a:t>
            </a:r>
          </a:p>
          <a:p>
            <a:r>
              <a:rPr lang="en-US" dirty="0"/>
              <a:t>Severity Code – Critical, Warning, or Informational</a:t>
            </a:r>
          </a:p>
          <a:p>
            <a:r>
              <a:rPr lang="en-US" dirty="0"/>
              <a:t>State Equivalent Grade Level as reported by the LEA</a:t>
            </a:r>
          </a:p>
          <a:p>
            <a:r>
              <a:rPr lang="en-US" dirty="0"/>
              <a:t>Majority of Attendance IRN as reported by the LEA and Org Name </a:t>
            </a:r>
          </a:p>
        </p:txBody>
      </p:sp>
      <p:sp>
        <p:nvSpPr>
          <p:cNvPr id="4" name="Slide Number Placeholder 3"/>
          <p:cNvSpPr>
            <a:spLocks noGrp="1"/>
          </p:cNvSpPr>
          <p:nvPr>
            <p:ph type="sldNum" sz="quarter" idx="12"/>
          </p:nvPr>
        </p:nvSpPr>
        <p:spPr/>
        <p:txBody>
          <a:bodyPr/>
          <a:lstStyle/>
          <a:p>
            <a:fld id="{1BC7DB03-7057-184B-9DF0-B5FFC5E3886A}" type="slidenum">
              <a:rPr lang="en-US" smtClean="0"/>
              <a:t>56</a:t>
            </a:fld>
            <a:endParaRPr lang="en-US" dirty="0"/>
          </a:p>
        </p:txBody>
      </p:sp>
      <p:pic>
        <p:nvPicPr>
          <p:cNvPr id="9" name="Picture 8">
            <a:extLst>
              <a:ext uri="{FF2B5EF4-FFF2-40B4-BE49-F238E27FC236}">
                <a16:creationId xmlns:a16="http://schemas.microsoft.com/office/drawing/2014/main" id="{D344F665-9B0E-4110-BEC9-6B1B57076E06}"/>
              </a:ext>
            </a:extLst>
          </p:cNvPr>
          <p:cNvPicPr>
            <a:picLocks noChangeAspect="1"/>
          </p:cNvPicPr>
          <p:nvPr/>
        </p:nvPicPr>
        <p:blipFill>
          <a:blip r:embed="rId3"/>
          <a:stretch>
            <a:fillRect/>
          </a:stretch>
        </p:blipFill>
        <p:spPr>
          <a:xfrm>
            <a:off x="1356493" y="3420318"/>
            <a:ext cx="7254107" cy="3158615"/>
          </a:xfrm>
          <a:prstGeom prst="rect">
            <a:avLst/>
          </a:prstGeom>
          <a:ln>
            <a:solidFill>
              <a:schemeClr val="tx1"/>
            </a:solidFill>
          </a:ln>
        </p:spPr>
      </p:pic>
      <p:sp>
        <p:nvSpPr>
          <p:cNvPr id="10" name="Rectangle 9">
            <a:extLst>
              <a:ext uri="{FF2B5EF4-FFF2-40B4-BE49-F238E27FC236}">
                <a16:creationId xmlns:a16="http://schemas.microsoft.com/office/drawing/2014/main" id="{D2E836F8-A500-41F8-BD8F-2C8EAC62BAAD}"/>
              </a:ext>
            </a:extLst>
          </p:cNvPr>
          <p:cNvSpPr/>
          <p:nvPr/>
        </p:nvSpPr>
        <p:spPr>
          <a:xfrm>
            <a:off x="1356493" y="3429001"/>
            <a:ext cx="7254107" cy="9693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511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3417"/>
          </a:xfrm>
        </p:spPr>
        <p:txBody>
          <a:bodyPr/>
          <a:lstStyle/>
          <a:p>
            <a:r>
              <a:rPr lang="en-US" b="1" dirty="0"/>
              <a:t>Student Counts </a:t>
            </a:r>
          </a:p>
        </p:txBody>
      </p:sp>
      <p:sp>
        <p:nvSpPr>
          <p:cNvPr id="3" name="Content Placeholder 2"/>
          <p:cNvSpPr>
            <a:spLocks noGrp="1"/>
          </p:cNvSpPr>
          <p:nvPr>
            <p:ph idx="1"/>
          </p:nvPr>
        </p:nvSpPr>
        <p:spPr>
          <a:xfrm>
            <a:off x="838200" y="1387929"/>
            <a:ext cx="11159510" cy="4637314"/>
          </a:xfrm>
        </p:spPr>
        <p:txBody>
          <a:bodyPr/>
          <a:lstStyle/>
          <a:p>
            <a:r>
              <a:rPr lang="en-US" dirty="0"/>
              <a:t>PY (Prior Year) and CY (Current Year) Student Counts are a total by each unique combination of grade level and MOA IRN in each row</a:t>
            </a:r>
          </a:p>
          <a:p>
            <a:r>
              <a:rPr lang="en-US" dirty="0"/>
              <a:t>PY and CY Overall Student Counts are all students in that grade level </a:t>
            </a:r>
          </a:p>
        </p:txBody>
      </p:sp>
      <p:sp>
        <p:nvSpPr>
          <p:cNvPr id="4" name="Slide Number Placeholder 3"/>
          <p:cNvSpPr>
            <a:spLocks noGrp="1"/>
          </p:cNvSpPr>
          <p:nvPr>
            <p:ph type="sldNum" sz="quarter" idx="12"/>
          </p:nvPr>
        </p:nvSpPr>
        <p:spPr/>
        <p:txBody>
          <a:bodyPr/>
          <a:lstStyle/>
          <a:p>
            <a:fld id="{1BC7DB03-7057-184B-9DF0-B5FFC5E3886A}" type="slidenum">
              <a:rPr lang="en-US" smtClean="0"/>
              <a:t>57</a:t>
            </a:fld>
            <a:endParaRPr lang="en-US" dirty="0"/>
          </a:p>
        </p:txBody>
      </p:sp>
      <p:pic>
        <p:nvPicPr>
          <p:cNvPr id="8" name="Picture 7">
            <a:extLst>
              <a:ext uri="{FF2B5EF4-FFF2-40B4-BE49-F238E27FC236}">
                <a16:creationId xmlns:a16="http://schemas.microsoft.com/office/drawing/2014/main" id="{E4567B3E-8E53-4E96-B38B-3563ED2471A1}"/>
              </a:ext>
            </a:extLst>
          </p:cNvPr>
          <p:cNvPicPr>
            <a:picLocks noChangeAspect="1"/>
          </p:cNvPicPr>
          <p:nvPr/>
        </p:nvPicPr>
        <p:blipFill>
          <a:blip r:embed="rId3"/>
          <a:stretch>
            <a:fillRect/>
          </a:stretch>
        </p:blipFill>
        <p:spPr>
          <a:xfrm>
            <a:off x="838200" y="2900421"/>
            <a:ext cx="10912391" cy="2852198"/>
          </a:xfrm>
          <a:prstGeom prst="rect">
            <a:avLst/>
          </a:prstGeom>
          <a:ln>
            <a:solidFill>
              <a:schemeClr val="tx1"/>
            </a:solidFill>
          </a:ln>
        </p:spPr>
      </p:pic>
      <p:sp>
        <p:nvSpPr>
          <p:cNvPr id="11" name="Rectangle 10">
            <a:extLst>
              <a:ext uri="{FF2B5EF4-FFF2-40B4-BE49-F238E27FC236}">
                <a16:creationId xmlns:a16="http://schemas.microsoft.com/office/drawing/2014/main" id="{D5658E82-E82E-41E4-B634-7DB5C9E102B4}"/>
              </a:ext>
            </a:extLst>
          </p:cNvPr>
          <p:cNvSpPr/>
          <p:nvPr/>
        </p:nvSpPr>
        <p:spPr>
          <a:xfrm>
            <a:off x="5718550" y="2900422"/>
            <a:ext cx="3529622" cy="28521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F252C9-3234-407D-B902-0D2655EF2A12}"/>
              </a:ext>
            </a:extLst>
          </p:cNvPr>
          <p:cNvSpPr/>
          <p:nvPr/>
        </p:nvSpPr>
        <p:spPr>
          <a:xfrm>
            <a:off x="838200" y="2900422"/>
            <a:ext cx="3432858" cy="28521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279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3417"/>
          </a:xfrm>
        </p:spPr>
        <p:txBody>
          <a:bodyPr/>
          <a:lstStyle/>
          <a:p>
            <a:r>
              <a:rPr lang="en-US" b="1" dirty="0"/>
              <a:t>Percent of Total</a:t>
            </a:r>
          </a:p>
        </p:txBody>
      </p:sp>
      <p:sp>
        <p:nvSpPr>
          <p:cNvPr id="3" name="Content Placeholder 2"/>
          <p:cNvSpPr>
            <a:spLocks noGrp="1"/>
          </p:cNvSpPr>
          <p:nvPr>
            <p:ph idx="1"/>
          </p:nvPr>
        </p:nvSpPr>
        <p:spPr>
          <a:xfrm>
            <a:off x="838200" y="1387929"/>
            <a:ext cx="11159510" cy="4637314"/>
          </a:xfrm>
        </p:spPr>
        <p:txBody>
          <a:bodyPr/>
          <a:lstStyle/>
          <a:p>
            <a:r>
              <a:rPr lang="en-US" dirty="0"/>
              <a:t>PY and CY Percent of Total values are calculated by dividing the Student Count by the Overall Student Count </a:t>
            </a:r>
          </a:p>
          <a:p>
            <a:r>
              <a:rPr lang="en-US" dirty="0"/>
              <a:t>In the first row, 4 divided by 10 equals 40% for the prior year and 12 divided by 19 equals 63.16% in the current year </a:t>
            </a:r>
          </a:p>
        </p:txBody>
      </p:sp>
      <p:sp>
        <p:nvSpPr>
          <p:cNvPr id="4" name="Slide Number Placeholder 3"/>
          <p:cNvSpPr>
            <a:spLocks noGrp="1"/>
          </p:cNvSpPr>
          <p:nvPr>
            <p:ph type="sldNum" sz="quarter" idx="12"/>
          </p:nvPr>
        </p:nvSpPr>
        <p:spPr/>
        <p:txBody>
          <a:bodyPr/>
          <a:lstStyle/>
          <a:p>
            <a:fld id="{1BC7DB03-7057-184B-9DF0-B5FFC5E3886A}" type="slidenum">
              <a:rPr lang="en-US" smtClean="0"/>
              <a:t>58</a:t>
            </a:fld>
            <a:endParaRPr lang="en-US" dirty="0"/>
          </a:p>
        </p:txBody>
      </p:sp>
      <p:pic>
        <p:nvPicPr>
          <p:cNvPr id="8" name="Picture 7">
            <a:extLst>
              <a:ext uri="{FF2B5EF4-FFF2-40B4-BE49-F238E27FC236}">
                <a16:creationId xmlns:a16="http://schemas.microsoft.com/office/drawing/2014/main" id="{AF4B44A8-BAD4-42DA-9F6F-C383911E9391}"/>
              </a:ext>
            </a:extLst>
          </p:cNvPr>
          <p:cNvPicPr>
            <a:picLocks noChangeAspect="1"/>
          </p:cNvPicPr>
          <p:nvPr/>
        </p:nvPicPr>
        <p:blipFill>
          <a:blip r:embed="rId3"/>
          <a:stretch>
            <a:fillRect/>
          </a:stretch>
        </p:blipFill>
        <p:spPr>
          <a:xfrm>
            <a:off x="777260" y="3186965"/>
            <a:ext cx="10959469" cy="2838278"/>
          </a:xfrm>
          <a:prstGeom prst="rect">
            <a:avLst/>
          </a:prstGeom>
          <a:ln>
            <a:solidFill>
              <a:schemeClr val="tx1"/>
            </a:solidFill>
          </a:ln>
        </p:spPr>
      </p:pic>
      <p:sp>
        <p:nvSpPr>
          <p:cNvPr id="9" name="Rectangle 8">
            <a:extLst>
              <a:ext uri="{FF2B5EF4-FFF2-40B4-BE49-F238E27FC236}">
                <a16:creationId xmlns:a16="http://schemas.microsoft.com/office/drawing/2014/main" id="{FB5B6C02-F2D6-4571-A1B7-5795031A0D63}"/>
              </a:ext>
            </a:extLst>
          </p:cNvPr>
          <p:cNvSpPr/>
          <p:nvPr/>
        </p:nvSpPr>
        <p:spPr>
          <a:xfrm>
            <a:off x="5775767" y="4085863"/>
            <a:ext cx="5960962" cy="2546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5718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3417"/>
          </a:xfrm>
        </p:spPr>
        <p:txBody>
          <a:bodyPr/>
          <a:lstStyle/>
          <a:p>
            <a:r>
              <a:rPr lang="en-US" b="1" dirty="0"/>
              <a:t>Percent Change </a:t>
            </a:r>
          </a:p>
        </p:txBody>
      </p:sp>
      <p:sp>
        <p:nvSpPr>
          <p:cNvPr id="3" name="Content Placeholder 2"/>
          <p:cNvSpPr>
            <a:spLocks noGrp="1"/>
          </p:cNvSpPr>
          <p:nvPr>
            <p:ph idx="1"/>
          </p:nvPr>
        </p:nvSpPr>
        <p:spPr>
          <a:xfrm>
            <a:off x="838200" y="1387929"/>
            <a:ext cx="11159510" cy="4637314"/>
          </a:xfrm>
        </p:spPr>
        <p:txBody>
          <a:bodyPr/>
          <a:lstStyle/>
          <a:p>
            <a:r>
              <a:rPr lang="en-US" dirty="0"/>
              <a:t>Percent Change is calculated by subtracting the PY Percent of Total from the CY Percent of Total </a:t>
            </a:r>
          </a:p>
          <a:p>
            <a:r>
              <a:rPr lang="en-US" dirty="0"/>
              <a:t>In the first row, CY Percent of Total of 63.16% minus PY Percent of Total, 40% equals a Percent Change of 23.16%</a:t>
            </a:r>
          </a:p>
        </p:txBody>
      </p:sp>
      <p:sp>
        <p:nvSpPr>
          <p:cNvPr id="4" name="Slide Number Placeholder 3"/>
          <p:cNvSpPr>
            <a:spLocks noGrp="1"/>
          </p:cNvSpPr>
          <p:nvPr>
            <p:ph type="sldNum" sz="quarter" idx="12"/>
          </p:nvPr>
        </p:nvSpPr>
        <p:spPr/>
        <p:txBody>
          <a:bodyPr/>
          <a:lstStyle/>
          <a:p>
            <a:fld id="{1BC7DB03-7057-184B-9DF0-B5FFC5E3886A}" type="slidenum">
              <a:rPr lang="en-US" smtClean="0"/>
              <a:t>59</a:t>
            </a:fld>
            <a:endParaRPr lang="en-US" dirty="0"/>
          </a:p>
        </p:txBody>
      </p:sp>
      <p:pic>
        <p:nvPicPr>
          <p:cNvPr id="9" name="Picture 8">
            <a:extLst>
              <a:ext uri="{FF2B5EF4-FFF2-40B4-BE49-F238E27FC236}">
                <a16:creationId xmlns:a16="http://schemas.microsoft.com/office/drawing/2014/main" id="{4C432D69-94CD-47F7-9970-77AA7F8878C1}"/>
              </a:ext>
            </a:extLst>
          </p:cNvPr>
          <p:cNvPicPr>
            <a:picLocks noChangeAspect="1"/>
          </p:cNvPicPr>
          <p:nvPr/>
        </p:nvPicPr>
        <p:blipFill>
          <a:blip r:embed="rId3"/>
          <a:stretch>
            <a:fillRect/>
          </a:stretch>
        </p:blipFill>
        <p:spPr>
          <a:xfrm>
            <a:off x="838200" y="3186965"/>
            <a:ext cx="10959469" cy="2838278"/>
          </a:xfrm>
          <a:prstGeom prst="rect">
            <a:avLst/>
          </a:prstGeom>
          <a:ln>
            <a:solidFill>
              <a:schemeClr val="tx1"/>
            </a:solidFill>
          </a:ln>
        </p:spPr>
      </p:pic>
      <p:sp>
        <p:nvSpPr>
          <p:cNvPr id="14" name="Rectangle 13">
            <a:extLst>
              <a:ext uri="{FF2B5EF4-FFF2-40B4-BE49-F238E27FC236}">
                <a16:creationId xmlns:a16="http://schemas.microsoft.com/office/drawing/2014/main" id="{89AE3444-0B9A-4796-9A0B-B5F0AF347EDE}"/>
              </a:ext>
            </a:extLst>
          </p:cNvPr>
          <p:cNvSpPr/>
          <p:nvPr/>
        </p:nvSpPr>
        <p:spPr>
          <a:xfrm>
            <a:off x="11164146" y="4062714"/>
            <a:ext cx="633524" cy="2662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E25A0B9-0D38-499B-8E4D-9BEB45D5AFDB}"/>
              </a:ext>
            </a:extLst>
          </p:cNvPr>
          <p:cNvSpPr/>
          <p:nvPr/>
        </p:nvSpPr>
        <p:spPr>
          <a:xfrm>
            <a:off x="10394390" y="4105162"/>
            <a:ext cx="769755" cy="2201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85EECF2-980B-4B20-9368-21F4C23351DE}"/>
              </a:ext>
            </a:extLst>
          </p:cNvPr>
          <p:cNvSpPr/>
          <p:nvPr/>
        </p:nvSpPr>
        <p:spPr>
          <a:xfrm>
            <a:off x="7720313" y="4105162"/>
            <a:ext cx="769755" cy="2201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849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b="1" dirty="0"/>
              <a:t>Assigning Majority of Attendance and Accountability IRNs</a:t>
            </a:r>
          </a:p>
        </p:txBody>
      </p:sp>
      <p:sp>
        <p:nvSpPr>
          <p:cNvPr id="4" name="Slide Number Placeholder 3"/>
          <p:cNvSpPr>
            <a:spLocks noGrp="1"/>
          </p:cNvSpPr>
          <p:nvPr>
            <p:ph type="sldNum" sz="quarter" idx="12"/>
          </p:nvPr>
        </p:nvSpPr>
        <p:spPr/>
        <p:txBody>
          <a:bodyPr/>
          <a:lstStyle/>
          <a:p>
            <a:fld id="{1BC7DB03-7057-184B-9DF0-B5FFC5E3886A}" type="slidenum">
              <a:rPr lang="en-US" smtClean="0"/>
              <a:t>6</a:t>
            </a:fld>
            <a:endParaRPr lang="en-US" dirty="0"/>
          </a:p>
        </p:txBody>
      </p:sp>
    </p:spTree>
    <p:extLst>
      <p:ext uri="{BB962C8B-B14F-4D97-AF65-F5344CB8AC3E}">
        <p14:creationId xmlns:p14="http://schemas.microsoft.com/office/powerpoint/2010/main" val="3468617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3417"/>
          </a:xfrm>
        </p:spPr>
        <p:txBody>
          <a:bodyPr/>
          <a:lstStyle/>
          <a:p>
            <a:r>
              <a:rPr lang="en-US" b="1" dirty="0"/>
              <a:t>Percent Change and Severity Code </a:t>
            </a:r>
          </a:p>
        </p:txBody>
      </p:sp>
      <p:sp>
        <p:nvSpPr>
          <p:cNvPr id="3" name="Content Placeholder 2"/>
          <p:cNvSpPr>
            <a:spLocks noGrp="1"/>
          </p:cNvSpPr>
          <p:nvPr>
            <p:ph idx="1"/>
          </p:nvPr>
        </p:nvSpPr>
        <p:spPr>
          <a:xfrm>
            <a:off x="838200" y="1208542"/>
            <a:ext cx="11159510" cy="4816701"/>
          </a:xfrm>
        </p:spPr>
        <p:txBody>
          <a:bodyPr/>
          <a:lstStyle/>
          <a:p>
            <a:r>
              <a:rPr lang="en-US" sz="3200" dirty="0"/>
              <a:t>Severity Codes are determined by the Percent of Change </a:t>
            </a:r>
          </a:p>
          <a:p>
            <a:pPr lvl="1"/>
            <a:r>
              <a:rPr lang="en-US" sz="2800" dirty="0"/>
              <a:t>Critical – Positive or negative change greater than 19.99%</a:t>
            </a:r>
          </a:p>
          <a:p>
            <a:pPr lvl="1"/>
            <a:r>
              <a:rPr lang="en-US" sz="2800" dirty="0"/>
              <a:t>Warning – Positive or negative change between 7.51 and 19.99%</a:t>
            </a:r>
          </a:p>
          <a:p>
            <a:pPr lvl="1"/>
            <a:r>
              <a:rPr lang="en-US" sz="2800" dirty="0"/>
              <a:t>Informational – Change between -7.5% and 7.5%</a:t>
            </a:r>
          </a:p>
        </p:txBody>
      </p:sp>
      <p:sp>
        <p:nvSpPr>
          <p:cNvPr id="4" name="Slide Number Placeholder 3"/>
          <p:cNvSpPr>
            <a:spLocks noGrp="1"/>
          </p:cNvSpPr>
          <p:nvPr>
            <p:ph type="sldNum" sz="quarter" idx="12"/>
          </p:nvPr>
        </p:nvSpPr>
        <p:spPr/>
        <p:txBody>
          <a:bodyPr/>
          <a:lstStyle/>
          <a:p>
            <a:fld id="{1BC7DB03-7057-184B-9DF0-B5FFC5E3886A}" type="slidenum">
              <a:rPr lang="en-US" smtClean="0"/>
              <a:t>60</a:t>
            </a:fld>
            <a:endParaRPr lang="en-US" dirty="0"/>
          </a:p>
        </p:txBody>
      </p:sp>
      <p:pic>
        <p:nvPicPr>
          <p:cNvPr id="11" name="Picture 10">
            <a:extLst>
              <a:ext uri="{FF2B5EF4-FFF2-40B4-BE49-F238E27FC236}">
                <a16:creationId xmlns:a16="http://schemas.microsoft.com/office/drawing/2014/main" id="{AE0B163B-4B00-4B9F-953B-44CE9D1EDE4A}"/>
              </a:ext>
            </a:extLst>
          </p:cNvPr>
          <p:cNvPicPr>
            <a:picLocks noChangeAspect="1"/>
          </p:cNvPicPr>
          <p:nvPr/>
        </p:nvPicPr>
        <p:blipFill>
          <a:blip r:embed="rId3"/>
          <a:stretch>
            <a:fillRect/>
          </a:stretch>
        </p:blipFill>
        <p:spPr>
          <a:xfrm>
            <a:off x="796310" y="3089415"/>
            <a:ext cx="10986718" cy="2945394"/>
          </a:xfrm>
          <a:prstGeom prst="rect">
            <a:avLst/>
          </a:prstGeom>
          <a:ln>
            <a:solidFill>
              <a:schemeClr val="tx1"/>
            </a:solidFill>
          </a:ln>
        </p:spPr>
      </p:pic>
      <p:sp>
        <p:nvSpPr>
          <p:cNvPr id="12" name="Rectangle 11">
            <a:extLst>
              <a:ext uri="{FF2B5EF4-FFF2-40B4-BE49-F238E27FC236}">
                <a16:creationId xmlns:a16="http://schemas.microsoft.com/office/drawing/2014/main" id="{2D3E362F-4E35-4B29-8FE1-B0DA09F8DB06}"/>
              </a:ext>
            </a:extLst>
          </p:cNvPr>
          <p:cNvSpPr/>
          <p:nvPr/>
        </p:nvSpPr>
        <p:spPr>
          <a:xfrm>
            <a:off x="1620186" y="3079849"/>
            <a:ext cx="613728" cy="29453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7AE3C2-5B58-4DFD-B145-07C093786191}"/>
              </a:ext>
            </a:extLst>
          </p:cNvPr>
          <p:cNvSpPr/>
          <p:nvPr/>
        </p:nvSpPr>
        <p:spPr>
          <a:xfrm>
            <a:off x="11177253" y="3079850"/>
            <a:ext cx="605776" cy="29549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7593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2175"/>
          </a:xfrm>
        </p:spPr>
        <p:txBody>
          <a:bodyPr/>
          <a:lstStyle/>
          <a:p>
            <a:r>
              <a:rPr lang="en-US" b="1" dirty="0"/>
              <a:t>Analyzing the WKC Summary Report </a:t>
            </a:r>
          </a:p>
        </p:txBody>
      </p:sp>
      <p:sp>
        <p:nvSpPr>
          <p:cNvPr id="4" name="Slide Number Placeholder 3"/>
          <p:cNvSpPr>
            <a:spLocks noGrp="1"/>
          </p:cNvSpPr>
          <p:nvPr>
            <p:ph type="sldNum" sz="quarter" idx="12"/>
          </p:nvPr>
        </p:nvSpPr>
        <p:spPr/>
        <p:txBody>
          <a:bodyPr/>
          <a:lstStyle/>
          <a:p>
            <a:fld id="{1BC7DB03-7057-184B-9DF0-B5FFC5E3886A}" type="slidenum">
              <a:rPr lang="en-US" smtClean="0"/>
              <a:t>61</a:t>
            </a:fld>
            <a:endParaRPr lang="en-US" dirty="0"/>
          </a:p>
        </p:txBody>
      </p:sp>
      <p:sp>
        <p:nvSpPr>
          <p:cNvPr id="6" name="Content Placeholder 5"/>
          <p:cNvSpPr>
            <a:spLocks noGrp="1"/>
          </p:cNvSpPr>
          <p:nvPr>
            <p:ph idx="1"/>
          </p:nvPr>
        </p:nvSpPr>
        <p:spPr>
          <a:xfrm>
            <a:off x="678683" y="1257300"/>
            <a:ext cx="11110546" cy="4919663"/>
          </a:xfrm>
        </p:spPr>
        <p:txBody>
          <a:bodyPr/>
          <a:lstStyle/>
          <a:p>
            <a:pPr marL="0" indent="0">
              <a:buNone/>
            </a:pPr>
            <a:r>
              <a:rPr lang="en-US" dirty="0"/>
              <a:t>Compare prior year to current year to identify potential reporting issues </a:t>
            </a:r>
          </a:p>
          <a:p>
            <a:pPr lvl="1"/>
            <a:r>
              <a:rPr lang="en-US" dirty="0"/>
              <a:t>What could be the reason for the critical severity codes for grades PS and 23? </a:t>
            </a:r>
          </a:p>
          <a:p>
            <a:pPr lvl="1"/>
            <a:r>
              <a:rPr lang="en-US" dirty="0"/>
              <a:t>What could be causing the warning severity codes for grades 07 and KG? </a:t>
            </a:r>
          </a:p>
          <a:p>
            <a:pPr lvl="1"/>
            <a:r>
              <a:rPr lang="en-US" dirty="0"/>
              <a:t>A large percentage change could be an indication of a data reporting issue.</a:t>
            </a:r>
          </a:p>
          <a:p>
            <a:endParaRPr lang="en-US" dirty="0"/>
          </a:p>
          <a:p>
            <a:endParaRPr lang="en-US" dirty="0"/>
          </a:p>
        </p:txBody>
      </p:sp>
      <p:pic>
        <p:nvPicPr>
          <p:cNvPr id="8" name="Picture 7">
            <a:extLst>
              <a:ext uri="{FF2B5EF4-FFF2-40B4-BE49-F238E27FC236}">
                <a16:creationId xmlns:a16="http://schemas.microsoft.com/office/drawing/2014/main" id="{1917C64A-C768-449D-87D3-D270749F150D}"/>
              </a:ext>
            </a:extLst>
          </p:cNvPr>
          <p:cNvPicPr>
            <a:picLocks noChangeAspect="1"/>
          </p:cNvPicPr>
          <p:nvPr/>
        </p:nvPicPr>
        <p:blipFill>
          <a:blip r:embed="rId3"/>
          <a:stretch>
            <a:fillRect/>
          </a:stretch>
        </p:blipFill>
        <p:spPr>
          <a:xfrm>
            <a:off x="838200" y="3037114"/>
            <a:ext cx="10675117" cy="2975519"/>
          </a:xfrm>
          <a:prstGeom prst="rect">
            <a:avLst/>
          </a:prstGeom>
          <a:ln>
            <a:solidFill>
              <a:schemeClr val="tx1"/>
            </a:solidFill>
          </a:ln>
        </p:spPr>
      </p:pic>
    </p:spTree>
    <p:extLst>
      <p:ext uri="{BB962C8B-B14F-4D97-AF65-F5344CB8AC3E}">
        <p14:creationId xmlns:p14="http://schemas.microsoft.com/office/powerpoint/2010/main" val="2407293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3818"/>
          </a:xfrm>
        </p:spPr>
        <p:txBody>
          <a:bodyPr/>
          <a:lstStyle/>
          <a:p>
            <a:r>
              <a:rPr lang="en-US" b="1" dirty="0"/>
              <a:t>Current Year Data </a:t>
            </a:r>
          </a:p>
        </p:txBody>
      </p:sp>
      <p:sp>
        <p:nvSpPr>
          <p:cNvPr id="3" name="Content Placeholder 2"/>
          <p:cNvSpPr>
            <a:spLocks noGrp="1"/>
          </p:cNvSpPr>
          <p:nvPr>
            <p:ph idx="1"/>
          </p:nvPr>
        </p:nvSpPr>
        <p:spPr>
          <a:xfrm>
            <a:off x="880120" y="1338943"/>
            <a:ext cx="11049000" cy="4838020"/>
          </a:xfrm>
        </p:spPr>
        <p:txBody>
          <a:bodyPr/>
          <a:lstStyle/>
          <a:p>
            <a:r>
              <a:rPr lang="en-US" dirty="0"/>
              <a:t>Filter on the (WKCD-001) Where Kids Count Report to drill down to students in each row of the (WKCD-002) Where Kids Count Summary Report </a:t>
            </a:r>
          </a:p>
          <a:p>
            <a:r>
              <a:rPr lang="en-US" dirty="0"/>
              <a:t>Filter by Majority of Attendance IRN and State Equivalent Grade Level to see student level WKC data</a:t>
            </a:r>
          </a:p>
        </p:txBody>
      </p:sp>
      <p:sp>
        <p:nvSpPr>
          <p:cNvPr id="4" name="Slide Number Placeholder 3"/>
          <p:cNvSpPr>
            <a:spLocks noGrp="1"/>
          </p:cNvSpPr>
          <p:nvPr>
            <p:ph type="sldNum" sz="quarter" idx="12"/>
          </p:nvPr>
        </p:nvSpPr>
        <p:spPr/>
        <p:txBody>
          <a:bodyPr/>
          <a:lstStyle/>
          <a:p>
            <a:fld id="{1BC7DB03-7057-184B-9DF0-B5FFC5E3886A}" type="slidenum">
              <a:rPr lang="en-US" smtClean="0"/>
              <a:t>62</a:t>
            </a:fld>
            <a:endParaRPr lang="en-US" dirty="0"/>
          </a:p>
        </p:txBody>
      </p:sp>
      <p:pic>
        <p:nvPicPr>
          <p:cNvPr id="9" name="Picture 8">
            <a:extLst>
              <a:ext uri="{FF2B5EF4-FFF2-40B4-BE49-F238E27FC236}">
                <a16:creationId xmlns:a16="http://schemas.microsoft.com/office/drawing/2014/main" id="{C5DDBCD8-2060-4F91-8684-74DF3F6B5833}"/>
              </a:ext>
            </a:extLst>
          </p:cNvPr>
          <p:cNvPicPr>
            <a:picLocks noChangeAspect="1"/>
          </p:cNvPicPr>
          <p:nvPr/>
        </p:nvPicPr>
        <p:blipFill>
          <a:blip r:embed="rId3"/>
          <a:stretch>
            <a:fillRect/>
          </a:stretch>
        </p:blipFill>
        <p:spPr>
          <a:xfrm>
            <a:off x="1010748" y="3441818"/>
            <a:ext cx="10544175" cy="2647910"/>
          </a:xfrm>
          <a:prstGeom prst="rect">
            <a:avLst/>
          </a:prstGeom>
          <a:ln>
            <a:solidFill>
              <a:schemeClr val="tx1"/>
            </a:solidFill>
          </a:ln>
        </p:spPr>
      </p:pic>
      <p:sp>
        <p:nvSpPr>
          <p:cNvPr id="10" name="Rectangle 9">
            <a:extLst>
              <a:ext uri="{FF2B5EF4-FFF2-40B4-BE49-F238E27FC236}">
                <a16:creationId xmlns:a16="http://schemas.microsoft.com/office/drawing/2014/main" id="{5F18B0C4-5015-4AEC-ABF4-6FFF580C05D4}"/>
              </a:ext>
            </a:extLst>
          </p:cNvPr>
          <p:cNvSpPr/>
          <p:nvPr/>
        </p:nvSpPr>
        <p:spPr>
          <a:xfrm>
            <a:off x="4135469" y="3425671"/>
            <a:ext cx="769178" cy="2647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418666-7FBD-4B51-A03D-9C4161F84EF7}"/>
              </a:ext>
            </a:extLst>
          </p:cNvPr>
          <p:cNvSpPr/>
          <p:nvPr/>
        </p:nvSpPr>
        <p:spPr>
          <a:xfrm>
            <a:off x="6262101" y="3457965"/>
            <a:ext cx="611119" cy="2647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86EB54B-4CF7-42DD-B80C-271779778E45}"/>
              </a:ext>
            </a:extLst>
          </p:cNvPr>
          <p:cNvSpPr txBox="1"/>
          <p:nvPr/>
        </p:nvSpPr>
        <p:spPr>
          <a:xfrm>
            <a:off x="738674" y="3887408"/>
            <a:ext cx="2704266" cy="830997"/>
          </a:xfrm>
          <a:prstGeom prst="rect">
            <a:avLst/>
          </a:prstGeom>
          <a:solidFill>
            <a:schemeClr val="bg1"/>
          </a:solidFill>
          <a:ln>
            <a:solidFill>
              <a:schemeClr val="tx1"/>
            </a:solidFill>
          </a:ln>
        </p:spPr>
        <p:txBody>
          <a:bodyPr wrap="none" rtlCol="0">
            <a:spAutoFit/>
          </a:bodyPr>
          <a:lstStyle/>
          <a:p>
            <a:r>
              <a:rPr lang="en-US" dirty="0"/>
              <a:t>(</a:t>
            </a:r>
            <a:r>
              <a:rPr lang="en-US" sz="2400" b="1" dirty="0"/>
              <a:t>WKCD-001) Where </a:t>
            </a:r>
          </a:p>
          <a:p>
            <a:r>
              <a:rPr lang="en-US" sz="2400" b="1" dirty="0"/>
              <a:t>Kids Count Report</a:t>
            </a:r>
          </a:p>
        </p:txBody>
      </p:sp>
    </p:spTree>
    <p:extLst>
      <p:ext uri="{BB962C8B-B14F-4D97-AF65-F5344CB8AC3E}">
        <p14:creationId xmlns:p14="http://schemas.microsoft.com/office/powerpoint/2010/main" val="204513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Prior Year Data</a:t>
            </a:r>
          </a:p>
        </p:txBody>
      </p:sp>
      <p:sp>
        <p:nvSpPr>
          <p:cNvPr id="4" name="Slide Number Placeholder 3"/>
          <p:cNvSpPr>
            <a:spLocks noGrp="1"/>
          </p:cNvSpPr>
          <p:nvPr>
            <p:ph type="sldNum" sz="quarter" idx="12"/>
          </p:nvPr>
        </p:nvSpPr>
        <p:spPr/>
        <p:txBody>
          <a:bodyPr/>
          <a:lstStyle/>
          <a:p>
            <a:fld id="{1BC7DB03-7057-184B-9DF0-B5FFC5E3886A}" type="slidenum">
              <a:rPr lang="en-US" smtClean="0"/>
              <a:t>63</a:t>
            </a:fld>
            <a:endParaRPr lang="en-US" dirty="0"/>
          </a:p>
        </p:txBody>
      </p:sp>
      <p:pic>
        <p:nvPicPr>
          <p:cNvPr id="3" name="Picture 2">
            <a:extLst>
              <a:ext uri="{FF2B5EF4-FFF2-40B4-BE49-F238E27FC236}">
                <a16:creationId xmlns:a16="http://schemas.microsoft.com/office/drawing/2014/main" id="{F78C9C57-A058-4922-9668-9BA8D1F2A191}"/>
              </a:ext>
            </a:extLst>
          </p:cNvPr>
          <p:cNvPicPr>
            <a:picLocks noChangeAspect="1"/>
          </p:cNvPicPr>
          <p:nvPr/>
        </p:nvPicPr>
        <p:blipFill>
          <a:blip r:embed="rId3"/>
          <a:stretch>
            <a:fillRect/>
          </a:stretch>
        </p:blipFill>
        <p:spPr>
          <a:xfrm>
            <a:off x="767680" y="1333570"/>
            <a:ext cx="9255751" cy="5394545"/>
          </a:xfrm>
          <a:prstGeom prst="rect">
            <a:avLst/>
          </a:prstGeom>
        </p:spPr>
      </p:pic>
      <p:sp>
        <p:nvSpPr>
          <p:cNvPr id="8" name="Oval 7"/>
          <p:cNvSpPr/>
          <p:nvPr/>
        </p:nvSpPr>
        <p:spPr>
          <a:xfrm>
            <a:off x="744926" y="1808774"/>
            <a:ext cx="1651099" cy="3452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057926" y="4514372"/>
            <a:ext cx="2226383" cy="1849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cxnSpLocks/>
          </p:cNvCxnSpPr>
          <p:nvPr/>
        </p:nvCxnSpPr>
        <p:spPr>
          <a:xfrm flipH="1">
            <a:off x="2330233" y="1379155"/>
            <a:ext cx="2661396" cy="4505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1097614" y="3643063"/>
            <a:ext cx="1021977" cy="9131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C338FF-C01D-4653-8421-2DEEC0E24594}"/>
              </a:ext>
            </a:extLst>
          </p:cNvPr>
          <p:cNvCxnSpPr>
            <a:cxnSpLocks/>
          </p:cNvCxnSpPr>
          <p:nvPr/>
        </p:nvCxnSpPr>
        <p:spPr>
          <a:xfrm>
            <a:off x="1146592" y="3643063"/>
            <a:ext cx="1244659" cy="7526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71554" y="918072"/>
            <a:ext cx="4913120" cy="830997"/>
          </a:xfrm>
          <a:prstGeom prst="rect">
            <a:avLst/>
          </a:prstGeom>
          <a:solidFill>
            <a:schemeClr val="bg1"/>
          </a:solidFill>
          <a:ln>
            <a:solidFill>
              <a:schemeClr val="tx1"/>
            </a:solidFill>
          </a:ln>
        </p:spPr>
        <p:txBody>
          <a:bodyPr wrap="square" rtlCol="0">
            <a:spAutoFit/>
          </a:bodyPr>
          <a:lstStyle/>
          <a:p>
            <a:r>
              <a:rPr lang="en-US" sz="2400" b="1" dirty="0"/>
              <a:t>Prior year WKC Report can be found on the Collection Request Tab</a:t>
            </a:r>
          </a:p>
        </p:txBody>
      </p:sp>
      <p:sp>
        <p:nvSpPr>
          <p:cNvPr id="18" name="TextBox 17"/>
          <p:cNvSpPr txBox="1"/>
          <p:nvPr/>
        </p:nvSpPr>
        <p:spPr>
          <a:xfrm>
            <a:off x="436265" y="2541586"/>
            <a:ext cx="4706668" cy="1200329"/>
          </a:xfrm>
          <a:prstGeom prst="rect">
            <a:avLst/>
          </a:prstGeom>
          <a:solidFill>
            <a:schemeClr val="bg1"/>
          </a:solidFill>
          <a:ln>
            <a:solidFill>
              <a:schemeClr val="tx1"/>
            </a:solidFill>
          </a:ln>
        </p:spPr>
        <p:txBody>
          <a:bodyPr wrap="square" rtlCol="0">
            <a:spAutoFit/>
          </a:bodyPr>
          <a:lstStyle/>
          <a:p>
            <a:r>
              <a:rPr lang="en-US" sz="2400" b="1" dirty="0"/>
              <a:t>Select “Show closed collections”, then select the Final S-Trad or Final S-SOES for the prior fiscal year</a:t>
            </a:r>
          </a:p>
        </p:txBody>
      </p:sp>
      <p:cxnSp>
        <p:nvCxnSpPr>
          <p:cNvPr id="39" name="Straight Arrow Connector 38">
            <a:extLst>
              <a:ext uri="{FF2B5EF4-FFF2-40B4-BE49-F238E27FC236}">
                <a16:creationId xmlns:a16="http://schemas.microsoft.com/office/drawing/2014/main" id="{58DCD8D4-2603-4A7E-9B12-C232813B9C08}"/>
              </a:ext>
            </a:extLst>
          </p:cNvPr>
          <p:cNvCxnSpPr>
            <a:cxnSpLocks/>
          </p:cNvCxnSpPr>
          <p:nvPr/>
        </p:nvCxnSpPr>
        <p:spPr>
          <a:xfrm flipH="1">
            <a:off x="6195060" y="4148554"/>
            <a:ext cx="917057" cy="14561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FE9B1D15-50CC-4A0E-953B-A8F220884FA6}"/>
              </a:ext>
            </a:extLst>
          </p:cNvPr>
          <p:cNvSpPr/>
          <p:nvPr/>
        </p:nvSpPr>
        <p:spPr>
          <a:xfrm>
            <a:off x="6980399" y="5653887"/>
            <a:ext cx="1524000" cy="1860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1AAF055D-A714-43CE-80EB-B1CD49750B27}"/>
              </a:ext>
            </a:extLst>
          </p:cNvPr>
          <p:cNvCxnSpPr>
            <a:cxnSpLocks/>
            <a:endCxn id="37" idx="6"/>
          </p:cNvCxnSpPr>
          <p:nvPr/>
        </p:nvCxnSpPr>
        <p:spPr>
          <a:xfrm flipH="1">
            <a:off x="8504399" y="5576213"/>
            <a:ext cx="772386" cy="1707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BB5AC8F-6668-4AED-A9DB-1BAA42A9A9F0}"/>
              </a:ext>
            </a:extLst>
          </p:cNvPr>
          <p:cNvSpPr txBox="1"/>
          <p:nvPr/>
        </p:nvSpPr>
        <p:spPr>
          <a:xfrm>
            <a:off x="6627348" y="2660374"/>
            <a:ext cx="5229958" cy="1569660"/>
          </a:xfrm>
          <a:prstGeom prst="rect">
            <a:avLst/>
          </a:prstGeom>
          <a:solidFill>
            <a:schemeClr val="bg1"/>
          </a:solidFill>
          <a:ln>
            <a:solidFill>
              <a:schemeClr val="tx1"/>
            </a:solidFill>
          </a:ln>
        </p:spPr>
        <p:txBody>
          <a:bodyPr wrap="none" rtlCol="0">
            <a:spAutoFit/>
          </a:bodyPr>
          <a:lstStyle/>
          <a:p>
            <a:r>
              <a:rPr lang="en-US" sz="2400" b="1" dirty="0"/>
              <a:t>Once the collection is no longer </a:t>
            </a:r>
          </a:p>
          <a:p>
            <a:r>
              <a:rPr lang="en-US" sz="2400" b="1" dirty="0"/>
              <a:t>Available on the Collection Request </a:t>
            </a:r>
          </a:p>
          <a:p>
            <a:r>
              <a:rPr lang="en-US" sz="2400" b="1" dirty="0"/>
              <a:t>tab, the WKC report will be available in </a:t>
            </a:r>
          </a:p>
          <a:p>
            <a:r>
              <a:rPr lang="en-US" sz="2400" b="1" dirty="0"/>
              <a:t>the Archive tab</a:t>
            </a:r>
          </a:p>
        </p:txBody>
      </p:sp>
      <p:sp>
        <p:nvSpPr>
          <p:cNvPr id="41" name="TextBox 40">
            <a:extLst>
              <a:ext uri="{FF2B5EF4-FFF2-40B4-BE49-F238E27FC236}">
                <a16:creationId xmlns:a16="http://schemas.microsoft.com/office/drawing/2014/main" id="{180109B8-7ACC-4010-90B7-DD31E47BCD01}"/>
              </a:ext>
            </a:extLst>
          </p:cNvPr>
          <p:cNvSpPr txBox="1"/>
          <p:nvPr/>
        </p:nvSpPr>
        <p:spPr>
          <a:xfrm>
            <a:off x="8328007" y="4761455"/>
            <a:ext cx="3529299" cy="830997"/>
          </a:xfrm>
          <a:prstGeom prst="rect">
            <a:avLst/>
          </a:prstGeom>
          <a:solidFill>
            <a:schemeClr val="bg1"/>
          </a:solidFill>
          <a:ln>
            <a:solidFill>
              <a:schemeClr val="tx1"/>
            </a:solidFill>
          </a:ln>
        </p:spPr>
        <p:txBody>
          <a:bodyPr wrap="none" rtlCol="0">
            <a:spAutoFit/>
          </a:bodyPr>
          <a:lstStyle/>
          <a:p>
            <a:r>
              <a:rPr lang="en-US" sz="2400" b="1" dirty="0"/>
              <a:t>WKC Report is available </a:t>
            </a:r>
          </a:p>
          <a:p>
            <a:r>
              <a:rPr lang="en-US" sz="2400" b="1" dirty="0"/>
              <a:t>In the Level 2 Reports Link</a:t>
            </a:r>
          </a:p>
        </p:txBody>
      </p:sp>
    </p:spTree>
    <p:extLst>
      <p:ext uri="{BB962C8B-B14F-4D97-AF65-F5344CB8AC3E}">
        <p14:creationId xmlns:p14="http://schemas.microsoft.com/office/powerpoint/2010/main" val="114833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Summary</a:t>
            </a:r>
          </a:p>
        </p:txBody>
      </p:sp>
      <p:sp>
        <p:nvSpPr>
          <p:cNvPr id="5" name="Content Placeholder 4"/>
          <p:cNvSpPr>
            <a:spLocks noGrp="1"/>
          </p:cNvSpPr>
          <p:nvPr>
            <p:ph idx="1"/>
          </p:nvPr>
        </p:nvSpPr>
        <p:spPr/>
        <p:txBody>
          <a:bodyPr>
            <a:normAutofit/>
          </a:bodyPr>
          <a:lstStyle/>
          <a:p>
            <a:r>
              <a:rPr lang="en-US" sz="3200" dirty="0"/>
              <a:t>Where Kids Count rules are at the root of accountability calculations</a:t>
            </a:r>
          </a:p>
          <a:p>
            <a:r>
              <a:rPr lang="en-US" sz="3200" dirty="0"/>
              <a:t>Districts must accurately report EMIS data and verify that Where Kids Count data is correct and complete </a:t>
            </a:r>
          </a:p>
          <a:p>
            <a:r>
              <a:rPr lang="en-US" sz="3200" dirty="0"/>
              <a:t>Districts should verify accountability data in the Secure Data Center (SDC) once assessment data is loaded and available for review</a:t>
            </a:r>
          </a:p>
        </p:txBody>
      </p:sp>
      <p:sp>
        <p:nvSpPr>
          <p:cNvPr id="2" name="Slide Number Placeholder 1"/>
          <p:cNvSpPr>
            <a:spLocks noGrp="1"/>
          </p:cNvSpPr>
          <p:nvPr>
            <p:ph type="sldNum" sz="quarter" idx="12"/>
          </p:nvPr>
        </p:nvSpPr>
        <p:spPr/>
        <p:txBody>
          <a:bodyPr/>
          <a:lstStyle/>
          <a:p>
            <a:fld id="{1BC7DB03-7057-184B-9DF0-B5FFC5E3886A}" type="slidenum">
              <a:rPr lang="en-US" smtClean="0"/>
              <a:t>64</a:t>
            </a:fld>
            <a:endParaRPr lang="en-US" dirty="0"/>
          </a:p>
        </p:txBody>
      </p:sp>
    </p:spTree>
    <p:extLst>
      <p:ext uri="{BB962C8B-B14F-4D97-AF65-F5344CB8AC3E}">
        <p14:creationId xmlns:p14="http://schemas.microsoft.com/office/powerpoint/2010/main" val="11592588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lstStyle/>
          <a:p>
            <a:r>
              <a:rPr lang="en-US" b="1" dirty="0"/>
              <a:t>Resources</a:t>
            </a:r>
          </a:p>
        </p:txBody>
      </p:sp>
      <p:sp>
        <p:nvSpPr>
          <p:cNvPr id="3" name="Content Placeholder 2"/>
          <p:cNvSpPr>
            <a:spLocks noGrp="1"/>
          </p:cNvSpPr>
          <p:nvPr>
            <p:ph idx="1"/>
          </p:nvPr>
        </p:nvSpPr>
        <p:spPr>
          <a:xfrm>
            <a:off x="838200" y="1219201"/>
            <a:ext cx="10515600" cy="4957762"/>
          </a:xfrm>
        </p:spPr>
        <p:txBody>
          <a:bodyPr>
            <a:noAutofit/>
          </a:bodyPr>
          <a:lstStyle/>
          <a:p>
            <a:r>
              <a:rPr lang="en-US" sz="3200" dirty="0"/>
              <a:t>Current EMIS Manual</a:t>
            </a:r>
          </a:p>
          <a:p>
            <a:pPr lvl="1"/>
            <a:r>
              <a:rPr lang="en-US" sz="2800" dirty="0"/>
              <a:t>ODE Home &gt; Topics &gt; Data &gt; EMIS &gt; Documentation &gt; EMIS Manual </a:t>
            </a:r>
          </a:p>
          <a:p>
            <a:r>
              <a:rPr lang="en-US" sz="3200" dirty="0"/>
              <a:t>Level 2 Report Explanations: Where Kids Count </a:t>
            </a:r>
          </a:p>
          <a:p>
            <a:pPr lvl="1"/>
            <a:r>
              <a:rPr lang="en-US" sz="2800" dirty="0"/>
              <a:t>ODE Home &gt; Topics &gt; Data &gt; EMIS &gt; Documentation &gt; EMIS Validation and Report Explanations</a:t>
            </a:r>
          </a:p>
          <a:p>
            <a:r>
              <a:rPr lang="en-US" sz="3200" dirty="0"/>
              <a:t>Technical Documentation Ohio’s Where Kids Count Business Rules</a:t>
            </a:r>
            <a:r>
              <a:rPr lang="en-US" sz="3200" dirty="0">
                <a:solidFill>
                  <a:srgbClr val="FF0000"/>
                </a:solidFill>
              </a:rPr>
              <a:t> </a:t>
            </a:r>
          </a:p>
          <a:p>
            <a:pPr lvl="1"/>
            <a:r>
              <a:rPr lang="en-US" sz="2800" dirty="0"/>
              <a:t>ODE Home &gt; Topics &gt; Data &gt; Report Card Resources </a:t>
            </a:r>
          </a:p>
          <a:p>
            <a:r>
              <a:rPr lang="en-US" sz="3200" dirty="0"/>
              <a:t>Your ITC</a:t>
            </a:r>
          </a:p>
        </p:txBody>
      </p:sp>
      <p:sp>
        <p:nvSpPr>
          <p:cNvPr id="4" name="Slide Number Placeholder 3"/>
          <p:cNvSpPr>
            <a:spLocks noGrp="1"/>
          </p:cNvSpPr>
          <p:nvPr>
            <p:ph type="sldNum" sz="quarter" idx="12"/>
          </p:nvPr>
        </p:nvSpPr>
        <p:spPr/>
        <p:txBody>
          <a:bodyPr/>
          <a:lstStyle/>
          <a:p>
            <a:fld id="{1BC7DB03-7057-184B-9DF0-B5FFC5E3886A}" type="slidenum">
              <a:rPr lang="en-US" smtClean="0"/>
              <a:t>65</a:t>
            </a:fld>
            <a:endParaRPr lang="en-US" dirty="0"/>
          </a:p>
        </p:txBody>
      </p:sp>
    </p:spTree>
    <p:extLst>
      <p:ext uri="{BB962C8B-B14F-4D97-AF65-F5344CB8AC3E}">
        <p14:creationId xmlns:p14="http://schemas.microsoft.com/office/powerpoint/2010/main" val="18641685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BC7DB03-7057-184B-9DF0-B5FFC5E3886A}" type="slidenum">
              <a:rPr lang="en-US" smtClean="0"/>
              <a:t>66</a:t>
            </a:fld>
            <a:endParaRPr lang="en-US"/>
          </a:p>
        </p:txBody>
      </p:sp>
      <p:sp>
        <p:nvSpPr>
          <p:cNvPr id="5" name="TextBox 4"/>
          <p:cNvSpPr txBox="1"/>
          <p:nvPr/>
        </p:nvSpPr>
        <p:spPr>
          <a:xfrm>
            <a:off x="3726316" y="2140216"/>
            <a:ext cx="4033605" cy="1107996"/>
          </a:xfrm>
          <a:prstGeom prst="rect">
            <a:avLst/>
          </a:prstGeom>
          <a:noFill/>
        </p:spPr>
        <p:txBody>
          <a:bodyPr wrap="square" rtlCol="0">
            <a:spAutoFit/>
          </a:bodyPr>
          <a:lstStyle/>
          <a:p>
            <a:r>
              <a:rPr lang="en-US" sz="6600" dirty="0"/>
              <a:t>Questions?</a:t>
            </a:r>
          </a:p>
        </p:txBody>
      </p:sp>
      <p:sp>
        <p:nvSpPr>
          <p:cNvPr id="6" name="TextBox 5">
            <a:extLst>
              <a:ext uri="{FF2B5EF4-FFF2-40B4-BE49-F238E27FC236}">
                <a16:creationId xmlns:a16="http://schemas.microsoft.com/office/drawing/2014/main" id="{17D008FA-6588-4FAE-B890-31D6A2B4B832}"/>
              </a:ext>
            </a:extLst>
          </p:cNvPr>
          <p:cNvSpPr txBox="1"/>
          <p:nvPr/>
        </p:nvSpPr>
        <p:spPr>
          <a:xfrm>
            <a:off x="2071215" y="3248212"/>
            <a:ext cx="7574590" cy="1477328"/>
          </a:xfrm>
          <a:prstGeom prst="rect">
            <a:avLst/>
          </a:prstGeom>
          <a:noFill/>
        </p:spPr>
        <p:txBody>
          <a:bodyPr wrap="square">
            <a:spAutoFit/>
          </a:bodyPr>
          <a:lstStyle/>
          <a:p>
            <a:pPr algn="ctr"/>
            <a:r>
              <a:rPr lang="en-US" sz="1800" b="1" dirty="0"/>
              <a:t>If you would like a certificate of attendance for this </a:t>
            </a:r>
          </a:p>
          <a:p>
            <a:pPr algn="ctr"/>
            <a:r>
              <a:rPr lang="en-US" sz="1800" b="1" dirty="0"/>
              <a:t>training,</a:t>
            </a:r>
            <a:r>
              <a:rPr lang="en-US" b="1" dirty="0"/>
              <a:t> you must </a:t>
            </a:r>
            <a:r>
              <a:rPr lang="en-US" sz="1800" b="1" dirty="0"/>
              <a:t>complete the below feedback form </a:t>
            </a:r>
          </a:p>
          <a:p>
            <a:pPr algn="ctr"/>
            <a:r>
              <a:rPr lang="en-US" sz="1800" b="1" dirty="0"/>
              <a:t>within 5 business days of this training</a:t>
            </a:r>
          </a:p>
          <a:p>
            <a:pPr algn="ct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https://tinyurl.com/EA-District-Feedback</a:t>
            </a:r>
            <a:endPar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n-US" sz="1800" dirty="0"/>
          </a:p>
        </p:txBody>
      </p:sp>
    </p:spTree>
    <p:extLst>
      <p:ext uri="{BB962C8B-B14F-4D97-AF65-F5344CB8AC3E}">
        <p14:creationId xmlns:p14="http://schemas.microsoft.com/office/powerpoint/2010/main" val="97235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4428"/>
          </a:xfrm>
        </p:spPr>
        <p:txBody>
          <a:bodyPr/>
          <a:lstStyle/>
          <a:p>
            <a:r>
              <a:rPr lang="en-US" b="1" dirty="0"/>
              <a:t>Assigning MOA IRNs</a:t>
            </a:r>
          </a:p>
        </p:txBody>
      </p:sp>
      <p:sp>
        <p:nvSpPr>
          <p:cNvPr id="3" name="Content Placeholder 2"/>
          <p:cNvSpPr>
            <a:spLocks noGrp="1"/>
          </p:cNvSpPr>
          <p:nvPr>
            <p:ph idx="1"/>
          </p:nvPr>
        </p:nvSpPr>
        <p:spPr>
          <a:xfrm>
            <a:off x="838200" y="1357162"/>
            <a:ext cx="10404108" cy="4148489"/>
          </a:xfrm>
        </p:spPr>
        <p:txBody>
          <a:bodyPr>
            <a:normAutofit/>
          </a:bodyPr>
          <a:lstStyle/>
          <a:p>
            <a:r>
              <a:rPr lang="en-US" sz="3200" dirty="0"/>
              <a:t>IRN of the building or district where a student is continuously enrolled from the Friday of the first full week of October through the MOA End Date, March 31</a:t>
            </a:r>
          </a:p>
          <a:p>
            <a:pPr lvl="1"/>
            <a:r>
              <a:rPr lang="en-US" sz="2800" dirty="0"/>
              <a:t>This timeframe is referred to as a Full Academic Year (FAY)</a:t>
            </a:r>
          </a:p>
          <a:p>
            <a:r>
              <a:rPr lang="en-US" sz="3200" dirty="0"/>
              <a:t>Located on the Student Attributes – No Date (FN) Record</a:t>
            </a:r>
          </a:p>
          <a:p>
            <a:r>
              <a:rPr lang="en-US" sz="3200" dirty="0"/>
              <a:t>JVSDs are not required to report MOA or Accountability IRNs (can report default values of ******)</a:t>
            </a:r>
          </a:p>
          <a:p>
            <a:r>
              <a:rPr lang="en-US" sz="3200" dirty="0"/>
              <a:t>ESCs must report MOA IRNs for preschool students </a:t>
            </a:r>
          </a:p>
        </p:txBody>
      </p:sp>
      <p:sp>
        <p:nvSpPr>
          <p:cNvPr id="4" name="Slide Number Placeholder 3"/>
          <p:cNvSpPr>
            <a:spLocks noGrp="1"/>
          </p:cNvSpPr>
          <p:nvPr>
            <p:ph type="sldNum" sz="quarter" idx="12"/>
          </p:nvPr>
        </p:nvSpPr>
        <p:spPr/>
        <p:txBody>
          <a:bodyPr/>
          <a:lstStyle/>
          <a:p>
            <a:fld id="{1BC7DB03-7057-184B-9DF0-B5FFC5E3886A}" type="slidenum">
              <a:rPr lang="en-US" smtClean="0"/>
              <a:t>7</a:t>
            </a:fld>
            <a:endParaRPr lang="en-US" dirty="0"/>
          </a:p>
        </p:txBody>
      </p:sp>
    </p:spTree>
    <p:extLst>
      <p:ext uri="{BB962C8B-B14F-4D97-AF65-F5344CB8AC3E}">
        <p14:creationId xmlns:p14="http://schemas.microsoft.com/office/powerpoint/2010/main" val="2629447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063977" cy="761187"/>
          </a:xfrm>
        </p:spPr>
        <p:txBody>
          <a:bodyPr>
            <a:normAutofit/>
          </a:bodyPr>
          <a:lstStyle/>
          <a:p>
            <a:r>
              <a:rPr lang="en-US" b="1" dirty="0"/>
              <a:t>MOA End Dates Removed</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1BC7DB03-7057-184B-9DF0-B5FFC5E3886A}" type="slidenum">
              <a:rPr lang="en-US" smtClean="0"/>
              <a:t>8</a:t>
            </a:fld>
            <a:endParaRPr lang="en-US" dirty="0"/>
          </a:p>
        </p:txBody>
      </p:sp>
      <p:sp>
        <p:nvSpPr>
          <p:cNvPr id="7" name="Content Placeholder 6"/>
          <p:cNvSpPr>
            <a:spLocks noGrp="1"/>
          </p:cNvSpPr>
          <p:nvPr>
            <p:ph idx="1"/>
          </p:nvPr>
        </p:nvSpPr>
        <p:spPr>
          <a:xfrm>
            <a:off x="838199" y="1146730"/>
            <a:ext cx="11063977" cy="5030233"/>
          </a:xfrm>
        </p:spPr>
        <p:txBody>
          <a:bodyPr/>
          <a:lstStyle/>
          <a:p>
            <a:pPr marL="0" indent="0">
              <a:buNone/>
            </a:pPr>
            <a:r>
              <a:rPr lang="en-US" sz="3200" dirty="0"/>
              <a:t>MOA End Date of March 31 is based on assessment requirements, not whether student actually took the test</a:t>
            </a:r>
          </a:p>
          <a:p>
            <a:endParaRPr lang="en-US" dirty="0"/>
          </a:p>
        </p:txBody>
      </p:sp>
      <p:sp>
        <p:nvSpPr>
          <p:cNvPr id="5" name="TextBox 4"/>
          <p:cNvSpPr txBox="1"/>
          <p:nvPr/>
        </p:nvSpPr>
        <p:spPr>
          <a:xfrm>
            <a:off x="8642637" y="2591000"/>
            <a:ext cx="3205429" cy="1938992"/>
          </a:xfrm>
          <a:prstGeom prst="rect">
            <a:avLst/>
          </a:prstGeom>
          <a:solidFill>
            <a:schemeClr val="bg1"/>
          </a:solidFill>
          <a:ln w="28575">
            <a:solidFill>
              <a:schemeClr val="tx1"/>
            </a:solidFill>
          </a:ln>
        </p:spPr>
        <p:txBody>
          <a:bodyPr wrap="none" rtlCol="0">
            <a:spAutoFit/>
          </a:bodyPr>
          <a:lstStyle/>
          <a:p>
            <a:r>
              <a:rPr lang="en-US" sz="2400" dirty="0"/>
              <a:t>This (partial) chart is </a:t>
            </a:r>
          </a:p>
          <a:p>
            <a:r>
              <a:rPr lang="en-US" sz="2400" dirty="0"/>
              <a:t>from the EMIS Manual, </a:t>
            </a:r>
          </a:p>
          <a:p>
            <a:r>
              <a:rPr lang="en-US" sz="2400" dirty="0"/>
              <a:t>section 2.6 Student </a:t>
            </a:r>
          </a:p>
          <a:p>
            <a:r>
              <a:rPr lang="en-US" sz="2400" dirty="0"/>
              <a:t>Attributes-No Date (FN) </a:t>
            </a:r>
          </a:p>
          <a:p>
            <a:r>
              <a:rPr lang="en-US" sz="2400" dirty="0"/>
              <a:t>Record</a:t>
            </a:r>
          </a:p>
        </p:txBody>
      </p:sp>
      <p:pic>
        <p:nvPicPr>
          <p:cNvPr id="10" name="Picture 9">
            <a:extLst>
              <a:ext uri="{FF2B5EF4-FFF2-40B4-BE49-F238E27FC236}">
                <a16:creationId xmlns:a16="http://schemas.microsoft.com/office/drawing/2014/main" id="{6CB0CBA0-D64A-4E53-BB10-154E3AF72F8C}"/>
              </a:ext>
            </a:extLst>
          </p:cNvPr>
          <p:cNvPicPr>
            <a:picLocks noChangeAspect="1"/>
          </p:cNvPicPr>
          <p:nvPr/>
        </p:nvPicPr>
        <p:blipFill>
          <a:blip r:embed="rId3"/>
          <a:stretch>
            <a:fillRect/>
          </a:stretch>
        </p:blipFill>
        <p:spPr>
          <a:xfrm>
            <a:off x="949787" y="2304628"/>
            <a:ext cx="7117767" cy="4338047"/>
          </a:xfrm>
          <a:prstGeom prst="rect">
            <a:avLst/>
          </a:prstGeom>
          <a:ln w="25400">
            <a:solidFill>
              <a:schemeClr val="tx1"/>
            </a:solidFill>
          </a:ln>
        </p:spPr>
      </p:pic>
      <p:sp>
        <p:nvSpPr>
          <p:cNvPr id="11" name="Oval 10">
            <a:extLst>
              <a:ext uri="{FF2B5EF4-FFF2-40B4-BE49-F238E27FC236}">
                <a16:creationId xmlns:a16="http://schemas.microsoft.com/office/drawing/2014/main" id="{995E705B-42E9-4607-A0D8-CFD3D6786A2C}"/>
              </a:ext>
            </a:extLst>
          </p:cNvPr>
          <p:cNvSpPr/>
          <p:nvPr/>
        </p:nvSpPr>
        <p:spPr>
          <a:xfrm>
            <a:off x="6412375" y="2304628"/>
            <a:ext cx="1655179" cy="3691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65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MOA IRN Levels </a:t>
            </a:r>
          </a:p>
        </p:txBody>
      </p:sp>
      <p:sp>
        <p:nvSpPr>
          <p:cNvPr id="3" name="Content Placeholder 2"/>
          <p:cNvSpPr>
            <a:spLocks noGrp="1"/>
          </p:cNvSpPr>
          <p:nvPr>
            <p:ph idx="1"/>
          </p:nvPr>
        </p:nvSpPr>
        <p:spPr>
          <a:xfrm>
            <a:off x="838200" y="1690688"/>
            <a:ext cx="10515600" cy="4136371"/>
          </a:xfrm>
        </p:spPr>
        <p:txBody>
          <a:bodyPr>
            <a:normAutofit/>
          </a:bodyPr>
          <a:lstStyle/>
          <a:p>
            <a:r>
              <a:rPr lang="en-US" sz="3200" dirty="0"/>
              <a:t>Building Level - Student continuously enrolled in one building in the district for a FAY</a:t>
            </a:r>
          </a:p>
          <a:p>
            <a:pPr lvl="1"/>
            <a:r>
              <a:rPr lang="en-US" sz="2800" dirty="0"/>
              <a:t>Report the building IRN</a:t>
            </a:r>
          </a:p>
          <a:p>
            <a:r>
              <a:rPr lang="en-US" sz="3200" dirty="0"/>
              <a:t>District Level - Student continuously enrolled in the district for a FAY but enrolled in multiple buildings</a:t>
            </a:r>
          </a:p>
          <a:p>
            <a:pPr lvl="1"/>
            <a:r>
              <a:rPr lang="en-US" sz="2800" dirty="0"/>
              <a:t>Report the district IRN</a:t>
            </a:r>
          </a:p>
          <a:p>
            <a:r>
              <a:rPr lang="en-US" sz="3200" dirty="0"/>
              <a:t>State Level - Student not continuously enrolled for a FAY</a:t>
            </a:r>
          </a:p>
          <a:p>
            <a:pPr lvl="1"/>
            <a:r>
              <a:rPr lang="en-US" sz="2800" dirty="0"/>
              <a:t>Report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9</a:t>
            </a:fld>
            <a:endParaRPr lang="en-US" dirty="0"/>
          </a:p>
        </p:txBody>
      </p:sp>
    </p:spTree>
    <p:extLst>
      <p:ext uri="{BB962C8B-B14F-4D97-AF65-F5344CB8AC3E}">
        <p14:creationId xmlns:p14="http://schemas.microsoft.com/office/powerpoint/2010/main" val="853698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22498</TotalTime>
  <Words>6423</Words>
  <Application>Microsoft Office PowerPoint</Application>
  <PresentationFormat>Widescreen</PresentationFormat>
  <Paragraphs>608</Paragraphs>
  <Slides>66</Slides>
  <Notes>66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-apple-system</vt:lpstr>
      <vt:lpstr>Arial</vt:lpstr>
      <vt:lpstr>Calibri</vt:lpstr>
      <vt:lpstr>Calibri Light</vt:lpstr>
      <vt:lpstr>Times New Roman</vt:lpstr>
      <vt:lpstr>Office Theme</vt:lpstr>
      <vt:lpstr>Troubleshooting the Where Kids Count Report</vt:lpstr>
      <vt:lpstr>PowerPoint Presentation</vt:lpstr>
      <vt:lpstr>Overview</vt:lpstr>
      <vt:lpstr>Outline</vt:lpstr>
      <vt:lpstr>WKC Process</vt:lpstr>
      <vt:lpstr>Assigning Majority of Attendance and Accountability IRNs</vt:lpstr>
      <vt:lpstr>Assigning MOA IRNs</vt:lpstr>
      <vt:lpstr>MOA End Dates Removed</vt:lpstr>
      <vt:lpstr>MOA IRN Levels </vt:lpstr>
      <vt:lpstr>MOA IRNs </vt:lpstr>
      <vt:lpstr>FAY Exception</vt:lpstr>
      <vt:lpstr>Gen Issues MOA Error </vt:lpstr>
      <vt:lpstr>Accountability IRN</vt:lpstr>
      <vt:lpstr>Software Demonstration </vt:lpstr>
      <vt:lpstr>Quick Check</vt:lpstr>
      <vt:lpstr>Accessing and Preparing the WKC Report </vt:lpstr>
      <vt:lpstr>WKC Reports </vt:lpstr>
      <vt:lpstr>Level 2 Reports</vt:lpstr>
      <vt:lpstr>Generate and Open Level 2 Reports</vt:lpstr>
      <vt:lpstr>Generate and Open Level 2 Reports</vt:lpstr>
      <vt:lpstr> WKC Report Error Categories </vt:lpstr>
      <vt:lpstr>Prepare the WKC Report</vt:lpstr>
      <vt:lpstr>(WKCD-001) WKC Report Data</vt:lpstr>
      <vt:lpstr>WKC Report Data, cont’d</vt:lpstr>
      <vt:lpstr>WKC Report Data, cont’d</vt:lpstr>
      <vt:lpstr>Quick Check</vt:lpstr>
      <vt:lpstr>Student Attending Situations and Where Kids Count</vt:lpstr>
      <vt:lpstr>EMIS and Where Kids Count</vt:lpstr>
      <vt:lpstr>EMIS and Where Kids Count, cont’d</vt:lpstr>
      <vt:lpstr>Records and Elements </vt:lpstr>
      <vt:lpstr>Troubleshooting WKC IRNs and Result Codes</vt:lpstr>
      <vt:lpstr>Not Enrolled for a FAY</vt:lpstr>
      <vt:lpstr>Not Enrolled for a FAY - Exception</vt:lpstr>
      <vt:lpstr>No WKC IRN</vt:lpstr>
      <vt:lpstr>Count at Educating Building</vt:lpstr>
      <vt:lpstr>Count at Educating Building cont’d</vt:lpstr>
      <vt:lpstr>Count at Educating Entity</vt:lpstr>
      <vt:lpstr>STEM Students</vt:lpstr>
      <vt:lpstr>Count at Sending Building or District</vt:lpstr>
      <vt:lpstr>One Building for FAY</vt:lpstr>
      <vt:lpstr>FAY and Accountability IRN </vt:lpstr>
      <vt:lpstr>FAY and Multiple Buildings or District Only IRN</vt:lpstr>
      <vt:lpstr>Institutional Placement</vt:lpstr>
      <vt:lpstr>Institutional Placement - Count at State Level</vt:lpstr>
      <vt:lpstr>Special Education Cooperative </vt:lpstr>
      <vt:lpstr>Special Education Cooperative - Count at Resident/Sending District </vt:lpstr>
      <vt:lpstr>Scholarship Students Count at State Level</vt:lpstr>
      <vt:lpstr>English Learner</vt:lpstr>
      <vt:lpstr>Some English Learners- Count at State Level</vt:lpstr>
      <vt:lpstr>Foreign Exchange</vt:lpstr>
      <vt:lpstr>Some Foreign Exchange - Count at State Level</vt:lpstr>
      <vt:lpstr>Student Court Placed Out of State - District Responsible for Cost </vt:lpstr>
      <vt:lpstr>Quick Check</vt:lpstr>
      <vt:lpstr>WKC Summary Report </vt:lpstr>
      <vt:lpstr>(WKCD-002) WKC Summary Report </vt:lpstr>
      <vt:lpstr>(WKCD-002) WKC Summary Report Data</vt:lpstr>
      <vt:lpstr>Student Counts </vt:lpstr>
      <vt:lpstr>Percent of Total</vt:lpstr>
      <vt:lpstr>Percent Change </vt:lpstr>
      <vt:lpstr>Percent Change and Severity Code </vt:lpstr>
      <vt:lpstr>Analyzing the WKC Summary Report </vt:lpstr>
      <vt:lpstr>Current Year Data </vt:lpstr>
      <vt:lpstr>Prior Year Data</vt:lpstr>
      <vt:lpstr>Summary</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 Training</dc:title>
  <dc:creator>Edward Hill</dc:creator>
  <cp:lastModifiedBy>Karen Wilson</cp:lastModifiedBy>
  <cp:revision>936</cp:revision>
  <cp:lastPrinted>2021-04-13T15:21:08Z</cp:lastPrinted>
  <dcterms:created xsi:type="dcterms:W3CDTF">2016-04-29T15:21:53Z</dcterms:created>
  <dcterms:modified xsi:type="dcterms:W3CDTF">2022-05-16T12:55:24Z</dcterms:modified>
</cp:coreProperties>
</file>