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9"/>
  </p:notesMasterIdLst>
  <p:handoutMasterIdLst>
    <p:handoutMasterId r:id="rId110"/>
  </p:handoutMasterIdLst>
  <p:sldIdLst>
    <p:sldId id="256" r:id="rId2"/>
    <p:sldId id="600" r:id="rId3"/>
    <p:sldId id="263" r:id="rId4"/>
    <p:sldId id="257" r:id="rId5"/>
    <p:sldId id="720" r:id="rId6"/>
    <p:sldId id="682" r:id="rId7"/>
    <p:sldId id="659" r:id="rId8"/>
    <p:sldId id="660" r:id="rId9"/>
    <p:sldId id="728" r:id="rId10"/>
    <p:sldId id="696" r:id="rId11"/>
    <p:sldId id="624" r:id="rId12"/>
    <p:sldId id="504" r:id="rId13"/>
    <p:sldId id="685" r:id="rId14"/>
    <p:sldId id="687" r:id="rId15"/>
    <p:sldId id="754" r:id="rId16"/>
    <p:sldId id="703" r:id="rId17"/>
    <p:sldId id="686" r:id="rId18"/>
    <p:sldId id="731" r:id="rId19"/>
    <p:sldId id="688" r:id="rId20"/>
    <p:sldId id="618" r:id="rId21"/>
    <p:sldId id="619" r:id="rId22"/>
    <p:sldId id="676" r:id="rId23"/>
    <p:sldId id="620" r:id="rId24"/>
    <p:sldId id="625" r:id="rId25"/>
    <p:sldId id="626" r:id="rId26"/>
    <p:sldId id="627" r:id="rId27"/>
    <p:sldId id="724" r:id="rId28"/>
    <p:sldId id="657" r:id="rId29"/>
    <p:sldId id="690" r:id="rId30"/>
    <p:sldId id="691" r:id="rId31"/>
    <p:sldId id="658" r:id="rId32"/>
    <p:sldId id="629" r:id="rId33"/>
    <p:sldId id="630" r:id="rId34"/>
    <p:sldId id="633" r:id="rId35"/>
    <p:sldId id="631" r:id="rId36"/>
    <p:sldId id="632" r:id="rId37"/>
    <p:sldId id="634" r:id="rId38"/>
    <p:sldId id="635" r:id="rId39"/>
    <p:sldId id="636" r:id="rId40"/>
    <p:sldId id="640" r:id="rId41"/>
    <p:sldId id="637" r:id="rId42"/>
    <p:sldId id="638" r:id="rId43"/>
    <p:sldId id="639" r:id="rId44"/>
    <p:sldId id="641" r:id="rId45"/>
    <p:sldId id="642" r:id="rId46"/>
    <p:sldId id="644" r:id="rId47"/>
    <p:sldId id="719" r:id="rId48"/>
    <p:sldId id="732" r:id="rId49"/>
    <p:sldId id="717" r:id="rId50"/>
    <p:sldId id="738" r:id="rId51"/>
    <p:sldId id="739" r:id="rId52"/>
    <p:sldId id="740" r:id="rId53"/>
    <p:sldId id="733" r:id="rId54"/>
    <p:sldId id="735" r:id="rId55"/>
    <p:sldId id="741" r:id="rId56"/>
    <p:sldId id="734" r:id="rId57"/>
    <p:sldId id="718" r:id="rId58"/>
    <p:sldId id="645" r:id="rId59"/>
    <p:sldId id="662" r:id="rId60"/>
    <p:sldId id="702" r:id="rId61"/>
    <p:sldId id="648" r:id="rId62"/>
    <p:sldId id="650" r:id="rId63"/>
    <p:sldId id="474" r:id="rId64"/>
    <p:sldId id="649" r:id="rId65"/>
    <p:sldId id="684" r:id="rId66"/>
    <p:sldId id="751" r:id="rId67"/>
    <p:sldId id="743" r:id="rId68"/>
    <p:sldId id="744" r:id="rId69"/>
    <p:sldId id="746" r:id="rId70"/>
    <p:sldId id="652" r:id="rId71"/>
    <p:sldId id="730" r:id="rId72"/>
    <p:sldId id="656" r:id="rId73"/>
    <p:sldId id="602" r:id="rId74"/>
    <p:sldId id="601" r:id="rId75"/>
    <p:sldId id="611" r:id="rId76"/>
    <p:sldId id="603" r:id="rId77"/>
    <p:sldId id="604" r:id="rId78"/>
    <p:sldId id="512" r:id="rId79"/>
    <p:sldId id="714" r:id="rId80"/>
    <p:sldId id="715" r:id="rId81"/>
    <p:sldId id="527" r:id="rId82"/>
    <p:sldId id="496" r:id="rId83"/>
    <p:sldId id="492" r:id="rId84"/>
    <p:sldId id="517" r:id="rId85"/>
    <p:sldId id="515" r:id="rId86"/>
    <p:sldId id="529" r:id="rId87"/>
    <p:sldId id="530" r:id="rId88"/>
    <p:sldId id="531" r:id="rId89"/>
    <p:sldId id="549" r:id="rId90"/>
    <p:sldId id="532" r:id="rId91"/>
    <p:sldId id="533" r:id="rId92"/>
    <p:sldId id="552" r:id="rId93"/>
    <p:sldId id="550" r:id="rId94"/>
    <p:sldId id="499" r:id="rId95"/>
    <p:sldId id="706" r:id="rId96"/>
    <p:sldId id="516" r:id="rId97"/>
    <p:sldId id="553" r:id="rId98"/>
    <p:sldId id="707" r:id="rId99"/>
    <p:sldId id="498" r:id="rId100"/>
    <p:sldId id="522" r:id="rId101"/>
    <p:sldId id="521" r:id="rId102"/>
    <p:sldId id="756" r:id="rId103"/>
    <p:sldId id="752" r:id="rId104"/>
    <p:sldId id="755" r:id="rId105"/>
    <p:sldId id="757" r:id="rId106"/>
    <p:sldId id="337" r:id="rId107"/>
    <p:sldId id="342" r:id="rId108"/>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y Hrosch" initials="TH" lastIdx="4" clrIdx="0">
    <p:extLst>
      <p:ext uri="{19B8F6BF-5375-455C-9EA6-DF929625EA0E}">
        <p15:presenceInfo xmlns:p15="http://schemas.microsoft.com/office/powerpoint/2012/main" userId="S::TammyHrosch@metasolutions.net::df659b2f-5de0-447c-b39e-60acf0af4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75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84136" autoAdjust="0"/>
  </p:normalViewPr>
  <p:slideViewPr>
    <p:cSldViewPr snapToGrid="0" snapToObjects="1">
      <p:cViewPr varScale="1">
        <p:scale>
          <a:sx n="97" d="100"/>
          <a:sy n="97" d="100"/>
        </p:scale>
        <p:origin x="696" y="78"/>
      </p:cViewPr>
      <p:guideLst/>
    </p:cSldViewPr>
  </p:slideViewPr>
  <p:outlineViewPr>
    <p:cViewPr>
      <p:scale>
        <a:sx n="33" d="100"/>
        <a:sy n="33" d="100"/>
      </p:scale>
      <p:origin x="0" y="-59232"/>
    </p:cViewPr>
  </p:outlineViewPr>
  <p:notesTextViewPr>
    <p:cViewPr>
      <p:scale>
        <a:sx n="150" d="100"/>
        <a:sy n="150" d="100"/>
      </p:scale>
      <p:origin x="0" y="0"/>
    </p:cViewPr>
  </p:notesTextViewPr>
  <p:sorterViewPr>
    <p:cViewPr>
      <p:scale>
        <a:sx n="50" d="100"/>
        <a:sy n="50" d="100"/>
      </p:scale>
      <p:origin x="0" y="0"/>
    </p:cViewPr>
  </p:sorterViewPr>
  <p:notesViewPr>
    <p:cSldViewPr snapToGrid="0" snapToObjects="1">
      <p:cViewPr varScale="1">
        <p:scale>
          <a:sx n="88" d="100"/>
          <a:sy n="88" d="100"/>
        </p:scale>
        <p:origin x="235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8058" cy="453260"/>
          </a:xfrm>
          <a:prstGeom prst="rect">
            <a:avLst/>
          </a:prstGeom>
        </p:spPr>
        <p:txBody>
          <a:bodyPr vert="horz" lIns="90791" tIns="45395" rIns="90791" bIns="45395" rtlCol="0"/>
          <a:lstStyle>
            <a:lvl1pPr algn="l">
              <a:defRPr sz="1200"/>
            </a:lvl1pPr>
          </a:lstStyle>
          <a:p>
            <a:endParaRPr lang="en-US"/>
          </a:p>
        </p:txBody>
      </p:sp>
      <p:sp>
        <p:nvSpPr>
          <p:cNvPr id="3" name="Date Placeholder 2"/>
          <p:cNvSpPr>
            <a:spLocks noGrp="1"/>
          </p:cNvSpPr>
          <p:nvPr>
            <p:ph type="dt" sz="quarter" idx="1"/>
          </p:nvPr>
        </p:nvSpPr>
        <p:spPr>
          <a:xfrm>
            <a:off x="4022826" y="1"/>
            <a:ext cx="3078058" cy="453260"/>
          </a:xfrm>
          <a:prstGeom prst="rect">
            <a:avLst/>
          </a:prstGeom>
        </p:spPr>
        <p:txBody>
          <a:bodyPr vert="horz" lIns="90791" tIns="45395" rIns="90791" bIns="45395" rtlCol="0"/>
          <a:lstStyle>
            <a:lvl1pPr algn="r">
              <a:defRPr sz="1200"/>
            </a:lvl1pPr>
          </a:lstStyle>
          <a:p>
            <a:fld id="{E10F49E1-97F7-499F-9248-76E81508CB46}" type="datetimeFigureOut">
              <a:rPr lang="en-US" smtClean="0"/>
              <a:t>8/31/2022</a:t>
            </a:fld>
            <a:endParaRPr lang="en-US"/>
          </a:p>
        </p:txBody>
      </p:sp>
      <p:sp>
        <p:nvSpPr>
          <p:cNvPr id="4" name="Footer Placeholder 3"/>
          <p:cNvSpPr>
            <a:spLocks noGrp="1"/>
          </p:cNvSpPr>
          <p:nvPr>
            <p:ph type="ftr" sz="quarter" idx="2"/>
          </p:nvPr>
        </p:nvSpPr>
        <p:spPr>
          <a:xfrm>
            <a:off x="2" y="8584378"/>
            <a:ext cx="3078058" cy="453260"/>
          </a:xfrm>
          <a:prstGeom prst="rect">
            <a:avLst/>
          </a:prstGeom>
        </p:spPr>
        <p:txBody>
          <a:bodyPr vert="horz" lIns="90791" tIns="45395" rIns="90791" bIns="45395" rtlCol="0" anchor="b"/>
          <a:lstStyle>
            <a:lvl1pPr algn="l">
              <a:defRPr sz="1200"/>
            </a:lvl1pPr>
          </a:lstStyle>
          <a:p>
            <a:endParaRPr lang="en-US"/>
          </a:p>
        </p:txBody>
      </p:sp>
      <p:sp>
        <p:nvSpPr>
          <p:cNvPr id="5" name="Slide Number Placeholder 4"/>
          <p:cNvSpPr>
            <a:spLocks noGrp="1"/>
          </p:cNvSpPr>
          <p:nvPr>
            <p:ph type="sldNum" sz="quarter" idx="3"/>
          </p:nvPr>
        </p:nvSpPr>
        <p:spPr>
          <a:xfrm>
            <a:off x="4022826" y="8584378"/>
            <a:ext cx="3078058" cy="453260"/>
          </a:xfrm>
          <a:prstGeom prst="rect">
            <a:avLst/>
          </a:prstGeom>
        </p:spPr>
        <p:txBody>
          <a:bodyPr vert="horz" lIns="90791" tIns="45395" rIns="90791" bIns="45395" rtlCol="0" anchor="b"/>
          <a:lstStyle>
            <a:lvl1pPr algn="r">
              <a:defRPr sz="1200"/>
            </a:lvl1pPr>
          </a:lstStyle>
          <a:p>
            <a:fld id="{F5ACFE13-8852-4C58-87BA-5DBC66587FC0}" type="slidenum">
              <a:rPr lang="en-US" smtClean="0"/>
              <a:t>‹#›</a:t>
            </a:fld>
            <a:endParaRPr lang="en-US"/>
          </a:p>
        </p:txBody>
      </p:sp>
    </p:spTree>
    <p:extLst>
      <p:ext uri="{BB962C8B-B14F-4D97-AF65-F5344CB8AC3E}">
        <p14:creationId xmlns:p14="http://schemas.microsoft.com/office/powerpoint/2010/main" val="20234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53451"/>
          </a:xfrm>
          <a:prstGeom prst="rect">
            <a:avLst/>
          </a:prstGeom>
        </p:spPr>
        <p:txBody>
          <a:bodyPr vert="horz" lIns="93301" tIns="46652" rIns="93301" bIns="46652" rtlCol="0"/>
          <a:lstStyle>
            <a:lvl1pPr algn="l">
              <a:defRPr sz="1200"/>
            </a:lvl1pPr>
          </a:lstStyle>
          <a:p>
            <a:endParaRPr lang="en-US" dirty="0"/>
          </a:p>
        </p:txBody>
      </p:sp>
      <p:sp>
        <p:nvSpPr>
          <p:cNvPr id="3" name="Date Placeholder 2"/>
          <p:cNvSpPr>
            <a:spLocks noGrp="1"/>
          </p:cNvSpPr>
          <p:nvPr>
            <p:ph type="dt" idx="1"/>
          </p:nvPr>
        </p:nvSpPr>
        <p:spPr>
          <a:xfrm>
            <a:off x="4023094" y="0"/>
            <a:ext cx="3077739" cy="453451"/>
          </a:xfrm>
          <a:prstGeom prst="rect">
            <a:avLst/>
          </a:prstGeom>
        </p:spPr>
        <p:txBody>
          <a:bodyPr vert="horz" lIns="93301" tIns="46652" rIns="93301" bIns="46652" rtlCol="0"/>
          <a:lstStyle>
            <a:lvl1pPr algn="r">
              <a:defRPr sz="1200"/>
            </a:lvl1pPr>
          </a:lstStyle>
          <a:p>
            <a:fld id="{3D328E97-1C17-4CF3-801B-A772B8382C94}" type="datetimeFigureOut">
              <a:rPr lang="en-US" smtClean="0"/>
              <a:t>8/31/2022</a:t>
            </a:fld>
            <a:endParaRPr lang="en-US" dirty="0"/>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3301" tIns="46652" rIns="93301" bIns="46652" rtlCol="0" anchor="ctr"/>
          <a:lstStyle/>
          <a:p>
            <a:endParaRPr lang="en-US" dirty="0"/>
          </a:p>
        </p:txBody>
      </p:sp>
      <p:sp>
        <p:nvSpPr>
          <p:cNvPr id="5" name="Notes Placeholder 4"/>
          <p:cNvSpPr>
            <a:spLocks noGrp="1"/>
          </p:cNvSpPr>
          <p:nvPr>
            <p:ph type="body" sz="quarter" idx="3"/>
          </p:nvPr>
        </p:nvSpPr>
        <p:spPr>
          <a:xfrm>
            <a:off x="710248" y="4349363"/>
            <a:ext cx="5681980" cy="3558571"/>
          </a:xfrm>
          <a:prstGeom prst="rect">
            <a:avLst/>
          </a:prstGeom>
        </p:spPr>
        <p:txBody>
          <a:bodyPr vert="horz" lIns="93301" tIns="46652" rIns="93301" bIns="466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584189"/>
            <a:ext cx="3077739" cy="453450"/>
          </a:xfrm>
          <a:prstGeom prst="rect">
            <a:avLst/>
          </a:prstGeom>
        </p:spPr>
        <p:txBody>
          <a:bodyPr vert="horz" lIns="93301" tIns="46652" rIns="93301" bIns="466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584189"/>
            <a:ext cx="3077739" cy="453450"/>
          </a:xfrm>
          <a:prstGeom prst="rect">
            <a:avLst/>
          </a:prstGeom>
        </p:spPr>
        <p:txBody>
          <a:bodyPr vert="horz" lIns="93301" tIns="46652" rIns="93301" bIns="46652" rtlCol="0" anchor="b"/>
          <a:lstStyle>
            <a:lvl1pPr algn="r">
              <a:defRPr sz="1200"/>
            </a:lvl1pPr>
          </a:lstStyle>
          <a:p>
            <a:fld id="{A14D76B5-9437-466B-8333-8FA70E4511FB}" type="slidenum">
              <a:rPr lang="en-US" smtClean="0"/>
              <a:t>‹#›</a:t>
            </a:fld>
            <a:endParaRPr lang="en-US" dirty="0"/>
          </a:p>
        </p:txBody>
      </p:sp>
    </p:spTree>
    <p:extLst>
      <p:ext uri="{BB962C8B-B14F-4D97-AF65-F5344CB8AC3E}">
        <p14:creationId xmlns:p14="http://schemas.microsoft.com/office/powerpoint/2010/main" val="276739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education.ohio.gov/getattachment/Topics/Ohio-s-Graduation-Requirements/Earning-an-Ohio-High-School-Diploma-for-the-Cl-2/GradReq2021.pdf.aspx?lang=en-US"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s://education.ohio.gov/Topics/Ohio-s-Graduation-Requirements/Earning-an-Ohio-High-School-Diploma-for-the-Cl-2" TargetMode="Externa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a:t>
            </a:fld>
            <a:endParaRPr lang="en-US" dirty="0"/>
          </a:p>
        </p:txBody>
      </p:sp>
    </p:spTree>
    <p:extLst>
      <p:ext uri="{BB962C8B-B14F-4D97-AF65-F5344CB8AC3E}">
        <p14:creationId xmlns:p14="http://schemas.microsoft.com/office/powerpoint/2010/main" val="250852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live demonstration of how to use filters and to</a:t>
            </a:r>
            <a:r>
              <a:rPr lang="en-US" baseline="0" dirty="0"/>
              <a:t> show how the reports will be listed as chronological by year and then alphabetical by report name would be helpful.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a:t>
            </a:fld>
            <a:endParaRPr lang="en-US" dirty="0"/>
          </a:p>
        </p:txBody>
      </p:sp>
    </p:spTree>
    <p:extLst>
      <p:ext uri="{BB962C8B-B14F-4D97-AF65-F5344CB8AC3E}">
        <p14:creationId xmlns:p14="http://schemas.microsoft.com/office/powerpoint/2010/main" val="113407078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versions</a:t>
            </a:r>
            <a:r>
              <a:rPr lang="en-US" baseline="0" dirty="0"/>
              <a:t> of the WorkKeys assessment. </a:t>
            </a:r>
            <a:r>
              <a:rPr lang="en-US" dirty="0"/>
              <a:t>Version 1 has Locating Information (LCIF), Mathematics, and</a:t>
            </a:r>
            <a:r>
              <a:rPr lang="en-US" baseline="0" dirty="0"/>
              <a:t> </a:t>
            </a:r>
            <a:r>
              <a:rPr lang="en-US" dirty="0"/>
              <a:t>Reading. Version 2</a:t>
            </a:r>
            <a:r>
              <a:rPr lang="en-US" baseline="0" dirty="0"/>
              <a:t> has </a:t>
            </a:r>
            <a:r>
              <a:rPr lang="en-US" dirty="0"/>
              <a:t>Applied Math</a:t>
            </a:r>
            <a:r>
              <a:rPr lang="en-US" baseline="0" dirty="0"/>
              <a:t> (AMTH), </a:t>
            </a:r>
            <a:r>
              <a:rPr lang="en-US" dirty="0"/>
              <a:t>Graphic Literacy (GLIT), and Workplace Documents (WDOC). </a:t>
            </a:r>
          </a:p>
          <a:p>
            <a:endParaRPr lang="en-US"/>
          </a:p>
          <a:p>
            <a:r>
              <a:rPr lang="en-US"/>
              <a:t>Many </a:t>
            </a:r>
            <a:r>
              <a:rPr lang="en-US" dirty="0"/>
              <a:t>of the 1-point credentials count for a number (or all) of the career fields. Things like CPR, for instance, count toward more than one field which will display as 1 or a 2 across multiple credential areas. </a:t>
            </a:r>
          </a:p>
        </p:txBody>
      </p:sp>
      <p:sp>
        <p:nvSpPr>
          <p:cNvPr id="4" name="Slide Number Placeholder 3"/>
          <p:cNvSpPr>
            <a:spLocks noGrp="1"/>
          </p:cNvSpPr>
          <p:nvPr>
            <p:ph type="sldNum" sz="quarter" idx="10"/>
          </p:nvPr>
        </p:nvSpPr>
        <p:spPr/>
        <p:txBody>
          <a:bodyPr/>
          <a:lstStyle/>
          <a:p>
            <a:fld id="{A14D76B5-9437-466B-8333-8FA70E4511FB}" type="slidenum">
              <a:rPr lang="en-US" smtClean="0"/>
              <a:t>100</a:t>
            </a:fld>
            <a:endParaRPr lang="en-US" dirty="0"/>
          </a:p>
        </p:txBody>
      </p:sp>
    </p:spTree>
    <p:extLst>
      <p:ext uri="{BB962C8B-B14F-4D97-AF65-F5344CB8AC3E}">
        <p14:creationId xmlns:p14="http://schemas.microsoft.com/office/powerpoint/2010/main" val="22810413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101</a:t>
            </a:fld>
            <a:endParaRPr lang="en-US" dirty="0"/>
          </a:p>
        </p:txBody>
      </p:sp>
    </p:spTree>
    <p:extLst>
      <p:ext uri="{BB962C8B-B14F-4D97-AF65-F5344CB8AC3E}">
        <p14:creationId xmlns:p14="http://schemas.microsoft.com/office/powerpoint/2010/main" val="40109097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report, replaces Prep for Success Report</a:t>
            </a:r>
          </a:p>
        </p:txBody>
      </p:sp>
      <p:sp>
        <p:nvSpPr>
          <p:cNvPr id="4" name="Slide Number Placeholder 3"/>
          <p:cNvSpPr>
            <a:spLocks noGrp="1"/>
          </p:cNvSpPr>
          <p:nvPr>
            <p:ph type="sldNum" sz="quarter" idx="10"/>
          </p:nvPr>
        </p:nvSpPr>
        <p:spPr/>
        <p:txBody>
          <a:bodyPr/>
          <a:lstStyle/>
          <a:p>
            <a:fld id="{A14D76B5-9437-466B-8333-8FA70E4511FB}" type="slidenum">
              <a:rPr lang="en-US" smtClean="0"/>
              <a:t>102</a:t>
            </a:fld>
            <a:endParaRPr lang="en-US" dirty="0"/>
          </a:p>
        </p:txBody>
      </p:sp>
    </p:spTree>
    <p:extLst>
      <p:ext uri="{BB962C8B-B14F-4D97-AF65-F5344CB8AC3E}">
        <p14:creationId xmlns:p14="http://schemas.microsoft.com/office/powerpoint/2010/main" val="42707339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Report Card College, Career, Workforce, and Military Readiness report- also known as the 2022_RPTCRD_CCWMRdy Report</a:t>
            </a:r>
          </a:p>
          <a:p>
            <a:pPr defTabSz="915772">
              <a:defRPr/>
            </a:pPr>
            <a:r>
              <a:rPr lang="en-US" dirty="0"/>
              <a:t>No names on report since it is a received file- districts can use V Look up to add names.</a:t>
            </a:r>
          </a:p>
          <a:p>
            <a:pPr defTabSz="915772">
              <a:defRPr/>
            </a:pPr>
            <a:endParaRPr lang="en-US" dirty="0"/>
          </a:p>
          <a:p>
            <a:r>
              <a:rPr lang="en-US" dirty="0">
                <a:ea typeface="Calibri" panose="020F0502020204030204" pitchFamily="34" charset="0"/>
              </a:rPr>
              <a:t>Good morning Jean, </a:t>
            </a:r>
          </a:p>
          <a:p>
            <a:r>
              <a:rPr lang="en-US" dirty="0">
                <a:ea typeface="Calibri" panose="020F0502020204030204" pitchFamily="34" charset="0"/>
              </a:rPr>
              <a:t> I am not sure yet of the timing of this report – it will not be produced until after the current report card is released. It does use lagged data and will be updated for the Class of 2022. The goal is to have reports out before the close of the FY22 graduation collection so districts can review and update data if necessary. </a:t>
            </a:r>
          </a:p>
          <a:p>
            <a:r>
              <a:rPr lang="en-US" dirty="0">
                <a:ea typeface="Calibri" panose="020F0502020204030204" pitchFamily="34" charset="0"/>
              </a:rPr>
              <a:t> Hope this helps!</a:t>
            </a:r>
          </a:p>
          <a:p>
            <a:r>
              <a:rPr lang="en-US" dirty="0">
                <a:ea typeface="Calibri" panose="020F0502020204030204" pitchFamily="34" charset="0"/>
              </a:rPr>
              <a:t> Let me know if you have any other questions. </a:t>
            </a:r>
          </a:p>
          <a:p>
            <a:r>
              <a:rPr lang="en-US" dirty="0">
                <a:ea typeface="Calibri" panose="020F0502020204030204" pitchFamily="34" charset="0"/>
              </a:rPr>
              <a:t> Have a great day, </a:t>
            </a:r>
          </a:p>
          <a:p>
            <a:pPr>
              <a:lnSpc>
                <a:spcPts val="1207"/>
              </a:lnSpc>
            </a:pPr>
            <a:r>
              <a:rPr lang="en-US" b="1" dirty="0">
                <a:solidFill>
                  <a:srgbClr val="000000"/>
                </a:solidFill>
                <a:ea typeface="Calibri" panose="020F0502020204030204" pitchFamily="34" charset="0"/>
              </a:rPr>
              <a:t>Letitia E. Linville, Ph.D.</a:t>
            </a:r>
            <a:endParaRPr lang="en-US" dirty="0">
              <a:ea typeface="Calibri" panose="020F0502020204030204" pitchFamily="34" charset="0"/>
            </a:endParaRPr>
          </a:p>
          <a:p>
            <a:pPr defTabSz="915772">
              <a:defRPr/>
            </a:pPr>
            <a:endParaRPr lang="en-US" dirty="0"/>
          </a:p>
          <a:p>
            <a:pPr defTabSz="915772">
              <a:defRPr/>
            </a:pP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103</a:t>
            </a:fld>
            <a:endParaRPr lang="en-US" dirty="0"/>
          </a:p>
        </p:txBody>
      </p:sp>
    </p:spTree>
    <p:extLst>
      <p:ext uri="{BB962C8B-B14F-4D97-AF65-F5344CB8AC3E}">
        <p14:creationId xmlns:p14="http://schemas.microsoft.com/office/powerpoint/2010/main" val="37503875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of report issued June 2022. </a:t>
            </a:r>
          </a:p>
          <a:p>
            <a:r>
              <a:rPr lang="en-US" dirty="0"/>
              <a:t>see 2022_RPTCRD_CCWMRdy report explanation for details</a:t>
            </a:r>
          </a:p>
          <a:p>
            <a:r>
              <a:rPr lang="en-US" dirty="0"/>
              <a:t>A- IRN of district receiving the report; B- Cohort of the student; C- District IRN; D- </a:t>
            </a:r>
            <a:r>
              <a:rPr lang="en-US" dirty="0" err="1"/>
              <a:t>Bldg</a:t>
            </a:r>
            <a:r>
              <a:rPr lang="en-US" dirty="0"/>
              <a:t> IRN; E- SSID</a:t>
            </a:r>
          </a:p>
          <a:p>
            <a:r>
              <a:rPr lang="en-US" dirty="0"/>
              <a:t>AD- Yes or No- 12 credential points in one field; AE- Yes or No- pre-apprenticeship program complete; </a:t>
            </a:r>
          </a:p>
          <a:p>
            <a:r>
              <a:rPr lang="en-US" dirty="0"/>
              <a:t>AF- Yes or No- Ohio Means Jobs Readiness Seal; AG- Yes or No- 250 hours of work-based learning experience</a:t>
            </a:r>
          </a:p>
        </p:txBody>
      </p:sp>
      <p:sp>
        <p:nvSpPr>
          <p:cNvPr id="4" name="Slide Number Placeholder 3"/>
          <p:cNvSpPr>
            <a:spLocks noGrp="1"/>
          </p:cNvSpPr>
          <p:nvPr>
            <p:ph type="sldNum" sz="quarter" idx="10"/>
          </p:nvPr>
        </p:nvSpPr>
        <p:spPr/>
        <p:txBody>
          <a:bodyPr/>
          <a:lstStyle/>
          <a:p>
            <a:fld id="{A14D76B5-9437-466B-8333-8FA70E4511FB}" type="slidenum">
              <a:rPr lang="en-US" smtClean="0"/>
              <a:t>104</a:t>
            </a:fld>
            <a:endParaRPr lang="en-US" dirty="0"/>
          </a:p>
        </p:txBody>
      </p:sp>
    </p:spTree>
    <p:extLst>
      <p:ext uri="{BB962C8B-B14F-4D97-AF65-F5344CB8AC3E}">
        <p14:creationId xmlns:p14="http://schemas.microsoft.com/office/powerpoint/2010/main" val="127543896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105</a:t>
            </a:fld>
            <a:endParaRPr lang="en-US" dirty="0"/>
          </a:p>
        </p:txBody>
      </p:sp>
    </p:spTree>
    <p:extLst>
      <p:ext uri="{BB962C8B-B14F-4D97-AF65-F5344CB8AC3E}">
        <p14:creationId xmlns:p14="http://schemas.microsoft.com/office/powerpoint/2010/main" val="37928384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106</a:t>
            </a:fld>
            <a:endParaRPr lang="en-US" dirty="0"/>
          </a:p>
        </p:txBody>
      </p:sp>
    </p:spTree>
    <p:extLst>
      <p:ext uri="{BB962C8B-B14F-4D97-AF65-F5344CB8AC3E}">
        <p14:creationId xmlns:p14="http://schemas.microsoft.com/office/powerpoint/2010/main" val="12832474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107</a:t>
            </a:fld>
            <a:endParaRPr lang="en-US" dirty="0"/>
          </a:p>
        </p:txBody>
      </p:sp>
    </p:spTree>
    <p:extLst>
      <p:ext uri="{BB962C8B-B14F-4D97-AF65-F5344CB8AC3E}">
        <p14:creationId xmlns:p14="http://schemas.microsoft.com/office/powerpoint/2010/main" val="318587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7844" rtl="0" eaLnBrk="1" fontAlgn="auto" latinLnBrk="0" hangingPunct="1">
              <a:lnSpc>
                <a:spcPct val="100000"/>
              </a:lnSpc>
              <a:spcBef>
                <a:spcPts val="0"/>
              </a:spcBef>
              <a:spcAft>
                <a:spcPts val="0"/>
              </a:spcAft>
              <a:buClrTx/>
              <a:buSzTx/>
              <a:buFontTx/>
              <a:buNone/>
              <a:tabLst/>
              <a:defRPr/>
            </a:pPr>
            <a:r>
              <a:rPr lang="en-US" b="1" i="1" u="sng" dirty="0"/>
              <a:t>Presenter use the </a:t>
            </a:r>
            <a:r>
              <a:rPr lang="en-US" sz="1200" b="1" i="1" u="sng" dirty="0"/>
              <a:t>(GRAD-002) Newly Assigned to Grad Cohort- DEMO</a:t>
            </a:r>
          </a:p>
          <a:p>
            <a:pPr defTabSz="907844">
              <a:defRPr/>
            </a:pPr>
            <a:r>
              <a:rPr lang="en-US" baseline="0" dirty="0"/>
              <a:t>file to demonstrate these steps. Attendees can prepare their own report as you demonstrate the Basic Excel steps.</a:t>
            </a:r>
          </a:p>
          <a:p>
            <a:r>
              <a:rPr lang="en-US" baseline="0" dirty="0"/>
              <a:t>Select top row and select Wrap Text from the Home Tab</a:t>
            </a:r>
          </a:p>
          <a:p>
            <a:r>
              <a:rPr lang="en-US" baseline="0" dirty="0"/>
              <a:t>While the top row is selected, from the View Tab, select Freeze Panes and Freeze Top Row</a:t>
            </a:r>
          </a:p>
          <a:p>
            <a:r>
              <a:rPr lang="en-US" baseline="0" dirty="0"/>
              <a:t>Select entire spreadsheet (click cell between Row 1 and Column A) then place cursor on the line between any two column headers and double click</a:t>
            </a:r>
          </a:p>
          <a:p>
            <a:r>
              <a:rPr lang="en-US" baseline="0" dirty="0"/>
              <a:t>While spreadsheet is highlighted, from the Data tab, choose Filter (or from the Home Tab select Filter)</a:t>
            </a:r>
            <a:endParaRPr lang="en-US" dirty="0"/>
          </a:p>
          <a:p>
            <a:pPr defTabSz="907844">
              <a:defRP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11</a:t>
            </a:fld>
            <a:endParaRPr lang="en-US" dirty="0"/>
          </a:p>
        </p:txBody>
      </p:sp>
    </p:spTree>
    <p:extLst>
      <p:ext uri="{BB962C8B-B14F-4D97-AF65-F5344CB8AC3E}">
        <p14:creationId xmlns:p14="http://schemas.microsoft.com/office/powerpoint/2010/main" val="229404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your district’s own graduation requirements. Are these above the state minimum? Do you know who to talk to when validating graduation data?</a:t>
            </a:r>
          </a:p>
        </p:txBody>
      </p:sp>
      <p:sp>
        <p:nvSpPr>
          <p:cNvPr id="4" name="Slide Number Placeholder 3"/>
          <p:cNvSpPr>
            <a:spLocks noGrp="1"/>
          </p:cNvSpPr>
          <p:nvPr>
            <p:ph type="sldNum" sz="quarter" idx="10"/>
          </p:nvPr>
        </p:nvSpPr>
        <p:spPr/>
        <p:txBody>
          <a:bodyPr/>
          <a:lstStyle/>
          <a:p>
            <a:fld id="{A14D76B5-9437-466B-8333-8FA70E4511FB}" type="slidenum">
              <a:rPr lang="en-US" smtClean="0"/>
              <a:t>12</a:t>
            </a:fld>
            <a:endParaRPr lang="en-US" dirty="0"/>
          </a:p>
        </p:txBody>
      </p:sp>
    </p:spTree>
    <p:extLst>
      <p:ext uri="{BB962C8B-B14F-4D97-AF65-F5344CB8AC3E}">
        <p14:creationId xmlns:p14="http://schemas.microsoft.com/office/powerpoint/2010/main" val="454892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13</a:t>
            </a:fld>
            <a:endParaRPr lang="en-US" dirty="0"/>
          </a:p>
        </p:txBody>
      </p:sp>
    </p:spTree>
    <p:extLst>
      <p:ext uri="{BB962C8B-B14F-4D97-AF65-F5344CB8AC3E}">
        <p14:creationId xmlns:p14="http://schemas.microsoft.com/office/powerpoint/2010/main" val="118379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All traditional districts, community schools, and STEM districts that graduate students receive the Newly Assigned to Grad Cohort Report. It is available as part of Mid-Year and End of Year  Student (S) collections, and the Graduate (G) collection.</a:t>
            </a:r>
          </a:p>
          <a:p>
            <a:endParaRPr lang="en-US" dirty="0">
              <a:solidFill>
                <a:srgbClr val="000000"/>
              </a:solidFill>
            </a:endParaRPr>
          </a:p>
          <a:p>
            <a:r>
              <a:rPr lang="en-US" dirty="0">
                <a:solidFill>
                  <a:srgbClr val="000000"/>
                </a:solidFill>
              </a:rPr>
              <a:t>Data for this report is pulled from the Grad Cohort Status reports (but not the Grad Issues report). The report includes any student that has data in the ADD COHORT BY GRAD EVENT CODE column of the reports.</a:t>
            </a:r>
          </a:p>
          <a:p>
            <a:endParaRPr lang="en-US" dirty="0">
              <a:solidFill>
                <a:srgbClr val="000000"/>
              </a:solidFill>
            </a:endParaRPr>
          </a:p>
          <a:p>
            <a:endParaRPr lang="en-US" dirty="0"/>
          </a:p>
          <a:p>
            <a:r>
              <a:rPr lang="en-US" dirty="0"/>
              <a:t>.</a:t>
            </a:r>
          </a:p>
        </p:txBody>
      </p:sp>
      <p:sp>
        <p:nvSpPr>
          <p:cNvPr id="4" name="Slide Number Placeholder 3"/>
          <p:cNvSpPr>
            <a:spLocks noGrp="1"/>
          </p:cNvSpPr>
          <p:nvPr>
            <p:ph type="sldNum" sz="quarter" idx="5"/>
          </p:nvPr>
        </p:nvSpPr>
        <p:spPr/>
        <p:txBody>
          <a:bodyPr/>
          <a:lstStyle/>
          <a:p>
            <a:fld id="{A14D76B5-9437-466B-8333-8FA70E4511FB}" type="slidenum">
              <a:rPr lang="en-US" smtClean="0"/>
              <a:t>14</a:t>
            </a:fld>
            <a:endParaRPr lang="en-US" dirty="0"/>
          </a:p>
        </p:txBody>
      </p:sp>
    </p:spTree>
    <p:extLst>
      <p:ext uri="{BB962C8B-B14F-4D97-AF65-F5344CB8AC3E}">
        <p14:creationId xmlns:p14="http://schemas.microsoft.com/office/powerpoint/2010/main" val="195978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5772" rtl="0" eaLnBrk="1" fontAlgn="auto" latinLnBrk="0" hangingPunct="1">
              <a:lnSpc>
                <a:spcPct val="100000"/>
              </a:lnSpc>
              <a:spcBef>
                <a:spcPts val="0"/>
              </a:spcBef>
              <a:spcAft>
                <a:spcPts val="0"/>
              </a:spcAft>
              <a:buClrTx/>
              <a:buSzTx/>
              <a:buFontTx/>
              <a:buNone/>
              <a:tabLst/>
              <a:defRPr/>
            </a:pPr>
            <a:r>
              <a:rPr lang="en-US" b="1" i="1" u="sng" dirty="0"/>
              <a:t>Presenter can use (GRAD-002) Newly Assigned to Grad Cohort DEMO </a:t>
            </a:r>
            <a:r>
              <a:rPr lang="en-US" dirty="0"/>
              <a:t>and toggle between the PowerPoint and the DEMO file.</a:t>
            </a:r>
          </a:p>
          <a:p>
            <a:pPr marL="0" marR="0" lvl="0" indent="0" algn="l" defTabSz="915772" rtl="0" eaLnBrk="1" fontAlgn="auto" latinLnBrk="0" hangingPunct="1">
              <a:lnSpc>
                <a:spcPct val="100000"/>
              </a:lnSpc>
              <a:spcBef>
                <a:spcPts val="0"/>
              </a:spcBef>
              <a:spcAft>
                <a:spcPts val="0"/>
              </a:spcAft>
              <a:buClrTx/>
              <a:buSzTx/>
              <a:buFontTx/>
              <a:buNone/>
              <a:tabLst/>
              <a:defRPr/>
            </a:pPr>
            <a:endParaRPr lang="en-US" dirty="0"/>
          </a:p>
          <a:p>
            <a:pPr defTabSz="915772">
              <a:defRPr/>
            </a:pPr>
            <a:r>
              <a:rPr lang="en-US" dirty="0">
                <a:solidFill>
                  <a:srgbClr val="000000"/>
                </a:solidFill>
              </a:rPr>
              <a:t>Columns are set up the same on the Newly Assigned to Grad Cohort Report and the Grad Cohort reports. We will discuss column headings in more detail in the upcoming Grad Cohort section.</a:t>
            </a:r>
            <a:endParaRPr lang="en-US" dirty="0"/>
          </a:p>
          <a:p>
            <a:endParaRPr lang="en-US" dirty="0"/>
          </a:p>
          <a:p>
            <a:r>
              <a:rPr lang="en-US" dirty="0"/>
              <a:t>If a student appears with EMIS ID and Name as “Not Available”, scroll to the right for the IRN of the entity reporting the student in the column titled “SRC LEA IRN”. We will cover this on the next slide. </a:t>
            </a:r>
          </a:p>
        </p:txBody>
      </p:sp>
      <p:sp>
        <p:nvSpPr>
          <p:cNvPr id="4" name="Slide Number Placeholder 3"/>
          <p:cNvSpPr>
            <a:spLocks noGrp="1"/>
          </p:cNvSpPr>
          <p:nvPr>
            <p:ph type="sldNum" sz="quarter" idx="5"/>
          </p:nvPr>
        </p:nvSpPr>
        <p:spPr/>
        <p:txBody>
          <a:bodyPr/>
          <a:lstStyle/>
          <a:p>
            <a:fld id="{A14D76B5-9437-466B-8333-8FA70E4511FB}" type="slidenum">
              <a:rPr lang="en-US" smtClean="0"/>
              <a:t>15</a:t>
            </a:fld>
            <a:endParaRPr lang="en-US" dirty="0"/>
          </a:p>
        </p:txBody>
      </p:sp>
    </p:spTree>
    <p:extLst>
      <p:ext uri="{BB962C8B-B14F-4D97-AF65-F5344CB8AC3E}">
        <p14:creationId xmlns:p14="http://schemas.microsoft.com/office/powerpoint/2010/main" val="2565119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this data is scrambled, you see STEM District IRN. However, in an unscrambled file, you would see the actual STEM District IRN.  Use OEDs to look up the IRNs, as necessary. Note that this example is a STEM District and not a STEM Building within a traditional district. Only STEM DISTRICT students count back to the resident district; STEM BUILDING students count at both the building and district at the educating district. </a:t>
            </a:r>
          </a:p>
          <a:p>
            <a:endParaRPr lang="en-US" dirty="0"/>
          </a:p>
          <a:p>
            <a:pPr defTabSz="915772">
              <a:defRPr/>
            </a:pPr>
            <a:r>
              <a:rPr lang="en-US" dirty="0"/>
              <a:t>Column W-“Add Cohort By GRAD Event Code” will list how a student was added to a Grad Cohort (either GRDIN or FYB9G)</a:t>
            </a:r>
          </a:p>
          <a:p>
            <a:r>
              <a:rPr lang="en-US" dirty="0">
                <a:latin typeface="Calibri" panose="020F0502020204030204" pitchFamily="34" charset="0"/>
                <a:cs typeface="Calibri" panose="020F0502020204030204" pitchFamily="34" charset="0"/>
              </a:rPr>
              <a:t>Grad Cohort determination- (confirmed with Roger Holbrook)</a:t>
            </a:r>
          </a:p>
          <a:p>
            <a:pPr marL="610407" lvl="1"/>
            <a:r>
              <a:rPr lang="en-US" dirty="0">
                <a:latin typeface="Calibri" panose="020F0502020204030204" pitchFamily="34" charset="0"/>
                <a:cs typeface="Calibri" panose="020F0502020204030204" pitchFamily="34" charset="0"/>
              </a:rPr>
              <a:t>Fiscal Year Began 9</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grade- used for students who were not reported by the district in a prior year. ODE looks backward  one year for the SSID number. </a:t>
            </a:r>
          </a:p>
          <a:p>
            <a:pPr marL="610407" lvl="1"/>
            <a:r>
              <a:rPr lang="en-US" dirty="0">
                <a:latin typeface="Calibri" panose="020F0502020204030204" pitchFamily="34" charset="0"/>
                <a:cs typeface="Calibri" panose="020F0502020204030204" pitchFamily="34" charset="0"/>
              </a:rPr>
              <a:t>GRDIN- State Equivalent Grade Level as of October 1 for students reported in a prior year by the district</a:t>
            </a:r>
          </a:p>
          <a:p>
            <a:pPr defTabSz="915772">
              <a:defRPr/>
            </a:pPr>
            <a:endParaRPr lang="en-US" dirty="0"/>
          </a:p>
          <a:p>
            <a:r>
              <a:rPr lang="en-US" dirty="0"/>
              <a:t>Note that this report can include multiple cohort years. </a:t>
            </a:r>
          </a:p>
        </p:txBody>
      </p:sp>
      <p:sp>
        <p:nvSpPr>
          <p:cNvPr id="4" name="Slide Number Placeholder 3"/>
          <p:cNvSpPr>
            <a:spLocks noGrp="1"/>
          </p:cNvSpPr>
          <p:nvPr>
            <p:ph type="sldNum" sz="quarter" idx="5"/>
          </p:nvPr>
        </p:nvSpPr>
        <p:spPr/>
        <p:txBody>
          <a:bodyPr/>
          <a:lstStyle/>
          <a:p>
            <a:fld id="{A14D76B5-9437-466B-8333-8FA70E4511FB}" type="slidenum">
              <a:rPr lang="en-US" smtClean="0"/>
              <a:t>16</a:t>
            </a:fld>
            <a:endParaRPr lang="en-US" dirty="0"/>
          </a:p>
        </p:txBody>
      </p:sp>
    </p:spTree>
    <p:extLst>
      <p:ext uri="{BB962C8B-B14F-4D97-AF65-F5344CB8AC3E}">
        <p14:creationId xmlns:p14="http://schemas.microsoft.com/office/powerpoint/2010/main" val="1218094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17</a:t>
            </a:fld>
            <a:endParaRPr lang="en-US" dirty="0"/>
          </a:p>
        </p:txBody>
      </p:sp>
    </p:spTree>
    <p:extLst>
      <p:ext uri="{BB962C8B-B14F-4D97-AF65-F5344CB8AC3E}">
        <p14:creationId xmlns:p14="http://schemas.microsoft.com/office/powerpoint/2010/main" val="247464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Only Result Codes GR0000 and GR9998 appear on the DEMO file. </a:t>
            </a:r>
          </a:p>
        </p:txBody>
      </p:sp>
      <p:sp>
        <p:nvSpPr>
          <p:cNvPr id="4" name="Slide Number Placeholder 3"/>
          <p:cNvSpPr>
            <a:spLocks noGrp="1"/>
          </p:cNvSpPr>
          <p:nvPr>
            <p:ph type="sldNum" sz="quarter" idx="5"/>
          </p:nvPr>
        </p:nvSpPr>
        <p:spPr/>
        <p:txBody>
          <a:bodyPr/>
          <a:lstStyle/>
          <a:p>
            <a:fld id="{A14D76B5-9437-466B-8333-8FA70E4511FB}" type="slidenum">
              <a:rPr lang="en-US" smtClean="0"/>
              <a:t>18</a:t>
            </a:fld>
            <a:endParaRPr lang="en-US" dirty="0"/>
          </a:p>
        </p:txBody>
      </p:sp>
    </p:spTree>
    <p:extLst>
      <p:ext uri="{BB962C8B-B14F-4D97-AF65-F5344CB8AC3E}">
        <p14:creationId xmlns:p14="http://schemas.microsoft.com/office/powerpoint/2010/main" val="4092396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19</a:t>
            </a:fld>
            <a:endParaRPr lang="en-US" dirty="0"/>
          </a:p>
        </p:txBody>
      </p:sp>
    </p:spTree>
    <p:extLst>
      <p:ext uri="{BB962C8B-B14F-4D97-AF65-F5344CB8AC3E}">
        <p14:creationId xmlns:p14="http://schemas.microsoft.com/office/powerpoint/2010/main" val="79478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2</a:t>
            </a:fld>
            <a:endParaRPr lang="en-US" dirty="0"/>
          </a:p>
        </p:txBody>
      </p:sp>
    </p:spTree>
    <p:extLst>
      <p:ext uri="{BB962C8B-B14F-4D97-AF65-F5344CB8AC3E}">
        <p14:creationId xmlns:p14="http://schemas.microsoft.com/office/powerpoint/2010/main" val="424699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20</a:t>
            </a:fld>
            <a:endParaRPr lang="en-US" dirty="0"/>
          </a:p>
        </p:txBody>
      </p:sp>
    </p:spTree>
    <p:extLst>
      <p:ext uri="{BB962C8B-B14F-4D97-AF65-F5344CB8AC3E}">
        <p14:creationId xmlns:p14="http://schemas.microsoft.com/office/powerpoint/2010/main" val="2617887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92">
              <a:defRPr/>
            </a:pPr>
            <a:r>
              <a:rPr lang="en-US" dirty="0">
                <a:solidFill>
                  <a:srgbClr val="000000"/>
                </a:solidFill>
              </a:rPr>
              <a:t>All traditional districts, community schools, and STEM districts that graduate students receive Grad Cohort Reports. They are available as part of Mid-Year and End of Year  Student (S) collections, and the Graduate (G) collection.</a:t>
            </a:r>
          </a:p>
          <a:p>
            <a:pPr defTabSz="915692">
              <a:defRPr/>
            </a:pPr>
            <a:endParaRPr lang="en-US" dirty="0">
              <a:solidFill>
                <a:srgbClr val="000000"/>
              </a:solidFill>
            </a:endParaRPr>
          </a:p>
          <a:p>
            <a:pPr defTabSz="915692">
              <a:defRPr/>
            </a:pPr>
            <a:r>
              <a:rPr lang="en-US" dirty="0"/>
              <a:t>Graduates reported in 22G could contain students from many different cohorts.</a:t>
            </a:r>
          </a:p>
          <a:p>
            <a:pPr defTabSz="915692">
              <a:defRPr/>
            </a:pPr>
            <a:endParaRPr lang="en-US" dirty="0"/>
          </a:p>
          <a:p>
            <a:pPr defTabSz="915692">
              <a:defRPr/>
            </a:pPr>
            <a:r>
              <a:rPr lang="en-US" dirty="0"/>
              <a:t>Cohort assignment is based on State Equivalent Grade Level as of October 1 if the student WAS reported in a prior year and Fiscal Year Began Ninth Grade if student WAS NOT reported in a prior year. Also see Cherwell ticket 2000306 for an additional example. </a:t>
            </a:r>
          </a:p>
          <a:p>
            <a:r>
              <a:rPr lang="en-US" dirty="0">
                <a:cs typeface="Calibri" panose="020F0502020204030204" pitchFamily="34" charset="0"/>
              </a:rPr>
              <a:t>Grad Cohort determination- (confirmed with Roger Holbrook)</a:t>
            </a:r>
          </a:p>
          <a:p>
            <a:pPr marL="610407" lvl="1"/>
            <a:r>
              <a:rPr lang="en-US" dirty="0">
                <a:cs typeface="Calibri" panose="020F0502020204030204" pitchFamily="34" charset="0"/>
              </a:rPr>
              <a:t>Fiscal Year Began 9</a:t>
            </a:r>
            <a:r>
              <a:rPr lang="en-US" baseline="30000" dirty="0">
                <a:cs typeface="Calibri" panose="020F0502020204030204" pitchFamily="34" charset="0"/>
              </a:rPr>
              <a:t>th</a:t>
            </a:r>
            <a:r>
              <a:rPr lang="en-US" dirty="0">
                <a:cs typeface="Calibri" panose="020F0502020204030204" pitchFamily="34" charset="0"/>
              </a:rPr>
              <a:t> grade- used for students who were not reported by the district in a prior year. ODE looks backward  one year for the SSID number. </a:t>
            </a:r>
          </a:p>
          <a:p>
            <a:pPr marL="610407" lvl="1"/>
            <a:r>
              <a:rPr lang="en-US" dirty="0">
                <a:cs typeface="Calibri" panose="020F0502020204030204" pitchFamily="34" charset="0"/>
              </a:rPr>
              <a:t>GRDIN- State Equivalent Grade Level as of October 1 for students reported in a prior year by the district</a:t>
            </a:r>
          </a:p>
          <a:p>
            <a:pPr defTabSz="915692">
              <a:defRP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21</a:t>
            </a:fld>
            <a:endParaRPr lang="en-US" dirty="0"/>
          </a:p>
        </p:txBody>
      </p:sp>
    </p:spTree>
    <p:extLst>
      <p:ext uri="{BB962C8B-B14F-4D97-AF65-F5344CB8AC3E}">
        <p14:creationId xmlns:p14="http://schemas.microsoft.com/office/powerpoint/2010/main" val="3972915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dirty="0"/>
          </a:p>
        </p:txBody>
      </p:sp>
      <p:sp>
        <p:nvSpPr>
          <p:cNvPr id="4" name="Slide Number Placeholder 3"/>
          <p:cNvSpPr>
            <a:spLocks noGrp="1"/>
          </p:cNvSpPr>
          <p:nvPr>
            <p:ph type="sldNum" sz="quarter" idx="5"/>
          </p:nvPr>
        </p:nvSpPr>
        <p:spPr/>
        <p:txBody>
          <a:bodyPr/>
          <a:lstStyle/>
          <a:p>
            <a:fld id="{A14D76B5-9437-466B-8333-8FA70E4511FB}" type="slidenum">
              <a:rPr lang="en-US" smtClean="0"/>
              <a:t>22</a:t>
            </a:fld>
            <a:endParaRPr lang="en-US" dirty="0"/>
          </a:p>
        </p:txBody>
      </p:sp>
    </p:spTree>
    <p:extLst>
      <p:ext uri="{BB962C8B-B14F-4D97-AF65-F5344CB8AC3E}">
        <p14:creationId xmlns:p14="http://schemas.microsoft.com/office/powerpoint/2010/main" val="3196188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a:t>
            </a:r>
            <a:r>
              <a:rPr lang="en-US" baseline="0" dirty="0"/>
              <a:t> the report names contain a number that represents the graduate measure length (4-year, 5 year, etc.) with the cohort graduation year (22, 23, etc.) Grad-422 represents the 4-year graduate rate for the cohort year of 2022. This section of the presentation is going to focus on the 4-year graduation rate for the class of 2022 however, all reports should be reviewed. </a:t>
            </a:r>
          </a:p>
          <a:p>
            <a:r>
              <a:rPr lang="en-US" baseline="0" dirty="0"/>
              <a:t>DPR- Dropout Prevention and Recovery School</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23</a:t>
            </a:fld>
            <a:endParaRPr lang="en-US" dirty="0"/>
          </a:p>
        </p:txBody>
      </p:sp>
    </p:spTree>
    <p:extLst>
      <p:ext uri="{BB962C8B-B14F-4D97-AF65-F5344CB8AC3E}">
        <p14:creationId xmlns:p14="http://schemas.microsoft.com/office/powerpoint/2010/main" val="2460042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7255" rtl="0" eaLnBrk="1" fontAlgn="auto" latinLnBrk="0" hangingPunct="1">
              <a:lnSpc>
                <a:spcPct val="100000"/>
              </a:lnSpc>
              <a:spcBef>
                <a:spcPts val="0"/>
              </a:spcBef>
              <a:spcAft>
                <a:spcPts val="0"/>
              </a:spcAft>
              <a:buClrTx/>
              <a:buSzTx/>
              <a:buFontTx/>
              <a:buNone/>
              <a:tabLst/>
              <a:defRPr/>
            </a:pPr>
            <a:r>
              <a:rPr lang="en-US" b="1" i="1" u="sng"/>
              <a:t>Presenter can use (GRAD-422) 2022 – Grad Cohort- 4</a:t>
            </a:r>
            <a:r>
              <a:rPr lang="en-US" b="1" i="1" u="sng" baseline="30000"/>
              <a:t>th</a:t>
            </a:r>
            <a:r>
              <a:rPr lang="en-US" b="1" i="1" u="sng"/>
              <a:t> Year Status DEMO</a:t>
            </a:r>
          </a:p>
          <a:p>
            <a:pPr marL="0" marR="0" lvl="0" indent="0" algn="l" defTabSz="907255" rtl="0" eaLnBrk="1" fontAlgn="auto" latinLnBrk="0" hangingPunct="1">
              <a:lnSpc>
                <a:spcPct val="100000"/>
              </a:lnSpc>
              <a:spcBef>
                <a:spcPts val="0"/>
              </a:spcBef>
              <a:spcAft>
                <a:spcPts val="0"/>
              </a:spcAft>
              <a:buClrTx/>
              <a:buSzTx/>
              <a:buFontTx/>
              <a:buNone/>
              <a:tabLst/>
              <a:defRPr/>
            </a:pPr>
            <a:endParaRPr lang="en-US" b="1" i="1" u="sng"/>
          </a:p>
          <a:p>
            <a:pPr defTabSz="907255">
              <a:defRPr/>
            </a:pPr>
            <a:r>
              <a:rPr lang="en-US" dirty="0"/>
              <a:t>To identify the students with names listed as “Not Available”, also look at the SRC LEA IRN in column M (not viewable on this slide) to identify who is educating the student. Look the IRN up in OEDS to identify the educating entity. </a:t>
            </a:r>
          </a:p>
          <a:p>
            <a:pPr defTabSz="907255">
              <a:defRPr/>
            </a:pPr>
            <a:endParaRPr lang="en-US" dirty="0"/>
          </a:p>
          <a:p>
            <a:pPr defTabSz="907255">
              <a:defRPr/>
            </a:pPr>
            <a:r>
              <a:rPr lang="en-US" dirty="0"/>
              <a:t>Only STEM District students count back to the resident district; STEM building students count at both the building and district at the educating district. Level 2 Record Type Code, and Record Type Description columns contain the same value for all students on the report.</a:t>
            </a:r>
          </a:p>
        </p:txBody>
      </p:sp>
      <p:sp>
        <p:nvSpPr>
          <p:cNvPr id="4" name="Slide Number Placeholder 3"/>
          <p:cNvSpPr>
            <a:spLocks noGrp="1"/>
          </p:cNvSpPr>
          <p:nvPr>
            <p:ph type="sldNum" sz="quarter" idx="10"/>
          </p:nvPr>
        </p:nvSpPr>
        <p:spPr/>
        <p:txBody>
          <a:bodyPr/>
          <a:lstStyle/>
          <a:p>
            <a:fld id="{A14D76B5-9437-466B-8333-8FA70E4511FB}" type="slidenum">
              <a:rPr lang="en-US" smtClean="0"/>
              <a:t>24</a:t>
            </a:fld>
            <a:endParaRPr lang="en-US" dirty="0"/>
          </a:p>
        </p:txBody>
      </p:sp>
    </p:spTree>
    <p:extLst>
      <p:ext uri="{BB962C8B-B14F-4D97-AF65-F5344CB8AC3E}">
        <p14:creationId xmlns:p14="http://schemas.microsoft.com/office/powerpoint/2010/main" val="902387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each result code in</a:t>
            </a:r>
            <a:r>
              <a:rPr lang="en-US" baseline="0" dirty="0"/>
              <a:t> upcoming slides. We will also show how to sort to get to the graduation rate. </a:t>
            </a:r>
          </a:p>
          <a:p>
            <a:endParaRPr lang="en-US" baseline="0" dirty="0"/>
          </a:p>
          <a:p>
            <a:r>
              <a:rPr lang="en-US" baseline="0" dirty="0"/>
              <a:t>Note that the ACNTBL LEA IRN and SRC LEA IRNs (columns L and M) are district level IRNs while the ACNTBL ORG IRN and SRC ATNDING ORG IRN (columns N and O) are building level IRNs. Note that the SRC ATTNDG ORG IRN could be a district level IRN </a:t>
            </a:r>
            <a:r>
              <a:rPr lang="en-US" i="1" baseline="0" dirty="0"/>
              <a:t>IF</a:t>
            </a:r>
            <a:r>
              <a:rPr lang="en-US" baseline="0" dirty="0"/>
              <a:t> the district is reporting a district level IRN on the FS 160 (Attending Building IRN element). The report displays what is reported, no manipulation or conversion is done. –Per Chad Richardson at ODE</a:t>
            </a:r>
          </a:p>
          <a:p>
            <a:endParaRPr lang="en-US" baseline="0" dirty="0"/>
          </a:p>
          <a:p>
            <a:r>
              <a:rPr lang="en-US" baseline="0" dirty="0"/>
              <a:t>EMIS Manual- section 2.1</a:t>
            </a:r>
          </a:p>
          <a:p>
            <a:r>
              <a:rPr lang="en-US" baseline="0" dirty="0"/>
              <a:t>Districts should only report a district IRN in the FS 160 (Attending Building IRN element) field if one of the following How Received situations applies-</a:t>
            </a:r>
          </a:p>
          <a:p>
            <a:r>
              <a:rPr lang="en-US" baseline="0" dirty="0"/>
              <a:t>6- In State Student Attending Non-Public School</a:t>
            </a:r>
          </a:p>
          <a:p>
            <a:r>
              <a:rPr lang="en-US" baseline="0" dirty="0"/>
              <a:t>F- Student Receiving Career Assessment Services Only</a:t>
            </a:r>
          </a:p>
          <a:p>
            <a:r>
              <a:rPr lang="en-US" baseline="0" dirty="0"/>
              <a:t>I- Student Receiving non-instructional, supplementary or related services</a:t>
            </a:r>
          </a:p>
          <a:p>
            <a:r>
              <a:rPr lang="en-US" baseline="0" dirty="0"/>
              <a:t>P- Court Placed students, excluding Foster Care </a:t>
            </a:r>
          </a:p>
          <a:p>
            <a:r>
              <a:rPr lang="en-US" baseline="0" dirty="0"/>
              <a:t>T- Students placed in Institutions, Non- court ordered </a:t>
            </a:r>
          </a:p>
        </p:txBody>
      </p:sp>
      <p:sp>
        <p:nvSpPr>
          <p:cNvPr id="4" name="Slide Number Placeholder 3"/>
          <p:cNvSpPr>
            <a:spLocks noGrp="1"/>
          </p:cNvSpPr>
          <p:nvPr>
            <p:ph type="sldNum" sz="quarter" idx="10"/>
          </p:nvPr>
        </p:nvSpPr>
        <p:spPr/>
        <p:txBody>
          <a:bodyPr/>
          <a:lstStyle/>
          <a:p>
            <a:fld id="{A14D76B5-9437-466B-8333-8FA70E4511FB}" type="slidenum">
              <a:rPr lang="en-US" smtClean="0"/>
              <a:t>25</a:t>
            </a:fld>
            <a:endParaRPr lang="en-US" dirty="0"/>
          </a:p>
        </p:txBody>
      </p:sp>
    </p:spTree>
    <p:extLst>
      <p:ext uri="{BB962C8B-B14F-4D97-AF65-F5344CB8AC3E}">
        <p14:creationId xmlns:p14="http://schemas.microsoft.com/office/powerpoint/2010/main" val="3218778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will discuss withdrawal codes in depth in upcoming slides. Note that if a graduate is not reported with a withdrawal code of 99, the withdrawal date and withdrawal code could appear as blank, or a prior withdrawal code could appear. </a:t>
            </a:r>
          </a:p>
          <a:p>
            <a:r>
              <a:rPr lang="en-US" baseline="0" dirty="0"/>
              <a:t>Columns X - AC  have been added due to additional accountability calculations that will be used as part of the graduation rate on the Local Report Card.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26</a:t>
            </a:fld>
            <a:endParaRPr lang="en-US" dirty="0"/>
          </a:p>
        </p:txBody>
      </p:sp>
    </p:spTree>
    <p:extLst>
      <p:ext uri="{BB962C8B-B14F-4D97-AF65-F5344CB8AC3E}">
        <p14:creationId xmlns:p14="http://schemas.microsoft.com/office/powerpoint/2010/main" val="4184857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graduation data including graduation seals are reported to EMIS but are not included in the graduation reports in FY22.</a:t>
            </a:r>
          </a:p>
          <a:p>
            <a:endParaRPr lang="en-US" dirty="0">
              <a:solidFill>
                <a:srgbClr val="000000"/>
              </a:solidFill>
              <a:effectLst/>
              <a:ea typeface="Times New Roman" panose="02020603050405020304" pitchFamily="18" charset="0"/>
            </a:endParaRPr>
          </a:p>
          <a:p>
            <a:r>
              <a:rPr lang="en-US" dirty="0">
                <a:solidFill>
                  <a:srgbClr val="000000"/>
                </a:solidFill>
                <a:effectLst/>
                <a:ea typeface="Times New Roman" panose="02020603050405020304" pitchFamily="18" charset="0"/>
              </a:rPr>
              <a:t>Pathway reports do not reflect graduation requirements for the Class of 2023 and beyond. Information related to those graduation requirements will be included in ODDEX in the coming months.</a:t>
            </a:r>
            <a:br>
              <a:rPr lang="en-US" dirty="0">
                <a:solidFill>
                  <a:srgbClr val="000000"/>
                </a:solidFill>
                <a:effectLst/>
                <a:ea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27</a:t>
            </a:fld>
            <a:endParaRPr lang="en-US" dirty="0"/>
          </a:p>
        </p:txBody>
      </p:sp>
    </p:spTree>
    <p:extLst>
      <p:ext uri="{BB962C8B-B14F-4D97-AF65-F5344CB8AC3E}">
        <p14:creationId xmlns:p14="http://schemas.microsoft.com/office/powerpoint/2010/main" val="2018841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595313"/>
            <a:ext cx="5422900" cy="3049587"/>
          </a:xfrm>
        </p:spPr>
      </p:sp>
      <p:sp>
        <p:nvSpPr>
          <p:cNvPr id="3" name="Notes Placeholder 2"/>
          <p:cNvSpPr>
            <a:spLocks noGrp="1"/>
          </p:cNvSpPr>
          <p:nvPr>
            <p:ph type="body" idx="1"/>
          </p:nvPr>
        </p:nvSpPr>
        <p:spPr>
          <a:xfrm>
            <a:off x="468086" y="3918179"/>
            <a:ext cx="6491424" cy="4801278"/>
          </a:xfrm>
        </p:spPr>
        <p:txBody>
          <a:bodyPr/>
          <a:lstStyle/>
          <a:p>
            <a:pPr defTabSz="915772">
              <a:defRPr/>
            </a:pPr>
            <a:r>
              <a:rPr lang="en-US" sz="1100" dirty="0"/>
              <a:t>Columns AD-AF are updated whenever Pathway Files are updated. Pathway files are received files which are not updated nightly. This section of the report can be out of sync with reported grad data used for grad cohort reports and may not indicate the latest reported grad data.</a:t>
            </a:r>
          </a:p>
          <a:p>
            <a:pPr defTabSz="915772">
              <a:defRPr/>
            </a:pPr>
            <a:endParaRPr lang="en-US" sz="1100" dirty="0"/>
          </a:p>
          <a:p>
            <a:pPr marL="0" marR="0">
              <a:spcBef>
                <a:spcPts val="0"/>
              </a:spcBef>
              <a:spcAft>
                <a:spcPts val="0"/>
              </a:spcAft>
            </a:pPr>
            <a:r>
              <a:rPr lang="en-US" sz="1100" dirty="0"/>
              <a:t>Columns AG and AH indicate “FY18”, however these additional pathways apply to prior year graduates. These columns refer to Alternative Pathway codes 520001 Student expected to graduate in the Class of 2018 or 2019 has completed additional graduation option 1 (non-CTE focus), 520002 Student expected to graduate in the Class of 2018 or 2019 has completed additional graduation option 2 (CTE focus).’ 520021 Student expected to graduate in the Class of 2020 has completed additional graduation option 1 (non-CTE focus)., 520022 Student expected to graduate in the Class of 2020 has completed additional graduation option 2 (CTE focus).</a:t>
            </a:r>
            <a:r>
              <a:rPr lang="en-US" sz="1100" i="1" dirty="0">
                <a:solidFill>
                  <a:srgbClr val="000000"/>
                </a:solidFill>
                <a:effectLst/>
                <a:ea typeface="Calibri" panose="020F0502020204030204" pitchFamily="34" charset="0"/>
              </a:rPr>
              <a:t> </a:t>
            </a:r>
          </a:p>
          <a:p>
            <a:pPr marL="0" marR="0">
              <a:spcBef>
                <a:spcPts val="0"/>
              </a:spcBef>
              <a:spcAft>
                <a:spcPts val="0"/>
              </a:spcAft>
            </a:pPr>
            <a:r>
              <a:rPr lang="en-US" sz="1100" i="1" dirty="0">
                <a:solidFill>
                  <a:srgbClr val="000000"/>
                </a:solidFill>
                <a:effectLst/>
                <a:ea typeface="Calibri" panose="020F0502020204030204" pitchFamily="34" charset="0"/>
              </a:rPr>
              <a:t>Cherwell ticket 104928</a:t>
            </a:r>
          </a:p>
          <a:p>
            <a:pPr marL="0" marR="0">
              <a:spcBef>
                <a:spcPts val="0"/>
              </a:spcBef>
              <a:spcAft>
                <a:spcPts val="0"/>
              </a:spcAft>
            </a:pPr>
            <a:r>
              <a:rPr lang="en-US" sz="1100" i="1" dirty="0">
                <a:solidFill>
                  <a:srgbClr val="000000"/>
                </a:solidFill>
                <a:effectLst/>
                <a:ea typeface="Calibri" panose="020F0502020204030204" pitchFamily="34" charset="0"/>
              </a:rPr>
              <a:t>“You are correct, those flags are only getting updated for students who are prior year graduates.  We need to make changes to the report, either removing those flags entirely or updating the logic to include the new program codes....but that decision has not yet been made.</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Thank you,</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Chad”</a:t>
            </a:r>
          </a:p>
          <a:p>
            <a:pPr marL="0" marR="0">
              <a:spcBef>
                <a:spcPts val="0"/>
              </a:spcBef>
              <a:spcAft>
                <a:spcPts val="0"/>
              </a:spcAft>
            </a:pPr>
            <a:endParaRPr lang="en-US" sz="1100" dirty="0">
              <a:effectLst/>
              <a:ea typeface="Calibri" panose="020F0502020204030204" pitchFamily="34" charset="0"/>
            </a:endParaRPr>
          </a:p>
          <a:p>
            <a:pPr defTabSz="915772">
              <a:defRPr/>
            </a:pPr>
            <a:r>
              <a:rPr lang="en-US" sz="1100" dirty="0"/>
              <a:t>We will review graduation pathway reports in upcoming sections.</a:t>
            </a:r>
          </a:p>
          <a:p>
            <a:pPr defTabSz="915772">
              <a:defRPr/>
            </a:pPr>
            <a:endParaRPr lang="en-US" sz="1100" dirty="0"/>
          </a:p>
          <a:p>
            <a:pPr defTabSz="915772">
              <a:defRPr/>
            </a:pPr>
            <a:r>
              <a:rPr lang="en-US" sz="1100" dirty="0"/>
              <a:t> For columns AO and AP, if there is a 'Y' in either one of the columns and all other Pathway Flags are 'N' the student will not count as a graduate in the Federal Grad Rate for that cohort (even if the Numerator column = 'Y’). </a:t>
            </a:r>
            <a:r>
              <a:rPr lang="en-US" sz="1100" dirty="0">
                <a:ea typeface="Calibri" panose="020F0502020204030204" pitchFamily="34" charset="0"/>
              </a:rPr>
              <a:t>For the federal graduation rate, we look to see if alt assessed students or students who meet by exemptions have met any of the pathways just like “typical” students. If they have, they count as a graduate in the federal rate. If they have not, then they are not counted as a graduate in the federal rate. Essentially, all graduates in the federal rate must meet requirements made available to all students and cannot be counted as a graduate if they are graduating solely based on exemptions or other alternative options available </a:t>
            </a:r>
            <a:r>
              <a:rPr lang="en-US" sz="1100" i="1" dirty="0">
                <a:ea typeface="Calibri" panose="020F0502020204030204" pitchFamily="34" charset="0"/>
              </a:rPr>
              <a:t>only</a:t>
            </a:r>
            <a:r>
              <a:rPr lang="en-US" sz="1100" dirty="0">
                <a:ea typeface="Calibri" panose="020F0502020204030204" pitchFamily="34" charset="0"/>
              </a:rPr>
              <a:t> to students with disabilities. </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28</a:t>
            </a:fld>
            <a:endParaRPr lang="en-US" dirty="0"/>
          </a:p>
        </p:txBody>
      </p:sp>
    </p:spTree>
    <p:extLst>
      <p:ext uri="{BB962C8B-B14F-4D97-AF65-F5344CB8AC3E}">
        <p14:creationId xmlns:p14="http://schemas.microsoft.com/office/powerpoint/2010/main" val="23441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49363"/>
            <a:ext cx="5681980" cy="4130608"/>
          </a:xfrm>
        </p:spPr>
        <p:txBody>
          <a:bodyPr/>
          <a:lstStyle/>
          <a:p>
            <a:r>
              <a:rPr lang="en-US" baseline="0" dirty="0"/>
              <a:t>When questioning placement into a cohort, use the Cohort placement value in ODDEX to investigate. Typically, cohort changes are not possible unless the collection is still open to report corrected data. An appeal (when open) could be filed to request a cohort placement change, however, there is no guarantee that the situation would qualify for an appeal. Also review column AK, Diploma Type Code for accuracy since honors diplomas are included in the </a:t>
            </a:r>
            <a:r>
              <a:rPr lang="en-US" baseline="0" dirty="0" err="1"/>
              <a:t>CCWMRdy</a:t>
            </a:r>
            <a:r>
              <a:rPr lang="en-US" baseline="0" dirty="0"/>
              <a:t> report.</a:t>
            </a:r>
          </a:p>
          <a:p>
            <a:endParaRPr lang="en-US" u="sng" baseline="0" dirty="0"/>
          </a:p>
          <a:p>
            <a:pPr marL="0" marR="0" lvl="0" indent="0" algn="l" defTabSz="915692" rtl="0" eaLnBrk="1" fontAlgn="auto" latinLnBrk="0" hangingPunct="1">
              <a:lnSpc>
                <a:spcPct val="100000"/>
              </a:lnSpc>
              <a:spcBef>
                <a:spcPts val="0"/>
              </a:spcBef>
              <a:spcAft>
                <a:spcPts val="0"/>
              </a:spcAft>
              <a:buClrTx/>
              <a:buSzTx/>
              <a:buFontTx/>
              <a:buNone/>
              <a:tabLst/>
              <a:defRPr/>
            </a:pPr>
            <a:r>
              <a:rPr lang="en-US" dirty="0"/>
              <a:t>Column AI- “Add Cohort By GRAD Event Code” information will appear on the cohort report if the student was  added to that cohort report during the year the report was generated otherwise the value will be blank. </a:t>
            </a:r>
          </a:p>
          <a:p>
            <a:pPr defTabSz="915692">
              <a:defRPr/>
            </a:pPr>
            <a:r>
              <a:rPr lang="en-US" dirty="0"/>
              <a:t>Cohort assignment is based on State Equivalent Grade Level as of October 1 if the student WAS reported in a prior year and Fiscal Year Began Ninth Grade if student WAS NOT reported in a prior year. Also see Cherwell ticket 2000306 for an additional example. </a:t>
            </a:r>
          </a:p>
          <a:p>
            <a:r>
              <a:rPr lang="en-US" dirty="0">
                <a:latin typeface="Calibri" panose="020F0502020204030204" pitchFamily="34" charset="0"/>
                <a:cs typeface="Calibri" panose="020F0502020204030204" pitchFamily="34" charset="0"/>
              </a:rPr>
              <a:t>Grad Cohort determination- (confirmed with Roger Holbrook)</a:t>
            </a:r>
          </a:p>
          <a:p>
            <a:pPr marL="610407" lvl="1"/>
            <a:r>
              <a:rPr lang="en-US" dirty="0">
                <a:latin typeface="Calibri" panose="020F0502020204030204" pitchFamily="34" charset="0"/>
                <a:cs typeface="Calibri" panose="020F0502020204030204" pitchFamily="34" charset="0"/>
              </a:rPr>
              <a:t>Fiscal Year Began 9</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grade- used for students who were not reported by the district in a prior year. ODE looks backward  one year for the SSID number. </a:t>
            </a:r>
          </a:p>
          <a:p>
            <a:pPr marL="610407" lvl="1"/>
            <a:r>
              <a:rPr lang="en-US" dirty="0">
                <a:latin typeface="Calibri" panose="020F0502020204030204" pitchFamily="34" charset="0"/>
                <a:cs typeface="Calibri" panose="020F0502020204030204" pitchFamily="34" charset="0"/>
              </a:rPr>
              <a:t>GRDIN- State Equivalent Grade Level as of October 1 for students reported in a prior year by the district</a:t>
            </a:r>
          </a:p>
          <a:p>
            <a:endParaRPr lang="en-US" u="sng" dirty="0"/>
          </a:p>
        </p:txBody>
      </p:sp>
      <p:sp>
        <p:nvSpPr>
          <p:cNvPr id="4" name="Slide Number Placeholder 3"/>
          <p:cNvSpPr>
            <a:spLocks noGrp="1"/>
          </p:cNvSpPr>
          <p:nvPr>
            <p:ph type="sldNum" sz="quarter" idx="10"/>
          </p:nvPr>
        </p:nvSpPr>
        <p:spPr/>
        <p:txBody>
          <a:bodyPr/>
          <a:lstStyle/>
          <a:p>
            <a:fld id="{A14D76B5-9437-466B-8333-8FA70E4511FB}" type="slidenum">
              <a:rPr lang="en-US" smtClean="0"/>
              <a:t>29</a:t>
            </a:fld>
            <a:endParaRPr lang="en-US" dirty="0"/>
          </a:p>
        </p:txBody>
      </p:sp>
    </p:spTree>
    <p:extLst>
      <p:ext uri="{BB962C8B-B14F-4D97-AF65-F5344CB8AC3E}">
        <p14:creationId xmlns:p14="http://schemas.microsoft.com/office/powerpoint/2010/main" val="354309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workshop we will discuss graduation reports and how to use them to verify student data and some graduation requirements. This is not a comprehensive graduate reporting training but rather a training on troubleshooting reports which focus on very specific EMIS data.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a:t>
            </a:fld>
            <a:endParaRPr lang="en-US" dirty="0"/>
          </a:p>
        </p:txBody>
      </p:sp>
    </p:spTree>
    <p:extLst>
      <p:ext uri="{BB962C8B-B14F-4D97-AF65-F5344CB8AC3E}">
        <p14:creationId xmlns:p14="http://schemas.microsoft.com/office/powerpoint/2010/main" val="2248329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30</a:t>
            </a:fld>
            <a:endParaRPr lang="en-US" dirty="0"/>
          </a:p>
        </p:txBody>
      </p:sp>
    </p:spTree>
    <p:extLst>
      <p:ext uri="{BB962C8B-B14F-4D97-AF65-F5344CB8AC3E}">
        <p14:creationId xmlns:p14="http://schemas.microsoft.com/office/powerpoint/2010/main" val="3528119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current result codes are informational, however they should be verified for accuracy</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31</a:t>
            </a:fld>
            <a:endParaRPr lang="en-US" dirty="0"/>
          </a:p>
        </p:txBody>
      </p:sp>
    </p:spTree>
    <p:extLst>
      <p:ext uri="{BB962C8B-B14F-4D97-AF65-F5344CB8AC3E}">
        <p14:creationId xmlns:p14="http://schemas.microsoft.com/office/powerpoint/2010/main" val="2991213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Are these students</a:t>
            </a:r>
            <a:r>
              <a:rPr lang="en-US" baseline="0" dirty="0"/>
              <a:t> appearing as expected? Are there any students expected to be counting for the district that are not?</a:t>
            </a:r>
          </a:p>
          <a:p>
            <a:pPr defTabSz="915772">
              <a:defRPr/>
            </a:pPr>
            <a:r>
              <a:rPr lang="en-US" baseline="0" dirty="0"/>
              <a:t>STEM District/ STEM Building- </a:t>
            </a:r>
            <a:r>
              <a:rPr lang="en-US" dirty="0">
                <a:solidFill>
                  <a:srgbClr val="000000"/>
                </a:solidFill>
                <a:ea typeface="Times New Roman" panose="02020603050405020304" pitchFamily="18" charset="0"/>
              </a:rPr>
              <a:t>The law changed in 19-20 as to where students count who are educated at STEM buildings that are part of a traditional district </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32</a:t>
            </a:fld>
            <a:endParaRPr lang="en-US" dirty="0"/>
          </a:p>
        </p:txBody>
      </p:sp>
    </p:spTree>
    <p:extLst>
      <p:ext uri="{BB962C8B-B14F-4D97-AF65-F5344CB8AC3E}">
        <p14:creationId xmlns:p14="http://schemas.microsoft.com/office/powerpoint/2010/main" val="270381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Received-</a:t>
            </a:r>
          </a:p>
          <a:p>
            <a:r>
              <a:rPr lang="en-US" baseline="0" dirty="0"/>
              <a:t>P Court-Placed Students, Excluding Foster Care and facilities defined by ORC §2151.65 or §2152.41</a:t>
            </a:r>
          </a:p>
          <a:p>
            <a:r>
              <a:rPr lang="en-US" baseline="0" dirty="0"/>
              <a:t>Q Court-Placed Students, facility defined by ORC §2151.65 or §2152.41, reporting district is educating</a:t>
            </a:r>
          </a:p>
          <a:p>
            <a:r>
              <a:rPr lang="en-US" baseline="0" dirty="0"/>
              <a:t>T Students Placed in Institutions, Non-Court Ordered</a:t>
            </a:r>
          </a:p>
        </p:txBody>
      </p:sp>
      <p:sp>
        <p:nvSpPr>
          <p:cNvPr id="4" name="Slide Number Placeholder 3"/>
          <p:cNvSpPr>
            <a:spLocks noGrp="1"/>
          </p:cNvSpPr>
          <p:nvPr>
            <p:ph type="sldNum" sz="quarter" idx="10"/>
          </p:nvPr>
        </p:nvSpPr>
        <p:spPr/>
        <p:txBody>
          <a:bodyPr/>
          <a:lstStyle/>
          <a:p>
            <a:fld id="{A14D76B5-9437-466B-8333-8FA70E4511FB}" type="slidenum">
              <a:rPr lang="en-US" smtClean="0"/>
              <a:t>33</a:t>
            </a:fld>
            <a:endParaRPr lang="en-US" dirty="0"/>
          </a:p>
        </p:txBody>
      </p:sp>
    </p:spTree>
    <p:extLst>
      <p:ext uri="{BB962C8B-B14F-4D97-AF65-F5344CB8AC3E}">
        <p14:creationId xmlns:p14="http://schemas.microsoft.com/office/powerpoint/2010/main" val="2301281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must be enrolled</a:t>
            </a:r>
            <a:r>
              <a:rPr lang="en-US" baseline="0" dirty="0"/>
              <a:t> at the next LEA with the same SSID and within the timeframe of the cohort. SRC LEA IRN from the Grad Cohort Report comes from the student’s new school and will appear as the Data Source LEA IRN in ODDEX.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34</a:t>
            </a:fld>
            <a:endParaRPr lang="en-US" dirty="0"/>
          </a:p>
        </p:txBody>
      </p:sp>
    </p:spTree>
    <p:extLst>
      <p:ext uri="{BB962C8B-B14F-4D97-AF65-F5344CB8AC3E}">
        <p14:creationId xmlns:p14="http://schemas.microsoft.com/office/powerpoint/2010/main" val="48507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top section is from the graduation cohort report and the bottom section is from ODDEX. Per ODE (ticket 3570), when a diploma is reported for a student that counts at the state level, the numerator could be set to Y, however the student still counts at the state level, ******.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35</a:t>
            </a:fld>
            <a:endParaRPr lang="en-US" dirty="0"/>
          </a:p>
        </p:txBody>
      </p:sp>
    </p:spTree>
    <p:extLst>
      <p:ext uri="{BB962C8B-B14F-4D97-AF65-F5344CB8AC3E}">
        <p14:creationId xmlns:p14="http://schemas.microsoft.com/office/powerpoint/2010/main" val="2873983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example of a student who has exited the Ohio Rate by withdrawing with a 40,</a:t>
            </a:r>
            <a:r>
              <a:rPr lang="en-US" baseline="0" dirty="0"/>
              <a:t> out of state. Cherwell ticket 6424 contained an example of a student who withdrew out of state and returned but was reported as a Grad Only student. Since the student didn’t reenroll into the district, they were not placed back into the district’s graduation rate.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36</a:t>
            </a:fld>
            <a:endParaRPr lang="en-US" dirty="0"/>
          </a:p>
        </p:txBody>
      </p:sp>
    </p:spTree>
    <p:extLst>
      <p:ext uri="{BB962C8B-B14F-4D97-AF65-F5344CB8AC3E}">
        <p14:creationId xmlns:p14="http://schemas.microsoft.com/office/powerpoint/2010/main" val="3385089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bring the students</a:t>
            </a:r>
            <a:r>
              <a:rPr lang="en-US" baseline="0" dirty="0"/>
              <a:t> that count against the district to the top Numerator = N, Denominator = Y. In the upcoming slides we are going to look at students with this combination to verify their accuracy.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37</a:t>
            </a:fld>
            <a:endParaRPr lang="en-US" dirty="0"/>
          </a:p>
        </p:txBody>
      </p:sp>
    </p:spTree>
    <p:extLst>
      <p:ext uri="{BB962C8B-B14F-4D97-AF65-F5344CB8AC3E}">
        <p14:creationId xmlns:p14="http://schemas.microsoft.com/office/powerpoint/2010/main" val="2944980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students</a:t>
            </a:r>
            <a:r>
              <a:rPr lang="en-US" baseline="0" dirty="0"/>
              <a:t> count against the graduation rate since the students did not graduate on time.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38</a:t>
            </a:fld>
            <a:endParaRPr lang="en-US" dirty="0"/>
          </a:p>
        </p:txBody>
      </p:sp>
    </p:spTree>
    <p:extLst>
      <p:ext uri="{BB962C8B-B14F-4D97-AF65-F5344CB8AC3E}">
        <p14:creationId xmlns:p14="http://schemas.microsoft.com/office/powerpoint/2010/main" val="799990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students wer</a:t>
            </a:r>
            <a:r>
              <a:rPr lang="en-US" baseline="0" dirty="0"/>
              <a:t>e reported as dropouts and did not enroll at any Ohio public school after dropping out, so the student remains in the last educating district’s graduation rate.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39</a:t>
            </a:fld>
            <a:endParaRPr lang="en-US" dirty="0"/>
          </a:p>
        </p:txBody>
      </p:sp>
    </p:spTree>
    <p:extLst>
      <p:ext uri="{BB962C8B-B14F-4D97-AF65-F5344CB8AC3E}">
        <p14:creationId xmlns:p14="http://schemas.microsoft.com/office/powerpoint/2010/main" val="31607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26">
              <a:defRPr/>
            </a:pPr>
            <a:r>
              <a:rPr lang="en-US" baseline="0" dirty="0"/>
              <a:t>Attendees should have access to their reports and bring with them a list of their graduates. A student who is not appearing as expected could be missed if there is nothing to compare the reports to.</a:t>
            </a:r>
          </a:p>
        </p:txBody>
      </p:sp>
      <p:sp>
        <p:nvSpPr>
          <p:cNvPr id="4" name="Slide Number Placeholder 3"/>
          <p:cNvSpPr>
            <a:spLocks noGrp="1"/>
          </p:cNvSpPr>
          <p:nvPr>
            <p:ph type="sldNum" sz="quarter" idx="10"/>
          </p:nvPr>
        </p:nvSpPr>
        <p:spPr/>
        <p:txBody>
          <a:bodyPr/>
          <a:lstStyle/>
          <a:p>
            <a:fld id="{A14D76B5-9437-466B-8333-8FA70E4511FB}" type="slidenum">
              <a:rPr lang="en-US" smtClean="0"/>
              <a:t>4</a:t>
            </a:fld>
            <a:endParaRPr lang="en-US" dirty="0"/>
          </a:p>
        </p:txBody>
      </p:sp>
    </p:spTree>
    <p:extLst>
      <p:ext uri="{BB962C8B-B14F-4D97-AF65-F5344CB8AC3E}">
        <p14:creationId xmlns:p14="http://schemas.microsoft.com/office/powerpoint/2010/main" val="445352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40</a:t>
            </a:fld>
            <a:endParaRPr lang="en-US" dirty="0"/>
          </a:p>
        </p:txBody>
      </p:sp>
    </p:spTree>
    <p:extLst>
      <p:ext uri="{BB962C8B-B14F-4D97-AF65-F5344CB8AC3E}">
        <p14:creationId xmlns:p14="http://schemas.microsoft.com/office/powerpoint/2010/main" val="941607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ODDEX</a:t>
            </a:r>
            <a:r>
              <a:rPr lang="en-US" baseline="0" dirty="0"/>
              <a:t> to see if the student enrolled elsewhere with the same SSID. If the student enrolled elsewhere and does not appear in ODDEX, contact the withdrawn to district. The next two slides will provide explanations of the FC record and changes to SSIDs.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41</a:t>
            </a:fld>
            <a:endParaRPr lang="en-US" dirty="0"/>
          </a:p>
        </p:txBody>
      </p:sp>
    </p:spTree>
    <p:extLst>
      <p:ext uri="{BB962C8B-B14F-4D97-AF65-F5344CB8AC3E}">
        <p14:creationId xmlns:p14="http://schemas.microsoft.com/office/powerpoint/2010/main" val="2568220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Withdrawal Override</a:t>
            </a:r>
            <a:r>
              <a:rPr lang="en-US" baseline="0" dirty="0"/>
              <a:t> (FC) Record should be documented to include the information that was discovered to support this change.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42</a:t>
            </a:fld>
            <a:endParaRPr lang="en-US" dirty="0"/>
          </a:p>
        </p:txBody>
      </p:sp>
    </p:spTree>
    <p:extLst>
      <p:ext uri="{BB962C8B-B14F-4D97-AF65-F5344CB8AC3E}">
        <p14:creationId xmlns:p14="http://schemas.microsoft.com/office/powerpoint/2010/main" val="4220920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the new LEAs SSID seems to contradict prior guidance to use the SSID that was already in existence however, this gives the prior LEA the ability to correct the situation since they are no longer reporting the student to EMIS. The new LEA could report an SSID change back to the prior LEA’s SSID and that would also remediate the situation.</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43</a:t>
            </a:fld>
            <a:endParaRPr lang="en-US" dirty="0"/>
          </a:p>
        </p:txBody>
      </p:sp>
    </p:spTree>
    <p:extLst>
      <p:ext uri="{BB962C8B-B14F-4D97-AF65-F5344CB8AC3E}">
        <p14:creationId xmlns:p14="http://schemas.microsoft.com/office/powerpoint/2010/main" val="94899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if a student is reported as receiving a diploma and withdrawal code of 99 is not reported, a blank withdrawal code, or prior withdrawal code could appear for these students. The numerator flag set to Y indicates that the student was reported with a diploma date and diploma type and graduated on time. The numerator of Y does not check to see if the student met a pathway.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44</a:t>
            </a:fld>
            <a:endParaRPr lang="en-US" dirty="0"/>
          </a:p>
        </p:txBody>
      </p:sp>
    </p:spTree>
    <p:extLst>
      <p:ext uri="{BB962C8B-B14F-4D97-AF65-F5344CB8AC3E}">
        <p14:creationId xmlns:p14="http://schemas.microsoft.com/office/powerpoint/2010/main" val="2691070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45</a:t>
            </a:fld>
            <a:endParaRPr lang="en-US" dirty="0"/>
          </a:p>
        </p:txBody>
      </p:sp>
    </p:spTree>
    <p:extLst>
      <p:ext uri="{BB962C8B-B14F-4D97-AF65-F5344CB8AC3E}">
        <p14:creationId xmlns:p14="http://schemas.microsoft.com/office/powerpoint/2010/main" val="1914978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your district’s own graduation requirements. Are these above the state minimum? Do you know who to talk to when validating graduation data?</a:t>
            </a:r>
          </a:p>
        </p:txBody>
      </p:sp>
      <p:sp>
        <p:nvSpPr>
          <p:cNvPr id="4" name="Slide Number Placeholder 3"/>
          <p:cNvSpPr>
            <a:spLocks noGrp="1"/>
          </p:cNvSpPr>
          <p:nvPr>
            <p:ph type="sldNum" sz="quarter" idx="10"/>
          </p:nvPr>
        </p:nvSpPr>
        <p:spPr/>
        <p:txBody>
          <a:bodyPr/>
          <a:lstStyle/>
          <a:p>
            <a:fld id="{A14D76B5-9437-466B-8333-8FA70E4511FB}" type="slidenum">
              <a:rPr lang="en-US" smtClean="0"/>
              <a:t>46</a:t>
            </a:fld>
            <a:endParaRPr lang="en-US" dirty="0"/>
          </a:p>
        </p:txBody>
      </p:sp>
    </p:spTree>
    <p:extLst>
      <p:ext uri="{BB962C8B-B14F-4D97-AF65-F5344CB8AC3E}">
        <p14:creationId xmlns:p14="http://schemas.microsoft.com/office/powerpoint/2010/main" val="1908744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47</a:t>
            </a:fld>
            <a:endParaRPr lang="en-US" dirty="0"/>
          </a:p>
        </p:txBody>
      </p:sp>
    </p:spTree>
    <p:extLst>
      <p:ext uri="{BB962C8B-B14F-4D97-AF65-F5344CB8AC3E}">
        <p14:creationId xmlns:p14="http://schemas.microsoft.com/office/powerpoint/2010/main" val="3403417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reports contain the same data as the Grad Cohort reports with additional columns. The reports include the CTE Program of Concentration, Gender Code, Non-Traditional Flag, Single Parent Flag, Migrant Flag and Reported Year. We will discuss these additional elements in upcoming slides. While districts should still report CTE programs of concentration, students no longer have to be reported as concentrators to appear in accountability measures. The Department now derives concentrator status when a student is found to have met the definition of a concentrator and a program of concentration has not been reported by the LEA providing their CTE courses.</a:t>
            </a:r>
          </a:p>
        </p:txBody>
      </p:sp>
      <p:sp>
        <p:nvSpPr>
          <p:cNvPr id="4" name="Slide Number Placeholder 3"/>
          <p:cNvSpPr>
            <a:spLocks noGrp="1"/>
          </p:cNvSpPr>
          <p:nvPr>
            <p:ph type="sldNum" sz="quarter" idx="5"/>
          </p:nvPr>
        </p:nvSpPr>
        <p:spPr/>
        <p:txBody>
          <a:bodyPr/>
          <a:lstStyle/>
          <a:p>
            <a:fld id="{A14D76B5-9437-466B-8333-8FA70E4511FB}" type="slidenum">
              <a:rPr lang="en-US" smtClean="0"/>
              <a:t>48</a:t>
            </a:fld>
            <a:endParaRPr lang="en-US" dirty="0"/>
          </a:p>
        </p:txBody>
      </p:sp>
    </p:spTree>
    <p:extLst>
      <p:ext uri="{BB962C8B-B14F-4D97-AF65-F5344CB8AC3E}">
        <p14:creationId xmlns:p14="http://schemas.microsoft.com/office/powerpoint/2010/main" val="3668504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49</a:t>
            </a:fld>
            <a:endParaRPr lang="en-US" dirty="0"/>
          </a:p>
        </p:txBody>
      </p:sp>
    </p:spTree>
    <p:extLst>
      <p:ext uri="{BB962C8B-B14F-4D97-AF65-F5344CB8AC3E}">
        <p14:creationId xmlns:p14="http://schemas.microsoft.com/office/powerpoint/2010/main" val="2920527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Pathway reports can be used to verify if students have met the EOC pathway, the ACT/SAT remediation free pathway, or the WK Industry Credential pathway.</a:t>
            </a:r>
          </a:p>
        </p:txBody>
      </p:sp>
      <p:sp>
        <p:nvSpPr>
          <p:cNvPr id="4" name="Slide Number Placeholder 3"/>
          <p:cNvSpPr>
            <a:spLocks noGrp="1"/>
          </p:cNvSpPr>
          <p:nvPr>
            <p:ph type="sldNum" sz="quarter" idx="5"/>
          </p:nvPr>
        </p:nvSpPr>
        <p:spPr/>
        <p:txBody>
          <a:bodyPr/>
          <a:lstStyle/>
          <a:p>
            <a:fld id="{A14D76B5-9437-466B-8333-8FA70E4511FB}" type="slidenum">
              <a:rPr lang="en-US" smtClean="0"/>
              <a:t>5</a:t>
            </a:fld>
            <a:endParaRPr lang="en-US" dirty="0"/>
          </a:p>
        </p:txBody>
      </p:sp>
    </p:spTree>
    <p:extLst>
      <p:ext uri="{BB962C8B-B14F-4D97-AF65-F5344CB8AC3E}">
        <p14:creationId xmlns:p14="http://schemas.microsoft.com/office/powerpoint/2010/main" val="10797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t>Presenter can use (CTGR-422) 2022- CTE Grad Cohort- 4</a:t>
            </a:r>
            <a:r>
              <a:rPr lang="en-US" b="1" i="1" u="sng" baseline="30000" dirty="0"/>
              <a:t>th</a:t>
            </a:r>
            <a:r>
              <a:rPr lang="en-US" b="1" i="1" u="sng" dirty="0"/>
              <a:t> Year Status  DEMO.xlsx</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50</a:t>
            </a:fld>
            <a:endParaRPr lang="en-US" dirty="0"/>
          </a:p>
        </p:txBody>
      </p:sp>
    </p:spTree>
    <p:extLst>
      <p:ext uri="{BB962C8B-B14F-4D97-AF65-F5344CB8AC3E}">
        <p14:creationId xmlns:p14="http://schemas.microsoft.com/office/powerpoint/2010/main" val="19325602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51</a:t>
            </a:fld>
            <a:endParaRPr lang="en-US" dirty="0"/>
          </a:p>
        </p:txBody>
      </p:sp>
    </p:spTree>
    <p:extLst>
      <p:ext uri="{BB962C8B-B14F-4D97-AF65-F5344CB8AC3E}">
        <p14:creationId xmlns:p14="http://schemas.microsoft.com/office/powerpoint/2010/main" val="41037135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Summative Gender Code (column Z) column header should be Gender Code and may be updated. 305010 program code is for the CTE Single Parent Subgroup.  See the EMIS Manual section 2.9 Student Program (GQ) Record. The diploma date and type appear on the report based on the graduating LEA’s data. </a:t>
            </a:r>
          </a:p>
        </p:txBody>
      </p:sp>
      <p:sp>
        <p:nvSpPr>
          <p:cNvPr id="4" name="Slide Number Placeholder 3"/>
          <p:cNvSpPr>
            <a:spLocks noGrp="1"/>
          </p:cNvSpPr>
          <p:nvPr>
            <p:ph type="sldNum" sz="quarter" idx="5"/>
          </p:nvPr>
        </p:nvSpPr>
        <p:spPr/>
        <p:txBody>
          <a:bodyPr/>
          <a:lstStyle/>
          <a:p>
            <a:fld id="{A14D76B5-9437-466B-8333-8FA70E4511FB}" type="slidenum">
              <a:rPr lang="en-US" smtClean="0"/>
              <a:t>52</a:t>
            </a:fld>
            <a:endParaRPr lang="en-US" dirty="0"/>
          </a:p>
        </p:txBody>
      </p:sp>
    </p:spTree>
    <p:extLst>
      <p:ext uri="{BB962C8B-B14F-4D97-AF65-F5344CB8AC3E}">
        <p14:creationId xmlns:p14="http://schemas.microsoft.com/office/powerpoint/2010/main" val="14228414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53</a:t>
            </a:fld>
            <a:endParaRPr lang="en-US" dirty="0"/>
          </a:p>
        </p:txBody>
      </p:sp>
    </p:spTree>
    <p:extLst>
      <p:ext uri="{BB962C8B-B14F-4D97-AF65-F5344CB8AC3E}">
        <p14:creationId xmlns:p14="http://schemas.microsoft.com/office/powerpoint/2010/main" val="3803629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49363"/>
            <a:ext cx="5681980" cy="4234826"/>
          </a:xfrm>
        </p:spPr>
        <p:txBody>
          <a:bodyPr/>
          <a:lstStyle/>
          <a:p>
            <a:pPr marL="0"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rPr>
              <a:t>Cherwell 104933</a:t>
            </a:r>
          </a:p>
          <a:p>
            <a:pPr marL="0"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rPr>
              <a:t>The tie-breaker works as such, to determine:</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rPr>
              <a:t>#1.the district that has the greatest amount of actual CTE FTE generated for the student.</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rPr>
              <a:t>-If the generated CTE FTE is the same for both districts than the second tie-breaker is completed.</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rPr>
              <a:t>#2.the district that has the greatest amount of reported credit reported for the student.</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rPr>
              <a:t>Once both the #1 and #2 tie-breakers have been calculated one district has been identified as the accountable district for the CTE Grad measure. The district that is not found to be the accountable district is given the CG9997 result code.</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rPr>
              <a:t>If this does not answer the question reopen this ticket.</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rPr>
              <a:t>Thank you.</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000000"/>
                </a:solidFill>
                <a:effectLst/>
                <a:latin typeface="Calibri" panose="020F0502020204030204" pitchFamily="34" charset="0"/>
                <a:ea typeface="Times New Roman" panose="02020603050405020304" pitchFamily="18" charset="0"/>
              </a:rPr>
              <a:t>Melissa Maynard</a:t>
            </a:r>
            <a:endParaRPr lang="en-US"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14D76B5-9437-466B-8333-8FA70E4511FB}" type="slidenum">
              <a:rPr lang="en-US" smtClean="0"/>
              <a:t>54</a:t>
            </a:fld>
            <a:endParaRPr lang="en-US" dirty="0"/>
          </a:p>
        </p:txBody>
      </p:sp>
    </p:spTree>
    <p:extLst>
      <p:ext uri="{BB962C8B-B14F-4D97-AF65-F5344CB8AC3E}">
        <p14:creationId xmlns:p14="http://schemas.microsoft.com/office/powerpoint/2010/main" val="1107390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55</a:t>
            </a:fld>
            <a:endParaRPr lang="en-US" dirty="0"/>
          </a:p>
        </p:txBody>
      </p:sp>
    </p:spTree>
    <p:extLst>
      <p:ext uri="{BB962C8B-B14F-4D97-AF65-F5344CB8AC3E}">
        <p14:creationId xmlns:p14="http://schemas.microsoft.com/office/powerpoint/2010/main" val="41166622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56</a:t>
            </a:fld>
            <a:endParaRPr lang="en-US" dirty="0"/>
          </a:p>
        </p:txBody>
      </p:sp>
    </p:spTree>
    <p:extLst>
      <p:ext uri="{BB962C8B-B14F-4D97-AF65-F5344CB8AC3E}">
        <p14:creationId xmlns:p14="http://schemas.microsoft.com/office/powerpoint/2010/main" val="40279776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57</a:t>
            </a:fld>
            <a:endParaRPr lang="en-US" dirty="0"/>
          </a:p>
        </p:txBody>
      </p:sp>
    </p:spTree>
    <p:extLst>
      <p:ext uri="{BB962C8B-B14F-4D97-AF65-F5344CB8AC3E}">
        <p14:creationId xmlns:p14="http://schemas.microsoft.com/office/powerpoint/2010/main" val="21011784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58</a:t>
            </a:fld>
            <a:endParaRPr lang="en-US" dirty="0"/>
          </a:p>
        </p:txBody>
      </p:sp>
    </p:spTree>
    <p:extLst>
      <p:ext uri="{BB962C8B-B14F-4D97-AF65-F5344CB8AC3E}">
        <p14:creationId xmlns:p14="http://schemas.microsoft.com/office/powerpoint/2010/main" val="26155642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59</a:t>
            </a:fld>
            <a:endParaRPr lang="en-US" dirty="0"/>
          </a:p>
        </p:txBody>
      </p:sp>
    </p:spTree>
    <p:extLst>
      <p:ext uri="{BB962C8B-B14F-4D97-AF65-F5344CB8AC3E}">
        <p14:creationId xmlns:p14="http://schemas.microsoft.com/office/powerpoint/2010/main" val="7043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FY22 cohort students had the option of meeting FY22 grad requirements or meeting the FY23 and beyond grad requirements. Graduation Pathway reports are currently only checking for FY22 pathway requirements (EOC, ACT/SAT, WK/IC)</a:t>
            </a:r>
          </a:p>
        </p:txBody>
      </p:sp>
      <p:sp>
        <p:nvSpPr>
          <p:cNvPr id="4" name="Slide Number Placeholder 3"/>
          <p:cNvSpPr>
            <a:spLocks noGrp="1"/>
          </p:cNvSpPr>
          <p:nvPr>
            <p:ph type="sldNum" sz="quarter" idx="5"/>
          </p:nvPr>
        </p:nvSpPr>
        <p:spPr/>
        <p:txBody>
          <a:bodyPr/>
          <a:lstStyle/>
          <a:p>
            <a:fld id="{A14D76B5-9437-466B-8333-8FA70E4511FB}" type="slidenum">
              <a:rPr lang="en-US" smtClean="0"/>
              <a:t>6</a:t>
            </a:fld>
            <a:endParaRPr lang="en-US" dirty="0"/>
          </a:p>
        </p:txBody>
      </p:sp>
    </p:spTree>
    <p:extLst>
      <p:ext uri="{BB962C8B-B14F-4D97-AF65-F5344CB8AC3E}">
        <p14:creationId xmlns:p14="http://schemas.microsoft.com/office/powerpoint/2010/main" val="1773264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t>Presenter can use (GRAD-999) Grad Issues-Please Review  DEMO.xlsx</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60</a:t>
            </a:fld>
            <a:endParaRPr lang="en-US" dirty="0"/>
          </a:p>
        </p:txBody>
      </p:sp>
    </p:spTree>
    <p:extLst>
      <p:ext uri="{BB962C8B-B14F-4D97-AF65-F5344CB8AC3E}">
        <p14:creationId xmlns:p14="http://schemas.microsoft.com/office/powerpoint/2010/main" val="35165658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These result codes are not on the DEMO 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 are not going through the result codes in numerical order. </a:t>
            </a:r>
          </a:p>
          <a:p>
            <a:endParaRPr lang="en-US" sz="1400" dirty="0"/>
          </a:p>
          <a:p>
            <a:r>
              <a:rPr lang="en-US" sz="1400" dirty="0"/>
              <a:t>Result Code GR3003- </a:t>
            </a:r>
            <a:r>
              <a:rPr lang="en-US" sz="1400" dirty="0">
                <a:ea typeface="Calibri" panose="020F0502020204030204" pitchFamily="34" charset="0"/>
              </a:rPr>
              <a:t>I have confirmed that we will not be running that check going forward still.  We may try to fix it, but at this point I am not sure if we have time to do so.</a:t>
            </a:r>
          </a:p>
          <a:p>
            <a:r>
              <a:rPr lang="en-US" sz="1400" dirty="0">
                <a:solidFill>
                  <a:srgbClr val="000000"/>
                </a:solidFill>
                <a:ea typeface="Calibri" panose="020F0502020204030204" pitchFamily="34" charset="0"/>
              </a:rPr>
              <a:t>Thanks,</a:t>
            </a:r>
            <a:endParaRPr lang="en-US" sz="1400" dirty="0">
              <a:ea typeface="Calibri" panose="020F0502020204030204" pitchFamily="34" charset="0"/>
            </a:endParaRPr>
          </a:p>
          <a:p>
            <a:r>
              <a:rPr lang="en-US" sz="1400" b="1" dirty="0">
                <a:solidFill>
                  <a:srgbClr val="000000"/>
                </a:solidFill>
                <a:ea typeface="Calibri" panose="020F0502020204030204" pitchFamily="34" charset="0"/>
              </a:rPr>
              <a:t> Chad Richardson </a:t>
            </a:r>
            <a:endParaRPr lang="en-US" sz="1400" dirty="0">
              <a:ea typeface="Calibri" panose="020F0502020204030204" pitchFamily="34" charset="0"/>
            </a:endParaRPr>
          </a:p>
          <a:p>
            <a:r>
              <a:rPr lang="en-US" sz="1400" i="1" dirty="0">
                <a:solidFill>
                  <a:srgbClr val="000000"/>
                </a:solidFill>
                <a:ea typeface="Calibri" panose="020F0502020204030204" pitchFamily="34" charset="0"/>
              </a:rPr>
              <a:t>Data Administration Manager-EMIS</a:t>
            </a:r>
            <a:endParaRPr lang="en-US" sz="1400" dirty="0">
              <a:ea typeface="Calibri" panose="020F0502020204030204" pitchFamily="34" charset="0"/>
            </a:endParaRPr>
          </a:p>
          <a:p>
            <a:r>
              <a:rPr lang="en-US" sz="1400" dirty="0">
                <a:solidFill>
                  <a:srgbClr val="000000"/>
                </a:solidFill>
                <a:ea typeface="Calibri" panose="020F0502020204030204" pitchFamily="34" charset="0"/>
              </a:rPr>
              <a:t>Office of Data Quality &amp; Governance</a:t>
            </a:r>
            <a:endParaRPr lang="en-US" sz="1400" dirty="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61</a:t>
            </a:fld>
            <a:endParaRPr lang="en-US" dirty="0"/>
          </a:p>
        </p:txBody>
      </p:sp>
    </p:spTree>
    <p:extLst>
      <p:ext uri="{BB962C8B-B14F-4D97-AF65-F5344CB8AC3E}">
        <p14:creationId xmlns:p14="http://schemas.microsoft.com/office/powerpoint/2010/main" val="2627119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62</a:t>
            </a:fld>
            <a:endParaRPr lang="en-US" dirty="0"/>
          </a:p>
        </p:txBody>
      </p:sp>
    </p:spTree>
    <p:extLst>
      <p:ext uri="{BB962C8B-B14F-4D97-AF65-F5344CB8AC3E}">
        <p14:creationId xmlns:p14="http://schemas.microsoft.com/office/powerpoint/2010/main" val="22144701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graduation</a:t>
            </a:r>
            <a:r>
              <a:rPr lang="en-US" baseline="0" dirty="0"/>
              <a:t> reports we are going to review today do not check to see if a student has completed their credit requirements.  Districts should review the Student Graduation – Core Summary (GC) preview/review file to verify student credits.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63</a:t>
            </a:fld>
            <a:endParaRPr lang="en-US" dirty="0"/>
          </a:p>
        </p:txBody>
      </p:sp>
    </p:spTree>
    <p:extLst>
      <p:ext uri="{BB962C8B-B14F-4D97-AF65-F5344CB8AC3E}">
        <p14:creationId xmlns:p14="http://schemas.microsoft.com/office/powerpoint/2010/main" val="37585507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64</a:t>
            </a:fld>
            <a:endParaRPr lang="en-US" dirty="0"/>
          </a:p>
        </p:txBody>
      </p:sp>
    </p:spTree>
    <p:extLst>
      <p:ext uri="{BB962C8B-B14F-4D97-AF65-F5344CB8AC3E}">
        <p14:creationId xmlns:p14="http://schemas.microsoft.com/office/powerpoint/2010/main" val="12782714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Diploma date COULD be the date students receive their physical diplomas IF grad ceremonies take place on the date the student meets grad requirements and finished formal secondary education.</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65</a:t>
            </a:fld>
            <a:endParaRPr lang="en-US" dirty="0"/>
          </a:p>
        </p:txBody>
      </p:sp>
    </p:spTree>
    <p:extLst>
      <p:ext uri="{BB962C8B-B14F-4D97-AF65-F5344CB8AC3E}">
        <p14:creationId xmlns:p14="http://schemas.microsoft.com/office/powerpoint/2010/main" val="16853439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Marianne Mottley provided this explanation of how EMIS Change 21-95 works. </a:t>
            </a:r>
          </a:p>
        </p:txBody>
      </p:sp>
      <p:sp>
        <p:nvSpPr>
          <p:cNvPr id="4" name="Slide Number Placeholder 3"/>
          <p:cNvSpPr>
            <a:spLocks noGrp="1"/>
          </p:cNvSpPr>
          <p:nvPr>
            <p:ph type="sldNum" sz="quarter" idx="5"/>
          </p:nvPr>
        </p:nvSpPr>
        <p:spPr/>
        <p:txBody>
          <a:bodyPr/>
          <a:lstStyle/>
          <a:p>
            <a:fld id="{A14D76B5-9437-466B-8333-8FA70E4511FB}" type="slidenum">
              <a:rPr lang="en-US" smtClean="0"/>
              <a:t>66</a:t>
            </a:fld>
            <a:endParaRPr lang="en-US" dirty="0"/>
          </a:p>
        </p:txBody>
      </p:sp>
    </p:spTree>
    <p:extLst>
      <p:ext uri="{BB962C8B-B14F-4D97-AF65-F5344CB8AC3E}">
        <p14:creationId xmlns:p14="http://schemas.microsoft.com/office/powerpoint/2010/main" val="12977053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67</a:t>
            </a:fld>
            <a:endParaRPr lang="en-US" dirty="0"/>
          </a:p>
        </p:txBody>
      </p:sp>
    </p:spTree>
    <p:extLst>
      <p:ext uri="{BB962C8B-B14F-4D97-AF65-F5344CB8AC3E}">
        <p14:creationId xmlns:p14="http://schemas.microsoft.com/office/powerpoint/2010/main" val="23999563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55">
              <a:defRPr/>
            </a:pPr>
            <a:r>
              <a:rPr lang="en-US" dirty="0">
                <a:solidFill>
                  <a:srgbClr val="000000"/>
                </a:solidFill>
                <a:latin typeface="Calibri" panose="020F0502020204030204" pitchFamily="34" charset="0"/>
              </a:rPr>
              <a:t>During G reporting, ODE only accepts FC Withdrawal Reason Codes that impact whether or not the student is included in the cohort at a district.  A '99' withdrawal code is not an accepted code, because the reporting of the diploma itself is how the student gets included in the numerator. </a:t>
            </a:r>
            <a:r>
              <a:rPr lang="en-US" dirty="0"/>
              <a:t>If a 99-withdrawal code is reported in G it generates a Level 1 fatal (FC.0010)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68</a:t>
            </a:fld>
            <a:endParaRPr lang="en-US" dirty="0"/>
          </a:p>
        </p:txBody>
      </p:sp>
    </p:spTree>
    <p:extLst>
      <p:ext uri="{BB962C8B-B14F-4D97-AF65-F5344CB8AC3E}">
        <p14:creationId xmlns:p14="http://schemas.microsoft.com/office/powerpoint/2010/main" val="30791258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69</a:t>
            </a:fld>
            <a:endParaRPr lang="en-US" dirty="0"/>
          </a:p>
        </p:txBody>
      </p:sp>
    </p:spTree>
    <p:extLst>
      <p:ext uri="{BB962C8B-B14F-4D97-AF65-F5344CB8AC3E}">
        <p14:creationId xmlns:p14="http://schemas.microsoft.com/office/powerpoint/2010/main" val="293242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a:t>
            </a:r>
            <a:r>
              <a:rPr lang="en-US" baseline="0" dirty="0"/>
              <a:t> districts to look at their own graduate data during this workshop. We are going to show two locations to find graduate reports, Level 2 Reports and Received Files.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a:t>
            </a:fld>
            <a:endParaRPr lang="en-US" dirty="0"/>
          </a:p>
        </p:txBody>
      </p:sp>
    </p:spTree>
    <p:extLst>
      <p:ext uri="{BB962C8B-B14F-4D97-AF65-F5344CB8AC3E}">
        <p14:creationId xmlns:p14="http://schemas.microsoft.com/office/powerpoint/2010/main" val="26661548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70</a:t>
            </a:fld>
            <a:endParaRPr lang="en-US" dirty="0"/>
          </a:p>
        </p:txBody>
      </p:sp>
    </p:spTree>
    <p:extLst>
      <p:ext uri="{BB962C8B-B14F-4D97-AF65-F5344CB8AC3E}">
        <p14:creationId xmlns:p14="http://schemas.microsoft.com/office/powerpoint/2010/main" val="4369140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Remember- Grad pathway (columns AD- AF) reports are only updated whenever Pathway Files are updated. Pathway files are received files which are not updated nightly. This section of the report can be out of sync with reported grad data used for grad cohort reports and may not indicate the latest reported grad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From ODE-</a:t>
            </a:r>
          </a:p>
          <a:p>
            <a:pPr>
              <a:defRPr/>
            </a:pPr>
            <a:r>
              <a:rPr lang="en-US" sz="1400" dirty="0"/>
              <a:t>“</a:t>
            </a:r>
            <a:r>
              <a:rPr lang="en-US" sz="1400" i="1" dirty="0">
                <a:solidFill>
                  <a:srgbClr val="000000"/>
                </a:solidFill>
                <a:effectLst/>
                <a:ea typeface="Calibri" panose="020F0502020204030204" pitchFamily="34" charset="0"/>
              </a:rPr>
              <a:t>The columns </a:t>
            </a:r>
            <a:r>
              <a:rPr lang="en-US" sz="1400" dirty="0">
                <a:effectLst/>
                <a:ea typeface="Calibri" panose="020F0502020204030204" pitchFamily="34" charset="0"/>
              </a:rPr>
              <a:t>FY18_Adtnl_Gen_Pthwy_Flag and FY18_Adtnl_CTE_Pthwy_Flag </a:t>
            </a:r>
            <a:r>
              <a:rPr lang="en-US" sz="1400" i="1" dirty="0">
                <a:solidFill>
                  <a:srgbClr val="000000"/>
                </a:solidFill>
                <a:effectLst/>
                <a:ea typeface="Calibri" panose="020F0502020204030204" pitchFamily="34" charset="0"/>
              </a:rPr>
              <a:t>are really outdated and do not take into consideration the Graduation Related Program Codes - 520021 or 520022.  Please make sure that the students are being reported with the appropriate Program Codes, Seals, Diploma Dates and Types...and if they are reporting that correctly they can disregard the GR3002 rows on the Grad Issues Report for their students.”</a:t>
            </a:r>
            <a:endParaRPr lang="en-US" sz="14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71</a:t>
            </a:fld>
            <a:endParaRPr lang="en-US" dirty="0"/>
          </a:p>
        </p:txBody>
      </p:sp>
    </p:spTree>
    <p:extLst>
      <p:ext uri="{BB962C8B-B14F-4D97-AF65-F5344CB8AC3E}">
        <p14:creationId xmlns:p14="http://schemas.microsoft.com/office/powerpoint/2010/main" val="17003056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72</a:t>
            </a:fld>
            <a:endParaRPr lang="en-US" dirty="0"/>
          </a:p>
        </p:txBody>
      </p:sp>
    </p:spTree>
    <p:extLst>
      <p:ext uri="{BB962C8B-B14F-4D97-AF65-F5344CB8AC3E}">
        <p14:creationId xmlns:p14="http://schemas.microsoft.com/office/powerpoint/2010/main" val="24579625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73</a:t>
            </a:fld>
            <a:endParaRPr lang="en-US" dirty="0"/>
          </a:p>
        </p:txBody>
      </p:sp>
    </p:spTree>
    <p:extLst>
      <p:ext uri="{BB962C8B-B14F-4D97-AF65-F5344CB8AC3E}">
        <p14:creationId xmlns:p14="http://schemas.microsoft.com/office/powerpoint/2010/main" val="11520955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Resources</a:t>
            </a:r>
            <a:r>
              <a:rPr lang="en-US" baseline="0" dirty="0"/>
              <a:t> slide for the location of report explanations on the ODE website.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74</a:t>
            </a:fld>
            <a:endParaRPr lang="en-US" dirty="0"/>
          </a:p>
        </p:txBody>
      </p:sp>
    </p:spTree>
    <p:extLst>
      <p:ext uri="{BB962C8B-B14F-4D97-AF65-F5344CB8AC3E}">
        <p14:creationId xmlns:p14="http://schemas.microsoft.com/office/powerpoint/2010/main" val="7494418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75</a:t>
            </a:fld>
            <a:endParaRPr lang="en-US" dirty="0"/>
          </a:p>
        </p:txBody>
      </p:sp>
    </p:spTree>
    <p:extLst>
      <p:ext uri="{BB962C8B-B14F-4D97-AF65-F5344CB8AC3E}">
        <p14:creationId xmlns:p14="http://schemas.microsoft.com/office/powerpoint/2010/main" val="42045414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DPR- Drop Out Prevention and Recovery schools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effectLst/>
                <a:ea typeface="Calibri" panose="020F0502020204030204" pitchFamily="34" charset="0"/>
              </a:rPr>
              <a:t>On Slide 76 there are two types of checks/flags listed. Those are the only flags they are likely to see in their reports, but I do also run a check that flags schools when a rate is greater than or equal to 100%. No school has been flagged with it for years but I suppose one could have it at some point if they really mess up their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endParaRPr>
          </a:p>
          <a:p>
            <a:pPr marL="0" marR="0">
              <a:lnSpc>
                <a:spcPts val="1205"/>
              </a:lnSpc>
              <a:spcBef>
                <a:spcPts val="0"/>
              </a:spcBef>
              <a:spcAft>
                <a:spcPts val="0"/>
              </a:spcAft>
            </a:pPr>
            <a:r>
              <a:rPr lang="en-US" b="1" dirty="0">
                <a:effectLst/>
                <a:ea typeface="Calibri" panose="020F0502020204030204" pitchFamily="34" charset="0"/>
              </a:rPr>
              <a:t>Karlyn Geis</a:t>
            </a:r>
            <a:endParaRPr lang="en-US" dirty="0">
              <a:effectLst/>
              <a:ea typeface="Calibri" panose="020F0502020204030204" pitchFamily="34" charset="0"/>
            </a:endParaRPr>
          </a:p>
          <a:p>
            <a:pPr marL="0" marR="0">
              <a:lnSpc>
                <a:spcPts val="1205"/>
              </a:lnSpc>
              <a:spcBef>
                <a:spcPts val="0"/>
              </a:spcBef>
              <a:spcAft>
                <a:spcPts val="0"/>
              </a:spcAft>
            </a:pPr>
            <a:r>
              <a:rPr lang="en-US" i="1" dirty="0">
                <a:effectLst/>
                <a:ea typeface="Calibri" panose="020F0502020204030204" pitchFamily="34" charset="0"/>
              </a:rPr>
              <a:t>Data Administration Manager </a:t>
            </a:r>
            <a:endParaRPr lang="en-US" dirty="0">
              <a:effectLst/>
              <a:ea typeface="Calibri" panose="020F0502020204030204" pitchFamily="34" charset="0"/>
            </a:endParaRPr>
          </a:p>
          <a:p>
            <a:pPr marL="0" marR="0">
              <a:lnSpc>
                <a:spcPts val="1205"/>
              </a:lnSpc>
              <a:spcBef>
                <a:spcPts val="0"/>
              </a:spcBef>
              <a:spcAft>
                <a:spcPts val="0"/>
              </a:spcAft>
            </a:pPr>
            <a:r>
              <a:rPr lang="en-US" dirty="0">
                <a:effectLst/>
                <a:ea typeface="Calibri" panose="020F0502020204030204" pitchFamily="34" charset="0"/>
              </a:rPr>
              <a:t>Office of Data Quality and Governance </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76</a:t>
            </a:fld>
            <a:endParaRPr lang="en-US" dirty="0"/>
          </a:p>
        </p:txBody>
      </p:sp>
    </p:spTree>
    <p:extLst>
      <p:ext uri="{BB962C8B-B14F-4D97-AF65-F5344CB8AC3E}">
        <p14:creationId xmlns:p14="http://schemas.microsoft.com/office/powerpoint/2010/main" val="30082149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77</a:t>
            </a:fld>
            <a:endParaRPr lang="en-US" dirty="0"/>
          </a:p>
        </p:txBody>
      </p:sp>
    </p:spTree>
    <p:extLst>
      <p:ext uri="{BB962C8B-B14F-4D97-AF65-F5344CB8AC3E}">
        <p14:creationId xmlns:p14="http://schemas.microsoft.com/office/powerpoint/2010/main" val="40933759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78</a:t>
            </a:fld>
            <a:endParaRPr lang="en-US" dirty="0"/>
          </a:p>
        </p:txBody>
      </p:sp>
    </p:spTree>
    <p:extLst>
      <p:ext uri="{BB962C8B-B14F-4D97-AF65-F5344CB8AC3E}">
        <p14:creationId xmlns:p14="http://schemas.microsoft.com/office/powerpoint/2010/main" val="34655392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Received files appear in the Data Collector without names. Districts can use V- Look up to add names to these reports. </a:t>
            </a:r>
          </a:p>
        </p:txBody>
      </p:sp>
      <p:sp>
        <p:nvSpPr>
          <p:cNvPr id="4" name="Slide Number Placeholder 3"/>
          <p:cNvSpPr>
            <a:spLocks noGrp="1"/>
          </p:cNvSpPr>
          <p:nvPr>
            <p:ph type="sldNum" sz="quarter" idx="5"/>
          </p:nvPr>
        </p:nvSpPr>
        <p:spPr/>
        <p:txBody>
          <a:bodyPr/>
          <a:lstStyle/>
          <a:p>
            <a:fld id="{A14D76B5-9437-466B-8333-8FA70E4511FB}" type="slidenum">
              <a:rPr lang="en-US" smtClean="0"/>
              <a:t>79</a:t>
            </a:fld>
            <a:endParaRPr lang="en-US" dirty="0"/>
          </a:p>
        </p:txBody>
      </p:sp>
    </p:spTree>
    <p:extLst>
      <p:ext uri="{BB962C8B-B14F-4D97-AF65-F5344CB8AC3E}">
        <p14:creationId xmlns:p14="http://schemas.microsoft.com/office/powerpoint/2010/main" val="48285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a:t>
            </a:fld>
            <a:endParaRPr lang="en-US" dirty="0"/>
          </a:p>
        </p:txBody>
      </p:sp>
    </p:spTree>
    <p:extLst>
      <p:ext uri="{BB962C8B-B14F-4D97-AF65-F5344CB8AC3E}">
        <p14:creationId xmlns:p14="http://schemas.microsoft.com/office/powerpoint/2010/main" val="3567562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Assessments reported to EMIS will appear on some of the graduation reports and will be in the Assessment tab in ODDEX History.</a:t>
            </a:r>
          </a:p>
        </p:txBody>
      </p:sp>
      <p:sp>
        <p:nvSpPr>
          <p:cNvPr id="4" name="Slide Number Placeholder 3"/>
          <p:cNvSpPr>
            <a:spLocks noGrp="1"/>
          </p:cNvSpPr>
          <p:nvPr>
            <p:ph type="sldNum" sz="quarter" idx="5"/>
          </p:nvPr>
        </p:nvSpPr>
        <p:spPr/>
        <p:txBody>
          <a:bodyPr/>
          <a:lstStyle/>
          <a:p>
            <a:fld id="{A14D76B5-9437-466B-8333-8FA70E4511FB}" type="slidenum">
              <a:rPr lang="en-US" smtClean="0"/>
              <a:t>80</a:t>
            </a:fld>
            <a:endParaRPr lang="en-US" dirty="0"/>
          </a:p>
        </p:txBody>
      </p:sp>
    </p:spTree>
    <p:extLst>
      <p:ext uri="{BB962C8B-B14F-4D97-AF65-F5344CB8AC3E}">
        <p14:creationId xmlns:p14="http://schemas.microsoft.com/office/powerpoint/2010/main" val="42420148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Substitute test data will appear on the Non-EOC Points Detail pathway report.</a:t>
            </a:r>
          </a:p>
        </p:txBody>
      </p:sp>
      <p:sp>
        <p:nvSpPr>
          <p:cNvPr id="4" name="Slide Number Placeholder 3"/>
          <p:cNvSpPr>
            <a:spLocks noGrp="1"/>
          </p:cNvSpPr>
          <p:nvPr>
            <p:ph type="sldNum" sz="quarter" idx="10"/>
          </p:nvPr>
        </p:nvSpPr>
        <p:spPr/>
        <p:txBody>
          <a:bodyPr/>
          <a:lstStyle/>
          <a:p>
            <a:fld id="{A14D76B5-9437-466B-8333-8FA70E4511FB}" type="slidenum">
              <a:rPr lang="en-US" smtClean="0"/>
              <a:t>81</a:t>
            </a:fld>
            <a:endParaRPr lang="en-US" dirty="0"/>
          </a:p>
        </p:txBody>
      </p:sp>
    </p:spTree>
    <p:extLst>
      <p:ext uri="{BB962C8B-B14F-4D97-AF65-F5344CB8AC3E}">
        <p14:creationId xmlns:p14="http://schemas.microsoft.com/office/powerpoint/2010/main" val="18734237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Ohio’s State Test Pathway has three reports, and the other two pathways have one report. There are no pathway reports for students reported via Graduation Pathway Program Codes. These reports are updated occasionally by a data manager at ODE and are not part of the nightly report generation process. </a:t>
            </a:r>
          </a:p>
          <a:p>
            <a:endParaRPr lang="en-US" dirty="0"/>
          </a:p>
          <a:p>
            <a:r>
              <a:rPr lang="en-US" dirty="0">
                <a:solidFill>
                  <a:srgbClr val="000000"/>
                </a:solidFill>
              </a:rPr>
              <a:t>Students entering ninth grade between </a:t>
            </a:r>
            <a:r>
              <a:rPr lang="en-US" b="1" dirty="0">
                <a:solidFill>
                  <a:srgbClr val="000000"/>
                </a:solidFill>
              </a:rPr>
              <a:t>July 1, 2017, and June 30, 2019</a:t>
            </a:r>
            <a:r>
              <a:rPr lang="en-US" dirty="0">
                <a:solidFill>
                  <a:srgbClr val="000000"/>
                </a:solidFill>
              </a:rPr>
              <a:t>, have the option to meet the </a:t>
            </a:r>
            <a:r>
              <a:rPr lang="en-US" dirty="0">
                <a:solidFill>
                  <a:srgbClr val="2D81C2"/>
                </a:solidFill>
                <a:hlinkClick r:id="rId3"/>
              </a:rPr>
              <a:t>new requirements</a:t>
            </a:r>
            <a:r>
              <a:rPr lang="en-US" dirty="0">
                <a:solidFill>
                  <a:srgbClr val="000000"/>
                </a:solidFill>
              </a:rPr>
              <a:t> outlined for the class of 2023 and beyond or meet the requirements of the</a:t>
            </a:r>
            <a:r>
              <a:rPr lang="en-US" dirty="0">
                <a:solidFill>
                  <a:srgbClr val="2D81C2"/>
                </a:solidFill>
                <a:hlinkClick r:id="rId4"/>
              </a:rPr>
              <a:t> original three pathways to graduation</a:t>
            </a:r>
            <a:r>
              <a:rPr lang="en-US" dirty="0">
                <a:solidFill>
                  <a:srgbClr val="000000"/>
                </a:solidFill>
              </a:rPr>
              <a:t>. (This includes students in the FY22 grad cohort.)</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82</a:t>
            </a:fld>
            <a:endParaRPr lang="en-US" dirty="0"/>
          </a:p>
        </p:txBody>
      </p:sp>
    </p:spTree>
    <p:extLst>
      <p:ext uri="{BB962C8B-B14F-4D97-AF65-F5344CB8AC3E}">
        <p14:creationId xmlns:p14="http://schemas.microsoft.com/office/powerpoint/2010/main" val="40006438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should check for and let the attendees know the latest updated date for these reports in Received Files. </a:t>
            </a:r>
          </a:p>
          <a:p>
            <a:r>
              <a:rPr lang="en-US" baseline="0" dirty="0"/>
              <a:t>Note that students who meet graduation requirements via alternate assessments will appear on the Level 2 Grad Cohort reports with a “Y” in the column MET BY ALT ASESMNT FLAG but will not appear on the pathway reports. </a:t>
            </a:r>
          </a:p>
          <a:p>
            <a:endParaRPr lang="en-US" baseline="0"/>
          </a:p>
          <a:p>
            <a:r>
              <a:rPr lang="en-US" baseline="0"/>
              <a:t>SNR </a:t>
            </a:r>
            <a:r>
              <a:rPr lang="en-US" baseline="0" dirty="0"/>
              <a:t>= Y – Student transferred in with course already completed out of state or while being homeschooled; number of required points reduced.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83</a:t>
            </a:fld>
            <a:endParaRPr lang="en-US" dirty="0"/>
          </a:p>
        </p:txBody>
      </p:sp>
    </p:spTree>
    <p:extLst>
      <p:ext uri="{BB962C8B-B14F-4D97-AF65-F5344CB8AC3E}">
        <p14:creationId xmlns:p14="http://schemas.microsoft.com/office/powerpoint/2010/main" val="33659285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Presenter can use 2022_GRAD_Cohort_EOC-Path-Req-Stat_DEMO </a:t>
            </a:r>
            <a:r>
              <a:rPr lang="en-US" dirty="0"/>
              <a:t>and toggle between the PowerPoint and the DEMO file. These screenshots do not include names so note that column headers could be different if the district has performed a VLOOKUP to add names to the file. </a:t>
            </a:r>
          </a:p>
          <a:p>
            <a:endParaRPr lang="en-US" dirty="0"/>
          </a:p>
          <a:p>
            <a:r>
              <a:rPr lang="en-US" dirty="0"/>
              <a:t>Please note that columns A- H are the same on all 5 Ohio State test Pathway reports.</a:t>
            </a:r>
          </a:p>
        </p:txBody>
      </p:sp>
      <p:sp>
        <p:nvSpPr>
          <p:cNvPr id="4" name="Slide Number Placeholder 3"/>
          <p:cNvSpPr>
            <a:spLocks noGrp="1"/>
          </p:cNvSpPr>
          <p:nvPr>
            <p:ph type="sldNum" sz="quarter" idx="10"/>
          </p:nvPr>
        </p:nvSpPr>
        <p:spPr/>
        <p:txBody>
          <a:bodyPr/>
          <a:lstStyle/>
          <a:p>
            <a:fld id="{A14D76B5-9437-466B-8333-8FA70E4511FB}" type="slidenum">
              <a:rPr lang="en-US" smtClean="0"/>
              <a:t>84</a:t>
            </a:fld>
            <a:endParaRPr lang="en-US" dirty="0"/>
          </a:p>
        </p:txBody>
      </p:sp>
    </p:spTree>
    <p:extLst>
      <p:ext uri="{BB962C8B-B14F-4D97-AF65-F5344CB8AC3E}">
        <p14:creationId xmlns:p14="http://schemas.microsoft.com/office/powerpoint/2010/main" val="13438772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85</a:t>
            </a:fld>
            <a:endParaRPr lang="en-US" dirty="0"/>
          </a:p>
        </p:txBody>
      </p:sp>
    </p:spTree>
    <p:extLst>
      <p:ext uri="{BB962C8B-B14F-4D97-AF65-F5344CB8AC3E}">
        <p14:creationId xmlns:p14="http://schemas.microsoft.com/office/powerpoint/2010/main" val="1521757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Note that points are not populated in the total_grad_points_GE_M2_ELA2 (column U) as</a:t>
            </a:r>
            <a:r>
              <a:rPr lang="en-US" b="1" i="1" u="sng" baseline="0" dirty="0"/>
              <a:t> they are included in columns R, S, and T. </a:t>
            </a:r>
            <a:endParaRPr lang="en-US" b="1" i="1" u="sng" dirty="0"/>
          </a:p>
        </p:txBody>
      </p:sp>
      <p:sp>
        <p:nvSpPr>
          <p:cNvPr id="4" name="Slide Number Placeholder 3"/>
          <p:cNvSpPr>
            <a:spLocks noGrp="1"/>
          </p:cNvSpPr>
          <p:nvPr>
            <p:ph type="sldNum" sz="quarter" idx="10"/>
          </p:nvPr>
        </p:nvSpPr>
        <p:spPr/>
        <p:txBody>
          <a:bodyPr/>
          <a:lstStyle/>
          <a:p>
            <a:fld id="{A14D76B5-9437-466B-8333-8FA70E4511FB}" type="slidenum">
              <a:rPr lang="en-US" smtClean="0"/>
              <a:t>86</a:t>
            </a:fld>
            <a:endParaRPr lang="en-US" dirty="0"/>
          </a:p>
        </p:txBody>
      </p:sp>
    </p:spTree>
    <p:extLst>
      <p:ext uri="{BB962C8B-B14F-4D97-AF65-F5344CB8AC3E}">
        <p14:creationId xmlns:p14="http://schemas.microsoft.com/office/powerpoint/2010/main" val="3479466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92">
              <a:defRPr/>
            </a:pPr>
            <a:r>
              <a:rPr lang="en-US" b="1" i="1" u="sng" dirty="0"/>
              <a:t>Note that values are not populated in the met_grad_points_GE_M2_ELA2 (column Z) as</a:t>
            </a:r>
            <a:r>
              <a:rPr lang="en-US" b="1" i="1" u="sng" baseline="0" dirty="0"/>
              <a:t> they are included in columns W, X, and Y. </a:t>
            </a:r>
            <a:endParaRPr lang="en-US" b="1" i="1" u="sng"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87</a:t>
            </a:fld>
            <a:endParaRPr lang="en-US" dirty="0"/>
          </a:p>
        </p:txBody>
      </p:sp>
    </p:spTree>
    <p:extLst>
      <p:ext uri="{BB962C8B-B14F-4D97-AF65-F5344CB8AC3E}">
        <p14:creationId xmlns:p14="http://schemas.microsoft.com/office/powerpoint/2010/main" val="7601838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Presenter can use 2022_GRAD_Cohort-EOC-Asmnt-Detail_DEMO </a:t>
            </a:r>
            <a:r>
              <a:rPr lang="en-US" dirty="0"/>
              <a:t>and toggle between the PowerPoint and the DEMO file.</a:t>
            </a:r>
          </a:p>
        </p:txBody>
      </p:sp>
      <p:sp>
        <p:nvSpPr>
          <p:cNvPr id="4" name="Slide Number Placeholder 3"/>
          <p:cNvSpPr>
            <a:spLocks noGrp="1"/>
          </p:cNvSpPr>
          <p:nvPr>
            <p:ph type="sldNum" sz="quarter" idx="10"/>
          </p:nvPr>
        </p:nvSpPr>
        <p:spPr/>
        <p:txBody>
          <a:bodyPr/>
          <a:lstStyle/>
          <a:p>
            <a:fld id="{A14D76B5-9437-466B-8333-8FA70E4511FB}" type="slidenum">
              <a:rPr lang="en-US" smtClean="0"/>
              <a:t>88</a:t>
            </a:fld>
            <a:endParaRPr lang="en-US" dirty="0"/>
          </a:p>
        </p:txBody>
      </p:sp>
    </p:spTree>
    <p:extLst>
      <p:ext uri="{BB962C8B-B14F-4D97-AF65-F5344CB8AC3E}">
        <p14:creationId xmlns:p14="http://schemas.microsoft.com/office/powerpoint/2010/main" val="33157609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89</a:t>
            </a:fld>
            <a:endParaRPr lang="en-US" dirty="0"/>
          </a:p>
        </p:txBody>
      </p:sp>
    </p:spTree>
    <p:extLst>
      <p:ext uri="{BB962C8B-B14F-4D97-AF65-F5344CB8AC3E}">
        <p14:creationId xmlns:p14="http://schemas.microsoft.com/office/powerpoint/2010/main" val="83855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Attendees can generate a zip file of the reports if they like since this presentation will review many of the reports. </a:t>
            </a:r>
          </a:p>
        </p:txBody>
      </p:sp>
      <p:sp>
        <p:nvSpPr>
          <p:cNvPr id="4" name="Slide Number Placeholder 3"/>
          <p:cNvSpPr>
            <a:spLocks noGrp="1"/>
          </p:cNvSpPr>
          <p:nvPr>
            <p:ph type="sldNum" sz="quarter" idx="5"/>
          </p:nvPr>
        </p:nvSpPr>
        <p:spPr/>
        <p:txBody>
          <a:bodyPr/>
          <a:lstStyle/>
          <a:p>
            <a:fld id="{A14D76B5-9437-466B-8333-8FA70E4511FB}" type="slidenum">
              <a:rPr lang="en-US" smtClean="0"/>
              <a:t>9</a:t>
            </a:fld>
            <a:endParaRPr lang="en-US" dirty="0"/>
          </a:p>
        </p:txBody>
      </p:sp>
    </p:spTree>
    <p:extLst>
      <p:ext uri="{BB962C8B-B14F-4D97-AF65-F5344CB8AC3E}">
        <p14:creationId xmlns:p14="http://schemas.microsoft.com/office/powerpoint/2010/main" val="3607137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Presenter can use 2022_GRAD_Cohort-Non-EOC-Pts_Detail_DEMO </a:t>
            </a:r>
            <a:r>
              <a:rPr lang="en-US" dirty="0"/>
              <a:t>and toggle between the PowerPoint and the DEMO file. </a:t>
            </a:r>
          </a:p>
          <a:p>
            <a:endParaRPr lang="en-US" b="1" i="1" u="sng" dirty="0"/>
          </a:p>
          <a:p>
            <a:pPr defTabSz="915772">
              <a:defRPr/>
            </a:pPr>
            <a:r>
              <a:rPr lang="en-US" dirty="0"/>
              <a:t>EOC assessments (GE) with Score Not Reported reasons of</a:t>
            </a:r>
          </a:p>
          <a:p>
            <a:pPr defTabSz="915772">
              <a:defRPr/>
            </a:pPr>
            <a:r>
              <a:rPr lang="en-US" dirty="0"/>
              <a:t> W - Assessment score not reported because student received graduation credit for assessment area due to course completion prior to end of course assessment availability or due to an assessment administration being canceled due to the COVID-19 ordered school building closure in school year 2019-2020 or due to the COVID19 related flexibility for juniors and seniors in school year 2020-2021; number in score field represents number of graduation points earned </a:t>
            </a:r>
          </a:p>
          <a:p>
            <a:pPr defTabSz="915772">
              <a:defRPr/>
            </a:pPr>
            <a:r>
              <a:rPr lang="en-US" dirty="0"/>
              <a:t>X- Assessment score not reported because student received graduation credit for assessment area due to completion of a dual credit course; for End of Course Tests (GE), number in score field represents number of graduation points earned; for CTE Technical Assessments (GY), value in score field represents student’s proficiency </a:t>
            </a:r>
          </a:p>
          <a:p>
            <a:pPr defTabSz="915772">
              <a:defRPr/>
            </a:pPr>
            <a:r>
              <a:rPr lang="en-US" dirty="0"/>
              <a:t>2- Assessment score not reported because student received graduation credit for alternative Non-Public school EOC assessment prior to public district enrollment; Number in score field represents number of graduation points earned</a:t>
            </a:r>
          </a:p>
          <a:p>
            <a:endParaRPr lang="en-US" b="1" i="1" u="sng" dirty="0"/>
          </a:p>
        </p:txBody>
      </p:sp>
      <p:sp>
        <p:nvSpPr>
          <p:cNvPr id="4" name="Slide Number Placeholder 3"/>
          <p:cNvSpPr>
            <a:spLocks noGrp="1"/>
          </p:cNvSpPr>
          <p:nvPr>
            <p:ph type="sldNum" sz="quarter" idx="10"/>
          </p:nvPr>
        </p:nvSpPr>
        <p:spPr/>
        <p:txBody>
          <a:bodyPr/>
          <a:lstStyle/>
          <a:p>
            <a:fld id="{A14D76B5-9437-466B-8333-8FA70E4511FB}" type="slidenum">
              <a:rPr lang="en-US" smtClean="0"/>
              <a:t>90</a:t>
            </a:fld>
            <a:endParaRPr lang="en-US" dirty="0"/>
          </a:p>
        </p:txBody>
      </p:sp>
    </p:spTree>
    <p:extLst>
      <p:ext uri="{BB962C8B-B14F-4D97-AF65-F5344CB8AC3E}">
        <p14:creationId xmlns:p14="http://schemas.microsoft.com/office/powerpoint/2010/main" val="26322789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districts</a:t>
            </a:r>
            <a:r>
              <a:rPr lang="en-US" baseline="0" dirty="0"/>
              <a:t> that graduation exemptions must continue to be reported as IEPs are written to let ODE know if the student is still exempted or if they are no longer exempted.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91</a:t>
            </a:fld>
            <a:endParaRPr lang="en-US" dirty="0"/>
          </a:p>
        </p:txBody>
      </p:sp>
    </p:spTree>
    <p:extLst>
      <p:ext uri="{BB962C8B-B14F-4D97-AF65-F5344CB8AC3E}">
        <p14:creationId xmlns:p14="http://schemas.microsoft.com/office/powerpoint/2010/main" val="18972568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92</a:t>
            </a:fld>
            <a:endParaRPr lang="en-US" dirty="0"/>
          </a:p>
        </p:txBody>
      </p:sp>
    </p:spTree>
    <p:extLst>
      <p:ext uri="{BB962C8B-B14F-4D97-AF65-F5344CB8AC3E}">
        <p14:creationId xmlns:p14="http://schemas.microsoft.com/office/powerpoint/2010/main" val="6099475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a:t>
            </a:r>
            <a:r>
              <a:rPr lang="en-US" baseline="0" dirty="0"/>
              <a:t> are many columns and lots of different tests, it might be wise to color code, or rearrange columns. “Do Not Use”  appears in the nonpublic transfers column for all subjects. Note that History, Government, and Biology each have 11 columns specific to those subjects while Algebra 1, Geometry, Math 1, Math 2, ELA 1, and ELA 2 do not have AP/IB or CCP columns.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93</a:t>
            </a:fld>
            <a:endParaRPr lang="en-US" dirty="0"/>
          </a:p>
        </p:txBody>
      </p:sp>
    </p:spTree>
    <p:extLst>
      <p:ext uri="{BB962C8B-B14F-4D97-AF65-F5344CB8AC3E}">
        <p14:creationId xmlns:p14="http://schemas.microsoft.com/office/powerpoint/2010/main" val="10431437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Remediation</a:t>
            </a:r>
            <a:r>
              <a:rPr lang="en-US" baseline="0" dirty="0"/>
              <a:t> free s</a:t>
            </a:r>
            <a:r>
              <a:rPr lang="en-US" dirty="0"/>
              <a:t>cores cannot</a:t>
            </a:r>
            <a:r>
              <a:rPr lang="en-US" baseline="0" dirty="0"/>
              <a:t> be combined between ACT and SAT tests but must be attained by having remediation free scores on either the ACT or the SAT tests.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94</a:t>
            </a:fld>
            <a:endParaRPr lang="en-US" dirty="0"/>
          </a:p>
        </p:txBody>
      </p:sp>
    </p:spTree>
    <p:extLst>
      <p:ext uri="{BB962C8B-B14F-4D97-AF65-F5344CB8AC3E}">
        <p14:creationId xmlns:p14="http://schemas.microsoft.com/office/powerpoint/2010/main" val="35666998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Presenter can use 2022_GRAD_Cohort_SAT-ACT_Path_Req_Stat_DEMO </a:t>
            </a:r>
            <a:r>
              <a:rPr lang="en-US" dirty="0"/>
              <a:t>and toggle between the PowerPoint and the DEMO file. </a:t>
            </a:r>
          </a:p>
        </p:txBody>
      </p:sp>
      <p:sp>
        <p:nvSpPr>
          <p:cNvPr id="4" name="Slide Number Placeholder 3"/>
          <p:cNvSpPr>
            <a:spLocks noGrp="1"/>
          </p:cNvSpPr>
          <p:nvPr>
            <p:ph type="sldNum" sz="quarter" idx="5"/>
          </p:nvPr>
        </p:nvSpPr>
        <p:spPr/>
        <p:txBody>
          <a:bodyPr/>
          <a:lstStyle/>
          <a:p>
            <a:fld id="{A14D76B5-9437-466B-8333-8FA70E4511FB}" type="slidenum">
              <a:rPr lang="en-US" smtClean="0"/>
              <a:t>95</a:t>
            </a:fld>
            <a:endParaRPr lang="en-US" dirty="0"/>
          </a:p>
        </p:txBody>
      </p:sp>
    </p:spTree>
    <p:extLst>
      <p:ext uri="{BB962C8B-B14F-4D97-AF65-F5344CB8AC3E}">
        <p14:creationId xmlns:p14="http://schemas.microsoft.com/office/powerpoint/2010/main" val="10240041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96</a:t>
            </a:fld>
            <a:endParaRPr lang="en-US" dirty="0"/>
          </a:p>
        </p:txBody>
      </p:sp>
    </p:spTree>
    <p:extLst>
      <p:ext uri="{BB962C8B-B14F-4D97-AF65-F5344CB8AC3E}">
        <p14:creationId xmlns:p14="http://schemas.microsoft.com/office/powerpoint/2010/main" val="8134523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97</a:t>
            </a:fld>
            <a:endParaRPr lang="en-US" dirty="0"/>
          </a:p>
        </p:txBody>
      </p:sp>
    </p:spTree>
    <p:extLst>
      <p:ext uri="{BB962C8B-B14F-4D97-AF65-F5344CB8AC3E}">
        <p14:creationId xmlns:p14="http://schemas.microsoft.com/office/powerpoint/2010/main" val="28401867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98</a:t>
            </a:fld>
            <a:endParaRPr lang="en-US" dirty="0"/>
          </a:p>
        </p:txBody>
      </p:sp>
    </p:spTree>
    <p:extLst>
      <p:ext uri="{BB962C8B-B14F-4D97-AF65-F5344CB8AC3E}">
        <p14:creationId xmlns:p14="http://schemas.microsoft.com/office/powerpoint/2010/main" val="23978220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92">
              <a:defRPr/>
            </a:pPr>
            <a:r>
              <a:rPr lang="en-US" b="1" i="1" u="sng" dirty="0"/>
              <a:t>Presenter can use 2022_GRAD_Cohort_WK-IndCred_Path_Req_stat_DEMO </a:t>
            </a:r>
            <a:r>
              <a:rPr lang="en-US" dirty="0"/>
              <a:t>and toggle between the PowerPoint and the DEMO file. Suggest that attendees review</a:t>
            </a:r>
            <a:r>
              <a:rPr lang="en-US" baseline="0" dirty="0"/>
              <a:t> the FY22 CTE Program and Assessment Matrix for questions regarding career fields. </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99</a:t>
            </a:fld>
            <a:endParaRPr lang="en-US" dirty="0"/>
          </a:p>
        </p:txBody>
      </p:sp>
    </p:spTree>
    <p:extLst>
      <p:ext uri="{BB962C8B-B14F-4D97-AF65-F5344CB8AC3E}">
        <p14:creationId xmlns:p14="http://schemas.microsoft.com/office/powerpoint/2010/main" val="311067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7BE1CE-4BB3-4F72-89E0-18708EFB743E}"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20095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40BC0-7EAC-47A4-A93C-BDF7163D06B1}"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92448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7A2B3-9686-493A-BA07-7CCF2F794032}"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3040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06FF3-F435-44A6-BEEB-5095E6A5677B}"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4321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1890-79B9-4E05-BC90-1DB40E47C321}"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738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54F118-D907-4C21-B955-C9AB5CBA3162}" type="datetime1">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62799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B07F2B-C696-4080-95DF-D657F83B86E2}" type="datetime1">
              <a:rPr lang="en-US" smtClean="0"/>
              <a:t>8/31/2022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9370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96A99-3529-40AF-B836-17771EDD5E0E}" type="datetime1">
              <a:rPr lang="en-US" smtClean="0"/>
              <a:t>8/31/2022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5643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C2560-F1E9-4557-B6E9-D59FCD2C1080}" type="datetime1">
              <a:rPr lang="en-US" smtClean="0"/>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37665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716295-E2CB-4E55-97C7-11EF5CF541B9}" type="datetime1">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4560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284C6-6958-40D5-A937-07EC836944D0}" type="datetime1">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9267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50F24-54DC-45B4-9DCD-F35D683E9FCE}" type="datetime1">
              <a:rPr lang="en-US" smtClean="0"/>
              <a:t>8/31/2022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7DB03-7057-184B-9DF0-B5FFC5E3886A}" type="slidenum">
              <a:rPr lang="en-US" smtClean="0"/>
              <a:t>‹#›</a:t>
            </a:fld>
            <a:endParaRPr lang="en-US" dirty="0"/>
          </a:p>
        </p:txBody>
      </p:sp>
      <p:pic>
        <p:nvPicPr>
          <p:cNvPr id="13" name="Picture 12"/>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rot="16200000">
            <a:off x="-3043233" y="2971800"/>
            <a:ext cx="6858000" cy="914400"/>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0058400" y="6119545"/>
            <a:ext cx="905244" cy="710319"/>
          </a:xfrm>
          <a:prstGeom prst="rect">
            <a:avLst/>
          </a:prstGeom>
        </p:spPr>
      </p:pic>
    </p:spTree>
    <p:extLst>
      <p:ext uri="{BB962C8B-B14F-4D97-AF65-F5344CB8AC3E}">
        <p14:creationId xmlns:p14="http://schemas.microsoft.com/office/powerpoint/2010/main" val="98941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0.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nam04.safelinks.protection.outlook.com/?url=https%3A%2F%2Ftinyurl.com%2FEA-District-Feedback&amp;data=04%7C01%7Ctammyhrosch%40metasolutions.net%7C1ffc7cb91444482682a808d968c965ab%7Ca2b91a638b914657a89212e8f42ed79c%7C0%7C0%7C637656036474783411%7CUnknown%7CTWFpbGZsb3d8eyJWIjoiMC4wLjAwMDAiLCJQIjoiV2luMzIiLCJBTiI6Ik1haWwiLCJXVCI6Mn0%3D%7C1000&amp;sdata=%2BLOxwQTPwvKI1G%2FtLDrBW000JdyqS8QPohAjh7llCPE%3D&amp;reserved=0" TargetMode="External"/><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ommunity.mcoecn.org/display/EM/EMIS+Alliance+Public+Spa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Melissa.Hennon@educatioin.ohio.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ducation.ohio.gov/Topics/Ohio-s-Graduation-Requirements/Earning-an-Ohio-High-School-Diploma-for-the-Cl-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education.ohio.gov/Topics/Ohio-s-Graduation-Requirements/18-Points-on-State-Tests"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61850"/>
            <a:ext cx="9144000" cy="2126256"/>
          </a:xfrm>
        </p:spPr>
        <p:txBody>
          <a:bodyPr/>
          <a:lstStyle/>
          <a:p>
            <a:r>
              <a:rPr lang="en-US" b="1" dirty="0"/>
              <a:t>Troubleshooting </a:t>
            </a:r>
            <a:br>
              <a:rPr lang="en-US" b="1" dirty="0"/>
            </a:br>
            <a:r>
              <a:rPr lang="en-US" b="1" dirty="0"/>
              <a:t>FY22 Graduation Reports </a:t>
            </a:r>
          </a:p>
        </p:txBody>
      </p:sp>
    </p:spTree>
    <p:extLst>
      <p:ext uri="{BB962C8B-B14F-4D97-AF65-F5344CB8AC3E}">
        <p14:creationId xmlns:p14="http://schemas.microsoft.com/office/powerpoint/2010/main" val="19786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raphical user interface, application, Word&#10;&#10;Description automatically generated">
            <a:extLst>
              <a:ext uri="{FF2B5EF4-FFF2-40B4-BE49-F238E27FC236}">
                <a16:creationId xmlns:a16="http://schemas.microsoft.com/office/drawing/2014/main" id="{E5404155-E754-4A16-53A6-1E043D040AE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57154" y="1022258"/>
            <a:ext cx="9751368" cy="5454470"/>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622608"/>
          </a:xfrm>
        </p:spPr>
        <p:txBody>
          <a:bodyPr>
            <a:normAutofit fontScale="90000"/>
          </a:bodyPr>
          <a:lstStyle/>
          <a:p>
            <a:r>
              <a:rPr lang="en-US" b="1" dirty="0"/>
              <a:t>Received Files</a:t>
            </a:r>
          </a:p>
        </p:txBody>
      </p:sp>
      <p:sp>
        <p:nvSpPr>
          <p:cNvPr id="3" name="Content Placeholder 2"/>
          <p:cNvSpPr>
            <a:spLocks noGrp="1"/>
          </p:cNvSpPr>
          <p:nvPr>
            <p:ph idx="1"/>
          </p:nvPr>
        </p:nvSpPr>
        <p:spPr>
          <a:xfrm>
            <a:off x="838200" y="1322024"/>
            <a:ext cx="10515600" cy="5294676"/>
          </a:xfrm>
        </p:spPr>
        <p:txBody>
          <a:bodyPr/>
          <a:lstStyle/>
          <a:p>
            <a:pPr marL="0" indent="0">
              <a:buNone/>
            </a:pPr>
            <a:r>
              <a:rPr lang="en-US" dirty="0"/>
              <a:t> </a:t>
            </a:r>
          </a:p>
          <a:p>
            <a:pPr marL="0" indent="0">
              <a:buNone/>
            </a:pPr>
            <a:endParaRPr lang="en-US" dirty="0"/>
          </a:p>
        </p:txBody>
      </p:sp>
      <p:sp>
        <p:nvSpPr>
          <p:cNvPr id="37" name="TextBox 36"/>
          <p:cNvSpPr txBox="1"/>
          <p:nvPr/>
        </p:nvSpPr>
        <p:spPr>
          <a:xfrm>
            <a:off x="2265018" y="4105602"/>
            <a:ext cx="2368528" cy="461665"/>
          </a:xfrm>
          <a:prstGeom prst="rect">
            <a:avLst/>
          </a:prstGeom>
          <a:solidFill>
            <a:srgbClr val="FFFFFF"/>
          </a:solidFill>
          <a:ln>
            <a:solidFill>
              <a:schemeClr val="tx1"/>
            </a:solidFill>
          </a:ln>
        </p:spPr>
        <p:txBody>
          <a:bodyPr wrap="square" rtlCol="0">
            <a:spAutoFit/>
          </a:bodyPr>
          <a:lstStyle/>
          <a:p>
            <a:r>
              <a:rPr lang="en-US" sz="2400" b="1" dirty="0"/>
              <a:t>Select “List Files”</a:t>
            </a:r>
          </a:p>
        </p:txBody>
      </p:sp>
      <p:cxnSp>
        <p:nvCxnSpPr>
          <p:cNvPr id="39" name="Straight Arrow Connector 38"/>
          <p:cNvCxnSpPr>
            <a:cxnSpLocks/>
          </p:cNvCxnSpPr>
          <p:nvPr/>
        </p:nvCxnSpPr>
        <p:spPr>
          <a:xfrm flipH="1">
            <a:off x="1496406" y="4427298"/>
            <a:ext cx="768612" cy="9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6" idx="2"/>
            <a:endCxn id="8" idx="6"/>
          </p:cNvCxnSpPr>
          <p:nvPr/>
        </p:nvCxnSpPr>
        <p:spPr>
          <a:xfrm flipH="1">
            <a:off x="8464774" y="1309391"/>
            <a:ext cx="1432519" cy="8019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2061388"/>
            <a:ext cx="2860548" cy="830997"/>
          </a:xfrm>
          <a:prstGeom prst="rect">
            <a:avLst/>
          </a:prstGeom>
          <a:solidFill>
            <a:srgbClr val="FFFFFF"/>
          </a:solidFill>
          <a:ln>
            <a:solidFill>
              <a:schemeClr val="tx1"/>
            </a:solidFill>
          </a:ln>
        </p:spPr>
        <p:txBody>
          <a:bodyPr wrap="square" rtlCol="0">
            <a:spAutoFit/>
          </a:bodyPr>
          <a:lstStyle/>
          <a:p>
            <a:r>
              <a:rPr lang="en-US" sz="2400" b="1" dirty="0"/>
              <a:t>Use filters to narrow the search for files</a:t>
            </a:r>
          </a:p>
        </p:txBody>
      </p:sp>
      <p:sp>
        <p:nvSpPr>
          <p:cNvPr id="42" name="Oval 41"/>
          <p:cNvSpPr/>
          <p:nvPr/>
        </p:nvSpPr>
        <p:spPr>
          <a:xfrm>
            <a:off x="746779" y="4257914"/>
            <a:ext cx="693374" cy="3122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09509" y="478394"/>
            <a:ext cx="4175567" cy="830997"/>
          </a:xfrm>
          <a:prstGeom prst="rect">
            <a:avLst/>
          </a:prstGeom>
          <a:solidFill>
            <a:srgbClr val="FFFFFF"/>
          </a:solidFill>
          <a:ln>
            <a:solidFill>
              <a:schemeClr val="tx1"/>
            </a:solidFill>
          </a:ln>
        </p:spPr>
        <p:txBody>
          <a:bodyPr wrap="none" rtlCol="0">
            <a:spAutoFit/>
          </a:bodyPr>
          <a:lstStyle/>
          <a:p>
            <a:r>
              <a:rPr lang="en-US" sz="2400" b="1" dirty="0"/>
              <a:t>On the Reports tab of the Data </a:t>
            </a:r>
          </a:p>
          <a:p>
            <a:r>
              <a:rPr lang="en-US" sz="2400" b="1" dirty="0"/>
              <a:t>Collector, select Received Files </a:t>
            </a:r>
          </a:p>
        </p:txBody>
      </p:sp>
      <p:sp>
        <p:nvSpPr>
          <p:cNvPr id="31" name="TextBox 30">
            <a:extLst>
              <a:ext uri="{FF2B5EF4-FFF2-40B4-BE49-F238E27FC236}">
                <a16:creationId xmlns:a16="http://schemas.microsoft.com/office/drawing/2014/main" id="{F9E7A068-628F-4745-9106-9DDF6B6DEFC7}"/>
              </a:ext>
            </a:extLst>
          </p:cNvPr>
          <p:cNvSpPr txBox="1"/>
          <p:nvPr/>
        </p:nvSpPr>
        <p:spPr>
          <a:xfrm>
            <a:off x="6932896" y="4359896"/>
            <a:ext cx="3600986" cy="1200329"/>
          </a:xfrm>
          <a:prstGeom prst="rect">
            <a:avLst/>
          </a:prstGeom>
          <a:solidFill>
            <a:schemeClr val="bg1"/>
          </a:solidFill>
          <a:ln w="9525">
            <a:solidFill>
              <a:schemeClr val="tx1"/>
            </a:solidFill>
          </a:ln>
        </p:spPr>
        <p:txBody>
          <a:bodyPr wrap="none" rtlCol="0">
            <a:spAutoFit/>
          </a:bodyPr>
          <a:lstStyle/>
          <a:p>
            <a:r>
              <a:rPr lang="en-US" sz="2400" b="1" dirty="0"/>
              <a:t>We will open received files</a:t>
            </a:r>
          </a:p>
          <a:p>
            <a:r>
              <a:rPr lang="en-US" sz="2400" b="1" dirty="0"/>
              <a:t>in an upcoming section of </a:t>
            </a:r>
          </a:p>
          <a:p>
            <a:r>
              <a:rPr lang="en-US" sz="2400" b="1" dirty="0"/>
              <a:t>this presentation</a:t>
            </a:r>
          </a:p>
        </p:txBody>
      </p:sp>
      <p:cxnSp>
        <p:nvCxnSpPr>
          <p:cNvPr id="12" name="Straight Arrow Connector 11"/>
          <p:cNvCxnSpPr>
            <a:cxnSpLocks/>
          </p:cNvCxnSpPr>
          <p:nvPr/>
        </p:nvCxnSpPr>
        <p:spPr>
          <a:xfrm flipH="1">
            <a:off x="5314950" y="1067291"/>
            <a:ext cx="2459615" cy="1388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084355" y="1917922"/>
            <a:ext cx="1380419" cy="3867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291693" y="976191"/>
            <a:ext cx="914400" cy="459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EBD32528-5C96-4501-8C27-F9A21D03B937}"/>
              </a:ext>
            </a:extLst>
          </p:cNvPr>
          <p:cNvCxnSpPr>
            <a:cxnSpLocks/>
            <a:stCxn id="31" idx="1"/>
          </p:cNvCxnSpPr>
          <p:nvPr/>
        </p:nvCxnSpPr>
        <p:spPr>
          <a:xfrm flipH="1">
            <a:off x="4332874" y="4960061"/>
            <a:ext cx="2600022" cy="830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BC7DB03-7057-184B-9DF0-B5FFC5E3886A}" type="slidenum">
              <a:rPr lang="en-US" smtClean="0"/>
              <a:t>10</a:t>
            </a:fld>
            <a:endParaRPr lang="en-US" dirty="0"/>
          </a:p>
        </p:txBody>
      </p:sp>
      <p:sp>
        <p:nvSpPr>
          <p:cNvPr id="9" name="Rectangle 8">
            <a:extLst>
              <a:ext uri="{FF2B5EF4-FFF2-40B4-BE49-F238E27FC236}">
                <a16:creationId xmlns:a16="http://schemas.microsoft.com/office/drawing/2014/main" id="{0743E5DA-1267-9E8D-D967-D1304CCD9572}"/>
              </a:ext>
            </a:extLst>
          </p:cNvPr>
          <p:cNvSpPr/>
          <p:nvPr/>
        </p:nvSpPr>
        <p:spPr>
          <a:xfrm>
            <a:off x="2108573" y="3075320"/>
            <a:ext cx="753110" cy="108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 name="Rectangle 10">
            <a:extLst>
              <a:ext uri="{FF2B5EF4-FFF2-40B4-BE49-F238E27FC236}">
                <a16:creationId xmlns:a16="http://schemas.microsoft.com/office/drawing/2014/main" id="{840C3572-1580-543F-D73B-B695227CF16D}"/>
              </a:ext>
            </a:extLst>
          </p:cNvPr>
          <p:cNvSpPr/>
          <p:nvPr/>
        </p:nvSpPr>
        <p:spPr>
          <a:xfrm>
            <a:off x="1014413" y="4945356"/>
            <a:ext cx="1357312" cy="16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3" name="Rectangle: Rounded Corners 32">
            <a:extLst>
              <a:ext uri="{FF2B5EF4-FFF2-40B4-BE49-F238E27FC236}">
                <a16:creationId xmlns:a16="http://schemas.microsoft.com/office/drawing/2014/main" id="{18D1776A-72ED-400C-BD9A-88FF35E7D1C0}"/>
              </a:ext>
            </a:extLst>
          </p:cNvPr>
          <p:cNvSpPr/>
          <p:nvPr/>
        </p:nvSpPr>
        <p:spPr>
          <a:xfrm>
            <a:off x="838200" y="5103285"/>
            <a:ext cx="3418988" cy="13734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7198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890300E-75FE-AF21-2EE8-C34CDE1FFDD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520276" y="4792419"/>
            <a:ext cx="11414846" cy="1345957"/>
          </a:xfrm>
          <a:prstGeom prst="rect">
            <a:avLst/>
          </a:prstGeom>
          <a:ln>
            <a:solidFill>
              <a:schemeClr val="tx1"/>
            </a:solidFill>
          </a:ln>
          <a:extLst>
            <a:ext uri="{53640926-AAD7-44D8-BBD7-CCE9431645EC}">
              <a14:shadowObscured xmlns:a14="http://schemas.microsoft.com/office/drawing/2010/main"/>
            </a:ext>
          </a:extLst>
        </p:spPr>
      </p:pic>
      <p:pic>
        <p:nvPicPr>
          <p:cNvPr id="16" name="Picture 15" descr="Graphical user interface, application, Excel&#10;&#10;Description automatically generated">
            <a:extLst>
              <a:ext uri="{FF2B5EF4-FFF2-40B4-BE49-F238E27FC236}">
                <a16:creationId xmlns:a16="http://schemas.microsoft.com/office/drawing/2014/main" id="{18669ED4-C996-66F2-93D5-CDE75E3CFD6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2716734" y="906789"/>
            <a:ext cx="8900467" cy="1402085"/>
          </a:xfrm>
          <a:prstGeom prst="rect">
            <a:avLst/>
          </a:prstGeom>
          <a:ln>
            <a:solidFill>
              <a:schemeClr val="tx1"/>
            </a:solid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72135FEF-CE8C-E2C6-1C57-446352A1997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713472" y="2731319"/>
            <a:ext cx="11028454" cy="1555129"/>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198" y="271656"/>
            <a:ext cx="10779003" cy="728478"/>
          </a:xfrm>
        </p:spPr>
        <p:txBody>
          <a:bodyPr>
            <a:normAutofit/>
          </a:bodyPr>
          <a:lstStyle/>
          <a:p>
            <a:r>
              <a:rPr lang="en-US" sz="4200" b="1" dirty="0"/>
              <a:t>2022_GRAD_Cohort_WK-IndCred_Path_Req_stat</a:t>
            </a:r>
          </a:p>
        </p:txBody>
      </p:sp>
      <p:sp>
        <p:nvSpPr>
          <p:cNvPr id="4" name="Slide Number Placeholder 3"/>
          <p:cNvSpPr>
            <a:spLocks noGrp="1"/>
          </p:cNvSpPr>
          <p:nvPr>
            <p:ph type="sldNum" sz="quarter" idx="12"/>
          </p:nvPr>
        </p:nvSpPr>
        <p:spPr/>
        <p:txBody>
          <a:bodyPr/>
          <a:lstStyle/>
          <a:p>
            <a:fld id="{1BC7DB03-7057-184B-9DF0-B5FFC5E3886A}" type="slidenum">
              <a:rPr lang="en-US" smtClean="0"/>
              <a:t>100</a:t>
            </a:fld>
            <a:endParaRPr lang="en-US" dirty="0"/>
          </a:p>
        </p:txBody>
      </p:sp>
      <p:sp>
        <p:nvSpPr>
          <p:cNvPr id="8" name="TextBox 7"/>
          <p:cNvSpPr txBox="1"/>
          <p:nvPr/>
        </p:nvSpPr>
        <p:spPr>
          <a:xfrm>
            <a:off x="1191958" y="906789"/>
            <a:ext cx="1524776" cy="830997"/>
          </a:xfrm>
          <a:prstGeom prst="rect">
            <a:avLst/>
          </a:prstGeom>
          <a:noFill/>
          <a:ln>
            <a:solidFill>
              <a:schemeClr val="tx2"/>
            </a:solidFill>
          </a:ln>
        </p:spPr>
        <p:txBody>
          <a:bodyPr wrap="none" rtlCol="0">
            <a:spAutoFit/>
          </a:bodyPr>
          <a:lstStyle/>
          <a:p>
            <a:r>
              <a:rPr lang="en-US" sz="2400" b="1" dirty="0"/>
              <a:t>WorkKeys </a:t>
            </a:r>
          </a:p>
          <a:p>
            <a:r>
              <a:rPr lang="en-US" sz="2400" b="1" dirty="0"/>
              <a:t>Version 1</a:t>
            </a:r>
          </a:p>
        </p:txBody>
      </p:sp>
      <p:sp>
        <p:nvSpPr>
          <p:cNvPr id="9" name="TextBox 8"/>
          <p:cNvSpPr txBox="1"/>
          <p:nvPr/>
        </p:nvSpPr>
        <p:spPr>
          <a:xfrm>
            <a:off x="669854" y="1876197"/>
            <a:ext cx="1524776" cy="830997"/>
          </a:xfrm>
          <a:prstGeom prst="rect">
            <a:avLst/>
          </a:prstGeom>
          <a:noFill/>
          <a:ln>
            <a:solidFill>
              <a:schemeClr val="tx2"/>
            </a:solidFill>
          </a:ln>
        </p:spPr>
        <p:txBody>
          <a:bodyPr wrap="none" rtlCol="0">
            <a:spAutoFit/>
          </a:bodyPr>
          <a:lstStyle/>
          <a:p>
            <a:r>
              <a:rPr lang="en-US" sz="2400" b="1" dirty="0"/>
              <a:t>WorkKeys </a:t>
            </a:r>
          </a:p>
          <a:p>
            <a:r>
              <a:rPr lang="en-US" sz="2400" b="1" dirty="0"/>
              <a:t>Version 2</a:t>
            </a:r>
          </a:p>
        </p:txBody>
      </p:sp>
      <p:sp>
        <p:nvSpPr>
          <p:cNvPr id="10" name="TextBox 9"/>
          <p:cNvSpPr txBox="1"/>
          <p:nvPr/>
        </p:nvSpPr>
        <p:spPr>
          <a:xfrm>
            <a:off x="636367" y="4308601"/>
            <a:ext cx="2755434" cy="461665"/>
          </a:xfrm>
          <a:prstGeom prst="rect">
            <a:avLst/>
          </a:prstGeom>
          <a:solidFill>
            <a:schemeClr val="bg1"/>
          </a:solidFill>
          <a:ln>
            <a:solidFill>
              <a:schemeClr val="tx2"/>
            </a:solidFill>
          </a:ln>
        </p:spPr>
        <p:txBody>
          <a:bodyPr wrap="none" rtlCol="0">
            <a:spAutoFit/>
          </a:bodyPr>
          <a:lstStyle/>
          <a:p>
            <a:r>
              <a:rPr lang="en-US" sz="2400" b="1" dirty="0"/>
              <a:t>Industry Credentials</a:t>
            </a:r>
          </a:p>
        </p:txBody>
      </p:sp>
      <p:sp>
        <p:nvSpPr>
          <p:cNvPr id="18" name="TextBox 17"/>
          <p:cNvSpPr txBox="1"/>
          <p:nvPr/>
        </p:nvSpPr>
        <p:spPr>
          <a:xfrm>
            <a:off x="8610600" y="2326254"/>
            <a:ext cx="3163751" cy="461665"/>
          </a:xfrm>
          <a:prstGeom prst="rect">
            <a:avLst/>
          </a:prstGeom>
          <a:solidFill>
            <a:schemeClr val="bg1"/>
          </a:solidFill>
          <a:ln>
            <a:solidFill>
              <a:schemeClr val="tx1"/>
            </a:solidFill>
          </a:ln>
        </p:spPr>
        <p:txBody>
          <a:bodyPr wrap="none" rtlCol="0">
            <a:spAutoFit/>
          </a:bodyPr>
          <a:lstStyle/>
          <a:p>
            <a:r>
              <a:rPr lang="en-US" sz="2400" b="1" dirty="0"/>
              <a:t>Totals for both versions</a:t>
            </a:r>
          </a:p>
        </p:txBody>
      </p:sp>
      <p:sp>
        <p:nvSpPr>
          <p:cNvPr id="6" name="Rectangle 5">
            <a:extLst>
              <a:ext uri="{FF2B5EF4-FFF2-40B4-BE49-F238E27FC236}">
                <a16:creationId xmlns:a16="http://schemas.microsoft.com/office/drawing/2014/main" id="{1F1DF648-D61D-458B-B9D1-2F2050054E3D}"/>
              </a:ext>
            </a:extLst>
          </p:cNvPr>
          <p:cNvSpPr/>
          <p:nvPr/>
        </p:nvSpPr>
        <p:spPr>
          <a:xfrm>
            <a:off x="9953051" y="2805298"/>
            <a:ext cx="1788875" cy="14811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1FFDC2D9-EB57-465F-B782-46303A22D3A0}"/>
              </a:ext>
            </a:extLst>
          </p:cNvPr>
          <p:cNvCxnSpPr>
            <a:cxnSpLocks/>
          </p:cNvCxnSpPr>
          <p:nvPr/>
        </p:nvCxnSpPr>
        <p:spPr>
          <a:xfrm>
            <a:off x="10043280" y="2801798"/>
            <a:ext cx="678356" cy="3023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CCFC7C5-9BD5-4384-AFD4-608F5910CEA7}"/>
              </a:ext>
            </a:extLst>
          </p:cNvPr>
          <p:cNvSpPr/>
          <p:nvPr/>
        </p:nvSpPr>
        <p:spPr>
          <a:xfrm>
            <a:off x="10531557" y="4794377"/>
            <a:ext cx="1386056" cy="13094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859120" y="4308804"/>
            <a:ext cx="1879104" cy="461665"/>
          </a:xfrm>
          <a:prstGeom prst="rect">
            <a:avLst/>
          </a:prstGeom>
          <a:solidFill>
            <a:schemeClr val="bg1"/>
          </a:solidFill>
          <a:ln>
            <a:solidFill>
              <a:schemeClr val="tx2"/>
            </a:solidFill>
          </a:ln>
        </p:spPr>
        <p:txBody>
          <a:bodyPr wrap="none" rtlCol="0">
            <a:spAutoFit/>
          </a:bodyPr>
          <a:lstStyle/>
          <a:p>
            <a:r>
              <a:rPr lang="en-US" sz="2400" b="1" dirty="0"/>
              <a:t>Pathway Met</a:t>
            </a:r>
          </a:p>
        </p:txBody>
      </p:sp>
    </p:spTree>
    <p:extLst>
      <p:ext uri="{BB962C8B-B14F-4D97-AF65-F5344CB8AC3E}">
        <p14:creationId xmlns:p14="http://schemas.microsoft.com/office/powerpoint/2010/main" val="37867966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Check</a:t>
            </a:r>
            <a:endParaRPr lang="en-US" b="1" dirty="0">
              <a:solidFill>
                <a:srgbClr val="FF0000"/>
              </a:solidFill>
            </a:endParaRPr>
          </a:p>
        </p:txBody>
      </p:sp>
      <p:sp>
        <p:nvSpPr>
          <p:cNvPr id="3" name="Content Placeholder 2"/>
          <p:cNvSpPr>
            <a:spLocks noGrp="1"/>
          </p:cNvSpPr>
          <p:nvPr>
            <p:ph idx="1"/>
          </p:nvPr>
        </p:nvSpPr>
        <p:spPr>
          <a:xfrm>
            <a:off x="5183188" y="987425"/>
            <a:ext cx="6172200" cy="4740713"/>
          </a:xfrm>
        </p:spPr>
        <p:txBody>
          <a:bodyPr/>
          <a:lstStyle/>
          <a:p>
            <a:r>
              <a:rPr lang="en-US" dirty="0"/>
              <a:t>Are all expected 2022 cohort students appearing on the pathway reports?</a:t>
            </a:r>
          </a:p>
          <a:p>
            <a:r>
              <a:rPr lang="en-US" dirty="0"/>
              <a:t>Is there EMIS data missing from the report that needs to be reported?</a:t>
            </a:r>
          </a:p>
          <a:p>
            <a:r>
              <a:rPr lang="en-US" dirty="0"/>
              <a:t>Are these reports being shared with others in the district to verify accuracy and completeness of the data?</a:t>
            </a:r>
          </a:p>
        </p:txBody>
      </p:sp>
      <p:sp>
        <p:nvSpPr>
          <p:cNvPr id="4" name="Text Placeholder 3"/>
          <p:cNvSpPr>
            <a:spLocks noGrp="1"/>
          </p:cNvSpPr>
          <p:nvPr>
            <p:ph type="body" sz="half" idx="2"/>
          </p:nvPr>
        </p:nvSpPr>
        <p:spPr>
          <a:xfrm>
            <a:off x="839788" y="2057400"/>
            <a:ext cx="3932237" cy="2714297"/>
          </a:xfrm>
        </p:spPr>
        <p:txBody>
          <a:bodyPr>
            <a:normAutofit lnSpcReduction="10000"/>
          </a:bodyPr>
          <a:lstStyle/>
          <a:p>
            <a:r>
              <a:rPr lang="en-US" sz="2400" dirty="0"/>
              <a:t>Graduation reports contain EMIS data that is used to determine if the student has met one or more graduation pathways. The data should be reviewed now to look for additional EMIS data that still needs to be reported.</a:t>
            </a:r>
          </a:p>
        </p:txBody>
      </p:sp>
      <p:sp>
        <p:nvSpPr>
          <p:cNvPr id="5" name="Slide Number Placeholder 4"/>
          <p:cNvSpPr>
            <a:spLocks noGrp="1"/>
          </p:cNvSpPr>
          <p:nvPr>
            <p:ph type="sldNum" sz="quarter" idx="12"/>
          </p:nvPr>
        </p:nvSpPr>
        <p:spPr/>
        <p:txBody>
          <a:bodyPr/>
          <a:lstStyle/>
          <a:p>
            <a:fld id="{1BC7DB03-7057-184B-9DF0-B5FFC5E3886A}" type="slidenum">
              <a:rPr lang="en-US" smtClean="0"/>
              <a:t>101</a:t>
            </a:fld>
            <a:endParaRPr lang="en-US" dirty="0"/>
          </a:p>
        </p:txBody>
      </p:sp>
    </p:spTree>
    <p:extLst>
      <p:ext uri="{BB962C8B-B14F-4D97-AF65-F5344CB8AC3E}">
        <p14:creationId xmlns:p14="http://schemas.microsoft.com/office/powerpoint/2010/main" val="38732938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8921" y="1283265"/>
            <a:ext cx="10624879" cy="2787003"/>
          </a:xfrm>
        </p:spPr>
        <p:txBody>
          <a:bodyPr>
            <a:normAutofit/>
          </a:bodyPr>
          <a:lstStyle/>
          <a:p>
            <a:r>
              <a:rPr lang="en-US" b="1" dirty="0"/>
              <a:t>Report Card College, Career, Workforce, and Military Readiness Report</a:t>
            </a:r>
          </a:p>
        </p:txBody>
      </p:sp>
      <p:sp>
        <p:nvSpPr>
          <p:cNvPr id="4" name="Slide Number Placeholder 3"/>
          <p:cNvSpPr>
            <a:spLocks noGrp="1"/>
          </p:cNvSpPr>
          <p:nvPr>
            <p:ph type="sldNum" sz="quarter" idx="12"/>
          </p:nvPr>
        </p:nvSpPr>
        <p:spPr/>
        <p:txBody>
          <a:bodyPr/>
          <a:lstStyle/>
          <a:p>
            <a:fld id="{1BC7DB03-7057-184B-9DF0-B5FFC5E3886A}" type="slidenum">
              <a:rPr lang="en-US" smtClean="0"/>
              <a:t>102</a:t>
            </a:fld>
            <a:endParaRPr lang="en-US" dirty="0"/>
          </a:p>
        </p:txBody>
      </p:sp>
    </p:spTree>
    <p:extLst>
      <p:ext uri="{BB962C8B-B14F-4D97-AF65-F5344CB8AC3E}">
        <p14:creationId xmlns:p14="http://schemas.microsoft.com/office/powerpoint/2010/main" val="16873789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73481"/>
          </a:xfrm>
        </p:spPr>
        <p:txBody>
          <a:bodyPr/>
          <a:lstStyle/>
          <a:p>
            <a:r>
              <a:rPr lang="en-US" b="1" dirty="0"/>
              <a:t>2022_RPTCRD_CCWMRdy Report</a:t>
            </a:r>
          </a:p>
        </p:txBody>
      </p:sp>
      <p:sp>
        <p:nvSpPr>
          <p:cNvPr id="5" name="Content Placeholder 4"/>
          <p:cNvSpPr>
            <a:spLocks noGrp="1"/>
          </p:cNvSpPr>
          <p:nvPr>
            <p:ph idx="1"/>
          </p:nvPr>
        </p:nvSpPr>
        <p:spPr>
          <a:xfrm>
            <a:off x="515566" y="1338606"/>
            <a:ext cx="11092234" cy="5154269"/>
          </a:xfrm>
        </p:spPr>
        <p:txBody>
          <a:bodyPr>
            <a:normAutofit/>
          </a:bodyPr>
          <a:lstStyle/>
          <a:p>
            <a:r>
              <a:rPr lang="en-US" sz="3200" dirty="0"/>
              <a:t>Replaces the Prepared for Success Report on FY22 Report Card</a:t>
            </a:r>
          </a:p>
          <a:p>
            <a:r>
              <a:rPr lang="en-US" sz="3200" dirty="0"/>
              <a:t>Based on students in the 4-year graduation cohort only</a:t>
            </a:r>
          </a:p>
          <a:p>
            <a:r>
              <a:rPr lang="en-US" sz="3200" dirty="0"/>
              <a:t>Decisions related to the data in this file are ongoing and subject to approval by the State Board of Education</a:t>
            </a:r>
          </a:p>
          <a:p>
            <a:pPr lvl="1"/>
            <a:r>
              <a:rPr lang="en-US" sz="2800" dirty="0"/>
              <a:t>ODE will provide updates to data elements and calculation decisions as they are determined</a:t>
            </a:r>
          </a:p>
          <a:p>
            <a:r>
              <a:rPr lang="en-US" sz="3200" dirty="0"/>
              <a:t>File contains a single tab showing SSID level information for many metrics and industry credential points earned</a:t>
            </a:r>
          </a:p>
          <a:p>
            <a:r>
              <a:rPr lang="en-US" sz="3200" dirty="0"/>
              <a:t>Contact Letitia Linville- Letitia.Linville@education.ohio.gov</a:t>
            </a:r>
          </a:p>
          <a:p>
            <a:endParaRPr lang="en-US" sz="3200" dirty="0"/>
          </a:p>
        </p:txBody>
      </p:sp>
      <p:sp>
        <p:nvSpPr>
          <p:cNvPr id="2" name="Slide Number Placeholder 1"/>
          <p:cNvSpPr>
            <a:spLocks noGrp="1"/>
          </p:cNvSpPr>
          <p:nvPr>
            <p:ph type="sldNum" sz="quarter" idx="12"/>
          </p:nvPr>
        </p:nvSpPr>
        <p:spPr/>
        <p:txBody>
          <a:bodyPr/>
          <a:lstStyle/>
          <a:p>
            <a:fld id="{1BC7DB03-7057-184B-9DF0-B5FFC5E3886A}" type="slidenum">
              <a:rPr lang="en-US" smtClean="0"/>
              <a:t>103</a:t>
            </a:fld>
            <a:endParaRPr lang="en-US" dirty="0"/>
          </a:p>
        </p:txBody>
      </p:sp>
    </p:spTree>
    <p:extLst>
      <p:ext uri="{BB962C8B-B14F-4D97-AF65-F5344CB8AC3E}">
        <p14:creationId xmlns:p14="http://schemas.microsoft.com/office/powerpoint/2010/main" val="26810371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73481"/>
          </a:xfrm>
        </p:spPr>
        <p:txBody>
          <a:bodyPr/>
          <a:lstStyle/>
          <a:p>
            <a:r>
              <a:rPr lang="en-US" b="1" dirty="0"/>
              <a:t>2022_RPTCRD_CCWMRdy Report</a:t>
            </a:r>
          </a:p>
        </p:txBody>
      </p:sp>
      <p:sp>
        <p:nvSpPr>
          <p:cNvPr id="2" name="Slide Number Placeholder 1"/>
          <p:cNvSpPr>
            <a:spLocks noGrp="1"/>
          </p:cNvSpPr>
          <p:nvPr>
            <p:ph type="sldNum" sz="quarter" idx="12"/>
          </p:nvPr>
        </p:nvSpPr>
        <p:spPr/>
        <p:txBody>
          <a:bodyPr/>
          <a:lstStyle/>
          <a:p>
            <a:fld id="{1BC7DB03-7057-184B-9DF0-B5FFC5E3886A}" type="slidenum">
              <a:rPr lang="en-US" smtClean="0"/>
              <a:t>104</a:t>
            </a:fld>
            <a:endParaRPr lang="en-US" dirty="0"/>
          </a:p>
        </p:txBody>
      </p:sp>
      <p:pic>
        <p:nvPicPr>
          <p:cNvPr id="6" name="Content Placeholder 5" descr="Graphical user interface, application, table, Word&#10;&#10;Description automatically generated">
            <a:extLst>
              <a:ext uri="{FF2B5EF4-FFF2-40B4-BE49-F238E27FC236}">
                <a16:creationId xmlns:a16="http://schemas.microsoft.com/office/drawing/2014/main" id="{8FBD1E4F-5810-168C-4106-CBAD411A56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488950" y="1545910"/>
            <a:ext cx="11167936" cy="1552091"/>
          </a:xfrm>
          <a:prstGeom prst="rect">
            <a:avLst/>
          </a:prstGeom>
          <a:ln>
            <a:solidFill>
              <a:schemeClr val="tx1"/>
            </a:solidFill>
          </a:ln>
          <a:extLst>
            <a:ext uri="{53640926-AAD7-44D8-BBD7-CCE9431645EC}">
              <a14:shadowObscured xmlns:a14="http://schemas.microsoft.com/office/drawing/2010/main"/>
            </a:ext>
          </a:extLst>
        </p:spPr>
      </p:pic>
      <p:pic>
        <p:nvPicPr>
          <p:cNvPr id="7" name="Picture 6" descr="Graphical user interface, application, Word&#10;&#10;Description automatically generated">
            <a:extLst>
              <a:ext uri="{FF2B5EF4-FFF2-40B4-BE49-F238E27FC236}">
                <a16:creationId xmlns:a16="http://schemas.microsoft.com/office/drawing/2014/main" id="{D61EA52D-B3C5-8D84-2A1F-8604F298189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535114" y="3335549"/>
            <a:ext cx="10848346" cy="1276210"/>
          </a:xfrm>
          <a:prstGeom prst="rect">
            <a:avLst/>
          </a:prstGeom>
          <a:ln>
            <a:solidFill>
              <a:schemeClr val="tx1"/>
            </a:solidFill>
          </a:ln>
          <a:extLst>
            <a:ext uri="{53640926-AAD7-44D8-BBD7-CCE9431645EC}">
              <a14:shadowObscured xmlns:a14="http://schemas.microsoft.com/office/drawing/2010/main"/>
            </a:ext>
          </a:extLst>
        </p:spPr>
      </p:pic>
      <p:pic>
        <p:nvPicPr>
          <p:cNvPr id="10" name="Picture 9" descr="Graphical user interface, application&#10;&#10;Description automatically generated">
            <a:extLst>
              <a:ext uri="{FF2B5EF4-FFF2-40B4-BE49-F238E27FC236}">
                <a16:creationId xmlns:a16="http://schemas.microsoft.com/office/drawing/2014/main" id="{729F018C-792F-1BDA-9165-C943360AF34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287137" y="4986467"/>
            <a:ext cx="11096323" cy="1160365"/>
          </a:xfrm>
          <a:prstGeom prst="rect">
            <a:avLst/>
          </a:prstGeom>
          <a:ln>
            <a:solidFill>
              <a:schemeClr val="tx1"/>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9DEC008-4BB6-7D72-B0B7-946E00711C58}"/>
              </a:ext>
            </a:extLst>
          </p:cNvPr>
          <p:cNvSpPr txBox="1"/>
          <p:nvPr/>
        </p:nvSpPr>
        <p:spPr>
          <a:xfrm>
            <a:off x="5201265" y="1217326"/>
            <a:ext cx="2694038" cy="369332"/>
          </a:xfrm>
          <a:prstGeom prst="rect">
            <a:avLst/>
          </a:prstGeom>
          <a:solidFill>
            <a:schemeClr val="bg2"/>
          </a:solidFill>
          <a:ln w="28575">
            <a:solidFill>
              <a:srgbClr val="FF0000"/>
            </a:solidFill>
          </a:ln>
        </p:spPr>
        <p:txBody>
          <a:bodyPr wrap="square" rtlCol="0">
            <a:spAutoFit/>
          </a:bodyPr>
          <a:lstStyle/>
          <a:p>
            <a:pPr algn="ctr"/>
            <a:r>
              <a:rPr lang="en-US" dirty="0"/>
              <a:t>ACT and SAT</a:t>
            </a:r>
          </a:p>
        </p:txBody>
      </p:sp>
      <p:sp>
        <p:nvSpPr>
          <p:cNvPr id="9" name="TextBox 8">
            <a:extLst>
              <a:ext uri="{FF2B5EF4-FFF2-40B4-BE49-F238E27FC236}">
                <a16:creationId xmlns:a16="http://schemas.microsoft.com/office/drawing/2014/main" id="{932AD9D9-6C31-9D13-FB18-AD78179A4962}"/>
              </a:ext>
            </a:extLst>
          </p:cNvPr>
          <p:cNvSpPr txBox="1"/>
          <p:nvPr/>
        </p:nvSpPr>
        <p:spPr>
          <a:xfrm>
            <a:off x="8891235" y="1187829"/>
            <a:ext cx="2694038" cy="369332"/>
          </a:xfrm>
          <a:prstGeom prst="rect">
            <a:avLst/>
          </a:prstGeom>
          <a:solidFill>
            <a:schemeClr val="bg2"/>
          </a:solidFill>
          <a:ln w="28575">
            <a:solidFill>
              <a:srgbClr val="FF0000"/>
            </a:solidFill>
          </a:ln>
        </p:spPr>
        <p:txBody>
          <a:bodyPr wrap="square" rtlCol="0">
            <a:spAutoFit/>
          </a:bodyPr>
          <a:lstStyle/>
          <a:p>
            <a:pPr algn="ctr"/>
            <a:r>
              <a:rPr lang="en-US" dirty="0"/>
              <a:t>AP and IB</a:t>
            </a:r>
          </a:p>
        </p:txBody>
      </p:sp>
      <p:sp>
        <p:nvSpPr>
          <p:cNvPr id="11" name="TextBox 10">
            <a:extLst>
              <a:ext uri="{FF2B5EF4-FFF2-40B4-BE49-F238E27FC236}">
                <a16:creationId xmlns:a16="http://schemas.microsoft.com/office/drawing/2014/main" id="{183FF373-280C-6594-7FF4-BF94EFBBA9C9}"/>
              </a:ext>
            </a:extLst>
          </p:cNvPr>
          <p:cNvSpPr txBox="1"/>
          <p:nvPr/>
        </p:nvSpPr>
        <p:spPr>
          <a:xfrm>
            <a:off x="510722" y="3030172"/>
            <a:ext cx="3237476" cy="369332"/>
          </a:xfrm>
          <a:prstGeom prst="rect">
            <a:avLst/>
          </a:prstGeom>
          <a:solidFill>
            <a:schemeClr val="bg2"/>
          </a:solidFill>
          <a:ln w="28575">
            <a:solidFill>
              <a:srgbClr val="FF0000"/>
            </a:solidFill>
          </a:ln>
        </p:spPr>
        <p:txBody>
          <a:bodyPr wrap="square" rtlCol="0">
            <a:spAutoFit/>
          </a:bodyPr>
          <a:lstStyle/>
          <a:p>
            <a:pPr algn="ctr"/>
            <a:r>
              <a:rPr lang="en-US" dirty="0"/>
              <a:t>CCP</a:t>
            </a:r>
          </a:p>
        </p:txBody>
      </p:sp>
      <p:sp>
        <p:nvSpPr>
          <p:cNvPr id="12" name="TextBox 11">
            <a:extLst>
              <a:ext uri="{FF2B5EF4-FFF2-40B4-BE49-F238E27FC236}">
                <a16:creationId xmlns:a16="http://schemas.microsoft.com/office/drawing/2014/main" id="{20B32C22-84AF-04DF-E0CE-B1FC7A714C72}"/>
              </a:ext>
            </a:extLst>
          </p:cNvPr>
          <p:cNvSpPr txBox="1"/>
          <p:nvPr/>
        </p:nvSpPr>
        <p:spPr>
          <a:xfrm>
            <a:off x="4860904" y="3029424"/>
            <a:ext cx="6492895" cy="369332"/>
          </a:xfrm>
          <a:prstGeom prst="rect">
            <a:avLst/>
          </a:prstGeom>
          <a:solidFill>
            <a:schemeClr val="bg2"/>
          </a:solidFill>
          <a:ln w="28575">
            <a:solidFill>
              <a:srgbClr val="FF0000"/>
            </a:solidFill>
          </a:ln>
        </p:spPr>
        <p:txBody>
          <a:bodyPr wrap="square" rtlCol="0">
            <a:spAutoFit/>
          </a:bodyPr>
          <a:lstStyle/>
          <a:p>
            <a:pPr algn="ctr"/>
            <a:r>
              <a:rPr lang="en-US" dirty="0"/>
              <a:t>INDUSTRY CREDENTIALS</a:t>
            </a:r>
          </a:p>
        </p:txBody>
      </p:sp>
      <p:sp>
        <p:nvSpPr>
          <p:cNvPr id="13" name="TextBox 12">
            <a:extLst>
              <a:ext uri="{FF2B5EF4-FFF2-40B4-BE49-F238E27FC236}">
                <a16:creationId xmlns:a16="http://schemas.microsoft.com/office/drawing/2014/main" id="{1E2E2BBB-B5BA-8CEE-2579-7D63B73855E0}"/>
              </a:ext>
            </a:extLst>
          </p:cNvPr>
          <p:cNvSpPr txBox="1"/>
          <p:nvPr/>
        </p:nvSpPr>
        <p:spPr>
          <a:xfrm>
            <a:off x="488950" y="4604044"/>
            <a:ext cx="7701321" cy="369332"/>
          </a:xfrm>
          <a:prstGeom prst="rect">
            <a:avLst/>
          </a:prstGeom>
          <a:solidFill>
            <a:schemeClr val="bg2"/>
          </a:solidFill>
          <a:ln w="28575">
            <a:solidFill>
              <a:srgbClr val="FF0000"/>
            </a:solidFill>
          </a:ln>
        </p:spPr>
        <p:txBody>
          <a:bodyPr wrap="square" rtlCol="0">
            <a:spAutoFit/>
          </a:bodyPr>
          <a:lstStyle/>
          <a:p>
            <a:pPr algn="ctr"/>
            <a:r>
              <a:rPr lang="en-US" dirty="0"/>
              <a:t>INDUSTRY CREDENTIALS</a:t>
            </a:r>
          </a:p>
        </p:txBody>
      </p:sp>
      <p:sp>
        <p:nvSpPr>
          <p:cNvPr id="14" name="TextBox 13">
            <a:extLst>
              <a:ext uri="{FF2B5EF4-FFF2-40B4-BE49-F238E27FC236}">
                <a16:creationId xmlns:a16="http://schemas.microsoft.com/office/drawing/2014/main" id="{EC98D94A-AA32-8C97-6D66-7507D3072584}"/>
              </a:ext>
            </a:extLst>
          </p:cNvPr>
          <p:cNvSpPr txBox="1"/>
          <p:nvPr/>
        </p:nvSpPr>
        <p:spPr>
          <a:xfrm>
            <a:off x="3748197" y="3030172"/>
            <a:ext cx="1134479" cy="369332"/>
          </a:xfrm>
          <a:prstGeom prst="rect">
            <a:avLst/>
          </a:prstGeom>
          <a:solidFill>
            <a:schemeClr val="bg2"/>
          </a:solidFill>
          <a:ln w="28575">
            <a:solidFill>
              <a:srgbClr val="FF0000"/>
            </a:solidFill>
          </a:ln>
        </p:spPr>
        <p:txBody>
          <a:bodyPr wrap="square" rtlCol="0">
            <a:spAutoFit/>
          </a:bodyPr>
          <a:lstStyle/>
          <a:p>
            <a:pPr algn="ctr"/>
            <a:r>
              <a:rPr lang="en-US" dirty="0"/>
              <a:t>CTAG</a:t>
            </a:r>
          </a:p>
        </p:txBody>
      </p:sp>
      <p:sp>
        <p:nvSpPr>
          <p:cNvPr id="15" name="TextBox 14">
            <a:extLst>
              <a:ext uri="{FF2B5EF4-FFF2-40B4-BE49-F238E27FC236}">
                <a16:creationId xmlns:a16="http://schemas.microsoft.com/office/drawing/2014/main" id="{2D47A068-0916-CF9F-E311-C17E99A80CBA}"/>
              </a:ext>
            </a:extLst>
          </p:cNvPr>
          <p:cNvSpPr txBox="1"/>
          <p:nvPr/>
        </p:nvSpPr>
        <p:spPr>
          <a:xfrm>
            <a:off x="7895303" y="1191088"/>
            <a:ext cx="1134479" cy="646331"/>
          </a:xfrm>
          <a:prstGeom prst="rect">
            <a:avLst/>
          </a:prstGeom>
          <a:solidFill>
            <a:schemeClr val="bg2"/>
          </a:solidFill>
          <a:ln w="28575">
            <a:solidFill>
              <a:srgbClr val="FF0000"/>
            </a:solidFill>
          </a:ln>
        </p:spPr>
        <p:txBody>
          <a:bodyPr wrap="square" rtlCol="0">
            <a:spAutoFit/>
          </a:bodyPr>
          <a:lstStyle/>
          <a:p>
            <a:pPr algn="ctr"/>
            <a:r>
              <a:rPr lang="en-US" dirty="0"/>
              <a:t>HONORS DIPLOMA</a:t>
            </a:r>
          </a:p>
        </p:txBody>
      </p:sp>
    </p:spTree>
    <p:extLst>
      <p:ext uri="{BB962C8B-B14F-4D97-AF65-F5344CB8AC3E}">
        <p14:creationId xmlns:p14="http://schemas.microsoft.com/office/powerpoint/2010/main" val="4239026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73481"/>
          </a:xfrm>
        </p:spPr>
        <p:txBody>
          <a:bodyPr/>
          <a:lstStyle/>
          <a:p>
            <a:r>
              <a:rPr lang="en-US" b="1" dirty="0"/>
              <a:t>Summary</a:t>
            </a:r>
          </a:p>
        </p:txBody>
      </p:sp>
      <p:sp>
        <p:nvSpPr>
          <p:cNvPr id="5" name="Content Placeholder 4"/>
          <p:cNvSpPr>
            <a:spLocks noGrp="1"/>
          </p:cNvSpPr>
          <p:nvPr>
            <p:ph idx="1"/>
          </p:nvPr>
        </p:nvSpPr>
        <p:spPr>
          <a:xfrm>
            <a:off x="838200" y="1480007"/>
            <a:ext cx="10192966" cy="4288495"/>
          </a:xfrm>
        </p:spPr>
        <p:txBody>
          <a:bodyPr>
            <a:normAutofit/>
          </a:bodyPr>
          <a:lstStyle/>
          <a:p>
            <a:r>
              <a:rPr lang="en-US" sz="3200" dirty="0"/>
              <a:t>FY22 Graduation reporting closes October 14,2022 and will be followed by an appeal period that begins October 18, 2022 through November 1, 2022</a:t>
            </a:r>
          </a:p>
          <a:p>
            <a:r>
              <a:rPr lang="en-US" sz="3200" dirty="0"/>
              <a:t>Carefully review all graduation reports for accuracy and completeness</a:t>
            </a:r>
          </a:p>
          <a:p>
            <a:r>
              <a:rPr lang="en-US" sz="3200" dirty="0"/>
              <a:t>Refer to and review grad cohort data in ODDEX as you troubleshoot graduation reports </a:t>
            </a:r>
          </a:p>
          <a:p>
            <a:r>
              <a:rPr lang="en-US" sz="3200" dirty="0"/>
              <a:t>Contact your ITC for assistance</a:t>
            </a:r>
          </a:p>
        </p:txBody>
      </p:sp>
      <p:sp>
        <p:nvSpPr>
          <p:cNvPr id="2" name="Slide Number Placeholder 1"/>
          <p:cNvSpPr>
            <a:spLocks noGrp="1"/>
          </p:cNvSpPr>
          <p:nvPr>
            <p:ph type="sldNum" sz="quarter" idx="12"/>
          </p:nvPr>
        </p:nvSpPr>
        <p:spPr/>
        <p:txBody>
          <a:bodyPr/>
          <a:lstStyle/>
          <a:p>
            <a:fld id="{1BC7DB03-7057-184B-9DF0-B5FFC5E3886A}" type="slidenum">
              <a:rPr lang="en-US" smtClean="0"/>
              <a:t>105</a:t>
            </a:fld>
            <a:endParaRPr lang="en-US" dirty="0"/>
          </a:p>
        </p:txBody>
      </p:sp>
    </p:spTree>
    <p:extLst>
      <p:ext uri="{BB962C8B-B14F-4D97-AF65-F5344CB8AC3E}">
        <p14:creationId xmlns:p14="http://schemas.microsoft.com/office/powerpoint/2010/main" val="36917788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1004"/>
          </a:xfrm>
        </p:spPr>
        <p:txBody>
          <a:bodyPr/>
          <a:lstStyle/>
          <a:p>
            <a:r>
              <a:rPr lang="en-US" b="1" dirty="0"/>
              <a:t>Resources</a:t>
            </a:r>
          </a:p>
        </p:txBody>
      </p:sp>
      <p:sp>
        <p:nvSpPr>
          <p:cNvPr id="3" name="Content Placeholder 2"/>
          <p:cNvSpPr>
            <a:spLocks noGrp="1"/>
          </p:cNvSpPr>
          <p:nvPr>
            <p:ph idx="1"/>
          </p:nvPr>
        </p:nvSpPr>
        <p:spPr>
          <a:xfrm>
            <a:off x="838200" y="958645"/>
            <a:ext cx="11034252" cy="5176684"/>
          </a:xfrm>
        </p:spPr>
        <p:txBody>
          <a:bodyPr>
            <a:noAutofit/>
          </a:bodyPr>
          <a:lstStyle/>
          <a:p>
            <a:r>
              <a:rPr lang="en-US" sz="3200" dirty="0"/>
              <a:t>Current EMIS Manual</a:t>
            </a:r>
          </a:p>
          <a:p>
            <a:pPr lvl="1"/>
            <a:r>
              <a:rPr lang="en-US" sz="2800" dirty="0"/>
              <a:t>ODE Home &gt; Topics &gt; Data &gt; EMIS &gt; Documentation &gt; EMIS Manual</a:t>
            </a:r>
          </a:p>
          <a:p>
            <a:r>
              <a:rPr lang="en-US" sz="3200" dirty="0"/>
              <a:t>Report Explanations </a:t>
            </a:r>
          </a:p>
          <a:p>
            <a:pPr lvl="1"/>
            <a:r>
              <a:rPr lang="en-US" sz="2800" dirty="0"/>
              <a:t>Home &gt; Data &gt; EMIS &gt; Documentation &gt; EMIS Validation and Report Explanations </a:t>
            </a:r>
          </a:p>
          <a:p>
            <a:r>
              <a:rPr lang="en-US" sz="3200" dirty="0"/>
              <a:t>Graduation Requirements</a:t>
            </a:r>
          </a:p>
          <a:p>
            <a:pPr lvl="1"/>
            <a:r>
              <a:rPr lang="en-US" sz="2800" dirty="0"/>
              <a:t>ODE Home&gt; Topics &gt; Graduation Requirements &gt; Earning an Ohio High School Diploma for the Class of 2022 </a:t>
            </a:r>
          </a:p>
          <a:p>
            <a:r>
              <a:rPr lang="en-US" sz="3200" dirty="0"/>
              <a:t>If you have questions about graduation requirements</a:t>
            </a:r>
          </a:p>
          <a:p>
            <a:pPr lvl="1"/>
            <a:r>
              <a:rPr lang="en-US" sz="2800" dirty="0"/>
              <a:t>call (614) 466-1317 </a:t>
            </a:r>
          </a:p>
          <a:p>
            <a:pPr lvl="1"/>
            <a:r>
              <a:rPr lang="en-US" sz="2800" dirty="0"/>
              <a:t>email gradrequirements@education.ohio.gov</a:t>
            </a:r>
          </a:p>
        </p:txBody>
      </p:sp>
      <p:sp>
        <p:nvSpPr>
          <p:cNvPr id="4" name="Slide Number Placeholder 3"/>
          <p:cNvSpPr>
            <a:spLocks noGrp="1"/>
          </p:cNvSpPr>
          <p:nvPr>
            <p:ph type="sldNum" sz="quarter" idx="12"/>
          </p:nvPr>
        </p:nvSpPr>
        <p:spPr/>
        <p:txBody>
          <a:bodyPr/>
          <a:lstStyle/>
          <a:p>
            <a:fld id="{1BC7DB03-7057-184B-9DF0-B5FFC5E3886A}" type="slidenum">
              <a:rPr lang="en-US" smtClean="0"/>
              <a:t>106</a:t>
            </a:fld>
            <a:endParaRPr lang="en-US" dirty="0"/>
          </a:p>
        </p:txBody>
      </p:sp>
    </p:spTree>
    <p:extLst>
      <p:ext uri="{BB962C8B-B14F-4D97-AF65-F5344CB8AC3E}">
        <p14:creationId xmlns:p14="http://schemas.microsoft.com/office/powerpoint/2010/main" val="1864168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C7DB03-7057-184B-9DF0-B5FFC5E3886A}" type="slidenum">
              <a:rPr lang="en-US" smtClean="0"/>
              <a:t>107</a:t>
            </a:fld>
            <a:endParaRPr lang="en-US" dirty="0"/>
          </a:p>
        </p:txBody>
      </p:sp>
      <p:sp>
        <p:nvSpPr>
          <p:cNvPr id="5" name="TextBox 4"/>
          <p:cNvSpPr txBox="1"/>
          <p:nvPr/>
        </p:nvSpPr>
        <p:spPr>
          <a:xfrm>
            <a:off x="4250423" y="2694214"/>
            <a:ext cx="4033605" cy="1107996"/>
          </a:xfrm>
          <a:prstGeom prst="rect">
            <a:avLst/>
          </a:prstGeom>
          <a:noFill/>
        </p:spPr>
        <p:txBody>
          <a:bodyPr wrap="square" rtlCol="0">
            <a:spAutoFit/>
          </a:bodyPr>
          <a:lstStyle/>
          <a:p>
            <a:r>
              <a:rPr lang="en-US" sz="6600" dirty="0"/>
              <a:t>Questions?</a:t>
            </a:r>
          </a:p>
        </p:txBody>
      </p:sp>
      <p:sp>
        <p:nvSpPr>
          <p:cNvPr id="6" name="TextBox 5">
            <a:extLst>
              <a:ext uri="{FF2B5EF4-FFF2-40B4-BE49-F238E27FC236}">
                <a16:creationId xmlns:a16="http://schemas.microsoft.com/office/drawing/2014/main" id="{2A334EF5-5A21-4594-BE1B-1A4EB2E3391F}"/>
              </a:ext>
            </a:extLst>
          </p:cNvPr>
          <p:cNvSpPr txBox="1"/>
          <p:nvPr/>
        </p:nvSpPr>
        <p:spPr>
          <a:xfrm>
            <a:off x="3434062" y="3802210"/>
            <a:ext cx="5963363" cy="1323439"/>
          </a:xfrm>
          <a:prstGeom prst="rect">
            <a:avLst/>
          </a:prstGeom>
          <a:noFill/>
        </p:spPr>
        <p:txBody>
          <a:bodyPr wrap="none" rtlCol="0">
            <a:spAutoFit/>
          </a:bodyPr>
          <a:lstStyle/>
          <a:p>
            <a:pPr algn="ctr"/>
            <a:r>
              <a:rPr lang="en-US" sz="2000" b="1" dirty="0"/>
              <a:t>If you would like a certificate of attendance for this </a:t>
            </a:r>
          </a:p>
          <a:p>
            <a:pPr algn="ctr"/>
            <a:r>
              <a:rPr lang="en-US" sz="2000" b="1" dirty="0"/>
              <a:t>training, you must complete the below feedback form </a:t>
            </a:r>
          </a:p>
          <a:p>
            <a:pPr algn="ctr"/>
            <a:r>
              <a:rPr lang="en-US" sz="2000" b="1" dirty="0"/>
              <a:t>within 5 business days of this training</a:t>
            </a:r>
          </a:p>
          <a:p>
            <a:pPr algn="ctr"/>
            <a:r>
              <a:rPr lang="en-US" sz="1800" u="sng" dirty="0">
                <a:solidFill>
                  <a:srgbClr val="000000"/>
                </a:solidFill>
                <a:effectLst/>
                <a:latin typeface="Calibri" panose="020F0502020204030204" pitchFamily="34" charset="0"/>
                <a:ea typeface="Times New Roman" panose="02020603050405020304" pitchFamily="18" charset="0"/>
                <a:hlinkClick r:id="rId3" tooltip="https://tinyurl.com/EA-District-Feedback"/>
              </a:rPr>
              <a:t>https://tinyurl.com/EA-District-Feedback</a:t>
            </a:r>
            <a:r>
              <a:rPr lang="en-US" sz="1800" dirty="0">
                <a:solidFill>
                  <a:srgbClr val="000000"/>
                </a:solidFill>
                <a:effectLst/>
                <a:latin typeface="Calibri" panose="020F0502020204030204" pitchFamily="34" charset="0"/>
                <a:ea typeface="Times New Roman" panose="02020603050405020304" pitchFamily="18" charset="0"/>
              </a:rPr>
              <a:t>  </a:t>
            </a:r>
            <a:endParaRPr lang="en-US" sz="2000" dirty="0"/>
          </a:p>
        </p:txBody>
      </p:sp>
    </p:spTree>
    <p:extLst>
      <p:ext uri="{BB962C8B-B14F-4D97-AF65-F5344CB8AC3E}">
        <p14:creationId xmlns:p14="http://schemas.microsoft.com/office/powerpoint/2010/main" val="222292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3594"/>
          </a:xfrm>
        </p:spPr>
        <p:txBody>
          <a:bodyPr/>
          <a:lstStyle/>
          <a:p>
            <a:r>
              <a:rPr lang="en-US" b="1" dirty="0"/>
              <a:t>Prepare the Report</a:t>
            </a:r>
          </a:p>
        </p:txBody>
      </p:sp>
      <p:sp>
        <p:nvSpPr>
          <p:cNvPr id="3" name="Content Placeholder 2"/>
          <p:cNvSpPr>
            <a:spLocks noGrp="1"/>
          </p:cNvSpPr>
          <p:nvPr>
            <p:ph idx="1"/>
          </p:nvPr>
        </p:nvSpPr>
        <p:spPr>
          <a:xfrm>
            <a:off x="838199" y="1303019"/>
            <a:ext cx="11197591" cy="4549141"/>
          </a:xfrm>
        </p:spPr>
        <p:txBody>
          <a:bodyPr/>
          <a:lstStyle/>
          <a:p>
            <a:pPr marL="0" indent="0">
              <a:buNone/>
            </a:pPr>
            <a:r>
              <a:rPr lang="en-US" sz="3200" dirty="0"/>
              <a:t>Prepare your report for analysis</a:t>
            </a:r>
          </a:p>
          <a:p>
            <a:pPr lvl="1"/>
            <a:r>
              <a:rPr lang="en-US" sz="2800" dirty="0"/>
              <a:t>Select header row and wrap text</a:t>
            </a:r>
          </a:p>
          <a:p>
            <a:pPr lvl="1"/>
            <a:r>
              <a:rPr lang="en-US" sz="2800" dirty="0"/>
              <a:t>Freeze top row</a:t>
            </a:r>
          </a:p>
          <a:p>
            <a:pPr lvl="1"/>
            <a:r>
              <a:rPr lang="en-US" sz="2800" dirty="0"/>
              <a:t>Justify column width</a:t>
            </a:r>
          </a:p>
          <a:p>
            <a:pPr lvl="1"/>
            <a:r>
              <a:rPr lang="en-US" sz="2800" dirty="0"/>
              <a:t>Apply filters</a:t>
            </a:r>
          </a:p>
          <a:p>
            <a:pPr lvl="1"/>
            <a:r>
              <a:rPr lang="en-US" sz="2800" dirty="0"/>
              <a:t>Better yet, use your macro! </a:t>
            </a:r>
          </a:p>
          <a:p>
            <a:pPr lvl="1"/>
            <a:r>
              <a:rPr lang="en-US" sz="2800" dirty="0"/>
              <a:t>Use VLOOKUP to add names to Received Files </a:t>
            </a:r>
          </a:p>
          <a:p>
            <a:pPr lvl="1"/>
            <a:r>
              <a:rPr lang="en-US" sz="2800" dirty="0"/>
              <a:t>See prior year versions of this presentation for step-by-step </a:t>
            </a:r>
          </a:p>
          <a:p>
            <a:pPr marL="457200" lvl="1" indent="0">
              <a:buNone/>
            </a:pPr>
            <a:r>
              <a:rPr lang="en-US" sz="2800" dirty="0"/>
              <a:t>   instructions</a:t>
            </a:r>
          </a:p>
          <a:p>
            <a:pPr lvl="2"/>
            <a:r>
              <a:rPr lang="en-US" sz="2400" dirty="0">
                <a:hlinkClick r:id="rId3"/>
              </a:rPr>
              <a:t>https://community.mcoecn.org/display/EM/EMIS+Alliance+Public+Space</a:t>
            </a:r>
            <a:endParaRPr lang="en-US" sz="2400" dirty="0"/>
          </a:p>
          <a:p>
            <a:pPr lvl="1"/>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11</a:t>
            </a:fld>
            <a:endParaRPr lang="en-US" dirty="0"/>
          </a:p>
        </p:txBody>
      </p:sp>
    </p:spTree>
    <p:extLst>
      <p:ext uri="{BB962C8B-B14F-4D97-AF65-F5344CB8AC3E}">
        <p14:creationId xmlns:p14="http://schemas.microsoft.com/office/powerpoint/2010/main" val="231435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Check</a:t>
            </a:r>
            <a:endParaRPr lang="en-US" b="1" dirty="0">
              <a:solidFill>
                <a:srgbClr val="FF0000"/>
              </a:solidFill>
            </a:endParaRPr>
          </a:p>
        </p:txBody>
      </p:sp>
      <p:sp>
        <p:nvSpPr>
          <p:cNvPr id="3" name="Content Placeholder 2"/>
          <p:cNvSpPr>
            <a:spLocks noGrp="1"/>
          </p:cNvSpPr>
          <p:nvPr>
            <p:ph idx="1"/>
          </p:nvPr>
        </p:nvSpPr>
        <p:spPr>
          <a:xfrm>
            <a:off x="5183188" y="1534510"/>
            <a:ext cx="6172200" cy="3888828"/>
          </a:xfrm>
        </p:spPr>
        <p:txBody>
          <a:bodyPr/>
          <a:lstStyle/>
          <a:p>
            <a:r>
              <a:rPr lang="en-US" dirty="0"/>
              <a:t>What are your district’s graduation requirements?</a:t>
            </a:r>
          </a:p>
          <a:p>
            <a:r>
              <a:rPr lang="en-US" dirty="0"/>
              <a:t>Who is monitoring student pathway progress?</a:t>
            </a:r>
          </a:p>
          <a:p>
            <a:r>
              <a:rPr lang="en-US" dirty="0"/>
              <a:t>Who in your district do you work with to validate this data? </a:t>
            </a:r>
          </a:p>
        </p:txBody>
      </p:sp>
      <p:sp>
        <p:nvSpPr>
          <p:cNvPr id="4" name="Text Placeholder 3"/>
          <p:cNvSpPr>
            <a:spLocks noGrp="1"/>
          </p:cNvSpPr>
          <p:nvPr>
            <p:ph type="body" sz="half" idx="2"/>
          </p:nvPr>
        </p:nvSpPr>
        <p:spPr>
          <a:xfrm>
            <a:off x="839788" y="2057400"/>
            <a:ext cx="3932237" cy="3365938"/>
          </a:xfrm>
        </p:spPr>
        <p:txBody>
          <a:bodyPr>
            <a:normAutofit/>
          </a:bodyPr>
          <a:lstStyle/>
          <a:p>
            <a:r>
              <a:rPr lang="en-US" sz="2400" dirty="0"/>
              <a:t>Students in the class of 2022 have multiple ways to meet graduation requirements. EMIS data will be used to determine which pathway(s) the student meets. The graduation reports will aid in determining if EMIS data has been reported correctly. </a:t>
            </a:r>
          </a:p>
        </p:txBody>
      </p:sp>
      <p:sp>
        <p:nvSpPr>
          <p:cNvPr id="5" name="Slide Number Placeholder 4"/>
          <p:cNvSpPr>
            <a:spLocks noGrp="1"/>
          </p:cNvSpPr>
          <p:nvPr>
            <p:ph type="sldNum" sz="quarter" idx="12"/>
          </p:nvPr>
        </p:nvSpPr>
        <p:spPr/>
        <p:txBody>
          <a:bodyPr/>
          <a:lstStyle/>
          <a:p>
            <a:fld id="{1BC7DB03-7057-184B-9DF0-B5FFC5E3886A}" type="slidenum">
              <a:rPr lang="en-US" smtClean="0"/>
              <a:t>12</a:t>
            </a:fld>
            <a:endParaRPr lang="en-US" dirty="0"/>
          </a:p>
        </p:txBody>
      </p:sp>
    </p:spTree>
    <p:extLst>
      <p:ext uri="{BB962C8B-B14F-4D97-AF65-F5344CB8AC3E}">
        <p14:creationId xmlns:p14="http://schemas.microsoft.com/office/powerpoint/2010/main" val="209054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C90A4F-85C8-4139-8902-A2685910FDD6}"/>
              </a:ext>
            </a:extLst>
          </p:cNvPr>
          <p:cNvSpPr>
            <a:spLocks noGrp="1"/>
          </p:cNvSpPr>
          <p:nvPr>
            <p:ph type="ctrTitle"/>
          </p:nvPr>
        </p:nvSpPr>
        <p:spPr>
          <a:xfrm>
            <a:off x="1524000" y="2252409"/>
            <a:ext cx="9144000" cy="1784858"/>
          </a:xfrm>
        </p:spPr>
        <p:txBody>
          <a:bodyPr>
            <a:normAutofit fontScale="90000"/>
          </a:bodyPr>
          <a:lstStyle/>
          <a:p>
            <a:r>
              <a:rPr lang="en-US" sz="6000" b="1" dirty="0"/>
              <a:t/>
            </a:r>
            <a:br>
              <a:rPr lang="en-US" sz="6000" b="1" dirty="0"/>
            </a:br>
            <a:r>
              <a:rPr lang="en-US" sz="6000" b="1" dirty="0"/>
              <a:t/>
            </a:r>
            <a:br>
              <a:rPr lang="en-US" sz="6000" b="1" dirty="0"/>
            </a:br>
            <a:r>
              <a:rPr lang="en-US" sz="6000" b="1" dirty="0"/>
              <a:t/>
            </a:r>
            <a:br>
              <a:rPr lang="en-US" sz="6000" b="1" dirty="0"/>
            </a:br>
            <a:r>
              <a:rPr lang="en-US" sz="6000" b="1" dirty="0"/>
              <a:t>Newly Assigned to Grad Cohort Report </a:t>
            </a:r>
            <a:endParaRPr lang="en-US" dirty="0"/>
          </a:p>
        </p:txBody>
      </p:sp>
      <p:sp>
        <p:nvSpPr>
          <p:cNvPr id="5" name="Slide Number Placeholder 4">
            <a:extLst>
              <a:ext uri="{FF2B5EF4-FFF2-40B4-BE49-F238E27FC236}">
                <a16:creationId xmlns:a16="http://schemas.microsoft.com/office/drawing/2014/main" id="{2B370A69-2DA7-400D-AE1D-2F4A3430B2F8}"/>
              </a:ext>
            </a:extLst>
          </p:cNvPr>
          <p:cNvSpPr>
            <a:spLocks noGrp="1"/>
          </p:cNvSpPr>
          <p:nvPr>
            <p:ph type="sldNum" sz="quarter" idx="12"/>
          </p:nvPr>
        </p:nvSpPr>
        <p:spPr/>
        <p:txBody>
          <a:bodyPr/>
          <a:lstStyle/>
          <a:p>
            <a:fld id="{1BC7DB03-7057-184B-9DF0-B5FFC5E3886A}" type="slidenum">
              <a:rPr lang="en-US" smtClean="0"/>
              <a:t>13</a:t>
            </a:fld>
            <a:endParaRPr lang="en-US" dirty="0"/>
          </a:p>
        </p:txBody>
      </p:sp>
    </p:spTree>
    <p:extLst>
      <p:ext uri="{BB962C8B-B14F-4D97-AF65-F5344CB8AC3E}">
        <p14:creationId xmlns:p14="http://schemas.microsoft.com/office/powerpoint/2010/main" val="138685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B064-03DC-4755-B570-846948B5A797}"/>
              </a:ext>
            </a:extLst>
          </p:cNvPr>
          <p:cNvSpPr>
            <a:spLocks noGrp="1"/>
          </p:cNvSpPr>
          <p:nvPr>
            <p:ph type="title"/>
          </p:nvPr>
        </p:nvSpPr>
        <p:spPr/>
        <p:txBody>
          <a:bodyPr/>
          <a:lstStyle/>
          <a:p>
            <a:r>
              <a:rPr lang="en-US" b="1" dirty="0"/>
              <a:t>Newly Assigned to Grad Cohort Report </a:t>
            </a:r>
          </a:p>
        </p:txBody>
      </p:sp>
      <p:sp>
        <p:nvSpPr>
          <p:cNvPr id="3" name="Content Placeholder 2">
            <a:extLst>
              <a:ext uri="{FF2B5EF4-FFF2-40B4-BE49-F238E27FC236}">
                <a16:creationId xmlns:a16="http://schemas.microsoft.com/office/drawing/2014/main" id="{ACA51BC3-BAF6-457A-9318-E4EA0A6C7E71}"/>
              </a:ext>
            </a:extLst>
          </p:cNvPr>
          <p:cNvSpPr>
            <a:spLocks noGrp="1"/>
          </p:cNvSpPr>
          <p:nvPr>
            <p:ph idx="1"/>
          </p:nvPr>
        </p:nvSpPr>
        <p:spPr>
          <a:xfrm>
            <a:off x="838200" y="1522523"/>
            <a:ext cx="10515600" cy="4520925"/>
          </a:xfrm>
        </p:spPr>
        <p:txBody>
          <a:bodyPr/>
          <a:lstStyle/>
          <a:p>
            <a:r>
              <a:rPr lang="en-US" dirty="0"/>
              <a:t>Contains students that are being assigned to a graduation cohort during the first year they are assigned to any cohort </a:t>
            </a:r>
          </a:p>
          <a:p>
            <a:r>
              <a:rPr lang="en-US" dirty="0"/>
              <a:t>For FY22, students on the report would not have been in any graduation cohort for any district prior to FY22</a:t>
            </a:r>
          </a:p>
          <a:p>
            <a:r>
              <a:rPr lang="en-US" dirty="0"/>
              <a:t>Was previously available in the End of Year Student Collection and is now included in the Graduate Collection </a:t>
            </a:r>
          </a:p>
          <a:p>
            <a:r>
              <a:rPr lang="en-US" dirty="0"/>
              <a:t>Important to review while data collections are open if corrections need to be made</a:t>
            </a:r>
          </a:p>
          <a:p>
            <a:r>
              <a:rPr lang="en-US" dirty="0"/>
              <a:t>In some cases, a student’s placement into an incorrect cohort can be appealed depending on timing of data reporting and appeals</a:t>
            </a:r>
          </a:p>
        </p:txBody>
      </p:sp>
      <p:sp>
        <p:nvSpPr>
          <p:cNvPr id="4" name="Slide Number Placeholder 3">
            <a:extLst>
              <a:ext uri="{FF2B5EF4-FFF2-40B4-BE49-F238E27FC236}">
                <a16:creationId xmlns:a16="http://schemas.microsoft.com/office/drawing/2014/main" id="{89E37C2B-D589-416F-8951-BEC36E1D2C72}"/>
              </a:ext>
            </a:extLst>
          </p:cNvPr>
          <p:cNvSpPr>
            <a:spLocks noGrp="1"/>
          </p:cNvSpPr>
          <p:nvPr>
            <p:ph type="sldNum" sz="quarter" idx="12"/>
          </p:nvPr>
        </p:nvSpPr>
        <p:spPr/>
        <p:txBody>
          <a:bodyPr/>
          <a:lstStyle/>
          <a:p>
            <a:fld id="{1BC7DB03-7057-184B-9DF0-B5FFC5E3886A}" type="slidenum">
              <a:rPr lang="en-US" smtClean="0"/>
              <a:t>14</a:t>
            </a:fld>
            <a:endParaRPr lang="en-US" dirty="0"/>
          </a:p>
        </p:txBody>
      </p:sp>
    </p:spTree>
    <p:extLst>
      <p:ext uri="{BB962C8B-B14F-4D97-AF65-F5344CB8AC3E}">
        <p14:creationId xmlns:p14="http://schemas.microsoft.com/office/powerpoint/2010/main" val="4131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 table, Excel&#10;&#10;Description automatically generated">
            <a:extLst>
              <a:ext uri="{FF2B5EF4-FFF2-40B4-BE49-F238E27FC236}">
                <a16:creationId xmlns:a16="http://schemas.microsoft.com/office/drawing/2014/main" id="{A1BC0756-6752-9BEA-F84B-54F00AE65D5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539788" y="2554266"/>
            <a:ext cx="10865226" cy="3523646"/>
          </a:xfrm>
          <a:prstGeom prst="rect">
            <a:avLst/>
          </a:prstGeom>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11B6F26-35F8-43C1-83CF-8445B5D05E71}"/>
              </a:ext>
            </a:extLst>
          </p:cNvPr>
          <p:cNvSpPr>
            <a:spLocks noGrp="1"/>
          </p:cNvSpPr>
          <p:nvPr>
            <p:ph type="title"/>
          </p:nvPr>
        </p:nvSpPr>
        <p:spPr>
          <a:xfrm>
            <a:off x="838200" y="365125"/>
            <a:ext cx="10515600" cy="913069"/>
          </a:xfrm>
        </p:spPr>
        <p:txBody>
          <a:bodyPr/>
          <a:lstStyle/>
          <a:p>
            <a:r>
              <a:rPr lang="en-US" b="1" dirty="0"/>
              <a:t>Newly Assigned to Grad Cohort, cont’d</a:t>
            </a:r>
            <a:endParaRPr lang="en-US" sz="1600" b="1" dirty="0"/>
          </a:p>
        </p:txBody>
      </p:sp>
      <p:sp>
        <p:nvSpPr>
          <p:cNvPr id="4" name="Slide Number Placeholder 3">
            <a:extLst>
              <a:ext uri="{FF2B5EF4-FFF2-40B4-BE49-F238E27FC236}">
                <a16:creationId xmlns:a16="http://schemas.microsoft.com/office/drawing/2014/main" id="{035BE767-9924-4BBE-83C0-F0E58402583D}"/>
              </a:ext>
            </a:extLst>
          </p:cNvPr>
          <p:cNvSpPr>
            <a:spLocks noGrp="1"/>
          </p:cNvSpPr>
          <p:nvPr>
            <p:ph type="sldNum" sz="quarter" idx="12"/>
          </p:nvPr>
        </p:nvSpPr>
        <p:spPr/>
        <p:txBody>
          <a:bodyPr/>
          <a:lstStyle/>
          <a:p>
            <a:fld id="{1BC7DB03-7057-184B-9DF0-B5FFC5E3886A}" type="slidenum">
              <a:rPr lang="en-US" smtClean="0"/>
              <a:t>15</a:t>
            </a:fld>
            <a:endParaRPr lang="en-US" dirty="0"/>
          </a:p>
        </p:txBody>
      </p:sp>
      <p:sp>
        <p:nvSpPr>
          <p:cNvPr id="6" name="TextBox 5">
            <a:extLst>
              <a:ext uri="{FF2B5EF4-FFF2-40B4-BE49-F238E27FC236}">
                <a16:creationId xmlns:a16="http://schemas.microsoft.com/office/drawing/2014/main" id="{ABBA156D-1FC5-45F7-97D1-CEB21589483D}"/>
              </a:ext>
            </a:extLst>
          </p:cNvPr>
          <p:cNvSpPr txBox="1"/>
          <p:nvPr/>
        </p:nvSpPr>
        <p:spPr>
          <a:xfrm>
            <a:off x="727587" y="1278194"/>
            <a:ext cx="5506764" cy="1200329"/>
          </a:xfrm>
          <a:prstGeom prst="rect">
            <a:avLst/>
          </a:prstGeom>
          <a:solidFill>
            <a:schemeClr val="bg1"/>
          </a:solidFill>
          <a:ln>
            <a:solidFill>
              <a:schemeClr val="tx1"/>
            </a:solidFill>
          </a:ln>
        </p:spPr>
        <p:txBody>
          <a:bodyPr wrap="none" rtlCol="0">
            <a:spAutoFit/>
          </a:bodyPr>
          <a:lstStyle/>
          <a:p>
            <a:r>
              <a:rPr lang="en-US" sz="2400" b="1" dirty="0"/>
              <a:t>A student with EMIS ID and Name </a:t>
            </a:r>
          </a:p>
          <a:p>
            <a:r>
              <a:rPr lang="en-US" sz="2400" b="1" dirty="0"/>
              <a:t>“Not Available” could be a STEM District </a:t>
            </a:r>
          </a:p>
          <a:p>
            <a:r>
              <a:rPr lang="en-US" sz="2400" b="1" dirty="0"/>
              <a:t>student for which your LEA is accountable</a:t>
            </a:r>
          </a:p>
        </p:txBody>
      </p:sp>
      <p:sp>
        <p:nvSpPr>
          <p:cNvPr id="7" name="TextBox 6">
            <a:extLst>
              <a:ext uri="{FF2B5EF4-FFF2-40B4-BE49-F238E27FC236}">
                <a16:creationId xmlns:a16="http://schemas.microsoft.com/office/drawing/2014/main" id="{2648D0D4-616A-4115-99B3-C5F5F772168C}"/>
              </a:ext>
            </a:extLst>
          </p:cNvPr>
          <p:cNvSpPr txBox="1"/>
          <p:nvPr/>
        </p:nvSpPr>
        <p:spPr>
          <a:xfrm>
            <a:off x="7903688" y="1385071"/>
            <a:ext cx="3450112" cy="830997"/>
          </a:xfrm>
          <a:prstGeom prst="rect">
            <a:avLst/>
          </a:prstGeom>
          <a:solidFill>
            <a:schemeClr val="bg1"/>
          </a:solidFill>
          <a:ln>
            <a:solidFill>
              <a:schemeClr val="tx1"/>
            </a:solidFill>
          </a:ln>
        </p:spPr>
        <p:txBody>
          <a:bodyPr wrap="none" rtlCol="0">
            <a:spAutoFit/>
          </a:bodyPr>
          <a:lstStyle/>
          <a:p>
            <a:r>
              <a:rPr lang="en-US" sz="2400" b="1" dirty="0"/>
              <a:t>We will filter on Result </a:t>
            </a:r>
          </a:p>
          <a:p>
            <a:r>
              <a:rPr lang="en-US" sz="2400" b="1" dirty="0"/>
              <a:t>Codes in upcoming slides </a:t>
            </a:r>
          </a:p>
        </p:txBody>
      </p:sp>
      <p:sp>
        <p:nvSpPr>
          <p:cNvPr id="8" name="Rectangle 7">
            <a:extLst>
              <a:ext uri="{FF2B5EF4-FFF2-40B4-BE49-F238E27FC236}">
                <a16:creationId xmlns:a16="http://schemas.microsoft.com/office/drawing/2014/main" id="{DBCA323F-3FA5-412B-AA87-3A3F71947FF5}"/>
              </a:ext>
            </a:extLst>
          </p:cNvPr>
          <p:cNvSpPr/>
          <p:nvPr/>
        </p:nvSpPr>
        <p:spPr>
          <a:xfrm>
            <a:off x="3598606" y="3570153"/>
            <a:ext cx="2855982" cy="462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EF9CCF-7DD3-4DBF-BE46-D43964DF6ED3}"/>
              </a:ext>
            </a:extLst>
          </p:cNvPr>
          <p:cNvSpPr/>
          <p:nvPr/>
        </p:nvSpPr>
        <p:spPr>
          <a:xfrm>
            <a:off x="7895524" y="3333135"/>
            <a:ext cx="697872" cy="28205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C99EE1F-7833-4800-855D-ACB8BA70E138}"/>
              </a:ext>
            </a:extLst>
          </p:cNvPr>
          <p:cNvCxnSpPr>
            <a:cxnSpLocks/>
          </p:cNvCxnSpPr>
          <p:nvPr/>
        </p:nvCxnSpPr>
        <p:spPr>
          <a:xfrm flipH="1">
            <a:off x="8485239" y="2216068"/>
            <a:ext cx="1425677" cy="11170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4DECCA8-8E24-41E7-9AD6-370A8CFEC8A3}"/>
              </a:ext>
            </a:extLst>
          </p:cNvPr>
          <p:cNvCxnSpPr>
            <a:cxnSpLocks/>
          </p:cNvCxnSpPr>
          <p:nvPr/>
        </p:nvCxnSpPr>
        <p:spPr>
          <a:xfrm>
            <a:off x="2281084" y="2478523"/>
            <a:ext cx="1317522" cy="11170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74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raphical user interface, application, table, Excel&#10;&#10;Description automatically generated">
            <a:extLst>
              <a:ext uri="{FF2B5EF4-FFF2-40B4-BE49-F238E27FC236}">
                <a16:creationId xmlns:a16="http://schemas.microsoft.com/office/drawing/2014/main" id="{B906FE95-6333-ABBA-7934-BAEB5386B90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502470" y="2373749"/>
            <a:ext cx="11375171" cy="3430173"/>
          </a:xfrm>
          <a:prstGeom prst="rect">
            <a:avLst/>
          </a:prstGeom>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1E71854-31F3-475D-8222-5E2F9A028509}"/>
              </a:ext>
            </a:extLst>
          </p:cNvPr>
          <p:cNvSpPr>
            <a:spLocks noGrp="1"/>
          </p:cNvSpPr>
          <p:nvPr>
            <p:ph type="title"/>
          </p:nvPr>
        </p:nvSpPr>
        <p:spPr>
          <a:xfrm>
            <a:off x="838200" y="365126"/>
            <a:ext cx="10515600" cy="818331"/>
          </a:xfrm>
        </p:spPr>
        <p:txBody>
          <a:bodyPr/>
          <a:lstStyle/>
          <a:p>
            <a:r>
              <a:rPr lang="en-US" b="1" dirty="0"/>
              <a:t>Newly Assigned to Grad Cohort, cont’d</a:t>
            </a:r>
            <a:endParaRPr lang="en-US" sz="2400" dirty="0"/>
          </a:p>
        </p:txBody>
      </p:sp>
      <p:sp>
        <p:nvSpPr>
          <p:cNvPr id="4" name="Slide Number Placeholder 3">
            <a:extLst>
              <a:ext uri="{FF2B5EF4-FFF2-40B4-BE49-F238E27FC236}">
                <a16:creationId xmlns:a16="http://schemas.microsoft.com/office/drawing/2014/main" id="{425EBE1E-E23D-42D8-AFF1-F00081A5DCAA}"/>
              </a:ext>
            </a:extLst>
          </p:cNvPr>
          <p:cNvSpPr>
            <a:spLocks noGrp="1"/>
          </p:cNvSpPr>
          <p:nvPr>
            <p:ph type="sldNum" sz="quarter" idx="12"/>
          </p:nvPr>
        </p:nvSpPr>
        <p:spPr/>
        <p:txBody>
          <a:bodyPr/>
          <a:lstStyle/>
          <a:p>
            <a:fld id="{1BC7DB03-7057-184B-9DF0-B5FFC5E3886A}" type="slidenum">
              <a:rPr lang="en-US" smtClean="0"/>
              <a:t>16</a:t>
            </a:fld>
            <a:endParaRPr lang="en-US" dirty="0"/>
          </a:p>
        </p:txBody>
      </p:sp>
      <p:sp>
        <p:nvSpPr>
          <p:cNvPr id="6" name="TextBox 5">
            <a:extLst>
              <a:ext uri="{FF2B5EF4-FFF2-40B4-BE49-F238E27FC236}">
                <a16:creationId xmlns:a16="http://schemas.microsoft.com/office/drawing/2014/main" id="{269A4782-355C-4C69-BD3E-83131D18F8AE}"/>
              </a:ext>
            </a:extLst>
          </p:cNvPr>
          <p:cNvSpPr txBox="1"/>
          <p:nvPr/>
        </p:nvSpPr>
        <p:spPr>
          <a:xfrm>
            <a:off x="551776" y="1355920"/>
            <a:ext cx="4986173" cy="830997"/>
          </a:xfrm>
          <a:prstGeom prst="rect">
            <a:avLst/>
          </a:prstGeom>
          <a:solidFill>
            <a:schemeClr val="bg1"/>
          </a:solidFill>
          <a:ln>
            <a:solidFill>
              <a:schemeClr val="tx1"/>
            </a:solidFill>
          </a:ln>
        </p:spPr>
        <p:txBody>
          <a:bodyPr wrap="none" rtlCol="0">
            <a:spAutoFit/>
          </a:bodyPr>
          <a:lstStyle/>
          <a:p>
            <a:r>
              <a:rPr lang="en-US" sz="2400" b="1" dirty="0"/>
              <a:t>IRNs can be used to determine which </a:t>
            </a:r>
          </a:p>
          <a:p>
            <a:r>
              <a:rPr lang="en-US" sz="2400" b="1" dirty="0"/>
              <a:t>LEA is reporting the student </a:t>
            </a:r>
          </a:p>
        </p:txBody>
      </p:sp>
      <p:sp>
        <p:nvSpPr>
          <p:cNvPr id="7" name="Rectangle 6">
            <a:extLst>
              <a:ext uri="{FF2B5EF4-FFF2-40B4-BE49-F238E27FC236}">
                <a16:creationId xmlns:a16="http://schemas.microsoft.com/office/drawing/2014/main" id="{810D4FD2-186C-4509-BBE2-24ADD0B689DA}"/>
              </a:ext>
            </a:extLst>
          </p:cNvPr>
          <p:cNvSpPr/>
          <p:nvPr/>
        </p:nvSpPr>
        <p:spPr>
          <a:xfrm>
            <a:off x="803000" y="2703872"/>
            <a:ext cx="3195800" cy="13106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AC92A2E-5049-446A-90E2-639D4A224AE0}"/>
              </a:ext>
            </a:extLst>
          </p:cNvPr>
          <p:cNvSpPr txBox="1"/>
          <p:nvPr/>
        </p:nvSpPr>
        <p:spPr>
          <a:xfrm>
            <a:off x="168432" y="5468398"/>
            <a:ext cx="5029710" cy="1200329"/>
          </a:xfrm>
          <a:prstGeom prst="rect">
            <a:avLst/>
          </a:prstGeom>
          <a:solidFill>
            <a:schemeClr val="bg1"/>
          </a:solidFill>
          <a:ln>
            <a:solidFill>
              <a:schemeClr val="tx1"/>
            </a:solidFill>
          </a:ln>
        </p:spPr>
        <p:txBody>
          <a:bodyPr wrap="none" rtlCol="0">
            <a:spAutoFit/>
          </a:bodyPr>
          <a:lstStyle/>
          <a:p>
            <a:r>
              <a:rPr lang="en-US" sz="2400" b="1" dirty="0"/>
              <a:t>Note the appearance of a </a:t>
            </a:r>
          </a:p>
          <a:p>
            <a:r>
              <a:rPr lang="en-US" sz="2400" b="1" dirty="0"/>
              <a:t>STEM IRN. The STEM District and </a:t>
            </a:r>
          </a:p>
          <a:p>
            <a:r>
              <a:rPr lang="en-US" sz="2400" b="1" dirty="0"/>
              <a:t>Resident district are both accountable</a:t>
            </a:r>
          </a:p>
        </p:txBody>
      </p:sp>
      <p:cxnSp>
        <p:nvCxnSpPr>
          <p:cNvPr id="10" name="Straight Arrow Connector 9">
            <a:extLst>
              <a:ext uri="{FF2B5EF4-FFF2-40B4-BE49-F238E27FC236}">
                <a16:creationId xmlns:a16="http://schemas.microsoft.com/office/drawing/2014/main" id="{31FD7929-E0BD-4A4A-8D37-B63478A9D40E}"/>
              </a:ext>
            </a:extLst>
          </p:cNvPr>
          <p:cNvCxnSpPr>
            <a:cxnSpLocks/>
          </p:cNvCxnSpPr>
          <p:nvPr/>
        </p:nvCxnSpPr>
        <p:spPr>
          <a:xfrm flipH="1" flipV="1">
            <a:off x="1434005" y="3927514"/>
            <a:ext cx="775996" cy="15408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1548A7F-187A-4B65-B7D2-419A91A98A2A}"/>
              </a:ext>
            </a:extLst>
          </p:cNvPr>
          <p:cNvCxnSpPr>
            <a:cxnSpLocks/>
          </p:cNvCxnSpPr>
          <p:nvPr/>
        </p:nvCxnSpPr>
        <p:spPr>
          <a:xfrm flipV="1">
            <a:off x="2210001" y="3961196"/>
            <a:ext cx="968325" cy="15408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CDD189D-B4F9-4753-8068-AF262DCED2F2}"/>
              </a:ext>
            </a:extLst>
          </p:cNvPr>
          <p:cNvSpPr txBox="1"/>
          <p:nvPr/>
        </p:nvSpPr>
        <p:spPr>
          <a:xfrm>
            <a:off x="5427772" y="5222717"/>
            <a:ext cx="4682949" cy="1569660"/>
          </a:xfrm>
          <a:prstGeom prst="rect">
            <a:avLst/>
          </a:prstGeom>
          <a:solidFill>
            <a:schemeClr val="bg1"/>
          </a:solidFill>
          <a:ln>
            <a:solidFill>
              <a:schemeClr val="tx1"/>
            </a:solidFill>
          </a:ln>
        </p:spPr>
        <p:txBody>
          <a:bodyPr wrap="none" rtlCol="0">
            <a:spAutoFit/>
          </a:bodyPr>
          <a:lstStyle/>
          <a:p>
            <a:r>
              <a:rPr lang="en-US" sz="2400" b="1" dirty="0"/>
              <a:t>Denominator is set to Y when your </a:t>
            </a:r>
          </a:p>
          <a:p>
            <a:r>
              <a:rPr lang="en-US" sz="2400" b="1" dirty="0"/>
              <a:t>LEA is accountable. Numerator will </a:t>
            </a:r>
          </a:p>
          <a:p>
            <a:r>
              <a:rPr lang="en-US" sz="2400" b="1" dirty="0"/>
              <a:t>be N until the student is reported </a:t>
            </a:r>
          </a:p>
          <a:p>
            <a:r>
              <a:rPr lang="en-US" sz="2400" b="1" dirty="0"/>
              <a:t>with an on-time diploma</a:t>
            </a:r>
          </a:p>
        </p:txBody>
      </p:sp>
      <p:cxnSp>
        <p:nvCxnSpPr>
          <p:cNvPr id="17" name="Straight Arrow Connector 16">
            <a:extLst>
              <a:ext uri="{FF2B5EF4-FFF2-40B4-BE49-F238E27FC236}">
                <a16:creationId xmlns:a16="http://schemas.microsoft.com/office/drawing/2014/main" id="{A56D34EF-47CB-4288-9A32-1346322C7CBB}"/>
              </a:ext>
            </a:extLst>
          </p:cNvPr>
          <p:cNvCxnSpPr>
            <a:cxnSpLocks/>
          </p:cNvCxnSpPr>
          <p:nvPr/>
        </p:nvCxnSpPr>
        <p:spPr>
          <a:xfrm flipV="1">
            <a:off x="5657606" y="4343122"/>
            <a:ext cx="332050" cy="8795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75C794D-6CEF-461C-BF04-14F29E363948}"/>
              </a:ext>
            </a:extLst>
          </p:cNvPr>
          <p:cNvCxnSpPr>
            <a:cxnSpLocks/>
          </p:cNvCxnSpPr>
          <p:nvPr/>
        </p:nvCxnSpPr>
        <p:spPr>
          <a:xfrm flipH="1" flipV="1">
            <a:off x="5198142" y="4479943"/>
            <a:ext cx="459464" cy="7427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93F154-77C8-4D3B-AE5B-D02AE2A3E042}"/>
              </a:ext>
            </a:extLst>
          </p:cNvPr>
          <p:cNvSpPr txBox="1"/>
          <p:nvPr/>
        </p:nvSpPr>
        <p:spPr>
          <a:xfrm>
            <a:off x="5989656" y="1093322"/>
            <a:ext cx="6028189" cy="1200329"/>
          </a:xfrm>
          <a:prstGeom prst="rect">
            <a:avLst/>
          </a:prstGeom>
          <a:solidFill>
            <a:schemeClr val="bg1"/>
          </a:solidFill>
          <a:ln>
            <a:solidFill>
              <a:schemeClr val="tx1"/>
            </a:solidFill>
          </a:ln>
        </p:spPr>
        <p:txBody>
          <a:bodyPr wrap="none" rtlCol="0">
            <a:spAutoFit/>
          </a:bodyPr>
          <a:lstStyle/>
          <a:p>
            <a:r>
              <a:rPr lang="en-US" sz="2400" b="1" dirty="0"/>
              <a:t>Student added to the cohort based on grade </a:t>
            </a:r>
          </a:p>
          <a:p>
            <a:r>
              <a:rPr lang="en-US" sz="2400" b="1" dirty="0"/>
              <a:t>level = GRDIN, Student added using the Fiscal </a:t>
            </a:r>
          </a:p>
          <a:p>
            <a:r>
              <a:rPr lang="en-US" sz="2400" b="1" dirty="0"/>
              <a:t>Year Began 9</a:t>
            </a:r>
            <a:r>
              <a:rPr lang="en-US" sz="2400" b="1" baseline="30000" dirty="0"/>
              <a:t>th</a:t>
            </a:r>
            <a:r>
              <a:rPr lang="en-US" sz="2400" b="1" dirty="0"/>
              <a:t> Grade Element = FYB9G</a:t>
            </a:r>
          </a:p>
        </p:txBody>
      </p:sp>
      <p:cxnSp>
        <p:nvCxnSpPr>
          <p:cNvPr id="35" name="Straight Arrow Connector 34">
            <a:extLst>
              <a:ext uri="{FF2B5EF4-FFF2-40B4-BE49-F238E27FC236}">
                <a16:creationId xmlns:a16="http://schemas.microsoft.com/office/drawing/2014/main" id="{B3B82D34-0323-421C-B26F-C34B31A87321}"/>
              </a:ext>
            </a:extLst>
          </p:cNvPr>
          <p:cNvCxnSpPr>
            <a:cxnSpLocks/>
          </p:cNvCxnSpPr>
          <p:nvPr/>
        </p:nvCxnSpPr>
        <p:spPr>
          <a:xfrm>
            <a:off x="1362015" y="2213219"/>
            <a:ext cx="775996" cy="6109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7B9F44D-58A0-4AF5-97FD-4494140CEBE8}"/>
              </a:ext>
            </a:extLst>
          </p:cNvPr>
          <p:cNvSpPr/>
          <p:nvPr/>
        </p:nvSpPr>
        <p:spPr>
          <a:xfrm>
            <a:off x="9295020" y="2716621"/>
            <a:ext cx="822323" cy="2506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8DFF6129-E9AF-4C54-A1EB-687224E748ED}"/>
              </a:ext>
            </a:extLst>
          </p:cNvPr>
          <p:cNvCxnSpPr>
            <a:cxnSpLocks/>
          </p:cNvCxnSpPr>
          <p:nvPr/>
        </p:nvCxnSpPr>
        <p:spPr>
          <a:xfrm flipH="1">
            <a:off x="10036366" y="2293651"/>
            <a:ext cx="541438" cy="9520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300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3870-8EFA-4066-90FA-C09F9BA7C0D0}"/>
              </a:ext>
            </a:extLst>
          </p:cNvPr>
          <p:cNvSpPr>
            <a:spLocks noGrp="1"/>
          </p:cNvSpPr>
          <p:nvPr>
            <p:ph type="title"/>
          </p:nvPr>
        </p:nvSpPr>
        <p:spPr>
          <a:xfrm>
            <a:off x="838200" y="365125"/>
            <a:ext cx="10515600" cy="1309437"/>
          </a:xfrm>
        </p:spPr>
        <p:txBody>
          <a:bodyPr/>
          <a:lstStyle/>
          <a:p>
            <a:r>
              <a:rPr lang="en-US" b="1" dirty="0"/>
              <a:t>Filter on Result Codes </a:t>
            </a:r>
          </a:p>
        </p:txBody>
      </p:sp>
      <p:sp>
        <p:nvSpPr>
          <p:cNvPr id="3" name="Content Placeholder 2">
            <a:extLst>
              <a:ext uri="{FF2B5EF4-FFF2-40B4-BE49-F238E27FC236}">
                <a16:creationId xmlns:a16="http://schemas.microsoft.com/office/drawing/2014/main" id="{EF88E4EE-E4A9-4F5F-9E0C-5513469A2DD5}"/>
              </a:ext>
            </a:extLst>
          </p:cNvPr>
          <p:cNvSpPr>
            <a:spLocks noGrp="1"/>
          </p:cNvSpPr>
          <p:nvPr>
            <p:ph idx="1"/>
          </p:nvPr>
        </p:nvSpPr>
        <p:spPr>
          <a:xfrm>
            <a:off x="838199" y="1674561"/>
            <a:ext cx="10013415" cy="4065227"/>
          </a:xfrm>
        </p:spPr>
        <p:txBody>
          <a:bodyPr/>
          <a:lstStyle/>
          <a:p>
            <a:r>
              <a:rPr lang="en-US" sz="3000" dirty="0"/>
              <a:t>Verify that all newly assigned students are appearing on the report as expected</a:t>
            </a:r>
          </a:p>
          <a:p>
            <a:r>
              <a:rPr lang="en-US" sz="3000" dirty="0"/>
              <a:t>Filter on Result Code GR0000 – Students who appear in the denominator for the district in their graduation cohort </a:t>
            </a:r>
          </a:p>
          <a:p>
            <a:pPr lvl="1"/>
            <a:r>
              <a:rPr lang="en-US" sz="2600" dirty="0"/>
              <a:t>Verify the newly assigned students to be in the correct cohort</a:t>
            </a:r>
          </a:p>
          <a:p>
            <a:pPr lvl="1"/>
            <a:r>
              <a:rPr lang="en-US" sz="2600" dirty="0"/>
              <a:t>Update EMIS data if appropriate and when collection is still open</a:t>
            </a:r>
          </a:p>
          <a:p>
            <a:pPr marL="0" indent="0">
              <a:buNone/>
            </a:pPr>
            <a:endParaRPr lang="en-US" sz="3000" dirty="0"/>
          </a:p>
          <a:p>
            <a:endParaRPr lang="en-US" dirty="0"/>
          </a:p>
        </p:txBody>
      </p:sp>
      <p:sp>
        <p:nvSpPr>
          <p:cNvPr id="4" name="Slide Number Placeholder 3">
            <a:extLst>
              <a:ext uri="{FF2B5EF4-FFF2-40B4-BE49-F238E27FC236}">
                <a16:creationId xmlns:a16="http://schemas.microsoft.com/office/drawing/2014/main" id="{E3B466D3-045F-42CD-BF96-EA739FA4EC45}"/>
              </a:ext>
            </a:extLst>
          </p:cNvPr>
          <p:cNvSpPr>
            <a:spLocks noGrp="1"/>
          </p:cNvSpPr>
          <p:nvPr>
            <p:ph type="sldNum" sz="quarter" idx="12"/>
          </p:nvPr>
        </p:nvSpPr>
        <p:spPr/>
        <p:txBody>
          <a:bodyPr/>
          <a:lstStyle/>
          <a:p>
            <a:fld id="{1BC7DB03-7057-184B-9DF0-B5FFC5E3886A}" type="slidenum">
              <a:rPr lang="en-US" smtClean="0"/>
              <a:t>17</a:t>
            </a:fld>
            <a:endParaRPr lang="en-US" dirty="0"/>
          </a:p>
        </p:txBody>
      </p:sp>
    </p:spTree>
    <p:extLst>
      <p:ext uri="{BB962C8B-B14F-4D97-AF65-F5344CB8AC3E}">
        <p14:creationId xmlns:p14="http://schemas.microsoft.com/office/powerpoint/2010/main" val="331697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3870-8EFA-4066-90FA-C09F9BA7C0D0}"/>
              </a:ext>
            </a:extLst>
          </p:cNvPr>
          <p:cNvSpPr>
            <a:spLocks noGrp="1"/>
          </p:cNvSpPr>
          <p:nvPr>
            <p:ph type="title"/>
          </p:nvPr>
        </p:nvSpPr>
        <p:spPr>
          <a:xfrm>
            <a:off x="838200" y="365126"/>
            <a:ext cx="10515600" cy="725544"/>
          </a:xfrm>
        </p:spPr>
        <p:txBody>
          <a:bodyPr/>
          <a:lstStyle/>
          <a:p>
            <a:r>
              <a:rPr lang="en-US" b="1" dirty="0"/>
              <a:t>Filter on Result Codes, cont’d </a:t>
            </a:r>
          </a:p>
        </p:txBody>
      </p:sp>
      <p:sp>
        <p:nvSpPr>
          <p:cNvPr id="3" name="Content Placeholder 2">
            <a:extLst>
              <a:ext uri="{FF2B5EF4-FFF2-40B4-BE49-F238E27FC236}">
                <a16:creationId xmlns:a16="http://schemas.microsoft.com/office/drawing/2014/main" id="{EF88E4EE-E4A9-4F5F-9E0C-5513469A2DD5}"/>
              </a:ext>
            </a:extLst>
          </p:cNvPr>
          <p:cNvSpPr>
            <a:spLocks noGrp="1"/>
          </p:cNvSpPr>
          <p:nvPr>
            <p:ph idx="1"/>
          </p:nvPr>
        </p:nvSpPr>
        <p:spPr>
          <a:xfrm>
            <a:off x="838199" y="1412240"/>
            <a:ext cx="11159170" cy="4691105"/>
          </a:xfrm>
        </p:spPr>
        <p:txBody>
          <a:bodyPr/>
          <a:lstStyle/>
          <a:p>
            <a:r>
              <a:rPr lang="en-US" dirty="0"/>
              <a:t>GR9997 – Student accountability moved to another LEA</a:t>
            </a:r>
          </a:p>
          <a:p>
            <a:pPr lvl="1"/>
            <a:r>
              <a:rPr lang="en-US" sz="2800" dirty="0"/>
              <a:t>Example would be a student who transferred to another Ohio school district</a:t>
            </a:r>
          </a:p>
          <a:p>
            <a:r>
              <a:rPr lang="en-US" dirty="0"/>
              <a:t>GR9998 - Students who count at the state level</a:t>
            </a:r>
          </a:p>
          <a:p>
            <a:pPr lvl="1"/>
            <a:r>
              <a:rPr lang="en-US" sz="2800" dirty="0"/>
              <a:t>Examples are Autism and Jon Peterson Scholarship students, and students who are placed into institutions (How Received P or T) </a:t>
            </a:r>
          </a:p>
          <a:p>
            <a:r>
              <a:rPr lang="en-US" dirty="0"/>
              <a:t>GR9999 – Students who have exited the cohort </a:t>
            </a:r>
          </a:p>
          <a:p>
            <a:pPr lvl="1"/>
            <a:r>
              <a:rPr lang="en-US" sz="2800" dirty="0"/>
              <a:t>Example would be a student who moved out of state or withdrew to a non-public school </a:t>
            </a:r>
          </a:p>
          <a:p>
            <a:endParaRPr lang="en-US" dirty="0"/>
          </a:p>
        </p:txBody>
      </p:sp>
      <p:sp>
        <p:nvSpPr>
          <p:cNvPr id="4" name="Slide Number Placeholder 3">
            <a:extLst>
              <a:ext uri="{FF2B5EF4-FFF2-40B4-BE49-F238E27FC236}">
                <a16:creationId xmlns:a16="http://schemas.microsoft.com/office/drawing/2014/main" id="{E3B466D3-045F-42CD-BF96-EA739FA4EC45}"/>
              </a:ext>
            </a:extLst>
          </p:cNvPr>
          <p:cNvSpPr>
            <a:spLocks noGrp="1"/>
          </p:cNvSpPr>
          <p:nvPr>
            <p:ph type="sldNum" sz="quarter" idx="12"/>
          </p:nvPr>
        </p:nvSpPr>
        <p:spPr/>
        <p:txBody>
          <a:bodyPr/>
          <a:lstStyle/>
          <a:p>
            <a:fld id="{1BC7DB03-7057-184B-9DF0-B5FFC5E3886A}" type="slidenum">
              <a:rPr lang="en-US" smtClean="0"/>
              <a:t>18</a:t>
            </a:fld>
            <a:endParaRPr lang="en-US" dirty="0"/>
          </a:p>
        </p:txBody>
      </p:sp>
    </p:spTree>
    <p:extLst>
      <p:ext uri="{BB962C8B-B14F-4D97-AF65-F5344CB8AC3E}">
        <p14:creationId xmlns:p14="http://schemas.microsoft.com/office/powerpoint/2010/main" val="36167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Check</a:t>
            </a:r>
            <a:endParaRPr lang="en-US" b="1" dirty="0">
              <a:solidFill>
                <a:srgbClr val="FF0000"/>
              </a:solidFill>
            </a:endParaRPr>
          </a:p>
        </p:txBody>
      </p:sp>
      <p:sp>
        <p:nvSpPr>
          <p:cNvPr id="3" name="Content Placeholder 2"/>
          <p:cNvSpPr>
            <a:spLocks noGrp="1"/>
          </p:cNvSpPr>
          <p:nvPr>
            <p:ph idx="1"/>
          </p:nvPr>
        </p:nvSpPr>
        <p:spPr>
          <a:xfrm>
            <a:off x="5372374" y="1319815"/>
            <a:ext cx="6172200" cy="3851275"/>
          </a:xfrm>
        </p:spPr>
        <p:txBody>
          <a:bodyPr>
            <a:normAutofit lnSpcReduction="10000"/>
          </a:bodyPr>
          <a:lstStyle/>
          <a:p>
            <a:r>
              <a:rPr lang="en-US" dirty="0"/>
              <a:t>Can you verify that the cohort placements are correct for the students listed on the report? </a:t>
            </a:r>
          </a:p>
          <a:p>
            <a:r>
              <a:rPr lang="en-US" dirty="0"/>
              <a:t>Are all students appearing on the report as expected? </a:t>
            </a:r>
          </a:p>
          <a:p>
            <a:r>
              <a:rPr lang="en-US" dirty="0"/>
              <a:t>Are there any incorrect cohort assignments and can the data be changed, or appealed? </a:t>
            </a:r>
          </a:p>
        </p:txBody>
      </p:sp>
      <p:sp>
        <p:nvSpPr>
          <p:cNvPr id="4" name="Text Placeholder 3"/>
          <p:cNvSpPr>
            <a:spLocks noGrp="1"/>
          </p:cNvSpPr>
          <p:nvPr>
            <p:ph type="body" sz="half" idx="2"/>
          </p:nvPr>
        </p:nvSpPr>
        <p:spPr>
          <a:xfrm>
            <a:off x="839788" y="2057400"/>
            <a:ext cx="3932237" cy="3037114"/>
          </a:xfrm>
        </p:spPr>
        <p:txBody>
          <a:bodyPr>
            <a:normAutofit lnSpcReduction="10000"/>
          </a:bodyPr>
          <a:lstStyle/>
          <a:p>
            <a:r>
              <a:rPr lang="en-US" sz="2400" dirty="0"/>
              <a:t>The Newly Assigned to Grad Cohort report can be very helpful in identifying students who have been assigned to a cohort during the current fiscal year. This can provide opportunities to make data corrections, or to file an appeal depending on timing. </a:t>
            </a:r>
          </a:p>
        </p:txBody>
      </p:sp>
      <p:sp>
        <p:nvSpPr>
          <p:cNvPr id="5" name="Slide Number Placeholder 4"/>
          <p:cNvSpPr>
            <a:spLocks noGrp="1"/>
          </p:cNvSpPr>
          <p:nvPr>
            <p:ph type="sldNum" sz="quarter" idx="12"/>
          </p:nvPr>
        </p:nvSpPr>
        <p:spPr/>
        <p:txBody>
          <a:bodyPr/>
          <a:lstStyle/>
          <a:p>
            <a:fld id="{1BC7DB03-7057-184B-9DF0-B5FFC5E3886A}" type="slidenum">
              <a:rPr lang="en-US" smtClean="0"/>
              <a:t>19</a:t>
            </a:fld>
            <a:endParaRPr lang="en-US" dirty="0"/>
          </a:p>
        </p:txBody>
      </p:sp>
    </p:spTree>
    <p:extLst>
      <p:ext uri="{BB962C8B-B14F-4D97-AF65-F5344CB8AC3E}">
        <p14:creationId xmlns:p14="http://schemas.microsoft.com/office/powerpoint/2010/main" val="60658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536"/>
            <a:ext cx="10515600" cy="5001768"/>
          </a:xfrm>
        </p:spPr>
        <p:txBody>
          <a:bodyPr>
            <a:noAutofit/>
          </a:bodyPr>
          <a:lstStyle/>
          <a:p>
            <a:pPr marL="0" indent="0">
              <a:buNone/>
            </a:pPr>
            <a:r>
              <a:rPr lang="en-US" sz="2400" i="1" dirty="0"/>
              <a:t>The Ohio Department of Education funds development of EMIS training materials as part of the EMIS Alliance grant. There is an expectation that ITCs will utilize these materials in training provided to your districts. That said, there are restrictions on use of the EMIS Alliance materials as follows: Materials developed as part of the EMIS Alliance program must be provided </a:t>
            </a:r>
            <a:r>
              <a:rPr lang="en-US" sz="2400" i="1" u="sng" dirty="0"/>
              <a:t>at no cost</a:t>
            </a:r>
            <a:r>
              <a:rPr lang="en-US" sz="2400" i="1" dirty="0"/>
              <a:t> to your training participants. If you utilize the EMIS Alliance training materials – in whole or in part – you must </a:t>
            </a:r>
            <a:r>
              <a:rPr lang="en-US" sz="2400" i="1" u="sng" dirty="0"/>
              <a:t>not</a:t>
            </a:r>
            <a:r>
              <a:rPr lang="en-US" sz="2400" i="1" dirty="0"/>
              <a:t> charge participants a fee to attend the class where the materials are used. Likewise, you may </a:t>
            </a:r>
            <a:r>
              <a:rPr lang="en-US" sz="2400" i="1" u="sng" dirty="0"/>
              <a:t>not</a:t>
            </a:r>
            <a:r>
              <a:rPr lang="en-US" sz="2400" i="1" dirty="0"/>
              <a:t> use the materials or any portion thereof in any event where a fee is charged to attend. Exceptions must be approved in writing by the Department of Education in advance of scheduling/promoting any event which may violate these restrictions.</a:t>
            </a:r>
            <a:endParaRPr lang="en-US" sz="2400" dirty="0"/>
          </a:p>
          <a:p>
            <a:pPr marL="0" indent="0">
              <a:buNone/>
            </a:pPr>
            <a:r>
              <a:rPr lang="en-US" sz="2400" i="1" dirty="0"/>
              <a:t>Questions regarding appropriate use of EMIS Alliance materials, or requests for exception to the restrictions noted above, should be directed to Melissa Hennon [</a:t>
            </a:r>
            <a:r>
              <a:rPr lang="en-US" sz="2400" i="1" u="sng" dirty="0">
                <a:hlinkClick r:id="rId3"/>
              </a:rPr>
              <a:t>Melissa.Hennon@education.ohio.gov</a:t>
            </a:r>
            <a:r>
              <a:rPr lang="en-US" sz="2400" i="1" dirty="0"/>
              <a:t>].</a:t>
            </a:r>
            <a:endParaRPr lang="en-US" sz="2400" dirty="0"/>
          </a:p>
        </p:txBody>
      </p:sp>
      <p:sp>
        <p:nvSpPr>
          <p:cNvPr id="4" name="Slide Number Placeholder 3"/>
          <p:cNvSpPr>
            <a:spLocks noGrp="1"/>
          </p:cNvSpPr>
          <p:nvPr>
            <p:ph type="sldNum" sz="quarter" idx="12"/>
          </p:nvPr>
        </p:nvSpPr>
        <p:spPr/>
        <p:txBody>
          <a:bodyPr/>
          <a:lstStyle/>
          <a:p>
            <a:fld id="{1BC7DB03-7057-184B-9DF0-B5FFC5E3886A}" type="slidenum">
              <a:rPr lang="en-US" smtClean="0"/>
              <a:t>2</a:t>
            </a:fld>
            <a:endParaRPr lang="en-US"/>
          </a:p>
        </p:txBody>
      </p:sp>
    </p:spTree>
    <p:extLst>
      <p:ext uri="{BB962C8B-B14F-4D97-AF65-F5344CB8AC3E}">
        <p14:creationId xmlns:p14="http://schemas.microsoft.com/office/powerpoint/2010/main" val="2222671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30036" y="2036763"/>
            <a:ext cx="10266219" cy="1463521"/>
          </a:xfrm>
        </p:spPr>
        <p:txBody>
          <a:bodyPr>
            <a:normAutofit/>
          </a:bodyPr>
          <a:lstStyle/>
          <a:p>
            <a:r>
              <a:rPr lang="en-US" b="1" dirty="0"/>
              <a:t>Grad Cohort Year Status Reports</a:t>
            </a:r>
          </a:p>
        </p:txBody>
      </p:sp>
      <p:sp>
        <p:nvSpPr>
          <p:cNvPr id="4" name="Slide Number Placeholder 3"/>
          <p:cNvSpPr>
            <a:spLocks noGrp="1"/>
          </p:cNvSpPr>
          <p:nvPr>
            <p:ph type="sldNum" sz="quarter" idx="12"/>
          </p:nvPr>
        </p:nvSpPr>
        <p:spPr/>
        <p:txBody>
          <a:bodyPr/>
          <a:lstStyle/>
          <a:p>
            <a:fld id="{1BC7DB03-7057-184B-9DF0-B5FFC5E3886A}" type="slidenum">
              <a:rPr lang="en-US" smtClean="0"/>
              <a:t>20</a:t>
            </a:fld>
            <a:endParaRPr lang="en-US" dirty="0"/>
          </a:p>
        </p:txBody>
      </p:sp>
    </p:spTree>
    <p:extLst>
      <p:ext uri="{BB962C8B-B14F-4D97-AF65-F5344CB8AC3E}">
        <p14:creationId xmlns:p14="http://schemas.microsoft.com/office/powerpoint/2010/main" val="419724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0565"/>
          </a:xfrm>
        </p:spPr>
        <p:txBody>
          <a:bodyPr/>
          <a:lstStyle/>
          <a:p>
            <a:r>
              <a:rPr lang="en-US" b="1" dirty="0"/>
              <a:t>Graduation Cohort Year Status Reports</a:t>
            </a:r>
          </a:p>
        </p:txBody>
      </p:sp>
      <p:sp>
        <p:nvSpPr>
          <p:cNvPr id="3" name="Content Placeholder 2"/>
          <p:cNvSpPr>
            <a:spLocks noGrp="1"/>
          </p:cNvSpPr>
          <p:nvPr>
            <p:ph idx="1"/>
          </p:nvPr>
        </p:nvSpPr>
        <p:spPr>
          <a:xfrm>
            <a:off x="838200" y="1305690"/>
            <a:ext cx="10323136" cy="4680331"/>
          </a:xfrm>
        </p:spPr>
        <p:txBody>
          <a:bodyPr/>
          <a:lstStyle/>
          <a:p>
            <a:r>
              <a:rPr lang="en-US" sz="3200" dirty="0"/>
              <a:t>Reflect the status of students who have been assigned to a specific graduation cohort for graduation rate purposes</a:t>
            </a:r>
          </a:p>
          <a:p>
            <a:r>
              <a:rPr lang="en-US" sz="3200" dirty="0"/>
              <a:t>Contain student graduate data that should be verified for accuracy and completeness</a:t>
            </a:r>
          </a:p>
          <a:p>
            <a:r>
              <a:rPr lang="en-US" sz="3200" dirty="0"/>
              <a:t>Contain numerator and denominator data of the graduation rate for that cohort</a:t>
            </a:r>
          </a:p>
          <a:p>
            <a:r>
              <a:rPr lang="en-US" sz="3200" dirty="0"/>
              <a:t>Contain flags to indicate passage of graduation pathways</a:t>
            </a:r>
          </a:p>
          <a:p>
            <a:pPr lvl="1"/>
            <a:r>
              <a:rPr lang="en-US" sz="2800" dirty="0"/>
              <a:t>Pathway data comes from the Cohort Pathway Reports in Received Files which are not updated nightly</a:t>
            </a:r>
            <a:endParaRPr lang="en-US" dirty="0"/>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21</a:t>
            </a:fld>
            <a:endParaRPr lang="en-US" dirty="0"/>
          </a:p>
        </p:txBody>
      </p:sp>
    </p:spTree>
    <p:extLst>
      <p:ext uri="{BB962C8B-B14F-4D97-AF65-F5344CB8AC3E}">
        <p14:creationId xmlns:p14="http://schemas.microsoft.com/office/powerpoint/2010/main" val="1422067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691" y="365125"/>
            <a:ext cx="10515600" cy="1325563"/>
          </a:xfrm>
        </p:spPr>
        <p:txBody>
          <a:bodyPr/>
          <a:lstStyle/>
          <a:p>
            <a:r>
              <a:rPr lang="en-US" b="1" dirty="0"/>
              <a:t>Graduation Rates and the LRC</a:t>
            </a:r>
          </a:p>
        </p:txBody>
      </p:sp>
      <p:sp>
        <p:nvSpPr>
          <p:cNvPr id="3" name="Content Placeholder 2"/>
          <p:cNvSpPr>
            <a:spLocks noGrp="1"/>
          </p:cNvSpPr>
          <p:nvPr>
            <p:ph idx="1"/>
          </p:nvPr>
        </p:nvSpPr>
        <p:spPr>
          <a:xfrm>
            <a:off x="838199" y="1825625"/>
            <a:ext cx="10822757" cy="4122891"/>
          </a:xfrm>
        </p:spPr>
        <p:txBody>
          <a:bodyPr/>
          <a:lstStyle/>
          <a:p>
            <a:pPr marL="0" indent="0">
              <a:buNone/>
            </a:pPr>
            <a:r>
              <a:rPr lang="en-US" sz="3200" dirty="0"/>
              <a:t>2022 four year and 2021 five-year graduation rates will appear on the 22-23 Local Report Card (LRC)</a:t>
            </a:r>
            <a:r>
              <a:rPr lang="en-US" sz="3200" dirty="0">
                <a:solidFill>
                  <a:srgbClr val="FF0000"/>
                </a:solidFill>
              </a:rPr>
              <a:t> </a:t>
            </a:r>
          </a:p>
          <a:p>
            <a:pPr lvl="1"/>
            <a:r>
              <a:rPr lang="en-US" sz="2800" dirty="0"/>
              <a:t>2022 four-year graduation rate uses a denominator of students for which the district is accountable and a numerator of on time graduates</a:t>
            </a:r>
          </a:p>
          <a:p>
            <a:pPr lvl="1"/>
            <a:r>
              <a:rPr lang="en-US" sz="2800" dirty="0"/>
              <a:t>2021 five-year graduation rate uses a denominator of students for which the district is accountable and a numerator of four year on time graduates plus students who graduated within five years</a:t>
            </a:r>
          </a:p>
        </p:txBody>
      </p:sp>
      <p:sp>
        <p:nvSpPr>
          <p:cNvPr id="4" name="Slide Number Placeholder 3"/>
          <p:cNvSpPr>
            <a:spLocks noGrp="1"/>
          </p:cNvSpPr>
          <p:nvPr>
            <p:ph type="sldNum" sz="quarter" idx="12"/>
          </p:nvPr>
        </p:nvSpPr>
        <p:spPr/>
        <p:txBody>
          <a:bodyPr/>
          <a:lstStyle/>
          <a:p>
            <a:fld id="{1BC7DB03-7057-184B-9DF0-B5FFC5E3886A}" type="slidenum">
              <a:rPr lang="en-US" smtClean="0"/>
              <a:t>22</a:t>
            </a:fld>
            <a:endParaRPr lang="en-US" dirty="0"/>
          </a:p>
        </p:txBody>
      </p:sp>
    </p:spTree>
    <p:extLst>
      <p:ext uri="{BB962C8B-B14F-4D97-AF65-F5344CB8AC3E}">
        <p14:creationId xmlns:p14="http://schemas.microsoft.com/office/powerpoint/2010/main" val="409376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0709"/>
          </a:xfrm>
        </p:spPr>
        <p:txBody>
          <a:bodyPr/>
          <a:lstStyle/>
          <a:p>
            <a:r>
              <a:rPr lang="en-US" b="1" dirty="0"/>
              <a:t>Graduate Collection Level 2 Reports</a:t>
            </a:r>
          </a:p>
        </p:txBody>
      </p:sp>
      <p:sp>
        <p:nvSpPr>
          <p:cNvPr id="3" name="Content Placeholder 2"/>
          <p:cNvSpPr>
            <a:spLocks noGrp="1"/>
          </p:cNvSpPr>
          <p:nvPr>
            <p:ph idx="1"/>
          </p:nvPr>
        </p:nvSpPr>
        <p:spPr>
          <a:xfrm>
            <a:off x="838200" y="1355834"/>
            <a:ext cx="10515600" cy="4669046"/>
          </a:xfrm>
        </p:spPr>
        <p:txBody>
          <a:bodyPr>
            <a:normAutofit lnSpcReduction="10000"/>
          </a:bodyPr>
          <a:lstStyle/>
          <a:p>
            <a:r>
              <a:rPr lang="en-US" sz="3200" dirty="0"/>
              <a:t>For LEAs Reporting Graduates</a:t>
            </a:r>
          </a:p>
          <a:p>
            <a:pPr lvl="1"/>
            <a:r>
              <a:rPr lang="en-US" sz="2800" dirty="0"/>
              <a:t>(GRAD-422) 2022 - Grad Cohort - 4th Year Status</a:t>
            </a:r>
          </a:p>
          <a:p>
            <a:pPr lvl="1"/>
            <a:r>
              <a:rPr lang="en-US" sz="2800" dirty="0"/>
              <a:t>(GRAD-423) 2023 - Grad Cohort - 3rd Year Status</a:t>
            </a:r>
          </a:p>
          <a:p>
            <a:pPr lvl="1"/>
            <a:r>
              <a:rPr lang="en-US" sz="2800" dirty="0"/>
              <a:t>(GRAD-424) 2024 - Grad Cohort - 2nd Year Status</a:t>
            </a:r>
          </a:p>
          <a:p>
            <a:pPr lvl="1"/>
            <a:r>
              <a:rPr lang="en-US" sz="2800" dirty="0"/>
              <a:t>(GRAD-425) 2025 - Grad Cohort - 1st Year Status</a:t>
            </a:r>
          </a:p>
          <a:p>
            <a:pPr lvl="1"/>
            <a:r>
              <a:rPr lang="en-US" sz="2800" dirty="0"/>
              <a:t>(GRAD-521) 2021 - Grad Cohort - 5th Year Status</a:t>
            </a:r>
          </a:p>
          <a:p>
            <a:r>
              <a:rPr lang="en-US" sz="3200" dirty="0"/>
              <a:t>For Dropout Prevention and Recovery (DPR) Schools Only</a:t>
            </a:r>
          </a:p>
          <a:p>
            <a:pPr lvl="1"/>
            <a:r>
              <a:rPr lang="en-US" sz="2800" dirty="0"/>
              <a:t>(GRAD-620) 2020 - Grad Cohort - 6th Year Status</a:t>
            </a:r>
          </a:p>
          <a:p>
            <a:pPr lvl="1"/>
            <a:r>
              <a:rPr lang="en-US" sz="2800" dirty="0"/>
              <a:t>(GRAD-719) 2019 - Grad Cohort - 7th Year Status</a:t>
            </a:r>
          </a:p>
          <a:p>
            <a:pPr lvl="1"/>
            <a:r>
              <a:rPr lang="en-US" sz="2800" dirty="0"/>
              <a:t>(GRAD-818) 2018 - Grad Cohort - 8th Year Status</a:t>
            </a:r>
          </a:p>
        </p:txBody>
      </p:sp>
      <p:sp>
        <p:nvSpPr>
          <p:cNvPr id="4" name="Slide Number Placeholder 3"/>
          <p:cNvSpPr>
            <a:spLocks noGrp="1"/>
          </p:cNvSpPr>
          <p:nvPr>
            <p:ph type="sldNum" sz="quarter" idx="12"/>
          </p:nvPr>
        </p:nvSpPr>
        <p:spPr/>
        <p:txBody>
          <a:bodyPr/>
          <a:lstStyle/>
          <a:p>
            <a:fld id="{1BC7DB03-7057-184B-9DF0-B5FFC5E3886A}" type="slidenum">
              <a:rPr lang="en-US" smtClean="0"/>
              <a:t>23</a:t>
            </a:fld>
            <a:endParaRPr lang="en-US" dirty="0"/>
          </a:p>
        </p:txBody>
      </p:sp>
    </p:spTree>
    <p:extLst>
      <p:ext uri="{BB962C8B-B14F-4D97-AF65-F5344CB8AC3E}">
        <p14:creationId xmlns:p14="http://schemas.microsoft.com/office/powerpoint/2010/main" val="2404028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E53C91D4-6F45-4D1D-3487-997EAAE4A54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830193" y="2870874"/>
            <a:ext cx="10531613" cy="3226882"/>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924232" y="365126"/>
            <a:ext cx="10429568" cy="935404"/>
          </a:xfrm>
        </p:spPr>
        <p:txBody>
          <a:bodyPr/>
          <a:lstStyle/>
          <a:p>
            <a:r>
              <a:rPr lang="en-US" b="1" dirty="0"/>
              <a:t>Grad Cohort Report Columns</a:t>
            </a:r>
          </a:p>
        </p:txBody>
      </p:sp>
      <p:sp>
        <p:nvSpPr>
          <p:cNvPr id="3" name="Content Placeholder 2"/>
          <p:cNvSpPr>
            <a:spLocks noGrp="1"/>
          </p:cNvSpPr>
          <p:nvPr>
            <p:ph idx="1"/>
          </p:nvPr>
        </p:nvSpPr>
        <p:spPr>
          <a:xfrm>
            <a:off x="766916" y="1101214"/>
            <a:ext cx="11149781" cy="4969648"/>
          </a:xfrm>
          <a:ln>
            <a:noFill/>
          </a:ln>
        </p:spPr>
        <p:txBody>
          <a:bodyPr/>
          <a:lstStyle/>
          <a:p>
            <a:pPr marL="0" indent="0">
              <a:buNone/>
            </a:pPr>
            <a:r>
              <a:rPr lang="en-US" dirty="0"/>
              <a:t>Columns A through G contain the IRN of the LEA receiving the report, Error Severity Codes, Student Names and Student IDs</a:t>
            </a:r>
          </a:p>
          <a:p>
            <a:pPr lvl="1"/>
            <a:r>
              <a:rPr lang="en-US" dirty="0"/>
              <a:t>“Not Available” in the name columns indicate a student that the district is accountable for, not currently reporting to EMIS such as a STEM District student </a:t>
            </a:r>
          </a:p>
        </p:txBody>
      </p:sp>
      <p:sp>
        <p:nvSpPr>
          <p:cNvPr id="4" name="Slide Number Placeholder 3"/>
          <p:cNvSpPr>
            <a:spLocks noGrp="1"/>
          </p:cNvSpPr>
          <p:nvPr>
            <p:ph type="sldNum" sz="quarter" idx="12"/>
          </p:nvPr>
        </p:nvSpPr>
        <p:spPr/>
        <p:txBody>
          <a:bodyPr/>
          <a:lstStyle/>
          <a:p>
            <a:fld id="{1BC7DB03-7057-184B-9DF0-B5FFC5E3886A}" type="slidenum">
              <a:rPr lang="en-US" smtClean="0"/>
              <a:t>24</a:t>
            </a:fld>
            <a:endParaRPr lang="en-US" dirty="0"/>
          </a:p>
        </p:txBody>
      </p:sp>
      <p:sp>
        <p:nvSpPr>
          <p:cNvPr id="8" name="TextBox 7"/>
          <p:cNvSpPr txBox="1"/>
          <p:nvPr/>
        </p:nvSpPr>
        <p:spPr>
          <a:xfrm>
            <a:off x="1451243" y="5306353"/>
            <a:ext cx="5479385" cy="461665"/>
          </a:xfrm>
          <a:prstGeom prst="rect">
            <a:avLst/>
          </a:prstGeom>
          <a:solidFill>
            <a:schemeClr val="bg1"/>
          </a:solidFill>
          <a:ln>
            <a:solidFill>
              <a:schemeClr val="tx1"/>
            </a:solidFill>
          </a:ln>
        </p:spPr>
        <p:txBody>
          <a:bodyPr wrap="none" rtlCol="0">
            <a:spAutoFit/>
          </a:bodyPr>
          <a:lstStyle/>
          <a:p>
            <a:r>
              <a:rPr lang="en-US" sz="2400" b="1" dirty="0"/>
              <a:t>All Error Severity Codes are Informational</a:t>
            </a:r>
          </a:p>
        </p:txBody>
      </p:sp>
      <p:cxnSp>
        <p:nvCxnSpPr>
          <p:cNvPr id="11" name="Straight Arrow Connector 10"/>
          <p:cNvCxnSpPr>
            <a:cxnSpLocks/>
          </p:cNvCxnSpPr>
          <p:nvPr/>
        </p:nvCxnSpPr>
        <p:spPr>
          <a:xfrm flipH="1" flipV="1">
            <a:off x="2163097" y="4862315"/>
            <a:ext cx="536679" cy="4426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D0E0625-3C83-4616-BE00-85D0E3620AD9}"/>
              </a:ext>
            </a:extLst>
          </p:cNvPr>
          <p:cNvSpPr/>
          <p:nvPr/>
        </p:nvSpPr>
        <p:spPr>
          <a:xfrm>
            <a:off x="8525436" y="2844267"/>
            <a:ext cx="2840892" cy="24145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43349" y="5299240"/>
            <a:ext cx="3346429" cy="830997"/>
          </a:xfrm>
          <a:prstGeom prst="rect">
            <a:avLst/>
          </a:prstGeom>
          <a:solidFill>
            <a:schemeClr val="bg1"/>
          </a:solidFill>
          <a:ln>
            <a:solidFill>
              <a:schemeClr val="tx1"/>
            </a:solidFill>
          </a:ln>
        </p:spPr>
        <p:txBody>
          <a:bodyPr wrap="none" rtlCol="0">
            <a:spAutoFit/>
          </a:bodyPr>
          <a:lstStyle/>
          <a:p>
            <a:r>
              <a:rPr lang="en-US" sz="2400" b="1" dirty="0"/>
              <a:t>Columns H and I contain </a:t>
            </a:r>
          </a:p>
          <a:p>
            <a:r>
              <a:rPr lang="en-US" sz="2400" b="1" dirty="0"/>
              <a:t>the name of the report</a:t>
            </a:r>
          </a:p>
        </p:txBody>
      </p:sp>
    </p:spTree>
    <p:extLst>
      <p:ext uri="{BB962C8B-B14F-4D97-AF65-F5344CB8AC3E}">
        <p14:creationId xmlns:p14="http://schemas.microsoft.com/office/powerpoint/2010/main" val="866244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Word, Excel&#10;&#10;Description automatically generated">
            <a:extLst>
              <a:ext uri="{FF2B5EF4-FFF2-40B4-BE49-F238E27FC236}">
                <a16:creationId xmlns:a16="http://schemas.microsoft.com/office/drawing/2014/main" id="{4CECFBF5-4245-7B7E-6AA2-E4410819CA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27427" y="3265511"/>
            <a:ext cx="10501815" cy="2798341"/>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887094"/>
          </a:xfrm>
        </p:spPr>
        <p:txBody>
          <a:bodyPr/>
          <a:lstStyle/>
          <a:p>
            <a:r>
              <a:rPr lang="en-US" b="1" dirty="0"/>
              <a:t>Grad Cohort Report Columns, cont’d</a:t>
            </a:r>
            <a:endParaRPr lang="en-US" b="1" dirty="0">
              <a:highlight>
                <a:srgbClr val="FFFF00"/>
              </a:highlight>
            </a:endParaRPr>
          </a:p>
        </p:txBody>
      </p:sp>
      <p:sp>
        <p:nvSpPr>
          <p:cNvPr id="3" name="Content Placeholder 2"/>
          <p:cNvSpPr>
            <a:spLocks noGrp="1"/>
          </p:cNvSpPr>
          <p:nvPr>
            <p:ph idx="1"/>
          </p:nvPr>
        </p:nvSpPr>
        <p:spPr>
          <a:xfrm>
            <a:off x="838200" y="1252220"/>
            <a:ext cx="11092564" cy="4924743"/>
          </a:xfrm>
        </p:spPr>
        <p:txBody>
          <a:bodyPr>
            <a:normAutofit/>
          </a:bodyPr>
          <a:lstStyle/>
          <a:p>
            <a:pPr marL="0" indent="0">
              <a:buNone/>
            </a:pPr>
            <a:r>
              <a:rPr lang="en-US" sz="3200" dirty="0"/>
              <a:t>Columns J through S contain Result Codes, IRNs, cohort year, graduation rate denominator and numerator values, as well as the year the student was reported </a:t>
            </a:r>
          </a:p>
        </p:txBody>
      </p:sp>
      <p:sp>
        <p:nvSpPr>
          <p:cNvPr id="4" name="Slide Number Placeholder 3"/>
          <p:cNvSpPr>
            <a:spLocks noGrp="1"/>
          </p:cNvSpPr>
          <p:nvPr>
            <p:ph type="sldNum" sz="quarter" idx="12"/>
          </p:nvPr>
        </p:nvSpPr>
        <p:spPr/>
        <p:txBody>
          <a:bodyPr/>
          <a:lstStyle/>
          <a:p>
            <a:fld id="{1BC7DB03-7057-184B-9DF0-B5FFC5E3886A}" type="slidenum">
              <a:rPr lang="en-US" smtClean="0"/>
              <a:t>25</a:t>
            </a:fld>
            <a:endParaRPr lang="en-US" dirty="0"/>
          </a:p>
        </p:txBody>
      </p:sp>
      <p:sp>
        <p:nvSpPr>
          <p:cNvPr id="7" name="TextBox 6"/>
          <p:cNvSpPr txBox="1"/>
          <p:nvPr/>
        </p:nvSpPr>
        <p:spPr>
          <a:xfrm>
            <a:off x="3254943" y="5747169"/>
            <a:ext cx="5236498" cy="830997"/>
          </a:xfrm>
          <a:prstGeom prst="rect">
            <a:avLst/>
          </a:prstGeom>
          <a:solidFill>
            <a:schemeClr val="bg1"/>
          </a:solidFill>
          <a:ln>
            <a:solidFill>
              <a:schemeClr val="tx1"/>
            </a:solidFill>
          </a:ln>
        </p:spPr>
        <p:txBody>
          <a:bodyPr wrap="none" rtlCol="0">
            <a:spAutoFit/>
          </a:bodyPr>
          <a:lstStyle/>
          <a:p>
            <a:r>
              <a:rPr lang="en-US" sz="2400" b="1" dirty="0"/>
              <a:t>Numerator Y’s divided by Denominator </a:t>
            </a:r>
          </a:p>
          <a:p>
            <a:r>
              <a:rPr lang="en-US" sz="2400" b="1" dirty="0"/>
              <a:t>Y’s will produce the graduation rate </a:t>
            </a:r>
          </a:p>
        </p:txBody>
      </p:sp>
      <p:sp>
        <p:nvSpPr>
          <p:cNvPr id="10" name="Rectangle 9"/>
          <p:cNvSpPr/>
          <p:nvPr/>
        </p:nvSpPr>
        <p:spPr>
          <a:xfrm>
            <a:off x="8936115" y="3245242"/>
            <a:ext cx="1568471" cy="28186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cxnSpLocks/>
          </p:cNvCxnSpPr>
          <p:nvPr/>
        </p:nvCxnSpPr>
        <p:spPr>
          <a:xfrm flipV="1">
            <a:off x="8482974" y="5772217"/>
            <a:ext cx="719716" cy="7206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3392" y="2628777"/>
            <a:ext cx="4365554" cy="461665"/>
          </a:xfrm>
          <a:prstGeom prst="rect">
            <a:avLst/>
          </a:prstGeom>
          <a:solidFill>
            <a:schemeClr val="bg1"/>
          </a:solidFill>
          <a:ln>
            <a:solidFill>
              <a:schemeClr val="tx1"/>
            </a:solidFill>
          </a:ln>
        </p:spPr>
        <p:txBody>
          <a:bodyPr wrap="none" rtlCol="0">
            <a:spAutoFit/>
          </a:bodyPr>
          <a:lstStyle/>
          <a:p>
            <a:r>
              <a:rPr lang="en-US" sz="2400" b="1" dirty="0"/>
              <a:t>LEA accountable for this student </a:t>
            </a:r>
          </a:p>
        </p:txBody>
      </p:sp>
      <p:sp>
        <p:nvSpPr>
          <p:cNvPr id="15" name="TextBox 14"/>
          <p:cNvSpPr txBox="1"/>
          <p:nvPr/>
        </p:nvSpPr>
        <p:spPr>
          <a:xfrm>
            <a:off x="662249" y="5150656"/>
            <a:ext cx="3916393" cy="461665"/>
          </a:xfrm>
          <a:prstGeom prst="rect">
            <a:avLst/>
          </a:prstGeom>
          <a:solidFill>
            <a:schemeClr val="bg1"/>
          </a:solidFill>
          <a:ln>
            <a:solidFill>
              <a:schemeClr val="tx1"/>
            </a:solidFill>
          </a:ln>
        </p:spPr>
        <p:txBody>
          <a:bodyPr wrap="none" rtlCol="0">
            <a:spAutoFit/>
          </a:bodyPr>
          <a:lstStyle/>
          <a:p>
            <a:r>
              <a:rPr lang="en-US" sz="2400" b="1" dirty="0"/>
              <a:t>LEA whose data is being used</a:t>
            </a:r>
          </a:p>
        </p:txBody>
      </p:sp>
      <p:cxnSp>
        <p:nvCxnSpPr>
          <p:cNvPr id="18" name="Straight Arrow Connector 17"/>
          <p:cNvCxnSpPr>
            <a:cxnSpLocks/>
            <a:stCxn id="15" idx="3"/>
          </p:cNvCxnSpPr>
          <p:nvPr/>
        </p:nvCxnSpPr>
        <p:spPr>
          <a:xfrm flipV="1">
            <a:off x="4578642" y="4600309"/>
            <a:ext cx="1032045" cy="7811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4067599" y="3090442"/>
            <a:ext cx="877263" cy="11441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50BD75F-6F64-4C4E-AD21-26AC4C149531}"/>
              </a:ext>
            </a:extLst>
          </p:cNvPr>
          <p:cNvSpPr txBox="1"/>
          <p:nvPr/>
        </p:nvSpPr>
        <p:spPr>
          <a:xfrm>
            <a:off x="7062976" y="2337854"/>
            <a:ext cx="3794235" cy="461665"/>
          </a:xfrm>
          <a:prstGeom prst="rect">
            <a:avLst/>
          </a:prstGeom>
          <a:solidFill>
            <a:schemeClr val="bg1"/>
          </a:solidFill>
          <a:ln>
            <a:solidFill>
              <a:schemeClr val="tx1"/>
            </a:solidFill>
          </a:ln>
        </p:spPr>
        <p:txBody>
          <a:bodyPr wrap="square" rtlCol="0">
            <a:spAutoFit/>
          </a:bodyPr>
          <a:lstStyle/>
          <a:p>
            <a:r>
              <a:rPr lang="en-US" sz="2400" b="1" dirty="0"/>
              <a:t>Verify cohort year is correct</a:t>
            </a:r>
          </a:p>
        </p:txBody>
      </p:sp>
      <p:cxnSp>
        <p:nvCxnSpPr>
          <p:cNvPr id="9" name="Straight Arrow Connector 8">
            <a:extLst>
              <a:ext uri="{FF2B5EF4-FFF2-40B4-BE49-F238E27FC236}">
                <a16:creationId xmlns:a16="http://schemas.microsoft.com/office/drawing/2014/main" id="{2372726F-A1A3-4C70-9871-4E73111B2B0C}"/>
              </a:ext>
            </a:extLst>
          </p:cNvPr>
          <p:cNvCxnSpPr>
            <a:cxnSpLocks/>
          </p:cNvCxnSpPr>
          <p:nvPr/>
        </p:nvCxnSpPr>
        <p:spPr>
          <a:xfrm flipH="1">
            <a:off x="8482974" y="2783104"/>
            <a:ext cx="159037" cy="11887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953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 table, Word&#10;&#10;Description automatically generated">
            <a:extLst>
              <a:ext uri="{FF2B5EF4-FFF2-40B4-BE49-F238E27FC236}">
                <a16:creationId xmlns:a16="http://schemas.microsoft.com/office/drawing/2014/main" id="{CE4BA1CF-CD6A-5468-AD1C-96EEED612FF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838203" y="2299911"/>
            <a:ext cx="10866117" cy="3616795"/>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689158"/>
          </a:xfrm>
        </p:spPr>
        <p:txBody>
          <a:bodyPr>
            <a:normAutofit fontScale="90000"/>
          </a:bodyPr>
          <a:lstStyle/>
          <a:p>
            <a:r>
              <a:rPr lang="en-US" b="1" dirty="0"/>
              <a:t>Grad Cohort Report Columns, cont’d</a:t>
            </a:r>
          </a:p>
        </p:txBody>
      </p:sp>
      <p:sp>
        <p:nvSpPr>
          <p:cNvPr id="3" name="Content Placeholder 2"/>
          <p:cNvSpPr>
            <a:spLocks noGrp="1"/>
          </p:cNvSpPr>
          <p:nvPr>
            <p:ph idx="1"/>
          </p:nvPr>
        </p:nvSpPr>
        <p:spPr>
          <a:xfrm>
            <a:off x="838200" y="1054284"/>
            <a:ext cx="10866120" cy="4995997"/>
          </a:xfrm>
        </p:spPr>
        <p:txBody>
          <a:bodyPr/>
          <a:lstStyle/>
          <a:p>
            <a:pPr marL="0" indent="0">
              <a:buNone/>
            </a:pPr>
            <a:r>
              <a:rPr lang="en-US" dirty="0"/>
              <a:t>Columns T through AC contain enrollment and withdrawal dates, withdrawal codes, along with demographic and Student Attribute - Date Effective Record (FD) values</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26</a:t>
            </a:fld>
            <a:endParaRPr lang="en-US" dirty="0"/>
          </a:p>
        </p:txBody>
      </p:sp>
      <p:sp>
        <p:nvSpPr>
          <p:cNvPr id="7" name="TextBox 6">
            <a:extLst>
              <a:ext uri="{FF2B5EF4-FFF2-40B4-BE49-F238E27FC236}">
                <a16:creationId xmlns:a16="http://schemas.microsoft.com/office/drawing/2014/main" id="{84D84380-1113-4CB4-AB58-6EF62D7324DE}"/>
              </a:ext>
            </a:extLst>
          </p:cNvPr>
          <p:cNvSpPr txBox="1"/>
          <p:nvPr/>
        </p:nvSpPr>
        <p:spPr>
          <a:xfrm>
            <a:off x="705620" y="5014284"/>
            <a:ext cx="11131279" cy="1015663"/>
          </a:xfrm>
          <a:prstGeom prst="rect">
            <a:avLst/>
          </a:prstGeom>
          <a:solidFill>
            <a:schemeClr val="bg1"/>
          </a:solidFill>
          <a:ln w="28575">
            <a:solidFill>
              <a:srgbClr val="FF0000"/>
            </a:solidFill>
          </a:ln>
        </p:spPr>
        <p:txBody>
          <a:bodyPr wrap="square" rtlCol="0">
            <a:spAutoFit/>
          </a:bodyPr>
          <a:lstStyle/>
          <a:p>
            <a:r>
              <a:rPr lang="en-US" sz="2000" b="1" dirty="0"/>
              <a:t>Accountability calculations for the graduation rate use the most recently reported disadvantagement </a:t>
            </a:r>
          </a:p>
          <a:p>
            <a:r>
              <a:rPr lang="en-US" sz="2000" b="1" dirty="0"/>
              <a:t>data. Students reported with a Disability, LEP, Foster, or Homeless code at any time once they begin 9</a:t>
            </a:r>
            <a:r>
              <a:rPr lang="en-US" sz="2000" b="1" baseline="30000" dirty="0"/>
              <a:t>th</a:t>
            </a:r>
            <a:r>
              <a:rPr lang="en-US" sz="2000" b="1" dirty="0"/>
              <a:t> </a:t>
            </a:r>
          </a:p>
          <a:p>
            <a:r>
              <a:rPr lang="en-US" sz="2000" b="1" dirty="0"/>
              <a:t>grade or are newly added to a cohort, will be included for accountability calculations.</a:t>
            </a:r>
          </a:p>
        </p:txBody>
      </p:sp>
      <p:sp>
        <p:nvSpPr>
          <p:cNvPr id="8" name="Rectangle 7">
            <a:extLst>
              <a:ext uri="{FF2B5EF4-FFF2-40B4-BE49-F238E27FC236}">
                <a16:creationId xmlns:a16="http://schemas.microsoft.com/office/drawing/2014/main" id="{709D1E88-958F-43B1-8600-F89E95A0C90F}"/>
              </a:ext>
            </a:extLst>
          </p:cNvPr>
          <p:cNvSpPr/>
          <p:nvPr/>
        </p:nvSpPr>
        <p:spPr>
          <a:xfrm>
            <a:off x="6252882" y="2299911"/>
            <a:ext cx="5451438" cy="18552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162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90CB-5831-4B1F-B508-4D2526F23F50}"/>
              </a:ext>
            </a:extLst>
          </p:cNvPr>
          <p:cNvSpPr>
            <a:spLocks noGrp="1"/>
          </p:cNvSpPr>
          <p:nvPr>
            <p:ph type="title"/>
          </p:nvPr>
        </p:nvSpPr>
        <p:spPr>
          <a:xfrm>
            <a:off x="838200" y="365126"/>
            <a:ext cx="10515600" cy="685164"/>
          </a:xfrm>
        </p:spPr>
        <p:txBody>
          <a:bodyPr>
            <a:normAutofit fontScale="90000"/>
          </a:bodyPr>
          <a:lstStyle/>
          <a:p>
            <a:r>
              <a:rPr lang="en-US" b="1" dirty="0"/>
              <a:t>Class of 2022 Graduation Pathways</a:t>
            </a:r>
          </a:p>
        </p:txBody>
      </p:sp>
      <p:sp>
        <p:nvSpPr>
          <p:cNvPr id="3" name="Content Placeholder 2">
            <a:extLst>
              <a:ext uri="{FF2B5EF4-FFF2-40B4-BE49-F238E27FC236}">
                <a16:creationId xmlns:a16="http://schemas.microsoft.com/office/drawing/2014/main" id="{783AFCDC-FA28-4256-85DF-C6AB506EC841}"/>
              </a:ext>
            </a:extLst>
          </p:cNvPr>
          <p:cNvSpPr>
            <a:spLocks noGrp="1"/>
          </p:cNvSpPr>
          <p:nvPr>
            <p:ph idx="1"/>
          </p:nvPr>
        </p:nvSpPr>
        <p:spPr>
          <a:xfrm>
            <a:off x="838200" y="1050290"/>
            <a:ext cx="11129011" cy="5442584"/>
          </a:xfrm>
        </p:spPr>
        <p:txBody>
          <a:bodyPr>
            <a:normAutofit fontScale="92500" lnSpcReduction="20000"/>
          </a:bodyPr>
          <a:lstStyle/>
          <a:p>
            <a:r>
              <a:rPr lang="en-US" sz="3000" dirty="0"/>
              <a:t>Grad Cohort Year Reports look at these three specific pathways from the Grad Cohort Pathway Reports </a:t>
            </a:r>
          </a:p>
          <a:p>
            <a:pPr lvl="1"/>
            <a:r>
              <a:rPr lang="en-US" sz="3000" dirty="0"/>
              <a:t>Ohio’s State Test Pathway </a:t>
            </a:r>
          </a:p>
          <a:p>
            <a:pPr lvl="1"/>
            <a:r>
              <a:rPr lang="en-US" sz="3000" dirty="0"/>
              <a:t>College and Career Readiness Tests Pathway</a:t>
            </a:r>
          </a:p>
          <a:p>
            <a:pPr lvl="1"/>
            <a:r>
              <a:rPr lang="en-US" sz="3000" dirty="0"/>
              <a:t>WorkKeys and Industry Credential Pathway </a:t>
            </a:r>
          </a:p>
          <a:p>
            <a:r>
              <a:rPr lang="en-US" sz="3000" dirty="0"/>
              <a:t>Grad Cohort Year Reports do not look at the FY23 pathways from these reported program codes</a:t>
            </a:r>
          </a:p>
          <a:p>
            <a:pPr lvl="1"/>
            <a:r>
              <a:rPr lang="en-US" sz="2800" dirty="0"/>
              <a:t>520100 - Alternative Competency College Credit Plus Requirement Met- Math and English CCP </a:t>
            </a:r>
          </a:p>
          <a:p>
            <a:pPr lvl="1"/>
            <a:r>
              <a:rPr lang="en-US" sz="2800" dirty="0"/>
              <a:t>520101- Alternative Competency College Credit Plus Requirement Met- English CCP Only</a:t>
            </a:r>
          </a:p>
          <a:p>
            <a:pPr lvl="1"/>
            <a:r>
              <a:rPr lang="en-US" sz="2800" dirty="0"/>
              <a:t>520102- Alternative Competency College Credit Plus Requirement Met- Math CCP Only</a:t>
            </a:r>
          </a:p>
          <a:p>
            <a:pPr lvl="1"/>
            <a:r>
              <a:rPr lang="en-US" sz="2800" dirty="0"/>
              <a:t>520105 - Alternative Competency Career Experience and Technical Skill Requirement Met </a:t>
            </a:r>
          </a:p>
          <a:p>
            <a:pPr lvl="1"/>
            <a:r>
              <a:rPr lang="en-US" sz="2800" dirty="0"/>
              <a:t>520110 – Military- Intent to Enlist</a:t>
            </a:r>
          </a:p>
          <a:p>
            <a:pPr marL="0" indent="0">
              <a:buNone/>
            </a:pPr>
            <a:endParaRPr lang="en-US" dirty="0"/>
          </a:p>
        </p:txBody>
      </p:sp>
      <p:sp>
        <p:nvSpPr>
          <p:cNvPr id="4" name="Slide Number Placeholder 3">
            <a:extLst>
              <a:ext uri="{FF2B5EF4-FFF2-40B4-BE49-F238E27FC236}">
                <a16:creationId xmlns:a16="http://schemas.microsoft.com/office/drawing/2014/main" id="{027D4445-FA8E-45E4-970D-CB9F45AE8164}"/>
              </a:ext>
            </a:extLst>
          </p:cNvPr>
          <p:cNvSpPr>
            <a:spLocks noGrp="1"/>
          </p:cNvSpPr>
          <p:nvPr>
            <p:ph type="sldNum" sz="quarter" idx="12"/>
          </p:nvPr>
        </p:nvSpPr>
        <p:spPr/>
        <p:txBody>
          <a:bodyPr/>
          <a:lstStyle/>
          <a:p>
            <a:fld id="{1BC7DB03-7057-184B-9DF0-B5FFC5E3886A}" type="slidenum">
              <a:rPr lang="en-US" smtClean="0"/>
              <a:t>27</a:t>
            </a:fld>
            <a:endParaRPr lang="en-US" dirty="0"/>
          </a:p>
        </p:txBody>
      </p:sp>
    </p:spTree>
    <p:extLst>
      <p:ext uri="{BB962C8B-B14F-4D97-AF65-F5344CB8AC3E}">
        <p14:creationId xmlns:p14="http://schemas.microsoft.com/office/powerpoint/2010/main" val="3118058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FA7B6324-7DFC-99F9-4C9A-1760EDACC54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5122620" y="2103443"/>
            <a:ext cx="1851334" cy="3903900"/>
          </a:xfrm>
          <a:prstGeom prst="rect">
            <a:avLst/>
          </a:prstGeom>
          <a:ln>
            <a:solidFill>
              <a:schemeClr val="tx1"/>
            </a:solidFill>
          </a:ln>
          <a:extLst>
            <a:ext uri="{53640926-AAD7-44D8-BBD7-CCE9431645EC}">
              <a14:shadowObscured xmlns:a14="http://schemas.microsoft.com/office/drawing/2010/main"/>
            </a:ext>
          </a:extLst>
        </p:spPr>
      </p:pic>
      <p:pic>
        <p:nvPicPr>
          <p:cNvPr id="19" name="Picture 18" descr="Graphical user interface, application&#10;&#10;Description automatically generated">
            <a:extLst>
              <a:ext uri="{FF2B5EF4-FFF2-40B4-BE49-F238E27FC236}">
                <a16:creationId xmlns:a16="http://schemas.microsoft.com/office/drawing/2014/main" id="{3F6BCE3C-C843-2010-FC7E-295447E2233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640113" y="2103443"/>
            <a:ext cx="4211880" cy="3534970"/>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714016"/>
          </a:xfrm>
        </p:spPr>
        <p:txBody>
          <a:bodyPr/>
          <a:lstStyle/>
          <a:p>
            <a:r>
              <a:rPr lang="en-US" b="1" dirty="0"/>
              <a:t>Grad Cohort Report Columns, cont’d</a:t>
            </a:r>
            <a:endParaRPr lang="en-US" dirty="0"/>
          </a:p>
        </p:txBody>
      </p:sp>
      <p:sp>
        <p:nvSpPr>
          <p:cNvPr id="3" name="Content Placeholder 2"/>
          <p:cNvSpPr>
            <a:spLocks noGrp="1"/>
          </p:cNvSpPr>
          <p:nvPr>
            <p:ph idx="1"/>
          </p:nvPr>
        </p:nvSpPr>
        <p:spPr>
          <a:xfrm>
            <a:off x="838200" y="1199535"/>
            <a:ext cx="10891684" cy="4977428"/>
          </a:xfrm>
        </p:spPr>
        <p:txBody>
          <a:bodyPr/>
          <a:lstStyle/>
          <a:p>
            <a:pPr marL="0" indent="0">
              <a:buNone/>
            </a:pPr>
            <a:r>
              <a:rPr lang="en-US" sz="3200" dirty="0"/>
              <a:t>Columns AD through AH and columns AO and AP contain Pathway data and Met By data</a:t>
            </a: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28</a:t>
            </a:fld>
            <a:endParaRPr lang="en-US" dirty="0"/>
          </a:p>
        </p:txBody>
      </p:sp>
      <p:sp>
        <p:nvSpPr>
          <p:cNvPr id="14" name="TextBox 13">
            <a:extLst>
              <a:ext uri="{FF2B5EF4-FFF2-40B4-BE49-F238E27FC236}">
                <a16:creationId xmlns:a16="http://schemas.microsoft.com/office/drawing/2014/main" id="{363EF38E-7E1B-4C93-ADD4-E748BBAA3B2A}"/>
              </a:ext>
            </a:extLst>
          </p:cNvPr>
          <p:cNvSpPr txBox="1"/>
          <p:nvPr/>
        </p:nvSpPr>
        <p:spPr>
          <a:xfrm>
            <a:off x="7340007" y="1903091"/>
            <a:ext cx="4636082" cy="2677656"/>
          </a:xfrm>
          <a:prstGeom prst="rect">
            <a:avLst/>
          </a:prstGeom>
          <a:solidFill>
            <a:schemeClr val="bg1"/>
          </a:solidFill>
          <a:ln>
            <a:solidFill>
              <a:schemeClr val="tx1"/>
            </a:solidFill>
          </a:ln>
        </p:spPr>
        <p:txBody>
          <a:bodyPr wrap="square" rtlCol="0">
            <a:spAutoFit/>
          </a:bodyPr>
          <a:lstStyle/>
          <a:p>
            <a:r>
              <a:rPr lang="en-US" sz="2400" b="1" dirty="0"/>
              <a:t>Grad Cohort reports are generated </a:t>
            </a:r>
          </a:p>
          <a:p>
            <a:r>
              <a:rPr lang="en-US" sz="2400" b="1" dirty="0"/>
              <a:t>nightly</a:t>
            </a:r>
            <a:r>
              <a:rPr lang="en-US" sz="2400" b="1" baseline="0" dirty="0"/>
              <a:t> however, </a:t>
            </a:r>
            <a:r>
              <a:rPr lang="en-US" sz="2400" b="1" dirty="0"/>
              <a:t>pathway</a:t>
            </a:r>
            <a:r>
              <a:rPr lang="en-US" sz="2400" b="1" baseline="0" dirty="0"/>
              <a:t> flags and “met by” columns are kept in sync with the pathway reports found in Received Files. These values will be updated when the pathway reports are updated. </a:t>
            </a:r>
            <a:endParaRPr lang="en-US" sz="2400" b="1" dirty="0"/>
          </a:p>
        </p:txBody>
      </p:sp>
      <p:sp>
        <p:nvSpPr>
          <p:cNvPr id="16" name="Rectangle 15">
            <a:extLst>
              <a:ext uri="{FF2B5EF4-FFF2-40B4-BE49-F238E27FC236}">
                <a16:creationId xmlns:a16="http://schemas.microsoft.com/office/drawing/2014/main" id="{01B28E38-F96D-4F5C-94F2-5335A721E094}"/>
              </a:ext>
            </a:extLst>
          </p:cNvPr>
          <p:cNvSpPr/>
          <p:nvPr/>
        </p:nvSpPr>
        <p:spPr>
          <a:xfrm>
            <a:off x="640113" y="2414383"/>
            <a:ext cx="4211879" cy="1448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5F6187-8721-4ECC-B2D2-396D617CAEF1}"/>
              </a:ext>
            </a:extLst>
          </p:cNvPr>
          <p:cNvSpPr/>
          <p:nvPr/>
        </p:nvSpPr>
        <p:spPr>
          <a:xfrm>
            <a:off x="5174819" y="2438196"/>
            <a:ext cx="1799136" cy="14327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EF375A6-84BB-4620-8982-B6D108B58FBA}"/>
              </a:ext>
            </a:extLst>
          </p:cNvPr>
          <p:cNvSpPr txBox="1"/>
          <p:nvPr/>
        </p:nvSpPr>
        <p:spPr>
          <a:xfrm>
            <a:off x="5712906" y="5021387"/>
            <a:ext cx="4046202" cy="1200329"/>
          </a:xfrm>
          <a:prstGeom prst="rect">
            <a:avLst/>
          </a:prstGeom>
          <a:solidFill>
            <a:schemeClr val="bg1"/>
          </a:solidFill>
          <a:ln>
            <a:solidFill>
              <a:schemeClr val="tx1"/>
            </a:solidFill>
          </a:ln>
        </p:spPr>
        <p:txBody>
          <a:bodyPr wrap="square" rtlCol="0">
            <a:spAutoFit/>
          </a:bodyPr>
          <a:lstStyle/>
          <a:p>
            <a:r>
              <a:rPr lang="en-US" sz="2400" b="1" dirty="0"/>
              <a:t>Note that students with a “Y” in this column will not appear on the Pathway reports</a:t>
            </a:r>
          </a:p>
        </p:txBody>
      </p:sp>
      <p:cxnSp>
        <p:nvCxnSpPr>
          <p:cNvPr id="22" name="Straight Arrow Connector 21">
            <a:extLst>
              <a:ext uri="{FF2B5EF4-FFF2-40B4-BE49-F238E27FC236}">
                <a16:creationId xmlns:a16="http://schemas.microsoft.com/office/drawing/2014/main" id="{2587A5E1-9AA2-48BA-8A10-B7796E7F8D9C}"/>
              </a:ext>
            </a:extLst>
          </p:cNvPr>
          <p:cNvCxnSpPr>
            <a:cxnSpLocks/>
          </p:cNvCxnSpPr>
          <p:nvPr/>
        </p:nvCxnSpPr>
        <p:spPr>
          <a:xfrm flipH="1" flipV="1">
            <a:off x="5712906" y="4397188"/>
            <a:ext cx="317641" cy="6144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2E33B14-7DA6-4E82-B748-2143DCF73E1C}"/>
              </a:ext>
            </a:extLst>
          </p:cNvPr>
          <p:cNvSpPr txBox="1"/>
          <p:nvPr/>
        </p:nvSpPr>
        <p:spPr>
          <a:xfrm>
            <a:off x="369486" y="4887180"/>
            <a:ext cx="4968460" cy="1200329"/>
          </a:xfrm>
          <a:prstGeom prst="rect">
            <a:avLst/>
          </a:prstGeom>
          <a:solidFill>
            <a:schemeClr val="bg1"/>
          </a:solidFill>
          <a:ln>
            <a:solidFill>
              <a:schemeClr val="tx1"/>
            </a:solidFill>
          </a:ln>
        </p:spPr>
        <p:txBody>
          <a:bodyPr wrap="square" rtlCol="0">
            <a:spAutoFit/>
          </a:bodyPr>
          <a:lstStyle/>
          <a:p>
            <a:r>
              <a:rPr lang="en-US" sz="2400" b="1" dirty="0"/>
              <a:t>Students reported with additional graduation Pathway program codes will NOT appear as Y</a:t>
            </a:r>
          </a:p>
        </p:txBody>
      </p:sp>
      <p:cxnSp>
        <p:nvCxnSpPr>
          <p:cNvPr id="7" name="Straight Arrow Connector 6">
            <a:extLst>
              <a:ext uri="{FF2B5EF4-FFF2-40B4-BE49-F238E27FC236}">
                <a16:creationId xmlns:a16="http://schemas.microsoft.com/office/drawing/2014/main" id="{8256A122-BB96-4E40-A82D-2FB26FF3AA86}"/>
              </a:ext>
            </a:extLst>
          </p:cNvPr>
          <p:cNvCxnSpPr>
            <a:cxnSpLocks/>
          </p:cNvCxnSpPr>
          <p:nvPr/>
        </p:nvCxnSpPr>
        <p:spPr>
          <a:xfrm flipV="1">
            <a:off x="3371985" y="3870928"/>
            <a:ext cx="151144" cy="10162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1867843-D9E8-45AF-B1D0-9A152ECA4415}"/>
              </a:ext>
            </a:extLst>
          </p:cNvPr>
          <p:cNvCxnSpPr>
            <a:cxnSpLocks/>
          </p:cNvCxnSpPr>
          <p:nvPr/>
        </p:nvCxnSpPr>
        <p:spPr>
          <a:xfrm flipV="1">
            <a:off x="3371984" y="3966882"/>
            <a:ext cx="1079875" cy="9202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018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73DC6677-FD91-AC45-20AC-C06043586A4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4770269" y="2090173"/>
            <a:ext cx="5859426" cy="3934110"/>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714016"/>
          </a:xfrm>
        </p:spPr>
        <p:txBody>
          <a:bodyPr/>
          <a:lstStyle/>
          <a:p>
            <a:r>
              <a:rPr lang="en-US" b="1" dirty="0"/>
              <a:t>Grad Cohort Report Columns, cont’d</a:t>
            </a:r>
            <a:endParaRPr lang="en-US" dirty="0"/>
          </a:p>
        </p:txBody>
      </p:sp>
      <p:sp>
        <p:nvSpPr>
          <p:cNvPr id="3" name="Content Placeholder 2"/>
          <p:cNvSpPr>
            <a:spLocks noGrp="1"/>
          </p:cNvSpPr>
          <p:nvPr>
            <p:ph idx="1"/>
          </p:nvPr>
        </p:nvSpPr>
        <p:spPr>
          <a:xfrm>
            <a:off x="838199" y="1079142"/>
            <a:ext cx="11110646" cy="5055437"/>
          </a:xfrm>
        </p:spPr>
        <p:txBody>
          <a:bodyPr>
            <a:normAutofit/>
          </a:bodyPr>
          <a:lstStyle/>
          <a:p>
            <a:pPr marL="0" indent="0">
              <a:buNone/>
            </a:pPr>
            <a:r>
              <a:rPr lang="en-US" sz="3200" dirty="0"/>
              <a:t>Columns AI through AL contain cohort placement, enrollment after diploma reported and diploma data</a:t>
            </a:r>
          </a:p>
        </p:txBody>
      </p:sp>
      <p:sp>
        <p:nvSpPr>
          <p:cNvPr id="4" name="Slide Number Placeholder 3"/>
          <p:cNvSpPr>
            <a:spLocks noGrp="1"/>
          </p:cNvSpPr>
          <p:nvPr>
            <p:ph type="sldNum" sz="quarter" idx="12"/>
          </p:nvPr>
        </p:nvSpPr>
        <p:spPr/>
        <p:txBody>
          <a:bodyPr/>
          <a:lstStyle/>
          <a:p>
            <a:fld id="{1BC7DB03-7057-184B-9DF0-B5FFC5E3886A}" type="slidenum">
              <a:rPr lang="en-US" smtClean="0"/>
              <a:t>29</a:t>
            </a:fld>
            <a:endParaRPr lang="en-US" dirty="0"/>
          </a:p>
        </p:txBody>
      </p:sp>
      <p:sp>
        <p:nvSpPr>
          <p:cNvPr id="6" name="TextBox 5"/>
          <p:cNvSpPr txBox="1"/>
          <p:nvPr/>
        </p:nvSpPr>
        <p:spPr>
          <a:xfrm>
            <a:off x="212835" y="2090172"/>
            <a:ext cx="4279185" cy="2677656"/>
          </a:xfrm>
          <a:prstGeom prst="rect">
            <a:avLst/>
          </a:prstGeom>
          <a:solidFill>
            <a:schemeClr val="bg1"/>
          </a:solidFill>
          <a:ln>
            <a:solidFill>
              <a:schemeClr val="tx1"/>
            </a:solidFill>
          </a:ln>
        </p:spPr>
        <p:txBody>
          <a:bodyPr wrap="none" rtlCol="0">
            <a:spAutoFit/>
          </a:bodyPr>
          <a:lstStyle/>
          <a:p>
            <a:r>
              <a:rPr lang="en-US" sz="2400" b="1" dirty="0"/>
              <a:t>Add Cohort by Grad Event Code </a:t>
            </a:r>
          </a:p>
          <a:p>
            <a:r>
              <a:rPr lang="en-US" sz="2400" b="1" dirty="0"/>
              <a:t>“GRDIN” –based on grade level  </a:t>
            </a:r>
          </a:p>
          <a:p>
            <a:r>
              <a:rPr lang="en-US" sz="2400" b="1" dirty="0"/>
              <a:t>“FYB9G” –based on fiscal year</a:t>
            </a:r>
          </a:p>
          <a:p>
            <a:r>
              <a:rPr lang="en-US" sz="2400" b="1" dirty="0"/>
              <a:t>began ninth grade “Blank” </a:t>
            </a:r>
          </a:p>
          <a:p>
            <a:r>
              <a:rPr lang="en-US" sz="2400" b="1" dirty="0"/>
              <a:t>indicates the student was not</a:t>
            </a:r>
          </a:p>
          <a:p>
            <a:r>
              <a:rPr lang="en-US" sz="2400" b="1" dirty="0"/>
              <a:t>assigned to a cohort during this </a:t>
            </a:r>
          </a:p>
          <a:p>
            <a:r>
              <a:rPr lang="en-US" sz="2400" b="1" dirty="0"/>
              <a:t>fiscal year </a:t>
            </a:r>
          </a:p>
        </p:txBody>
      </p:sp>
      <p:cxnSp>
        <p:nvCxnSpPr>
          <p:cNvPr id="9" name="Straight Arrow Connector 8"/>
          <p:cNvCxnSpPr>
            <a:cxnSpLocks/>
          </p:cNvCxnSpPr>
          <p:nvPr/>
        </p:nvCxnSpPr>
        <p:spPr>
          <a:xfrm flipH="1" flipV="1">
            <a:off x="7699982" y="4662609"/>
            <a:ext cx="250120" cy="9445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25960CA-8905-42B1-B70D-BCA81CA0802A}"/>
              </a:ext>
            </a:extLst>
          </p:cNvPr>
          <p:cNvSpPr txBox="1"/>
          <p:nvPr/>
        </p:nvSpPr>
        <p:spPr>
          <a:xfrm>
            <a:off x="212835" y="4937311"/>
            <a:ext cx="4631653" cy="830997"/>
          </a:xfrm>
          <a:prstGeom prst="rect">
            <a:avLst/>
          </a:prstGeom>
          <a:solidFill>
            <a:schemeClr val="bg1"/>
          </a:solidFill>
          <a:ln>
            <a:solidFill>
              <a:schemeClr val="tx1"/>
            </a:solidFill>
          </a:ln>
        </p:spPr>
        <p:txBody>
          <a:bodyPr wrap="none" rtlCol="0">
            <a:spAutoFit/>
          </a:bodyPr>
          <a:lstStyle/>
          <a:p>
            <a:r>
              <a:rPr lang="en-US" sz="2400" b="1" dirty="0"/>
              <a:t>If Y for “Enrolled after Diploma </a:t>
            </a:r>
          </a:p>
          <a:p>
            <a:r>
              <a:rPr lang="en-US" sz="2400" b="1" dirty="0"/>
              <a:t>Reported”, verify data for accuracy</a:t>
            </a:r>
          </a:p>
        </p:txBody>
      </p:sp>
      <p:sp>
        <p:nvSpPr>
          <p:cNvPr id="20" name="TextBox 19">
            <a:extLst>
              <a:ext uri="{FF2B5EF4-FFF2-40B4-BE49-F238E27FC236}">
                <a16:creationId xmlns:a16="http://schemas.microsoft.com/office/drawing/2014/main" id="{D2D7F939-304E-4886-894B-55EB9B806EBB}"/>
              </a:ext>
            </a:extLst>
          </p:cNvPr>
          <p:cNvSpPr txBox="1"/>
          <p:nvPr/>
        </p:nvSpPr>
        <p:spPr>
          <a:xfrm>
            <a:off x="5126208" y="5525850"/>
            <a:ext cx="4548425" cy="1200329"/>
          </a:xfrm>
          <a:prstGeom prst="rect">
            <a:avLst/>
          </a:prstGeom>
          <a:solidFill>
            <a:schemeClr val="bg1"/>
          </a:solidFill>
          <a:ln>
            <a:solidFill>
              <a:schemeClr val="tx1"/>
            </a:solidFill>
          </a:ln>
        </p:spPr>
        <p:txBody>
          <a:bodyPr wrap="none" rtlCol="0">
            <a:spAutoFit/>
          </a:bodyPr>
          <a:lstStyle/>
          <a:p>
            <a:r>
              <a:rPr lang="en-US" sz="2400" b="1" dirty="0"/>
              <a:t>Review diploma type for accuracy </a:t>
            </a:r>
          </a:p>
          <a:p>
            <a:r>
              <a:rPr lang="en-US" sz="2400" b="1" dirty="0"/>
              <a:t>as it is used in the generation of </a:t>
            </a:r>
          </a:p>
          <a:p>
            <a:r>
              <a:rPr lang="en-US" sz="2400" b="1" dirty="0"/>
              <a:t>the new </a:t>
            </a:r>
            <a:r>
              <a:rPr lang="en-US" sz="2400" b="1" dirty="0" err="1"/>
              <a:t>CCWMRdy</a:t>
            </a:r>
            <a:r>
              <a:rPr lang="en-US" sz="2400" b="1" dirty="0"/>
              <a:t> report</a:t>
            </a:r>
          </a:p>
        </p:txBody>
      </p:sp>
      <p:sp>
        <p:nvSpPr>
          <p:cNvPr id="21" name="TextBox 20">
            <a:extLst>
              <a:ext uri="{FF2B5EF4-FFF2-40B4-BE49-F238E27FC236}">
                <a16:creationId xmlns:a16="http://schemas.microsoft.com/office/drawing/2014/main" id="{443A1273-8171-4320-AB3E-29B3B66D6356}"/>
              </a:ext>
            </a:extLst>
          </p:cNvPr>
          <p:cNvSpPr txBox="1"/>
          <p:nvPr/>
        </p:nvSpPr>
        <p:spPr>
          <a:xfrm>
            <a:off x="8615082" y="3013501"/>
            <a:ext cx="3130729" cy="830997"/>
          </a:xfrm>
          <a:prstGeom prst="rect">
            <a:avLst/>
          </a:prstGeom>
          <a:solidFill>
            <a:schemeClr val="bg1"/>
          </a:solidFill>
          <a:ln>
            <a:solidFill>
              <a:schemeClr val="tx1"/>
            </a:solidFill>
          </a:ln>
        </p:spPr>
        <p:txBody>
          <a:bodyPr wrap="none" rtlCol="0">
            <a:spAutoFit/>
          </a:bodyPr>
          <a:lstStyle/>
          <a:p>
            <a:r>
              <a:rPr lang="en-US" sz="2400" b="1" dirty="0"/>
              <a:t>Verify Diploma </a:t>
            </a:r>
          </a:p>
          <a:p>
            <a:r>
              <a:rPr lang="en-US" sz="2400" b="1" dirty="0"/>
              <a:t>Date – See Slides 65-66</a:t>
            </a:r>
          </a:p>
        </p:txBody>
      </p:sp>
      <p:cxnSp>
        <p:nvCxnSpPr>
          <p:cNvPr id="14" name="Straight Arrow Connector 13">
            <a:extLst>
              <a:ext uri="{FF2B5EF4-FFF2-40B4-BE49-F238E27FC236}">
                <a16:creationId xmlns:a16="http://schemas.microsoft.com/office/drawing/2014/main" id="{24BC6718-C107-4E04-8ABE-6D62DCD672E0}"/>
              </a:ext>
            </a:extLst>
          </p:cNvPr>
          <p:cNvCxnSpPr>
            <a:cxnSpLocks/>
          </p:cNvCxnSpPr>
          <p:nvPr/>
        </p:nvCxnSpPr>
        <p:spPr>
          <a:xfrm flipV="1">
            <a:off x="4844488" y="4315868"/>
            <a:ext cx="1120484" cy="8613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35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8840"/>
          </a:xfrm>
        </p:spPr>
        <p:txBody>
          <a:bodyPr>
            <a:normAutofit fontScale="90000"/>
          </a:bodyPr>
          <a:lstStyle/>
          <a:p>
            <a:r>
              <a:rPr lang="en-US" b="1" dirty="0"/>
              <a:t>Outline</a:t>
            </a:r>
            <a:endParaRPr lang="en-US" b="1" dirty="0">
              <a:solidFill>
                <a:srgbClr val="FF0000"/>
              </a:solidFill>
            </a:endParaRPr>
          </a:p>
        </p:txBody>
      </p:sp>
      <p:sp>
        <p:nvSpPr>
          <p:cNvPr id="3" name="Content Placeholder 2"/>
          <p:cNvSpPr>
            <a:spLocks noGrp="1"/>
          </p:cNvSpPr>
          <p:nvPr>
            <p:ph idx="1"/>
          </p:nvPr>
        </p:nvSpPr>
        <p:spPr>
          <a:xfrm>
            <a:off x="838200" y="1338147"/>
            <a:ext cx="10643755" cy="4514014"/>
          </a:xfrm>
        </p:spPr>
        <p:txBody>
          <a:bodyPr>
            <a:normAutofit/>
          </a:bodyPr>
          <a:lstStyle/>
          <a:p>
            <a:r>
              <a:rPr lang="en-US" sz="3200" dirty="0"/>
              <a:t>Overview of Reports and Requirements</a:t>
            </a:r>
          </a:p>
          <a:p>
            <a:pPr lvl="1"/>
            <a:r>
              <a:rPr lang="en-US" sz="2800" dirty="0"/>
              <a:t>Level 2 Reports</a:t>
            </a:r>
          </a:p>
          <a:p>
            <a:pPr lvl="2"/>
            <a:r>
              <a:rPr lang="en-US" sz="2400" dirty="0"/>
              <a:t>Newly Assigned to Grad Cohort Report </a:t>
            </a:r>
          </a:p>
          <a:p>
            <a:pPr lvl="2"/>
            <a:r>
              <a:rPr lang="en-US" sz="2400" dirty="0"/>
              <a:t>Grad Cohort Year Status Reports </a:t>
            </a:r>
          </a:p>
          <a:p>
            <a:pPr lvl="2"/>
            <a:r>
              <a:rPr lang="en-US" sz="2400" dirty="0"/>
              <a:t>CTE Grad Cohort Reports</a:t>
            </a:r>
          </a:p>
          <a:p>
            <a:pPr lvl="2"/>
            <a:r>
              <a:rPr lang="en-US" sz="2400" dirty="0"/>
              <a:t>Grad Issues – Please Review Report </a:t>
            </a:r>
          </a:p>
          <a:p>
            <a:pPr lvl="2"/>
            <a:r>
              <a:rPr lang="en-US" sz="2400" dirty="0"/>
              <a:t>Graduation Gen Issues Reports</a:t>
            </a:r>
          </a:p>
          <a:p>
            <a:pPr lvl="1"/>
            <a:r>
              <a:rPr lang="en-US" sz="2800" dirty="0"/>
              <a:t>Received Files</a:t>
            </a:r>
          </a:p>
          <a:p>
            <a:pPr lvl="2"/>
            <a:r>
              <a:rPr lang="en-US" sz="2400" dirty="0"/>
              <a:t>Graduation Cohort Pathway Reports</a:t>
            </a:r>
          </a:p>
          <a:p>
            <a:pPr lvl="2"/>
            <a:r>
              <a:rPr lang="en-US" sz="2400" dirty="0"/>
              <a:t>RPTCRD </a:t>
            </a:r>
            <a:r>
              <a:rPr lang="en-US" sz="2400" dirty="0" err="1"/>
              <a:t>CCWMRdy</a:t>
            </a:r>
            <a:r>
              <a:rPr lang="en-US" sz="2400" dirty="0"/>
              <a:t> Report</a:t>
            </a:r>
          </a:p>
        </p:txBody>
      </p:sp>
      <p:sp>
        <p:nvSpPr>
          <p:cNvPr id="4" name="Slide Number Placeholder 3"/>
          <p:cNvSpPr>
            <a:spLocks noGrp="1"/>
          </p:cNvSpPr>
          <p:nvPr>
            <p:ph type="sldNum" sz="quarter" idx="12"/>
          </p:nvPr>
        </p:nvSpPr>
        <p:spPr/>
        <p:txBody>
          <a:bodyPr/>
          <a:lstStyle/>
          <a:p>
            <a:fld id="{1BC7DB03-7057-184B-9DF0-B5FFC5E3886A}" type="slidenum">
              <a:rPr lang="en-US" smtClean="0"/>
              <a:t>3</a:t>
            </a:fld>
            <a:endParaRPr lang="en-US" dirty="0"/>
          </a:p>
        </p:txBody>
      </p:sp>
    </p:spTree>
    <p:extLst>
      <p:ext uri="{BB962C8B-B14F-4D97-AF65-F5344CB8AC3E}">
        <p14:creationId xmlns:p14="http://schemas.microsoft.com/office/powerpoint/2010/main" val="57878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A217FECF-330C-95E9-2A29-6F8613BF097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1021376" y="1742748"/>
            <a:ext cx="2139026" cy="4600155"/>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714016"/>
          </a:xfrm>
        </p:spPr>
        <p:txBody>
          <a:bodyPr/>
          <a:lstStyle/>
          <a:p>
            <a:r>
              <a:rPr lang="en-US" b="1" dirty="0"/>
              <a:t>Grad Cohort Report Columns, cont’d</a:t>
            </a:r>
            <a:endParaRPr lang="en-US" dirty="0"/>
          </a:p>
        </p:txBody>
      </p:sp>
      <p:sp>
        <p:nvSpPr>
          <p:cNvPr id="3" name="Content Placeholder 2"/>
          <p:cNvSpPr>
            <a:spLocks noGrp="1"/>
          </p:cNvSpPr>
          <p:nvPr>
            <p:ph idx="1"/>
          </p:nvPr>
        </p:nvSpPr>
        <p:spPr>
          <a:xfrm>
            <a:off x="838199" y="1199535"/>
            <a:ext cx="10887644" cy="4713585"/>
          </a:xfrm>
        </p:spPr>
        <p:txBody>
          <a:bodyPr>
            <a:normAutofit/>
          </a:bodyPr>
          <a:lstStyle/>
          <a:p>
            <a:pPr marL="0" indent="0">
              <a:buNone/>
            </a:pPr>
            <a:r>
              <a:rPr lang="en-US" dirty="0"/>
              <a:t>Columns AM and AN contain SSID changes and override flags </a:t>
            </a:r>
          </a:p>
        </p:txBody>
      </p:sp>
      <p:sp>
        <p:nvSpPr>
          <p:cNvPr id="4" name="Slide Number Placeholder 3"/>
          <p:cNvSpPr>
            <a:spLocks noGrp="1"/>
          </p:cNvSpPr>
          <p:nvPr>
            <p:ph type="sldNum" sz="quarter" idx="12"/>
          </p:nvPr>
        </p:nvSpPr>
        <p:spPr/>
        <p:txBody>
          <a:bodyPr/>
          <a:lstStyle/>
          <a:p>
            <a:fld id="{1BC7DB03-7057-184B-9DF0-B5FFC5E3886A}" type="slidenum">
              <a:rPr lang="en-US" smtClean="0"/>
              <a:t>30</a:t>
            </a:fld>
            <a:endParaRPr lang="en-US" dirty="0"/>
          </a:p>
        </p:txBody>
      </p:sp>
      <p:sp>
        <p:nvSpPr>
          <p:cNvPr id="19" name="TextBox 18">
            <a:extLst>
              <a:ext uri="{FF2B5EF4-FFF2-40B4-BE49-F238E27FC236}">
                <a16:creationId xmlns:a16="http://schemas.microsoft.com/office/drawing/2014/main" id="{B25960CA-8905-42B1-B70D-BCA81CA0802A}"/>
              </a:ext>
            </a:extLst>
          </p:cNvPr>
          <p:cNvSpPr txBox="1"/>
          <p:nvPr/>
        </p:nvSpPr>
        <p:spPr>
          <a:xfrm>
            <a:off x="3579446" y="1704815"/>
            <a:ext cx="8146397" cy="2677656"/>
          </a:xfrm>
          <a:prstGeom prst="rect">
            <a:avLst/>
          </a:prstGeom>
          <a:noFill/>
          <a:ln>
            <a:solidFill>
              <a:schemeClr val="tx1"/>
            </a:solidFill>
          </a:ln>
        </p:spPr>
        <p:txBody>
          <a:bodyPr wrap="none" rtlCol="0">
            <a:spAutoFit/>
          </a:bodyPr>
          <a:lstStyle/>
          <a:p>
            <a:r>
              <a:rPr lang="en-US" sz="2400" b="1" dirty="0"/>
              <a:t>When a student has an SSID change or </a:t>
            </a:r>
          </a:p>
          <a:p>
            <a:r>
              <a:rPr lang="en-US" sz="2400" b="1" dirty="0"/>
              <a:t>deactivated SSID, the flag will be set to Y</a:t>
            </a:r>
          </a:p>
          <a:p>
            <a:pPr marL="800100" lvl="1" indent="-342900">
              <a:buFont typeface="Arial" panose="020B0604020202020204" pitchFamily="34" charset="0"/>
              <a:buChar char="•"/>
            </a:pPr>
            <a:r>
              <a:rPr lang="en-US" sz="2400" b="1" dirty="0"/>
              <a:t>In ODDEX Grad Cohort the student’s event code will be- </a:t>
            </a:r>
          </a:p>
          <a:p>
            <a:pPr marL="1257300" lvl="2" indent="-342900">
              <a:buFont typeface="Arial" panose="020B0604020202020204" pitchFamily="34" charset="0"/>
              <a:buChar char="•"/>
            </a:pPr>
            <a:r>
              <a:rPr lang="en-US" sz="2400" b="1" dirty="0"/>
              <a:t>SIDCH – SSID Change – New SSID</a:t>
            </a:r>
          </a:p>
          <a:p>
            <a:pPr marL="1257300" lvl="2" indent="-342900">
              <a:buFont typeface="Arial" panose="020B0604020202020204" pitchFamily="34" charset="0"/>
              <a:buChar char="•"/>
            </a:pPr>
            <a:r>
              <a:rPr lang="en-US" sz="2400" b="1" dirty="0"/>
              <a:t>SIDPV – SSID Change – Previous SSID </a:t>
            </a:r>
          </a:p>
          <a:p>
            <a:pPr marL="1257300" lvl="2" indent="-342900">
              <a:buFont typeface="Arial" panose="020B0604020202020204" pitchFamily="34" charset="0"/>
              <a:buChar char="•"/>
            </a:pPr>
            <a:r>
              <a:rPr lang="en-US" sz="2400" b="1" dirty="0"/>
              <a:t>SIDDC – SSID Deactivation – New Current SSID </a:t>
            </a:r>
          </a:p>
          <a:p>
            <a:pPr marL="1257300" lvl="2" indent="-342900">
              <a:buFont typeface="Arial" panose="020B0604020202020204" pitchFamily="34" charset="0"/>
              <a:buChar char="•"/>
            </a:pPr>
            <a:r>
              <a:rPr lang="en-US" sz="2400" b="1" dirty="0"/>
              <a:t>SIDDP – SSID Deactivation – Previous SSID </a:t>
            </a:r>
          </a:p>
        </p:txBody>
      </p:sp>
      <p:sp>
        <p:nvSpPr>
          <p:cNvPr id="5" name="Rectangle 4">
            <a:extLst>
              <a:ext uri="{FF2B5EF4-FFF2-40B4-BE49-F238E27FC236}">
                <a16:creationId xmlns:a16="http://schemas.microsoft.com/office/drawing/2014/main" id="{CCC14AE9-D7C6-4082-9333-4ADC2F812CD4}"/>
              </a:ext>
            </a:extLst>
          </p:cNvPr>
          <p:cNvSpPr/>
          <p:nvPr/>
        </p:nvSpPr>
        <p:spPr>
          <a:xfrm>
            <a:off x="1028849" y="2226222"/>
            <a:ext cx="2139026" cy="1727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EB00882-E702-467F-91B3-C408BCF705A5}"/>
              </a:ext>
            </a:extLst>
          </p:cNvPr>
          <p:cNvSpPr txBox="1"/>
          <p:nvPr/>
        </p:nvSpPr>
        <p:spPr>
          <a:xfrm>
            <a:off x="3579446" y="4554558"/>
            <a:ext cx="8088753" cy="1200329"/>
          </a:xfrm>
          <a:prstGeom prst="rect">
            <a:avLst/>
          </a:prstGeom>
          <a:noFill/>
          <a:ln>
            <a:solidFill>
              <a:schemeClr val="tx1"/>
            </a:solidFill>
          </a:ln>
        </p:spPr>
        <p:txBody>
          <a:bodyPr wrap="none" rtlCol="0">
            <a:spAutoFit/>
          </a:bodyPr>
          <a:lstStyle/>
          <a:p>
            <a:r>
              <a:rPr lang="en-US" sz="2400" b="1" dirty="0"/>
              <a:t>When a student has an approved appeal involving graduation </a:t>
            </a:r>
          </a:p>
          <a:p>
            <a:r>
              <a:rPr lang="en-US" sz="2400" b="1" dirty="0"/>
              <a:t>data, the Override Flag will be set to Y</a:t>
            </a:r>
          </a:p>
          <a:p>
            <a:pPr marL="742950" lvl="1" indent="-285750">
              <a:buFont typeface="Arial" panose="020B0604020202020204" pitchFamily="34" charset="0"/>
              <a:buChar char="•"/>
            </a:pPr>
            <a:r>
              <a:rPr lang="en-US" sz="2400" b="1" dirty="0"/>
              <a:t>In ODDEX the Override Related Flag will be set to Y</a:t>
            </a:r>
          </a:p>
        </p:txBody>
      </p:sp>
    </p:spTree>
    <p:extLst>
      <p:ext uri="{BB962C8B-B14F-4D97-AF65-F5344CB8AC3E}">
        <p14:creationId xmlns:p14="http://schemas.microsoft.com/office/powerpoint/2010/main" val="868484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3907"/>
          </a:xfrm>
        </p:spPr>
        <p:txBody>
          <a:bodyPr/>
          <a:lstStyle/>
          <a:p>
            <a:r>
              <a:rPr lang="en-US" b="1" dirty="0"/>
              <a:t>Where Students Count for Graduation  </a:t>
            </a:r>
          </a:p>
        </p:txBody>
      </p:sp>
      <p:sp>
        <p:nvSpPr>
          <p:cNvPr id="3" name="Content Placeholder 2"/>
          <p:cNvSpPr>
            <a:spLocks noGrp="1"/>
          </p:cNvSpPr>
          <p:nvPr>
            <p:ph idx="1"/>
          </p:nvPr>
        </p:nvSpPr>
        <p:spPr>
          <a:xfrm>
            <a:off x="838200" y="1474839"/>
            <a:ext cx="10515600" cy="4336026"/>
          </a:xfrm>
        </p:spPr>
        <p:txBody>
          <a:bodyPr/>
          <a:lstStyle/>
          <a:p>
            <a:pPr marL="0" indent="0">
              <a:buNone/>
            </a:pPr>
            <a:r>
              <a:rPr lang="en-US" sz="3200" dirty="0"/>
              <a:t>In the next series of slides, we will filter on each result code and discuss each situation</a:t>
            </a:r>
          </a:p>
          <a:p>
            <a:pPr lvl="1"/>
            <a:r>
              <a:rPr lang="en-US" sz="2800" dirty="0"/>
              <a:t>Currently there are four result codes which indicate where the student will count for accountability measures</a:t>
            </a:r>
          </a:p>
          <a:p>
            <a:pPr lvl="2"/>
            <a:r>
              <a:rPr lang="en-US" sz="2400" dirty="0"/>
              <a:t>Count in a district </a:t>
            </a:r>
          </a:p>
          <a:p>
            <a:pPr lvl="2"/>
            <a:r>
              <a:rPr lang="en-US" sz="2400" dirty="0"/>
              <a:t>Not count in any district or at the state level </a:t>
            </a:r>
          </a:p>
          <a:p>
            <a:pPr lvl="2"/>
            <a:r>
              <a:rPr lang="en-US" sz="2400" dirty="0"/>
              <a:t>Count at the state level</a:t>
            </a:r>
          </a:p>
          <a:p>
            <a:pPr lvl="2"/>
            <a:r>
              <a:rPr lang="en-US" sz="2400" dirty="0"/>
              <a:t>Count in a different district </a:t>
            </a:r>
          </a:p>
          <a:p>
            <a:pPr lvl="1"/>
            <a:r>
              <a:rPr lang="en-US" sz="2800" dirty="0"/>
              <a:t>We will show how the student looks in ODDEX as we look at each result code </a:t>
            </a:r>
          </a:p>
        </p:txBody>
      </p:sp>
      <p:sp>
        <p:nvSpPr>
          <p:cNvPr id="4" name="Slide Number Placeholder 3"/>
          <p:cNvSpPr>
            <a:spLocks noGrp="1"/>
          </p:cNvSpPr>
          <p:nvPr>
            <p:ph type="sldNum" sz="quarter" idx="12"/>
          </p:nvPr>
        </p:nvSpPr>
        <p:spPr/>
        <p:txBody>
          <a:bodyPr/>
          <a:lstStyle/>
          <a:p>
            <a:fld id="{1BC7DB03-7057-184B-9DF0-B5FFC5E3886A}" type="slidenum">
              <a:rPr lang="en-US" smtClean="0"/>
              <a:t>31</a:t>
            </a:fld>
            <a:endParaRPr lang="en-US" dirty="0"/>
          </a:p>
        </p:txBody>
      </p:sp>
    </p:spTree>
    <p:extLst>
      <p:ext uri="{BB962C8B-B14F-4D97-AF65-F5344CB8AC3E}">
        <p14:creationId xmlns:p14="http://schemas.microsoft.com/office/powerpoint/2010/main" val="2492203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3432"/>
          </a:xfrm>
        </p:spPr>
        <p:txBody>
          <a:bodyPr/>
          <a:lstStyle/>
          <a:p>
            <a:r>
              <a:rPr lang="en-US" b="1" dirty="0"/>
              <a:t>Result Codes and the Graduation Rate </a:t>
            </a:r>
          </a:p>
        </p:txBody>
      </p:sp>
      <p:sp>
        <p:nvSpPr>
          <p:cNvPr id="3" name="Content Placeholder 2"/>
          <p:cNvSpPr>
            <a:spLocks noGrp="1"/>
          </p:cNvSpPr>
          <p:nvPr>
            <p:ph idx="1"/>
          </p:nvPr>
        </p:nvSpPr>
        <p:spPr>
          <a:xfrm>
            <a:off x="707922" y="1518556"/>
            <a:ext cx="11125025" cy="4837793"/>
          </a:xfrm>
        </p:spPr>
        <p:txBody>
          <a:bodyPr>
            <a:normAutofit lnSpcReduction="10000"/>
          </a:bodyPr>
          <a:lstStyle/>
          <a:p>
            <a:pPr marL="0" indent="0">
              <a:buNone/>
            </a:pPr>
            <a:r>
              <a:rPr lang="en-US" sz="3600" dirty="0"/>
              <a:t>Count in this LEA’s graduation rate</a:t>
            </a:r>
          </a:p>
          <a:p>
            <a:pPr lvl="1"/>
            <a:r>
              <a:rPr lang="en-US" sz="3200" dirty="0"/>
              <a:t>GR0000 Student accountable in this LEA</a:t>
            </a:r>
          </a:p>
          <a:p>
            <a:pPr lvl="1"/>
            <a:r>
              <a:rPr lang="en-US" sz="3200" dirty="0"/>
              <a:t>Students the LEA is educating and or responsible for educating</a:t>
            </a:r>
          </a:p>
          <a:p>
            <a:pPr lvl="1"/>
            <a:r>
              <a:rPr lang="en-US" sz="3200" dirty="0"/>
              <a:t>Students who are sent to a Special Education Coop </a:t>
            </a:r>
          </a:p>
          <a:p>
            <a:pPr lvl="2"/>
            <a:r>
              <a:rPr lang="en-US" sz="2800" dirty="0"/>
              <a:t>Sent to SE</a:t>
            </a:r>
          </a:p>
          <a:p>
            <a:pPr lvl="1">
              <a:lnSpc>
                <a:spcPct val="100000"/>
              </a:lnSpc>
              <a:spcBef>
                <a:spcPts val="0"/>
              </a:spcBef>
              <a:defRPr/>
            </a:pPr>
            <a:r>
              <a:rPr lang="en-US" sz="3200" dirty="0">
                <a:solidFill>
                  <a:srgbClr val="000000"/>
                </a:solidFill>
                <a:effectLst/>
                <a:ea typeface="Times New Roman" panose="02020603050405020304" pitchFamily="18" charset="0"/>
              </a:rPr>
              <a:t>STEM District students count back to the resident district</a:t>
            </a:r>
          </a:p>
          <a:p>
            <a:pPr lvl="2">
              <a:lnSpc>
                <a:spcPct val="100000"/>
              </a:lnSpc>
              <a:spcBef>
                <a:spcPts val="0"/>
              </a:spcBef>
              <a:defRPr/>
            </a:pPr>
            <a:r>
              <a:rPr lang="en-US" sz="3200" dirty="0">
                <a:solidFill>
                  <a:srgbClr val="000000"/>
                </a:solidFill>
                <a:effectLst/>
                <a:ea typeface="Times New Roman" panose="02020603050405020304" pitchFamily="18" charset="0"/>
              </a:rPr>
              <a:t>STEM Building students count at both the building and district at the </a:t>
            </a:r>
            <a:r>
              <a:rPr lang="en-US" sz="3200" u="sng" dirty="0">
                <a:solidFill>
                  <a:srgbClr val="000000"/>
                </a:solidFill>
                <a:effectLst/>
                <a:ea typeface="Times New Roman" panose="02020603050405020304" pitchFamily="18" charset="0"/>
              </a:rPr>
              <a:t>educating</a:t>
            </a:r>
            <a:r>
              <a:rPr lang="en-US" sz="3200" dirty="0">
                <a:solidFill>
                  <a:srgbClr val="000000"/>
                </a:solidFill>
                <a:effectLst/>
                <a:ea typeface="Times New Roman" panose="02020603050405020304" pitchFamily="18" charset="0"/>
              </a:rPr>
              <a:t> district</a:t>
            </a:r>
          </a:p>
          <a:p>
            <a:pPr lvl="1">
              <a:lnSpc>
                <a:spcPct val="100000"/>
              </a:lnSpc>
              <a:spcBef>
                <a:spcPts val="0"/>
              </a:spcBef>
              <a:defRPr/>
            </a:pPr>
            <a:r>
              <a:rPr lang="en-US" sz="3200" dirty="0"/>
              <a:t>Denominator Flag is set to Y for these students</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32</a:t>
            </a:fld>
            <a:endParaRPr lang="en-US" dirty="0"/>
          </a:p>
        </p:txBody>
      </p:sp>
    </p:spTree>
    <p:extLst>
      <p:ext uri="{BB962C8B-B14F-4D97-AF65-F5344CB8AC3E}">
        <p14:creationId xmlns:p14="http://schemas.microsoft.com/office/powerpoint/2010/main" val="1488001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277"/>
          </a:xfrm>
        </p:spPr>
        <p:txBody>
          <a:bodyPr/>
          <a:lstStyle/>
          <a:p>
            <a:r>
              <a:rPr lang="en-US" b="1" dirty="0"/>
              <a:t>Result Codes and the Graduation Rate, cont’d</a:t>
            </a:r>
            <a:endParaRPr lang="en-US" dirty="0"/>
          </a:p>
        </p:txBody>
      </p:sp>
      <p:sp>
        <p:nvSpPr>
          <p:cNvPr id="3" name="Content Placeholder 2"/>
          <p:cNvSpPr>
            <a:spLocks noGrp="1"/>
          </p:cNvSpPr>
          <p:nvPr>
            <p:ph idx="1"/>
          </p:nvPr>
        </p:nvSpPr>
        <p:spPr>
          <a:xfrm>
            <a:off x="838200" y="1032388"/>
            <a:ext cx="10515600" cy="5323962"/>
          </a:xfrm>
        </p:spPr>
        <p:txBody>
          <a:bodyPr>
            <a:normAutofit lnSpcReduction="10000"/>
          </a:bodyPr>
          <a:lstStyle/>
          <a:p>
            <a:pPr marL="0" indent="0">
              <a:buNone/>
            </a:pPr>
            <a:r>
              <a:rPr lang="en-US" sz="3000" dirty="0"/>
              <a:t>Do not count in this LEA’s Graduation Rate</a:t>
            </a:r>
          </a:p>
          <a:p>
            <a:pPr lvl="1"/>
            <a:r>
              <a:rPr lang="en-US" sz="2600" dirty="0"/>
              <a:t>GR9997 Student accountability moved to another LEA</a:t>
            </a:r>
          </a:p>
          <a:p>
            <a:pPr lvl="2"/>
            <a:r>
              <a:rPr lang="en-US" sz="2200" dirty="0"/>
              <a:t>41 Transferred to Another Ohio School District</a:t>
            </a:r>
          </a:p>
          <a:p>
            <a:pPr lvl="2"/>
            <a:r>
              <a:rPr lang="en-US" sz="2200" dirty="0"/>
              <a:t>Could be other withdrawal code or blank</a:t>
            </a:r>
          </a:p>
          <a:p>
            <a:pPr lvl="1"/>
            <a:r>
              <a:rPr lang="en-US" sz="2600" dirty="0"/>
              <a:t>GR9998 Student accountable in State rate but not LEA</a:t>
            </a:r>
          </a:p>
          <a:p>
            <a:pPr lvl="2"/>
            <a:r>
              <a:rPr lang="en-US" sz="2200" dirty="0"/>
              <a:t>Jon Peterson or Autism Scholarship student</a:t>
            </a:r>
          </a:p>
          <a:p>
            <a:pPr lvl="2"/>
            <a:r>
              <a:rPr lang="en-US" sz="2200" dirty="0"/>
              <a:t>How Received P, Q, or T</a:t>
            </a:r>
          </a:p>
          <a:p>
            <a:pPr lvl="1"/>
            <a:r>
              <a:rPr lang="en-US" sz="2600" dirty="0"/>
              <a:t>GR9999 Student has exited Ohio rate</a:t>
            </a:r>
          </a:p>
          <a:p>
            <a:pPr lvl="2"/>
            <a:r>
              <a:rPr lang="en-US" sz="2200" dirty="0"/>
              <a:t>40 Transferred to Another School District Outside of Ohio</a:t>
            </a:r>
          </a:p>
          <a:p>
            <a:pPr lvl="2"/>
            <a:r>
              <a:rPr lang="en-US" sz="2200" dirty="0"/>
              <a:t>42 Transferred to a Private School</a:t>
            </a:r>
          </a:p>
          <a:p>
            <a:pPr lvl="2"/>
            <a:r>
              <a:rPr lang="en-US" sz="2200" dirty="0"/>
              <a:t>43 Transferred to Home Schooling</a:t>
            </a:r>
          </a:p>
          <a:p>
            <a:pPr lvl="2"/>
            <a:r>
              <a:rPr lang="en-US" sz="2200" dirty="0"/>
              <a:t>46 Transferred out of the United States</a:t>
            </a:r>
          </a:p>
          <a:p>
            <a:pPr lvl="2"/>
            <a:r>
              <a:rPr lang="en-US" sz="2200" dirty="0"/>
              <a:t>52 Death</a:t>
            </a:r>
          </a:p>
          <a:p>
            <a:pPr lvl="1"/>
            <a:r>
              <a:rPr lang="en-US" sz="2600" dirty="0"/>
              <a:t>Denominator Flag is set to N for these students</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33</a:t>
            </a:fld>
            <a:endParaRPr lang="en-US" dirty="0"/>
          </a:p>
        </p:txBody>
      </p:sp>
    </p:spTree>
    <p:extLst>
      <p:ext uri="{BB962C8B-B14F-4D97-AF65-F5344CB8AC3E}">
        <p14:creationId xmlns:p14="http://schemas.microsoft.com/office/powerpoint/2010/main" val="2946412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7C97736B-2921-D769-E85F-0041FE54242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34701" y="4062370"/>
            <a:ext cx="11036083" cy="1161351"/>
          </a:xfrm>
          <a:prstGeom prst="rect">
            <a:avLst/>
          </a:prstGeom>
          <a:ln>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CC11EB84-75E9-FE67-3B36-2AE8A3968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145" y="4608548"/>
            <a:ext cx="1165961" cy="480102"/>
          </a:xfrm>
          <a:prstGeom prst="rect">
            <a:avLst/>
          </a:prstGeom>
        </p:spPr>
      </p:pic>
      <p:sp>
        <p:nvSpPr>
          <p:cNvPr id="2" name="Title 1"/>
          <p:cNvSpPr>
            <a:spLocks noGrp="1"/>
          </p:cNvSpPr>
          <p:nvPr>
            <p:ph type="title"/>
          </p:nvPr>
        </p:nvSpPr>
        <p:spPr>
          <a:xfrm>
            <a:off x="838200" y="365126"/>
            <a:ext cx="10515600" cy="864894"/>
          </a:xfrm>
        </p:spPr>
        <p:txBody>
          <a:bodyPr/>
          <a:lstStyle/>
          <a:p>
            <a:r>
              <a:rPr lang="en-US" b="1" dirty="0"/>
              <a:t>Student Accountability Moved to Another LEA</a:t>
            </a:r>
          </a:p>
        </p:txBody>
      </p:sp>
      <p:sp>
        <p:nvSpPr>
          <p:cNvPr id="3" name="Content Placeholder 2"/>
          <p:cNvSpPr>
            <a:spLocks noGrp="1"/>
          </p:cNvSpPr>
          <p:nvPr>
            <p:ph idx="1"/>
          </p:nvPr>
        </p:nvSpPr>
        <p:spPr>
          <a:xfrm>
            <a:off x="734702" y="1081548"/>
            <a:ext cx="10829020" cy="5095415"/>
          </a:xfrm>
        </p:spPr>
        <p:txBody>
          <a:bodyPr/>
          <a:lstStyle/>
          <a:p>
            <a:pPr marL="0" indent="0">
              <a:buNone/>
            </a:pPr>
            <a:r>
              <a:rPr lang="en-US" sz="3200" dirty="0"/>
              <a:t>Filter on Result Code GR9997 </a:t>
            </a:r>
          </a:p>
          <a:p>
            <a:pPr lvl="1"/>
            <a:r>
              <a:rPr lang="en-US" sz="2800" dirty="0"/>
              <a:t>41 Transferred to Another Ohio School District</a:t>
            </a:r>
          </a:p>
          <a:p>
            <a:pPr lvl="1"/>
            <a:r>
              <a:rPr lang="en-US" sz="2800" dirty="0"/>
              <a:t>Could be other withdrawal code or blank</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34</a:t>
            </a:fld>
            <a:endParaRPr lang="en-US" dirty="0"/>
          </a:p>
        </p:txBody>
      </p:sp>
      <p:sp>
        <p:nvSpPr>
          <p:cNvPr id="9" name="TextBox 8"/>
          <p:cNvSpPr txBox="1"/>
          <p:nvPr/>
        </p:nvSpPr>
        <p:spPr>
          <a:xfrm>
            <a:off x="1107734" y="5253422"/>
            <a:ext cx="5245795" cy="1200329"/>
          </a:xfrm>
          <a:prstGeom prst="rect">
            <a:avLst/>
          </a:prstGeom>
          <a:solidFill>
            <a:schemeClr val="bg1"/>
          </a:solidFill>
          <a:ln>
            <a:solidFill>
              <a:schemeClr val="tx1"/>
            </a:solidFill>
          </a:ln>
        </p:spPr>
        <p:txBody>
          <a:bodyPr wrap="none" rtlCol="0">
            <a:spAutoFit/>
          </a:bodyPr>
          <a:lstStyle/>
          <a:p>
            <a:r>
              <a:rPr lang="en-US" sz="2400" b="1" dirty="0"/>
              <a:t>The withdrawing district will see the </a:t>
            </a:r>
          </a:p>
          <a:p>
            <a:r>
              <a:rPr lang="en-US" sz="2400" b="1" dirty="0"/>
              <a:t>enrollment into the new LEA but will </a:t>
            </a:r>
          </a:p>
          <a:p>
            <a:r>
              <a:rPr lang="en-US" sz="2400" b="1" dirty="0"/>
              <a:t>not see the cohort placement in ODDEX</a:t>
            </a:r>
          </a:p>
        </p:txBody>
      </p:sp>
      <p:sp>
        <p:nvSpPr>
          <p:cNvPr id="11" name="TextBox 10"/>
          <p:cNvSpPr txBox="1"/>
          <p:nvPr/>
        </p:nvSpPr>
        <p:spPr>
          <a:xfrm>
            <a:off x="8505802" y="2196435"/>
            <a:ext cx="3291838" cy="369332"/>
          </a:xfrm>
          <a:prstGeom prst="rect">
            <a:avLst/>
          </a:prstGeom>
          <a:solidFill>
            <a:schemeClr val="bg1"/>
          </a:solidFill>
          <a:ln>
            <a:solidFill>
              <a:schemeClr val="tx1"/>
            </a:solidFill>
          </a:ln>
        </p:spPr>
        <p:txBody>
          <a:bodyPr wrap="square" rtlCol="0">
            <a:spAutoFit/>
          </a:bodyPr>
          <a:lstStyle/>
          <a:p>
            <a:r>
              <a:rPr lang="en-US" b="1" dirty="0"/>
              <a:t>Section of Grad Cohort Report</a:t>
            </a:r>
          </a:p>
        </p:txBody>
      </p:sp>
      <p:sp>
        <p:nvSpPr>
          <p:cNvPr id="12" name="TextBox 11"/>
          <p:cNvSpPr txBox="1"/>
          <p:nvPr/>
        </p:nvSpPr>
        <p:spPr>
          <a:xfrm>
            <a:off x="8260120" y="3722674"/>
            <a:ext cx="3557641" cy="369332"/>
          </a:xfrm>
          <a:prstGeom prst="rect">
            <a:avLst/>
          </a:prstGeom>
          <a:solidFill>
            <a:schemeClr val="bg1"/>
          </a:solidFill>
          <a:ln>
            <a:solidFill>
              <a:schemeClr val="tx1"/>
            </a:solidFill>
          </a:ln>
        </p:spPr>
        <p:txBody>
          <a:bodyPr wrap="square" rtlCol="0">
            <a:spAutoFit/>
          </a:bodyPr>
          <a:lstStyle/>
          <a:p>
            <a:r>
              <a:rPr lang="en-US" b="1" dirty="0"/>
              <a:t>Section of ODDEX Grad Cohort tab </a:t>
            </a:r>
          </a:p>
        </p:txBody>
      </p:sp>
      <p:sp>
        <p:nvSpPr>
          <p:cNvPr id="7" name="TextBox 6"/>
          <p:cNvSpPr txBox="1"/>
          <p:nvPr/>
        </p:nvSpPr>
        <p:spPr>
          <a:xfrm>
            <a:off x="7663432" y="5482518"/>
            <a:ext cx="4027309" cy="461665"/>
          </a:xfrm>
          <a:prstGeom prst="rect">
            <a:avLst/>
          </a:prstGeom>
          <a:solidFill>
            <a:schemeClr val="bg1"/>
          </a:solidFill>
          <a:ln>
            <a:solidFill>
              <a:schemeClr val="tx1"/>
            </a:solidFill>
          </a:ln>
        </p:spPr>
        <p:txBody>
          <a:bodyPr wrap="square" rtlCol="0">
            <a:spAutoFit/>
          </a:bodyPr>
          <a:lstStyle/>
          <a:p>
            <a:r>
              <a:rPr lang="en-US" sz="2400" b="1" dirty="0"/>
              <a:t>New LEA IRN will appear here </a:t>
            </a:r>
          </a:p>
        </p:txBody>
      </p:sp>
      <p:pic>
        <p:nvPicPr>
          <p:cNvPr id="17" name="Picture 16" descr="Graphical user interface, application, Excel&#10;&#10;Description automatically generated">
            <a:extLst>
              <a:ext uri="{FF2B5EF4-FFF2-40B4-BE49-F238E27FC236}">
                <a16:creationId xmlns:a16="http://schemas.microsoft.com/office/drawing/2014/main" id="{48CABC3F-DED6-99F8-C52F-1350D4D7A2B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734701" y="2603200"/>
            <a:ext cx="11036082" cy="1104561"/>
          </a:xfrm>
          <a:prstGeom prst="rect">
            <a:avLst/>
          </a:prstGeom>
          <a:ln>
            <a:solidFill>
              <a:schemeClr val="tx1"/>
            </a:solidFill>
          </a:ln>
          <a:extLst>
            <a:ext uri="{53640926-AAD7-44D8-BBD7-CCE9431645EC}">
              <a14:shadowObscured xmlns:a14="http://schemas.microsoft.com/office/drawing/2010/main"/>
            </a:ext>
          </a:extLst>
        </p:spPr>
      </p:pic>
      <p:cxnSp>
        <p:nvCxnSpPr>
          <p:cNvPr id="14" name="Straight Arrow Connector 13"/>
          <p:cNvCxnSpPr>
            <a:cxnSpLocks/>
          </p:cNvCxnSpPr>
          <p:nvPr/>
        </p:nvCxnSpPr>
        <p:spPr>
          <a:xfrm flipH="1" flipV="1">
            <a:off x="8527291" y="5064926"/>
            <a:ext cx="316071" cy="4175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53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531282F5-73C8-44E8-FEC1-3753AC663C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22476" y="4359440"/>
            <a:ext cx="11205442" cy="1119840"/>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692494"/>
          </a:xfrm>
        </p:spPr>
        <p:txBody>
          <a:bodyPr>
            <a:noAutofit/>
          </a:bodyPr>
          <a:lstStyle/>
          <a:p>
            <a:r>
              <a:rPr lang="en-US" b="1" dirty="0"/>
              <a:t>Student Accountable in State Rate but not LEA</a:t>
            </a:r>
          </a:p>
        </p:txBody>
      </p:sp>
      <p:sp>
        <p:nvSpPr>
          <p:cNvPr id="3" name="Content Placeholder 2"/>
          <p:cNvSpPr>
            <a:spLocks noGrp="1"/>
          </p:cNvSpPr>
          <p:nvPr>
            <p:ph idx="1"/>
          </p:nvPr>
        </p:nvSpPr>
        <p:spPr>
          <a:xfrm>
            <a:off x="838199" y="1182554"/>
            <a:ext cx="10358121" cy="5018792"/>
          </a:xfrm>
        </p:spPr>
        <p:txBody>
          <a:bodyPr/>
          <a:lstStyle/>
          <a:p>
            <a:pPr marL="0" indent="0">
              <a:buNone/>
            </a:pPr>
            <a:r>
              <a:rPr lang="en-US" sz="3200" dirty="0"/>
              <a:t>Filter on Result Code GR9998</a:t>
            </a:r>
            <a:r>
              <a:rPr lang="en-US" sz="3200" dirty="0">
                <a:solidFill>
                  <a:srgbClr val="FF0000"/>
                </a:solidFill>
              </a:rPr>
              <a:t> </a:t>
            </a:r>
          </a:p>
          <a:p>
            <a:pPr lvl="1"/>
            <a:r>
              <a:rPr lang="en-US" sz="2800" dirty="0"/>
              <a:t>Example of a Jon Peterson Scholarship student </a:t>
            </a:r>
          </a:p>
        </p:txBody>
      </p:sp>
      <p:sp>
        <p:nvSpPr>
          <p:cNvPr id="4" name="Slide Number Placeholder 3"/>
          <p:cNvSpPr>
            <a:spLocks noGrp="1"/>
          </p:cNvSpPr>
          <p:nvPr>
            <p:ph type="sldNum" sz="quarter" idx="12"/>
          </p:nvPr>
        </p:nvSpPr>
        <p:spPr/>
        <p:txBody>
          <a:bodyPr/>
          <a:lstStyle/>
          <a:p>
            <a:fld id="{1BC7DB03-7057-184B-9DF0-B5FFC5E3886A}" type="slidenum">
              <a:rPr lang="en-US" smtClean="0"/>
              <a:t>35</a:t>
            </a:fld>
            <a:endParaRPr lang="en-US" dirty="0"/>
          </a:p>
        </p:txBody>
      </p:sp>
      <p:sp>
        <p:nvSpPr>
          <p:cNvPr id="13" name="TextBox 12"/>
          <p:cNvSpPr txBox="1"/>
          <p:nvPr/>
        </p:nvSpPr>
        <p:spPr>
          <a:xfrm>
            <a:off x="3230264" y="5567561"/>
            <a:ext cx="4208588" cy="1200329"/>
          </a:xfrm>
          <a:prstGeom prst="rect">
            <a:avLst/>
          </a:prstGeom>
          <a:solidFill>
            <a:schemeClr val="bg1"/>
          </a:solidFill>
          <a:ln w="28575">
            <a:solidFill>
              <a:schemeClr val="tx1"/>
            </a:solidFill>
          </a:ln>
        </p:spPr>
        <p:txBody>
          <a:bodyPr wrap="none" rtlCol="0">
            <a:spAutoFit/>
          </a:bodyPr>
          <a:lstStyle/>
          <a:p>
            <a:r>
              <a:rPr lang="en-US" sz="2400" b="1" dirty="0"/>
              <a:t>Student accountable LEA IRN is </a:t>
            </a:r>
          </a:p>
          <a:p>
            <a:r>
              <a:rPr lang="en-US" sz="2400" b="1" dirty="0"/>
              <a:t>****** and is not included in </a:t>
            </a:r>
          </a:p>
          <a:p>
            <a:r>
              <a:rPr lang="en-US" sz="2400" b="1" dirty="0"/>
              <a:t>the graduation rate (N/N)</a:t>
            </a:r>
          </a:p>
        </p:txBody>
      </p:sp>
      <p:sp>
        <p:nvSpPr>
          <p:cNvPr id="7" name="TextBox 6"/>
          <p:cNvSpPr txBox="1"/>
          <p:nvPr/>
        </p:nvSpPr>
        <p:spPr>
          <a:xfrm>
            <a:off x="7673625" y="2095047"/>
            <a:ext cx="4154293" cy="461665"/>
          </a:xfrm>
          <a:prstGeom prst="rect">
            <a:avLst/>
          </a:prstGeom>
          <a:solidFill>
            <a:schemeClr val="bg1"/>
          </a:solidFill>
          <a:ln>
            <a:solidFill>
              <a:schemeClr val="tx1"/>
            </a:solidFill>
          </a:ln>
        </p:spPr>
        <p:txBody>
          <a:bodyPr wrap="square" rtlCol="0">
            <a:spAutoFit/>
          </a:bodyPr>
          <a:lstStyle/>
          <a:p>
            <a:r>
              <a:rPr lang="en-US" sz="2400" b="1" dirty="0"/>
              <a:t>Section of Grad Cohort Report</a:t>
            </a:r>
          </a:p>
        </p:txBody>
      </p:sp>
      <p:sp>
        <p:nvSpPr>
          <p:cNvPr id="8" name="TextBox 7"/>
          <p:cNvSpPr txBox="1"/>
          <p:nvPr/>
        </p:nvSpPr>
        <p:spPr>
          <a:xfrm>
            <a:off x="7714155" y="3897775"/>
            <a:ext cx="4073231" cy="461665"/>
          </a:xfrm>
          <a:prstGeom prst="rect">
            <a:avLst/>
          </a:prstGeom>
          <a:solidFill>
            <a:schemeClr val="bg1"/>
          </a:solidFill>
          <a:ln>
            <a:solidFill>
              <a:schemeClr val="tx1"/>
            </a:solidFill>
          </a:ln>
        </p:spPr>
        <p:txBody>
          <a:bodyPr wrap="none" rtlCol="0">
            <a:spAutoFit/>
          </a:bodyPr>
          <a:lstStyle/>
          <a:p>
            <a:r>
              <a:rPr lang="en-US" sz="2400" b="1" dirty="0"/>
              <a:t>Section of ODDEX Grad Cohort</a:t>
            </a:r>
          </a:p>
        </p:txBody>
      </p:sp>
      <p:cxnSp>
        <p:nvCxnSpPr>
          <p:cNvPr id="15" name="Straight Arrow Connector 14">
            <a:extLst>
              <a:ext uri="{FF2B5EF4-FFF2-40B4-BE49-F238E27FC236}">
                <a16:creationId xmlns:a16="http://schemas.microsoft.com/office/drawing/2014/main" id="{10E5F420-0B90-4744-8D6C-54644ADC90A3}"/>
              </a:ext>
            </a:extLst>
          </p:cNvPr>
          <p:cNvCxnSpPr>
            <a:cxnSpLocks/>
          </p:cNvCxnSpPr>
          <p:nvPr/>
        </p:nvCxnSpPr>
        <p:spPr>
          <a:xfrm flipH="1" flipV="1">
            <a:off x="4294151" y="3738319"/>
            <a:ext cx="621978" cy="1853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156FBD-5B60-463D-A721-8C1A7157D857}"/>
              </a:ext>
            </a:extLst>
          </p:cNvPr>
          <p:cNvCxnSpPr>
            <a:cxnSpLocks/>
          </p:cNvCxnSpPr>
          <p:nvPr/>
        </p:nvCxnSpPr>
        <p:spPr>
          <a:xfrm flipV="1">
            <a:off x="4916129" y="5063528"/>
            <a:ext cx="904568" cy="5040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 application, table, Excel&#10;&#10;Description automatically generated">
            <a:extLst>
              <a:ext uri="{FF2B5EF4-FFF2-40B4-BE49-F238E27FC236}">
                <a16:creationId xmlns:a16="http://schemas.microsoft.com/office/drawing/2014/main" id="{00FF4725-929D-FBC6-CAF5-59E488C6AD6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838199" y="2575088"/>
            <a:ext cx="10773697" cy="109590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7847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 table, Excel&#10;&#10;Description automatically generated">
            <a:extLst>
              <a:ext uri="{FF2B5EF4-FFF2-40B4-BE49-F238E27FC236}">
                <a16:creationId xmlns:a16="http://schemas.microsoft.com/office/drawing/2014/main" id="{E6917776-81E8-1323-3081-404413D023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838200" y="2557824"/>
            <a:ext cx="10986089" cy="1250949"/>
          </a:xfrm>
          <a:prstGeom prst="rect">
            <a:avLst/>
          </a:prstGeom>
          <a:ln>
            <a:solidFill>
              <a:schemeClr val="tx1"/>
            </a:solidFill>
          </a:ln>
          <a:extLst>
            <a:ext uri="{53640926-AAD7-44D8-BBD7-CCE9431645EC}">
              <a14:shadowObscured xmlns:a14="http://schemas.microsoft.com/office/drawing/2010/main"/>
            </a:ext>
          </a:extLst>
        </p:spPr>
      </p:pic>
      <p:pic>
        <p:nvPicPr>
          <p:cNvPr id="15" name="Picture 14" descr="Graphical user interface, application&#10;&#10;Description automatically generated">
            <a:extLst>
              <a:ext uri="{FF2B5EF4-FFF2-40B4-BE49-F238E27FC236}">
                <a16:creationId xmlns:a16="http://schemas.microsoft.com/office/drawing/2014/main" id="{40AC309F-50FC-8D3F-B5FC-BC6976E4507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646379" y="4213127"/>
            <a:ext cx="11271800" cy="1476495"/>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5"/>
            <a:ext cx="10515600" cy="854075"/>
          </a:xfrm>
        </p:spPr>
        <p:txBody>
          <a:bodyPr>
            <a:normAutofit fontScale="90000"/>
          </a:bodyPr>
          <a:lstStyle/>
          <a:p>
            <a:r>
              <a:rPr lang="en-US" dirty="0"/>
              <a:t/>
            </a:r>
            <a:br>
              <a:rPr lang="en-US" dirty="0"/>
            </a:br>
            <a:r>
              <a:rPr lang="en-US" sz="4900" b="1" dirty="0"/>
              <a:t>Student has Exited Ohio Rate </a:t>
            </a:r>
            <a:r>
              <a:rPr lang="en-US" dirty="0"/>
              <a:t/>
            </a:r>
            <a:br>
              <a:rPr lang="en-US" dirty="0"/>
            </a:br>
            <a:endParaRPr lang="en-US" b="1" dirty="0"/>
          </a:p>
        </p:txBody>
      </p:sp>
      <p:sp>
        <p:nvSpPr>
          <p:cNvPr id="3" name="Content Placeholder 2"/>
          <p:cNvSpPr>
            <a:spLocks noGrp="1"/>
          </p:cNvSpPr>
          <p:nvPr>
            <p:ph idx="1"/>
          </p:nvPr>
        </p:nvSpPr>
        <p:spPr>
          <a:xfrm>
            <a:off x="838200" y="1219200"/>
            <a:ext cx="10893540" cy="4826024"/>
          </a:xfrm>
        </p:spPr>
        <p:txBody>
          <a:bodyPr/>
          <a:lstStyle/>
          <a:p>
            <a:pPr marL="0" indent="0">
              <a:buNone/>
            </a:pPr>
            <a:r>
              <a:rPr lang="en-US" sz="3200" dirty="0"/>
              <a:t>Filter on Result Code</a:t>
            </a:r>
            <a:r>
              <a:rPr lang="en-US" sz="3200" dirty="0">
                <a:solidFill>
                  <a:srgbClr val="FF0000"/>
                </a:solidFill>
              </a:rPr>
              <a:t> </a:t>
            </a:r>
            <a:r>
              <a:rPr lang="en-US" sz="3200" dirty="0"/>
              <a:t>GR9999</a:t>
            </a:r>
            <a:r>
              <a:rPr lang="en-US" sz="3200" dirty="0">
                <a:solidFill>
                  <a:srgbClr val="FF0000"/>
                </a:solidFill>
              </a:rPr>
              <a:t> </a:t>
            </a:r>
          </a:p>
          <a:p>
            <a:pPr lvl="1"/>
            <a:r>
              <a:rPr lang="en-US" sz="2800" dirty="0"/>
              <a:t>Example of a student withdrawn out of state – withdrawal code 40</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36</a:t>
            </a:fld>
            <a:endParaRPr lang="en-US" dirty="0"/>
          </a:p>
        </p:txBody>
      </p:sp>
      <p:sp>
        <p:nvSpPr>
          <p:cNvPr id="9" name="TextBox 8"/>
          <p:cNvSpPr txBox="1"/>
          <p:nvPr/>
        </p:nvSpPr>
        <p:spPr>
          <a:xfrm>
            <a:off x="974218" y="5816070"/>
            <a:ext cx="5673162" cy="830997"/>
          </a:xfrm>
          <a:prstGeom prst="rect">
            <a:avLst/>
          </a:prstGeom>
          <a:solidFill>
            <a:schemeClr val="bg1"/>
          </a:solidFill>
          <a:ln w="28575">
            <a:solidFill>
              <a:schemeClr val="tx1"/>
            </a:solidFill>
          </a:ln>
        </p:spPr>
        <p:txBody>
          <a:bodyPr wrap="square" rtlCol="0">
            <a:spAutoFit/>
          </a:bodyPr>
          <a:lstStyle/>
          <a:p>
            <a:r>
              <a:rPr lang="en-US" sz="2400" b="1" dirty="0"/>
              <a:t>Student’s Accountable IRN is 999999 and is </a:t>
            </a:r>
          </a:p>
          <a:p>
            <a:r>
              <a:rPr lang="en-US" sz="2400" b="1" dirty="0"/>
              <a:t>not included in the graduation rate (N/N)</a:t>
            </a:r>
          </a:p>
        </p:txBody>
      </p:sp>
      <p:sp>
        <p:nvSpPr>
          <p:cNvPr id="13" name="TextBox 12"/>
          <p:cNvSpPr txBox="1"/>
          <p:nvPr/>
        </p:nvSpPr>
        <p:spPr>
          <a:xfrm>
            <a:off x="8651292" y="2169034"/>
            <a:ext cx="3173667" cy="369332"/>
          </a:xfrm>
          <a:prstGeom prst="rect">
            <a:avLst/>
          </a:prstGeom>
          <a:solidFill>
            <a:schemeClr val="bg1"/>
          </a:solidFill>
          <a:ln>
            <a:solidFill>
              <a:schemeClr val="tx1"/>
            </a:solidFill>
          </a:ln>
        </p:spPr>
        <p:txBody>
          <a:bodyPr wrap="square" rtlCol="0">
            <a:spAutoFit/>
          </a:bodyPr>
          <a:lstStyle/>
          <a:p>
            <a:r>
              <a:rPr lang="en-US" b="1" dirty="0"/>
              <a:t>Section of Grad Cohort Report</a:t>
            </a:r>
          </a:p>
        </p:txBody>
      </p:sp>
      <p:sp>
        <p:nvSpPr>
          <p:cNvPr id="14" name="TextBox 13"/>
          <p:cNvSpPr txBox="1"/>
          <p:nvPr/>
        </p:nvSpPr>
        <p:spPr>
          <a:xfrm>
            <a:off x="8725620" y="3902013"/>
            <a:ext cx="3098669" cy="369332"/>
          </a:xfrm>
          <a:prstGeom prst="rect">
            <a:avLst/>
          </a:prstGeom>
          <a:solidFill>
            <a:schemeClr val="bg1"/>
          </a:solidFill>
          <a:ln>
            <a:solidFill>
              <a:schemeClr val="tx1"/>
            </a:solidFill>
          </a:ln>
        </p:spPr>
        <p:txBody>
          <a:bodyPr wrap="none" rtlCol="0">
            <a:spAutoFit/>
          </a:bodyPr>
          <a:lstStyle/>
          <a:p>
            <a:r>
              <a:rPr lang="en-US" b="1" dirty="0"/>
              <a:t>Section of ODDEX Grad Cohort</a:t>
            </a:r>
          </a:p>
        </p:txBody>
      </p:sp>
      <p:cxnSp>
        <p:nvCxnSpPr>
          <p:cNvPr id="11" name="Straight Arrow Connector 10">
            <a:extLst>
              <a:ext uri="{FF2B5EF4-FFF2-40B4-BE49-F238E27FC236}">
                <a16:creationId xmlns:a16="http://schemas.microsoft.com/office/drawing/2014/main" id="{F27D33BF-5487-49B1-AD8C-B756241443DF}"/>
              </a:ext>
            </a:extLst>
          </p:cNvPr>
          <p:cNvCxnSpPr>
            <a:cxnSpLocks/>
            <a:stCxn id="9" idx="0"/>
          </p:cNvCxnSpPr>
          <p:nvPr/>
        </p:nvCxnSpPr>
        <p:spPr>
          <a:xfrm flipV="1">
            <a:off x="3810799" y="3808773"/>
            <a:ext cx="603885" cy="20072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BEDABDE-7A33-4F94-9F40-F60B8ED0FAEC}"/>
              </a:ext>
            </a:extLst>
          </p:cNvPr>
          <p:cNvCxnSpPr>
            <a:cxnSpLocks/>
            <a:stCxn id="9" idx="0"/>
          </p:cNvCxnSpPr>
          <p:nvPr/>
        </p:nvCxnSpPr>
        <p:spPr>
          <a:xfrm flipV="1">
            <a:off x="3810799" y="4983188"/>
            <a:ext cx="1892794" cy="8328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67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4" descr="Graphical user interface, application&#10;&#10;Description automatically generated">
            <a:extLst>
              <a:ext uri="{FF2B5EF4-FFF2-40B4-BE49-F238E27FC236}">
                <a16:creationId xmlns:a16="http://schemas.microsoft.com/office/drawing/2014/main" id="{75589F55-50E5-2E8F-5CD3-32E863FCFB4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2642448" y="1590555"/>
            <a:ext cx="8577881" cy="4519988"/>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1023408"/>
          </a:xfrm>
        </p:spPr>
        <p:txBody>
          <a:bodyPr>
            <a:normAutofit/>
          </a:bodyPr>
          <a:lstStyle/>
          <a:p>
            <a:r>
              <a:rPr lang="en-US" b="1" dirty="0"/>
              <a:t>Student Accountable in This LEA</a:t>
            </a:r>
          </a:p>
        </p:txBody>
      </p:sp>
      <p:sp>
        <p:nvSpPr>
          <p:cNvPr id="4" name="Slide Number Placeholder 3"/>
          <p:cNvSpPr>
            <a:spLocks noGrp="1"/>
          </p:cNvSpPr>
          <p:nvPr>
            <p:ph type="sldNum" sz="quarter" idx="12"/>
          </p:nvPr>
        </p:nvSpPr>
        <p:spPr/>
        <p:txBody>
          <a:bodyPr/>
          <a:lstStyle/>
          <a:p>
            <a:fld id="{1BC7DB03-7057-184B-9DF0-B5FFC5E3886A}" type="slidenum">
              <a:rPr lang="en-US" smtClean="0"/>
              <a:t>37</a:t>
            </a:fld>
            <a:endParaRPr lang="en-US" dirty="0"/>
          </a:p>
        </p:txBody>
      </p:sp>
      <p:sp>
        <p:nvSpPr>
          <p:cNvPr id="6" name="TextBox 5"/>
          <p:cNvSpPr txBox="1"/>
          <p:nvPr/>
        </p:nvSpPr>
        <p:spPr>
          <a:xfrm>
            <a:off x="365994" y="3784574"/>
            <a:ext cx="4191917" cy="461665"/>
          </a:xfrm>
          <a:prstGeom prst="rect">
            <a:avLst/>
          </a:prstGeom>
          <a:solidFill>
            <a:schemeClr val="bg1"/>
          </a:solidFill>
          <a:ln>
            <a:solidFill>
              <a:schemeClr val="tx1"/>
            </a:solidFill>
          </a:ln>
        </p:spPr>
        <p:txBody>
          <a:bodyPr wrap="none" rtlCol="0">
            <a:spAutoFit/>
          </a:bodyPr>
          <a:lstStyle/>
          <a:p>
            <a:r>
              <a:rPr lang="en-US" sz="2400" b="1" dirty="0"/>
              <a:t>2. Filter on Result Code GR0000</a:t>
            </a:r>
          </a:p>
        </p:txBody>
      </p:sp>
      <p:cxnSp>
        <p:nvCxnSpPr>
          <p:cNvPr id="9" name="Straight Arrow Connector 8"/>
          <p:cNvCxnSpPr>
            <a:cxnSpLocks/>
            <a:stCxn id="6" idx="3"/>
          </p:cNvCxnSpPr>
          <p:nvPr/>
        </p:nvCxnSpPr>
        <p:spPr>
          <a:xfrm flipV="1">
            <a:off x="4557911" y="3538767"/>
            <a:ext cx="808772" cy="476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34176" y="1140563"/>
            <a:ext cx="4368632" cy="461665"/>
          </a:xfrm>
          <a:prstGeom prst="rect">
            <a:avLst/>
          </a:prstGeom>
          <a:solidFill>
            <a:schemeClr val="bg1"/>
          </a:solidFill>
          <a:ln w="3175">
            <a:solidFill>
              <a:schemeClr val="tx1"/>
            </a:solidFill>
          </a:ln>
        </p:spPr>
        <p:txBody>
          <a:bodyPr wrap="square" rtlCol="0">
            <a:spAutoFit/>
          </a:bodyPr>
          <a:lstStyle/>
          <a:p>
            <a:r>
              <a:rPr lang="en-US" sz="2400" b="1" dirty="0"/>
              <a:t>3. From the Data tab, select Sort </a:t>
            </a:r>
          </a:p>
        </p:txBody>
      </p:sp>
      <p:sp>
        <p:nvSpPr>
          <p:cNvPr id="12" name="Rounded Rectangle 11"/>
          <p:cNvSpPr/>
          <p:nvPr/>
        </p:nvSpPr>
        <p:spPr>
          <a:xfrm>
            <a:off x="2620176" y="1590556"/>
            <a:ext cx="391370" cy="2183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257836" y="1804249"/>
            <a:ext cx="308508" cy="5278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cxnSpLocks/>
          </p:cNvCxnSpPr>
          <p:nvPr/>
        </p:nvCxnSpPr>
        <p:spPr>
          <a:xfrm flipH="1">
            <a:off x="2928301" y="1409175"/>
            <a:ext cx="1305875" cy="2741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94962" y="5565244"/>
            <a:ext cx="5127382" cy="830997"/>
          </a:xfrm>
          <a:prstGeom prst="rect">
            <a:avLst/>
          </a:prstGeom>
          <a:solidFill>
            <a:schemeClr val="bg1"/>
          </a:solidFill>
          <a:ln>
            <a:solidFill>
              <a:schemeClr val="tx1"/>
            </a:solidFill>
          </a:ln>
        </p:spPr>
        <p:txBody>
          <a:bodyPr wrap="square" rtlCol="0">
            <a:spAutoFit/>
          </a:bodyPr>
          <a:lstStyle/>
          <a:p>
            <a:r>
              <a:rPr lang="en-US" sz="2400" b="1" dirty="0"/>
              <a:t>4. Sort by “Numerator Flag” and leave </a:t>
            </a:r>
          </a:p>
          <a:p>
            <a:r>
              <a:rPr lang="en-US" sz="2400" b="1" dirty="0"/>
              <a:t>the “Order” as A to Z then click “OK”</a:t>
            </a:r>
          </a:p>
        </p:txBody>
      </p:sp>
      <p:sp>
        <p:nvSpPr>
          <p:cNvPr id="19" name="Oval 18"/>
          <p:cNvSpPr/>
          <p:nvPr/>
        </p:nvSpPr>
        <p:spPr>
          <a:xfrm>
            <a:off x="4240597" y="4592428"/>
            <a:ext cx="1710266" cy="3982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48620" y="5499132"/>
            <a:ext cx="750177" cy="4616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9A2D68C-111A-45C8-8601-B51AA7B77E7C}"/>
              </a:ext>
            </a:extLst>
          </p:cNvPr>
          <p:cNvCxnSpPr>
            <a:cxnSpLocks/>
          </p:cNvCxnSpPr>
          <p:nvPr/>
        </p:nvCxnSpPr>
        <p:spPr>
          <a:xfrm>
            <a:off x="5366683" y="1590556"/>
            <a:ext cx="839049" cy="2914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518545D-FE22-4B62-9B4D-593F5CF752FA}"/>
              </a:ext>
            </a:extLst>
          </p:cNvPr>
          <p:cNvCxnSpPr>
            <a:cxnSpLocks/>
          </p:cNvCxnSpPr>
          <p:nvPr/>
        </p:nvCxnSpPr>
        <p:spPr>
          <a:xfrm flipV="1">
            <a:off x="5095730" y="4946709"/>
            <a:ext cx="400944" cy="6185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054A690-28F7-4931-B88C-E4F664FDDD6B}"/>
              </a:ext>
            </a:extLst>
          </p:cNvPr>
          <p:cNvSpPr/>
          <p:nvPr/>
        </p:nvSpPr>
        <p:spPr>
          <a:xfrm>
            <a:off x="5266679" y="3167022"/>
            <a:ext cx="459989" cy="6534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31AC725-73CE-47A6-9343-98C059795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371" y="1828034"/>
            <a:ext cx="1591229" cy="1372434"/>
          </a:xfrm>
          <a:prstGeom prst="rect">
            <a:avLst/>
          </a:prstGeom>
          <a:ln>
            <a:solidFill>
              <a:schemeClr val="tx1"/>
            </a:solidFill>
          </a:ln>
        </p:spPr>
      </p:pic>
      <p:sp>
        <p:nvSpPr>
          <p:cNvPr id="31" name="TextBox 30">
            <a:extLst>
              <a:ext uri="{FF2B5EF4-FFF2-40B4-BE49-F238E27FC236}">
                <a16:creationId xmlns:a16="http://schemas.microsoft.com/office/drawing/2014/main" id="{21BCD83D-F460-46FB-8003-9D80187E6D77}"/>
              </a:ext>
            </a:extLst>
          </p:cNvPr>
          <p:cNvSpPr txBox="1"/>
          <p:nvPr/>
        </p:nvSpPr>
        <p:spPr>
          <a:xfrm>
            <a:off x="122338" y="1366369"/>
            <a:ext cx="2339615" cy="461665"/>
          </a:xfrm>
          <a:prstGeom prst="rect">
            <a:avLst/>
          </a:prstGeom>
          <a:solidFill>
            <a:schemeClr val="bg1"/>
          </a:solidFill>
          <a:ln>
            <a:solidFill>
              <a:schemeClr val="tx1"/>
            </a:solidFill>
          </a:ln>
        </p:spPr>
        <p:txBody>
          <a:bodyPr wrap="none" rtlCol="0">
            <a:spAutoFit/>
          </a:bodyPr>
          <a:lstStyle/>
          <a:p>
            <a:r>
              <a:rPr lang="en-US" sz="2400" b="1" dirty="0"/>
              <a:t>1. Select all data </a:t>
            </a:r>
          </a:p>
        </p:txBody>
      </p:sp>
      <p:sp>
        <p:nvSpPr>
          <p:cNvPr id="32" name="Rectangle 31">
            <a:extLst>
              <a:ext uri="{FF2B5EF4-FFF2-40B4-BE49-F238E27FC236}">
                <a16:creationId xmlns:a16="http://schemas.microsoft.com/office/drawing/2014/main" id="{FA07E8EF-F17A-430B-A0FD-0F808C4CEC78}"/>
              </a:ext>
            </a:extLst>
          </p:cNvPr>
          <p:cNvSpPr/>
          <p:nvPr/>
        </p:nvSpPr>
        <p:spPr>
          <a:xfrm>
            <a:off x="731611" y="1828034"/>
            <a:ext cx="542385" cy="4616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C1C1892C-943E-4CD4-AA58-FD44F3A6D02E}"/>
              </a:ext>
            </a:extLst>
          </p:cNvPr>
          <p:cNvCxnSpPr>
            <a:cxnSpLocks/>
          </p:cNvCxnSpPr>
          <p:nvPr/>
        </p:nvCxnSpPr>
        <p:spPr>
          <a:xfrm>
            <a:off x="277402" y="1828034"/>
            <a:ext cx="667820" cy="2220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13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 table, Excel&#10;&#10;Description automatically generated">
            <a:extLst>
              <a:ext uri="{FF2B5EF4-FFF2-40B4-BE49-F238E27FC236}">
                <a16:creationId xmlns:a16="http://schemas.microsoft.com/office/drawing/2014/main" id="{7FC26192-A7AF-0E3E-B1A1-38FC7B26C08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68872" y="3130370"/>
            <a:ext cx="10684928" cy="2799137"/>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5"/>
            <a:ext cx="10515600" cy="1203653"/>
          </a:xfrm>
        </p:spPr>
        <p:txBody>
          <a:bodyPr/>
          <a:lstStyle/>
          <a:p>
            <a:r>
              <a:rPr lang="en-US" b="1" dirty="0"/>
              <a:t>Student Accountable in This LEA, cont’d</a:t>
            </a:r>
            <a:endParaRPr lang="en-US" dirty="0"/>
          </a:p>
        </p:txBody>
      </p:sp>
      <p:sp>
        <p:nvSpPr>
          <p:cNvPr id="3" name="Content Placeholder 2"/>
          <p:cNvSpPr>
            <a:spLocks noGrp="1"/>
          </p:cNvSpPr>
          <p:nvPr>
            <p:ph idx="1"/>
          </p:nvPr>
        </p:nvSpPr>
        <p:spPr>
          <a:xfrm>
            <a:off x="838200" y="1669225"/>
            <a:ext cx="10515600" cy="4507738"/>
          </a:xfrm>
        </p:spPr>
        <p:txBody>
          <a:bodyPr/>
          <a:lstStyle/>
          <a:p>
            <a:pPr marL="0" indent="0">
              <a:buNone/>
            </a:pPr>
            <a:r>
              <a:rPr lang="en-US" sz="3200" dirty="0"/>
              <a:t>Denominator = Y and Numerator = N</a:t>
            </a:r>
          </a:p>
          <a:p>
            <a:pPr lvl="1"/>
            <a:r>
              <a:rPr lang="en-US" sz="2800" dirty="0"/>
              <a:t>Not Withdrawn/Non-Graduate</a:t>
            </a:r>
          </a:p>
          <a:p>
            <a:pPr lvl="1"/>
            <a:r>
              <a:rPr lang="en-US" sz="2800" dirty="0"/>
              <a:t>These students not reported as graduates, verify data accuracy</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38</a:t>
            </a:fld>
            <a:endParaRPr lang="en-US" dirty="0"/>
          </a:p>
        </p:txBody>
      </p:sp>
      <p:sp>
        <p:nvSpPr>
          <p:cNvPr id="5" name="TextBox 4">
            <a:extLst>
              <a:ext uri="{FF2B5EF4-FFF2-40B4-BE49-F238E27FC236}">
                <a16:creationId xmlns:a16="http://schemas.microsoft.com/office/drawing/2014/main" id="{09FB0D65-45DB-4820-8483-E168B4B84443}"/>
              </a:ext>
            </a:extLst>
          </p:cNvPr>
          <p:cNvSpPr txBox="1"/>
          <p:nvPr/>
        </p:nvSpPr>
        <p:spPr>
          <a:xfrm>
            <a:off x="5586618" y="5945392"/>
            <a:ext cx="2398477" cy="830997"/>
          </a:xfrm>
          <a:prstGeom prst="rect">
            <a:avLst/>
          </a:prstGeom>
          <a:noFill/>
          <a:ln>
            <a:solidFill>
              <a:schemeClr val="tx1"/>
            </a:solidFill>
          </a:ln>
        </p:spPr>
        <p:txBody>
          <a:bodyPr wrap="square" rtlCol="0">
            <a:spAutoFit/>
          </a:bodyPr>
          <a:lstStyle/>
          <a:p>
            <a:r>
              <a:rPr lang="en-US" sz="2400" b="1" dirty="0"/>
              <a:t>Filter on blank</a:t>
            </a:r>
          </a:p>
          <a:p>
            <a:r>
              <a:rPr lang="en-US" sz="2400" b="1" dirty="0"/>
              <a:t>withdrawal dates</a:t>
            </a:r>
          </a:p>
        </p:txBody>
      </p:sp>
      <p:sp>
        <p:nvSpPr>
          <p:cNvPr id="8" name="Rectangle 7">
            <a:extLst>
              <a:ext uri="{FF2B5EF4-FFF2-40B4-BE49-F238E27FC236}">
                <a16:creationId xmlns:a16="http://schemas.microsoft.com/office/drawing/2014/main" id="{FEDB84B0-6E39-4BDB-9F46-19EBE10FB5C7}"/>
              </a:ext>
            </a:extLst>
          </p:cNvPr>
          <p:cNvSpPr/>
          <p:nvPr/>
        </p:nvSpPr>
        <p:spPr>
          <a:xfrm>
            <a:off x="9479162" y="3334408"/>
            <a:ext cx="1288027" cy="26109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AFE4B16-2DA5-4E88-B76F-9B3B6DAB08C8}"/>
              </a:ext>
            </a:extLst>
          </p:cNvPr>
          <p:cNvCxnSpPr>
            <a:cxnSpLocks/>
            <a:stCxn id="5" idx="3"/>
          </p:cNvCxnSpPr>
          <p:nvPr/>
        </p:nvCxnSpPr>
        <p:spPr>
          <a:xfrm flipV="1">
            <a:off x="7985095" y="4948518"/>
            <a:ext cx="1696787" cy="14123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099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 table, Excel&#10;&#10;Description automatically generated">
            <a:extLst>
              <a:ext uri="{FF2B5EF4-FFF2-40B4-BE49-F238E27FC236}">
                <a16:creationId xmlns:a16="http://schemas.microsoft.com/office/drawing/2014/main" id="{AC5E2DA6-241A-BD57-A403-2B6B3B22E97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67830" y="3358344"/>
            <a:ext cx="10856340" cy="2733055"/>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1039132"/>
          </a:xfrm>
        </p:spPr>
        <p:txBody>
          <a:bodyPr/>
          <a:lstStyle/>
          <a:p>
            <a:r>
              <a:rPr lang="en-US" b="1" dirty="0"/>
              <a:t>Student Accountable in this LEA, cont’d</a:t>
            </a:r>
          </a:p>
        </p:txBody>
      </p:sp>
      <p:sp>
        <p:nvSpPr>
          <p:cNvPr id="3" name="Content Placeholder 2"/>
          <p:cNvSpPr>
            <a:spLocks noGrp="1"/>
          </p:cNvSpPr>
          <p:nvPr>
            <p:ph idx="1"/>
          </p:nvPr>
        </p:nvSpPr>
        <p:spPr>
          <a:xfrm>
            <a:off x="838200" y="1404258"/>
            <a:ext cx="10843516" cy="4772705"/>
          </a:xfrm>
        </p:spPr>
        <p:txBody>
          <a:bodyPr/>
          <a:lstStyle/>
          <a:p>
            <a:pPr marL="0" indent="0">
              <a:buNone/>
            </a:pPr>
            <a:r>
              <a:rPr lang="en-US" sz="3200" dirty="0"/>
              <a:t>Denominator = Y and Numerator = N</a:t>
            </a:r>
          </a:p>
          <a:p>
            <a:pPr lvl="1"/>
            <a:r>
              <a:rPr lang="en-US" sz="2800" dirty="0"/>
              <a:t>Withdrawn with a 48 or 7# code/Non-Graduate</a:t>
            </a:r>
          </a:p>
          <a:p>
            <a:pPr lvl="1"/>
            <a:r>
              <a:rPr lang="en-US" sz="2800" dirty="0"/>
              <a:t>These students were reported as dropouts, verify data accuracy</a:t>
            </a: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39</a:t>
            </a:fld>
            <a:endParaRPr lang="en-US" dirty="0"/>
          </a:p>
        </p:txBody>
      </p:sp>
      <p:sp>
        <p:nvSpPr>
          <p:cNvPr id="6" name="Rectangle 5"/>
          <p:cNvSpPr/>
          <p:nvPr/>
        </p:nvSpPr>
        <p:spPr>
          <a:xfrm>
            <a:off x="10942082" y="3657722"/>
            <a:ext cx="582088" cy="24074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499C31-63FD-4B68-B560-7A3CC1113B05}"/>
              </a:ext>
            </a:extLst>
          </p:cNvPr>
          <p:cNvSpPr txBox="1"/>
          <p:nvPr/>
        </p:nvSpPr>
        <p:spPr>
          <a:xfrm>
            <a:off x="7752764" y="2826725"/>
            <a:ext cx="2829364" cy="830997"/>
          </a:xfrm>
          <a:prstGeom prst="rect">
            <a:avLst/>
          </a:prstGeom>
          <a:solidFill>
            <a:schemeClr val="bg1">
              <a:lumMod val="95000"/>
            </a:schemeClr>
          </a:solidFill>
          <a:ln>
            <a:solidFill>
              <a:schemeClr val="tx1"/>
            </a:solidFill>
          </a:ln>
        </p:spPr>
        <p:txBody>
          <a:bodyPr wrap="square" rtlCol="0">
            <a:spAutoFit/>
          </a:bodyPr>
          <a:lstStyle/>
          <a:p>
            <a:r>
              <a:rPr lang="en-US" sz="2400" b="1" dirty="0"/>
              <a:t>Filter on withdrawal </a:t>
            </a:r>
          </a:p>
          <a:p>
            <a:r>
              <a:rPr lang="en-US" sz="2400" b="1" dirty="0"/>
              <a:t>codes of 48 and 7# </a:t>
            </a:r>
          </a:p>
        </p:txBody>
      </p:sp>
      <p:cxnSp>
        <p:nvCxnSpPr>
          <p:cNvPr id="10" name="Straight Arrow Connector 9">
            <a:extLst>
              <a:ext uri="{FF2B5EF4-FFF2-40B4-BE49-F238E27FC236}">
                <a16:creationId xmlns:a16="http://schemas.microsoft.com/office/drawing/2014/main" id="{5985EFD3-5410-40A0-8DD0-F28F9A6D0A9A}"/>
              </a:ext>
            </a:extLst>
          </p:cNvPr>
          <p:cNvCxnSpPr>
            <a:cxnSpLocks/>
          </p:cNvCxnSpPr>
          <p:nvPr/>
        </p:nvCxnSpPr>
        <p:spPr>
          <a:xfrm>
            <a:off x="9039482" y="3615037"/>
            <a:ext cx="1663670" cy="544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25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83055"/>
            <a:ext cx="10515600" cy="866626"/>
          </a:xfrm>
        </p:spPr>
        <p:txBody>
          <a:bodyPr/>
          <a:lstStyle/>
          <a:p>
            <a:r>
              <a:rPr lang="en-US" b="1" dirty="0"/>
              <a:t>Overview</a:t>
            </a:r>
          </a:p>
        </p:txBody>
      </p:sp>
      <p:sp>
        <p:nvSpPr>
          <p:cNvPr id="2" name="Content Placeholder 1"/>
          <p:cNvSpPr>
            <a:spLocks noGrp="1"/>
          </p:cNvSpPr>
          <p:nvPr>
            <p:ph idx="1"/>
          </p:nvPr>
        </p:nvSpPr>
        <p:spPr>
          <a:xfrm>
            <a:off x="838200" y="1249682"/>
            <a:ext cx="10998200" cy="4677394"/>
          </a:xfrm>
        </p:spPr>
        <p:txBody>
          <a:bodyPr>
            <a:normAutofit/>
          </a:bodyPr>
          <a:lstStyle/>
          <a:p>
            <a:pPr>
              <a:buFont typeface="Arial" panose="020B0604020202020204" pitchFamily="34" charset="0"/>
              <a:buChar char="•"/>
            </a:pPr>
            <a:r>
              <a:rPr lang="en-US" sz="3200" dirty="0"/>
              <a:t>Graduation Reports</a:t>
            </a:r>
          </a:p>
          <a:p>
            <a:pPr lvl="1">
              <a:buFont typeface="Arial" panose="020B0604020202020204" pitchFamily="34" charset="0"/>
              <a:buChar char="•"/>
            </a:pPr>
            <a:r>
              <a:rPr lang="en-US" sz="2800" dirty="0"/>
              <a:t>Generated using EMIS data reported by traditional districts, JVSDs, community schools, and STEM schools</a:t>
            </a:r>
          </a:p>
          <a:p>
            <a:pPr lvl="1">
              <a:buFont typeface="Arial" panose="020B0604020202020204" pitchFamily="34" charset="0"/>
              <a:buChar char="•"/>
            </a:pPr>
            <a:r>
              <a:rPr lang="en-US" sz="2800" dirty="0"/>
              <a:t>Used to verify students have met certain graduation requirements as expected</a:t>
            </a:r>
          </a:p>
          <a:p>
            <a:pPr lvl="1">
              <a:buFont typeface="Arial" panose="020B0604020202020204" pitchFamily="34" charset="0"/>
              <a:buChar char="•"/>
            </a:pPr>
            <a:r>
              <a:rPr lang="en-US" sz="2800" dirty="0"/>
              <a:t>Available to LEAs who report graduates through the Graduate Collection</a:t>
            </a:r>
          </a:p>
          <a:p>
            <a:pPr lvl="2">
              <a:buFont typeface="Arial" panose="020B0604020202020204" pitchFamily="34" charset="0"/>
              <a:buChar char="•"/>
            </a:pPr>
            <a:r>
              <a:rPr lang="en-US" sz="2400" dirty="0"/>
              <a:t>JV</a:t>
            </a:r>
            <a:r>
              <a:rPr lang="en-US" sz="2400" baseline="0" dirty="0"/>
              <a:t>SDs will receive the Level 2 </a:t>
            </a:r>
            <a:r>
              <a:rPr lang="en-US" sz="2400" dirty="0"/>
              <a:t>CTE Grad Cohort reports (CTGR-XXX)</a:t>
            </a:r>
          </a:p>
          <a:p>
            <a:pPr>
              <a:buFont typeface="Arial" panose="020B0604020202020204" pitchFamily="34" charset="0"/>
              <a:buChar char="•"/>
            </a:pPr>
            <a:r>
              <a:rPr lang="en-US" sz="3200" dirty="0"/>
              <a:t>This presentation will focus on troubleshooting the reports to verify graduation data</a:t>
            </a:r>
          </a:p>
        </p:txBody>
      </p:sp>
      <p:sp>
        <p:nvSpPr>
          <p:cNvPr id="3" name="Slide Number Placeholder 2"/>
          <p:cNvSpPr>
            <a:spLocks noGrp="1"/>
          </p:cNvSpPr>
          <p:nvPr>
            <p:ph type="sldNum" sz="quarter" idx="12"/>
          </p:nvPr>
        </p:nvSpPr>
        <p:spPr/>
        <p:txBody>
          <a:bodyPr/>
          <a:lstStyle/>
          <a:p>
            <a:fld id="{1BC7DB03-7057-184B-9DF0-B5FFC5E3886A}" type="slidenum">
              <a:rPr lang="en-US" smtClean="0"/>
              <a:t>4</a:t>
            </a:fld>
            <a:endParaRPr lang="en-US" dirty="0"/>
          </a:p>
        </p:txBody>
      </p:sp>
    </p:spTree>
    <p:extLst>
      <p:ext uri="{BB962C8B-B14F-4D97-AF65-F5344CB8AC3E}">
        <p14:creationId xmlns:p14="http://schemas.microsoft.com/office/powerpoint/2010/main" val="57129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 Word&#10;&#10;Description automatically generated">
            <a:extLst>
              <a:ext uri="{FF2B5EF4-FFF2-40B4-BE49-F238E27FC236}">
                <a16:creationId xmlns:a16="http://schemas.microsoft.com/office/drawing/2014/main" id="{7115FBC6-68FC-BC79-E98C-426AD8B8027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838199" y="3917353"/>
            <a:ext cx="10981765" cy="1589500"/>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990146"/>
          </a:xfrm>
        </p:spPr>
        <p:txBody>
          <a:bodyPr/>
          <a:lstStyle/>
          <a:p>
            <a:r>
              <a:rPr lang="en-US" b="1" dirty="0"/>
              <a:t>Student Accountable in This LEA, cont’d</a:t>
            </a:r>
            <a:endParaRPr lang="en-US" dirty="0"/>
          </a:p>
        </p:txBody>
      </p:sp>
      <p:sp>
        <p:nvSpPr>
          <p:cNvPr id="3" name="Content Placeholder 2"/>
          <p:cNvSpPr>
            <a:spLocks noGrp="1"/>
          </p:cNvSpPr>
          <p:nvPr>
            <p:ph idx="1"/>
          </p:nvPr>
        </p:nvSpPr>
        <p:spPr>
          <a:xfrm>
            <a:off x="838200" y="1534887"/>
            <a:ext cx="11134560" cy="4408714"/>
          </a:xfrm>
        </p:spPr>
        <p:txBody>
          <a:bodyPr/>
          <a:lstStyle/>
          <a:p>
            <a:pPr marL="0" indent="0">
              <a:buNone/>
            </a:pPr>
            <a:r>
              <a:rPr lang="en-US" sz="3200" dirty="0"/>
              <a:t>Denominator = Y and Numerator = N </a:t>
            </a:r>
          </a:p>
          <a:p>
            <a:pPr lvl="1"/>
            <a:r>
              <a:rPr lang="en-US" sz="2800" dirty="0"/>
              <a:t>Re-enroll after withdrawal (Could be any withdrawal code)</a:t>
            </a:r>
          </a:p>
          <a:p>
            <a:pPr lvl="1"/>
            <a:r>
              <a:rPr lang="en-US" sz="2800" dirty="0"/>
              <a:t>Enrollment date is after withdrawal date </a:t>
            </a:r>
          </a:p>
          <a:p>
            <a:pPr lvl="1"/>
            <a:r>
              <a:rPr lang="en-US" sz="2800" dirty="0"/>
              <a:t>No withdrawal of 99 or diploma reported </a:t>
            </a:r>
          </a:p>
          <a:p>
            <a:pPr lvl="1"/>
            <a:r>
              <a:rPr lang="en-US" sz="2800" dirty="0"/>
              <a:t>Re-enrolled student did not graduate on time, verify data for accuracy</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40</a:t>
            </a:fld>
            <a:endParaRPr lang="en-US" dirty="0"/>
          </a:p>
        </p:txBody>
      </p:sp>
      <p:sp>
        <p:nvSpPr>
          <p:cNvPr id="7" name="TextBox 6">
            <a:extLst>
              <a:ext uri="{FF2B5EF4-FFF2-40B4-BE49-F238E27FC236}">
                <a16:creationId xmlns:a16="http://schemas.microsoft.com/office/drawing/2014/main" id="{08E78A1E-5879-41D7-B757-AEEE6B9B9671}"/>
              </a:ext>
            </a:extLst>
          </p:cNvPr>
          <p:cNvSpPr txBox="1"/>
          <p:nvPr/>
        </p:nvSpPr>
        <p:spPr>
          <a:xfrm>
            <a:off x="1092312" y="5707717"/>
            <a:ext cx="6533327" cy="830997"/>
          </a:xfrm>
          <a:prstGeom prst="rect">
            <a:avLst/>
          </a:prstGeom>
          <a:noFill/>
          <a:ln>
            <a:solidFill>
              <a:schemeClr val="tx1"/>
            </a:solidFill>
          </a:ln>
        </p:spPr>
        <p:txBody>
          <a:bodyPr wrap="none" rtlCol="0">
            <a:spAutoFit/>
          </a:bodyPr>
          <a:lstStyle/>
          <a:p>
            <a:r>
              <a:rPr lang="en-US" sz="2400" b="1" dirty="0"/>
              <a:t>Notice that the enroll date is after the withdrawal</a:t>
            </a:r>
          </a:p>
          <a:p>
            <a:r>
              <a:rPr lang="en-US" sz="2400" b="1" dirty="0"/>
              <a:t>date and the student has not graduated on time</a:t>
            </a:r>
          </a:p>
        </p:txBody>
      </p:sp>
      <p:cxnSp>
        <p:nvCxnSpPr>
          <p:cNvPr id="10" name="Straight Arrow Connector 9">
            <a:extLst>
              <a:ext uri="{FF2B5EF4-FFF2-40B4-BE49-F238E27FC236}">
                <a16:creationId xmlns:a16="http://schemas.microsoft.com/office/drawing/2014/main" id="{995484FA-9DFA-480B-9001-7BF007BD6E9F}"/>
              </a:ext>
            </a:extLst>
          </p:cNvPr>
          <p:cNvCxnSpPr>
            <a:cxnSpLocks/>
          </p:cNvCxnSpPr>
          <p:nvPr/>
        </p:nvCxnSpPr>
        <p:spPr>
          <a:xfrm flipV="1">
            <a:off x="7633796" y="5606422"/>
            <a:ext cx="1206126" cy="5141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12FA8F-341B-46C9-9B52-AE1DDC9941E8}"/>
              </a:ext>
            </a:extLst>
          </p:cNvPr>
          <p:cNvCxnSpPr>
            <a:cxnSpLocks/>
          </p:cNvCxnSpPr>
          <p:nvPr/>
        </p:nvCxnSpPr>
        <p:spPr>
          <a:xfrm flipV="1">
            <a:off x="7625639" y="5665572"/>
            <a:ext cx="2621020" cy="5123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5639" y="3903346"/>
            <a:ext cx="4194325" cy="1662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937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0C7F851E-097F-AB78-345C-EC45FAAB8D0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50333" y="4712538"/>
            <a:ext cx="10775868" cy="1312705"/>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165553"/>
            <a:ext cx="10515600" cy="891270"/>
          </a:xfrm>
        </p:spPr>
        <p:txBody>
          <a:bodyPr/>
          <a:lstStyle/>
          <a:p>
            <a:r>
              <a:rPr lang="en-US" b="1" dirty="0"/>
              <a:t>Student Accountable in This LEA, cont’d</a:t>
            </a:r>
            <a:endParaRPr lang="en-US" dirty="0"/>
          </a:p>
        </p:txBody>
      </p:sp>
      <p:sp>
        <p:nvSpPr>
          <p:cNvPr id="3" name="Content Placeholder 2"/>
          <p:cNvSpPr>
            <a:spLocks noGrp="1"/>
          </p:cNvSpPr>
          <p:nvPr>
            <p:ph idx="1"/>
          </p:nvPr>
        </p:nvSpPr>
        <p:spPr>
          <a:xfrm>
            <a:off x="750333" y="943583"/>
            <a:ext cx="11204961" cy="5081660"/>
          </a:xfrm>
        </p:spPr>
        <p:txBody>
          <a:bodyPr/>
          <a:lstStyle/>
          <a:p>
            <a:pPr marL="0" indent="0">
              <a:buNone/>
            </a:pPr>
            <a:r>
              <a:rPr lang="en-US" sz="3200" dirty="0"/>
              <a:t>Denominator = Y and Numerator = N (withdrawal date after enroll date) </a:t>
            </a:r>
          </a:p>
          <a:p>
            <a:pPr lvl="1"/>
            <a:r>
              <a:rPr lang="en-US" sz="2600" dirty="0"/>
              <a:t>Withdrawn with a 41 but did not enroll elsewhere with the same SSID</a:t>
            </a:r>
          </a:p>
          <a:p>
            <a:pPr lvl="1"/>
            <a:r>
              <a:rPr lang="en-US" sz="2600" dirty="0"/>
              <a:t>Did the student withdraw with a code that would have removed them from the cohort? (40, 42, 43, or 46?) If yes and documented, report a Withdraw Override Record (FC) in 22G</a:t>
            </a:r>
          </a:p>
          <a:p>
            <a:pPr lvl="1"/>
            <a:r>
              <a:rPr lang="en-US" sz="2600" dirty="0"/>
              <a:t>Did the student enroll at another district with a different SSID? See upcoming slide to deactivate and link your SSID</a:t>
            </a:r>
          </a:p>
          <a:p>
            <a:pPr lvl="1"/>
            <a:r>
              <a:rPr lang="en-US" sz="2600" dirty="0"/>
              <a:t>Did the student fail to enroll anywhere after withdrawing? If YES, leave as is. </a:t>
            </a:r>
          </a:p>
        </p:txBody>
      </p:sp>
      <p:sp>
        <p:nvSpPr>
          <p:cNvPr id="4" name="Slide Number Placeholder 3"/>
          <p:cNvSpPr>
            <a:spLocks noGrp="1"/>
          </p:cNvSpPr>
          <p:nvPr>
            <p:ph type="sldNum" sz="quarter" idx="12"/>
          </p:nvPr>
        </p:nvSpPr>
        <p:spPr/>
        <p:txBody>
          <a:bodyPr/>
          <a:lstStyle/>
          <a:p>
            <a:fld id="{1BC7DB03-7057-184B-9DF0-B5FFC5E3886A}" type="slidenum">
              <a:rPr lang="en-US" smtClean="0"/>
              <a:t>41</a:t>
            </a:fld>
            <a:endParaRPr lang="en-US" dirty="0"/>
          </a:p>
        </p:txBody>
      </p:sp>
      <p:sp>
        <p:nvSpPr>
          <p:cNvPr id="8" name="Rectangle 7"/>
          <p:cNvSpPr/>
          <p:nvPr/>
        </p:nvSpPr>
        <p:spPr>
          <a:xfrm>
            <a:off x="7434331" y="4712538"/>
            <a:ext cx="4091870" cy="14032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580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8157"/>
          </a:xfrm>
        </p:spPr>
        <p:txBody>
          <a:bodyPr/>
          <a:lstStyle/>
          <a:p>
            <a:r>
              <a:rPr lang="en-US" b="1" dirty="0"/>
              <a:t>Withdrawal Override (FC) Record </a:t>
            </a:r>
          </a:p>
        </p:txBody>
      </p:sp>
      <p:sp>
        <p:nvSpPr>
          <p:cNvPr id="3" name="Content Placeholder 2"/>
          <p:cNvSpPr>
            <a:spLocks noGrp="1"/>
          </p:cNvSpPr>
          <p:nvPr>
            <p:ph idx="1"/>
          </p:nvPr>
        </p:nvSpPr>
        <p:spPr>
          <a:xfrm>
            <a:off x="838200" y="1387367"/>
            <a:ext cx="10515600" cy="4561487"/>
          </a:xfrm>
        </p:spPr>
        <p:txBody>
          <a:bodyPr>
            <a:normAutofit lnSpcReduction="10000"/>
          </a:bodyPr>
          <a:lstStyle/>
          <a:p>
            <a:pPr marL="0" indent="0">
              <a:buNone/>
            </a:pPr>
            <a:r>
              <a:rPr lang="en-US" sz="3200" dirty="0"/>
              <a:t>Student reported as withdrawn to another district but remains in the withdrawing district’s cohort </a:t>
            </a:r>
          </a:p>
          <a:p>
            <a:pPr lvl="1"/>
            <a:r>
              <a:rPr lang="en-US" sz="2800" dirty="0"/>
              <a:t>SSIDs whose withdrawal was reported with an incorrect date or reason in a prior school year, and SSIDs for whom the EMIS reporting entity has received new information since the withdrawal was reported which indicates that the withdrawal reason should be updated in order for the student to properly count within the longitudinal graduation rate</a:t>
            </a:r>
          </a:p>
          <a:p>
            <a:pPr lvl="1"/>
            <a:r>
              <a:rPr lang="en-US" sz="2800" dirty="0"/>
              <a:t>Report a Student Withdrawal Override (FC) Record in 22G to report a correct withdrawal code</a:t>
            </a:r>
          </a:p>
          <a:p>
            <a:pPr lvl="1"/>
            <a:r>
              <a:rPr lang="en-US" sz="2800" dirty="0"/>
              <a:t>Retain documentation to support this change</a:t>
            </a:r>
          </a:p>
          <a:p>
            <a:pPr lvl="3"/>
            <a:endParaRPr lang="en-US" sz="1400" dirty="0"/>
          </a:p>
          <a:p>
            <a:pPr lvl="3"/>
            <a:endParaRPr lang="en-US" sz="2200" dirty="0"/>
          </a:p>
          <a:p>
            <a:pPr lvl="3"/>
            <a:endParaRPr lang="en-US" sz="2200" dirty="0"/>
          </a:p>
        </p:txBody>
      </p:sp>
      <p:sp>
        <p:nvSpPr>
          <p:cNvPr id="4" name="Slide Number Placeholder 3"/>
          <p:cNvSpPr>
            <a:spLocks noGrp="1"/>
          </p:cNvSpPr>
          <p:nvPr>
            <p:ph type="sldNum" sz="quarter" idx="12"/>
          </p:nvPr>
        </p:nvSpPr>
        <p:spPr/>
        <p:txBody>
          <a:bodyPr/>
          <a:lstStyle/>
          <a:p>
            <a:fld id="{1BC7DB03-7057-184B-9DF0-B5FFC5E3886A}" type="slidenum">
              <a:rPr lang="en-US" smtClean="0"/>
              <a:t>42</a:t>
            </a:fld>
            <a:endParaRPr lang="en-US" dirty="0"/>
          </a:p>
        </p:txBody>
      </p:sp>
    </p:spTree>
    <p:extLst>
      <p:ext uri="{BB962C8B-B14F-4D97-AF65-F5344CB8AC3E}">
        <p14:creationId xmlns:p14="http://schemas.microsoft.com/office/powerpoint/2010/main" val="3949736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SSIDs and the Graduation Rate</a:t>
            </a:r>
          </a:p>
        </p:txBody>
      </p:sp>
      <p:sp>
        <p:nvSpPr>
          <p:cNvPr id="3" name="Content Placeholder 2"/>
          <p:cNvSpPr>
            <a:spLocks noGrp="1"/>
          </p:cNvSpPr>
          <p:nvPr>
            <p:ph idx="1"/>
          </p:nvPr>
        </p:nvSpPr>
        <p:spPr>
          <a:xfrm>
            <a:off x="838200" y="1564641"/>
            <a:ext cx="10515600" cy="4358640"/>
          </a:xfrm>
        </p:spPr>
        <p:txBody>
          <a:bodyPr/>
          <a:lstStyle/>
          <a:p>
            <a:r>
              <a:rPr lang="en-US" dirty="0"/>
              <a:t>When a student moves from one LEA to another, the subsequent LEA must report the student with the same SSID as the prior district </a:t>
            </a:r>
          </a:p>
          <a:p>
            <a:r>
              <a:rPr lang="en-US" dirty="0"/>
              <a:t>When a different SSID is reported by the subsequent LEA, the student will appear in both LEA graduation rates as he or she appears to be two different students</a:t>
            </a:r>
          </a:p>
          <a:p>
            <a:r>
              <a:rPr lang="en-US" dirty="0"/>
              <a:t>If the prior district discovers that the withdrawn student remains in their graduation rate after their ability to report the student to EMIS has closed, they should delete (aka deactivate) their SSID on the SSID website and link it to the SSID being reported by the subsequent educating district </a:t>
            </a:r>
          </a:p>
        </p:txBody>
      </p:sp>
      <p:sp>
        <p:nvSpPr>
          <p:cNvPr id="4" name="Slide Number Placeholder 3"/>
          <p:cNvSpPr>
            <a:spLocks noGrp="1"/>
          </p:cNvSpPr>
          <p:nvPr>
            <p:ph type="sldNum" sz="quarter" idx="12"/>
          </p:nvPr>
        </p:nvSpPr>
        <p:spPr/>
        <p:txBody>
          <a:bodyPr/>
          <a:lstStyle/>
          <a:p>
            <a:fld id="{1BC7DB03-7057-184B-9DF0-B5FFC5E3886A}" type="slidenum">
              <a:rPr lang="en-US" smtClean="0"/>
              <a:t>43</a:t>
            </a:fld>
            <a:endParaRPr lang="en-US" dirty="0"/>
          </a:p>
        </p:txBody>
      </p:sp>
    </p:spTree>
    <p:extLst>
      <p:ext uri="{BB962C8B-B14F-4D97-AF65-F5344CB8AC3E}">
        <p14:creationId xmlns:p14="http://schemas.microsoft.com/office/powerpoint/2010/main" val="4143782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table, Excel&#10;&#10;Description automatically generated">
            <a:extLst>
              <a:ext uri="{FF2B5EF4-FFF2-40B4-BE49-F238E27FC236}">
                <a16:creationId xmlns:a16="http://schemas.microsoft.com/office/drawing/2014/main" id="{85BA81BA-BCE9-989C-1D52-8A6AB8DA0F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94656" y="2702648"/>
            <a:ext cx="10515599" cy="3275996"/>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6"/>
            <a:ext cx="10515600" cy="989919"/>
          </a:xfrm>
        </p:spPr>
        <p:txBody>
          <a:bodyPr/>
          <a:lstStyle/>
          <a:p>
            <a:r>
              <a:rPr lang="en-US" b="1" dirty="0"/>
              <a:t>Student Accountable in This LEA, cont’d</a:t>
            </a:r>
            <a:endParaRPr lang="en-US" dirty="0"/>
          </a:p>
        </p:txBody>
      </p:sp>
      <p:sp>
        <p:nvSpPr>
          <p:cNvPr id="3" name="Content Placeholder 2"/>
          <p:cNvSpPr>
            <a:spLocks noGrp="1"/>
          </p:cNvSpPr>
          <p:nvPr>
            <p:ph idx="1"/>
          </p:nvPr>
        </p:nvSpPr>
        <p:spPr>
          <a:xfrm>
            <a:off x="838200" y="1224643"/>
            <a:ext cx="10515600" cy="4952320"/>
          </a:xfrm>
        </p:spPr>
        <p:txBody>
          <a:bodyPr/>
          <a:lstStyle/>
          <a:p>
            <a:pPr marL="0" indent="0">
              <a:buNone/>
            </a:pPr>
            <a:r>
              <a:rPr lang="en-US" sz="3200" dirty="0"/>
              <a:t>Denominator = Y and Numerator = Y (Filter on Numerator = Y)</a:t>
            </a:r>
          </a:p>
          <a:p>
            <a:pPr lvl="1"/>
            <a:r>
              <a:rPr lang="en-US" sz="2800" dirty="0"/>
              <a:t>Withdrawn 99 and Diploma Reported</a:t>
            </a:r>
          </a:p>
          <a:p>
            <a:pPr lvl="1"/>
            <a:r>
              <a:rPr lang="en-US" sz="2800" dirty="0"/>
              <a:t>Are all graduates listed? Did these students actually graduate? </a:t>
            </a:r>
          </a:p>
        </p:txBody>
      </p:sp>
      <p:sp>
        <p:nvSpPr>
          <p:cNvPr id="4" name="Slide Number Placeholder 3"/>
          <p:cNvSpPr>
            <a:spLocks noGrp="1"/>
          </p:cNvSpPr>
          <p:nvPr>
            <p:ph type="sldNum" sz="quarter" idx="12"/>
          </p:nvPr>
        </p:nvSpPr>
        <p:spPr/>
        <p:txBody>
          <a:bodyPr/>
          <a:lstStyle/>
          <a:p>
            <a:fld id="{1BC7DB03-7057-184B-9DF0-B5FFC5E3886A}" type="slidenum">
              <a:rPr lang="en-US" smtClean="0"/>
              <a:t>44</a:t>
            </a:fld>
            <a:endParaRPr lang="en-US" dirty="0"/>
          </a:p>
        </p:txBody>
      </p:sp>
      <p:sp>
        <p:nvSpPr>
          <p:cNvPr id="6" name="Rectangle 5"/>
          <p:cNvSpPr/>
          <p:nvPr/>
        </p:nvSpPr>
        <p:spPr>
          <a:xfrm>
            <a:off x="7095014" y="2732314"/>
            <a:ext cx="1047499" cy="2879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4657" y="5622824"/>
            <a:ext cx="10493826" cy="461665"/>
          </a:xfrm>
          <a:prstGeom prst="rect">
            <a:avLst/>
          </a:prstGeom>
          <a:solidFill>
            <a:schemeClr val="bg1"/>
          </a:solidFill>
          <a:ln>
            <a:solidFill>
              <a:schemeClr val="tx1"/>
            </a:solidFill>
          </a:ln>
        </p:spPr>
        <p:txBody>
          <a:bodyPr wrap="square" rtlCol="0">
            <a:spAutoFit/>
          </a:bodyPr>
          <a:lstStyle/>
          <a:p>
            <a:r>
              <a:rPr lang="en-US" sz="2400" b="1" dirty="0"/>
              <a:t>IMPORTANT! Before proceeding to the next slide, clear the Numerator Flag filter</a:t>
            </a:r>
          </a:p>
        </p:txBody>
      </p:sp>
    </p:spTree>
    <p:extLst>
      <p:ext uri="{BB962C8B-B14F-4D97-AF65-F5344CB8AC3E}">
        <p14:creationId xmlns:p14="http://schemas.microsoft.com/office/powerpoint/2010/main" val="1999660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10;&#10;Description automatically generated">
            <a:extLst>
              <a:ext uri="{FF2B5EF4-FFF2-40B4-BE49-F238E27FC236}">
                <a16:creationId xmlns:a16="http://schemas.microsoft.com/office/drawing/2014/main" id="{886187EC-D3CA-C78A-7A44-EDE01DEBCEC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975837" y="845325"/>
            <a:ext cx="5395221" cy="5300412"/>
          </a:xfrm>
          <a:prstGeom prst="rect">
            <a:avLst/>
          </a:prstGeom>
          <a:ln w="12700">
            <a:solidFill>
              <a:schemeClr val="tx1"/>
            </a:solidFill>
          </a:ln>
          <a:extLst>
            <a:ext uri="{53640926-AAD7-44D8-BBD7-CCE9431645EC}">
              <a14:shadowObscured xmlns:a14="http://schemas.microsoft.com/office/drawing/2010/main"/>
            </a:ext>
          </a:extLst>
        </p:spPr>
      </p:pic>
      <p:pic>
        <p:nvPicPr>
          <p:cNvPr id="28" name="Picture 27" descr="Graphical user interface, application, table, Excel&#10;&#10;Description automatically generated">
            <a:extLst>
              <a:ext uri="{FF2B5EF4-FFF2-40B4-BE49-F238E27FC236}">
                <a16:creationId xmlns:a16="http://schemas.microsoft.com/office/drawing/2014/main" id="{AD5FA69F-F3DC-6028-5045-3E3C10C9651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6595161" y="845324"/>
            <a:ext cx="5141558" cy="5300413"/>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187944"/>
            <a:ext cx="10515600" cy="791711"/>
          </a:xfrm>
        </p:spPr>
        <p:txBody>
          <a:bodyPr>
            <a:normAutofit/>
          </a:bodyPr>
          <a:lstStyle/>
          <a:p>
            <a:r>
              <a:rPr lang="en-US" b="1" dirty="0"/>
              <a:t>Calculate the Graduation Rate</a:t>
            </a:r>
          </a:p>
        </p:txBody>
      </p:sp>
      <p:sp>
        <p:nvSpPr>
          <p:cNvPr id="3" name="Content Placeholder 2"/>
          <p:cNvSpPr>
            <a:spLocks noGrp="1"/>
          </p:cNvSpPr>
          <p:nvPr>
            <p:ph idx="1"/>
          </p:nvPr>
        </p:nvSpPr>
        <p:spPr>
          <a:xfrm>
            <a:off x="838200" y="1219200"/>
            <a:ext cx="10515600" cy="4957763"/>
          </a:xfrm>
        </p:spPr>
        <p:txBody>
          <a:bodyPr/>
          <a:lstStyle/>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45</a:t>
            </a:fld>
            <a:endParaRPr lang="en-US" dirty="0"/>
          </a:p>
        </p:txBody>
      </p:sp>
      <p:sp>
        <p:nvSpPr>
          <p:cNvPr id="7" name="TextBox 6"/>
          <p:cNvSpPr txBox="1"/>
          <p:nvPr/>
        </p:nvSpPr>
        <p:spPr>
          <a:xfrm>
            <a:off x="4267451" y="1041254"/>
            <a:ext cx="2121222" cy="1200329"/>
          </a:xfrm>
          <a:prstGeom prst="rect">
            <a:avLst/>
          </a:prstGeom>
          <a:solidFill>
            <a:schemeClr val="bg1"/>
          </a:solidFill>
          <a:ln>
            <a:solidFill>
              <a:schemeClr val="tx1"/>
            </a:solidFill>
          </a:ln>
        </p:spPr>
        <p:txBody>
          <a:bodyPr wrap="none" rtlCol="0">
            <a:spAutoFit/>
          </a:bodyPr>
          <a:lstStyle/>
          <a:p>
            <a:r>
              <a:rPr lang="en-US" sz="2400" b="1" dirty="0"/>
              <a:t>Select all Y’s in </a:t>
            </a:r>
          </a:p>
          <a:p>
            <a:r>
              <a:rPr lang="en-US" sz="2400" b="1" dirty="0"/>
              <a:t>Denominator </a:t>
            </a:r>
          </a:p>
          <a:p>
            <a:r>
              <a:rPr lang="en-US" sz="2400" b="1" dirty="0"/>
              <a:t>Flag Column</a:t>
            </a:r>
          </a:p>
        </p:txBody>
      </p:sp>
      <p:sp>
        <p:nvSpPr>
          <p:cNvPr id="8" name="Oval 7"/>
          <p:cNvSpPr/>
          <p:nvPr/>
        </p:nvSpPr>
        <p:spPr>
          <a:xfrm>
            <a:off x="4954007" y="5911470"/>
            <a:ext cx="1076241" cy="2850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5049" y="4839339"/>
            <a:ext cx="2685863" cy="461665"/>
          </a:xfrm>
          <a:prstGeom prst="rect">
            <a:avLst/>
          </a:prstGeom>
          <a:solidFill>
            <a:schemeClr val="bg1"/>
          </a:solidFill>
          <a:ln>
            <a:solidFill>
              <a:schemeClr val="tx1"/>
            </a:solidFill>
          </a:ln>
        </p:spPr>
        <p:txBody>
          <a:bodyPr wrap="none" rtlCol="0">
            <a:spAutoFit/>
          </a:bodyPr>
          <a:lstStyle/>
          <a:p>
            <a:r>
              <a:rPr lang="en-US" sz="2400" b="1" dirty="0"/>
              <a:t>Denominator is 358</a:t>
            </a:r>
          </a:p>
        </p:txBody>
      </p:sp>
      <p:cxnSp>
        <p:nvCxnSpPr>
          <p:cNvPr id="11" name="Straight Arrow Connector 10"/>
          <p:cNvCxnSpPr>
            <a:cxnSpLocks/>
          </p:cNvCxnSpPr>
          <p:nvPr/>
        </p:nvCxnSpPr>
        <p:spPr>
          <a:xfrm>
            <a:off x="2144782" y="5300044"/>
            <a:ext cx="2920038" cy="748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3585169" y="2241583"/>
            <a:ext cx="1074195" cy="7659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25905" y="1219841"/>
            <a:ext cx="2121222" cy="1200329"/>
          </a:xfrm>
          <a:prstGeom prst="rect">
            <a:avLst/>
          </a:prstGeom>
          <a:solidFill>
            <a:schemeClr val="bg1"/>
          </a:solidFill>
          <a:ln>
            <a:solidFill>
              <a:schemeClr val="tx1"/>
            </a:solidFill>
          </a:ln>
        </p:spPr>
        <p:txBody>
          <a:bodyPr wrap="none" rtlCol="0">
            <a:spAutoFit/>
          </a:bodyPr>
          <a:lstStyle/>
          <a:p>
            <a:r>
              <a:rPr lang="en-US" sz="2400" b="1" dirty="0"/>
              <a:t>Select all Y’s in </a:t>
            </a:r>
          </a:p>
          <a:p>
            <a:r>
              <a:rPr lang="en-US" sz="2400" b="1" dirty="0"/>
              <a:t>Numerator </a:t>
            </a:r>
          </a:p>
          <a:p>
            <a:r>
              <a:rPr lang="en-US" sz="2400" b="1" dirty="0"/>
              <a:t>Flag Column</a:t>
            </a:r>
          </a:p>
        </p:txBody>
      </p:sp>
      <p:cxnSp>
        <p:nvCxnSpPr>
          <p:cNvPr id="22" name="Straight Arrow Connector 21"/>
          <p:cNvCxnSpPr>
            <a:cxnSpLocks/>
          </p:cNvCxnSpPr>
          <p:nvPr/>
        </p:nvCxnSpPr>
        <p:spPr>
          <a:xfrm flipH="1">
            <a:off x="9632272" y="2419396"/>
            <a:ext cx="584936" cy="4747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595161" y="4874896"/>
            <a:ext cx="2390591" cy="461665"/>
          </a:xfrm>
          <a:prstGeom prst="rect">
            <a:avLst/>
          </a:prstGeom>
          <a:solidFill>
            <a:schemeClr val="bg1"/>
          </a:solidFill>
          <a:ln>
            <a:solidFill>
              <a:schemeClr val="tx1"/>
            </a:solidFill>
          </a:ln>
        </p:spPr>
        <p:txBody>
          <a:bodyPr wrap="none" rtlCol="0">
            <a:spAutoFit/>
          </a:bodyPr>
          <a:lstStyle/>
          <a:p>
            <a:r>
              <a:rPr lang="en-US" sz="2400" b="1" dirty="0"/>
              <a:t>Numerator is 327</a:t>
            </a:r>
          </a:p>
        </p:txBody>
      </p:sp>
      <p:sp>
        <p:nvSpPr>
          <p:cNvPr id="25" name="Oval 24"/>
          <p:cNvSpPr/>
          <p:nvPr/>
        </p:nvSpPr>
        <p:spPr>
          <a:xfrm>
            <a:off x="10123525" y="5875781"/>
            <a:ext cx="1092638" cy="3011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cxnSpLocks/>
          </p:cNvCxnSpPr>
          <p:nvPr/>
        </p:nvCxnSpPr>
        <p:spPr>
          <a:xfrm>
            <a:off x="8299629" y="5336561"/>
            <a:ext cx="2104253" cy="694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13661" y="3081459"/>
            <a:ext cx="2907237" cy="1569660"/>
          </a:xfrm>
          <a:prstGeom prst="rect">
            <a:avLst/>
          </a:prstGeom>
          <a:solidFill>
            <a:schemeClr val="bg1"/>
          </a:solidFill>
          <a:ln>
            <a:solidFill>
              <a:schemeClr val="tx1"/>
            </a:solidFill>
          </a:ln>
        </p:spPr>
        <p:txBody>
          <a:bodyPr wrap="square">
            <a:spAutoFit/>
          </a:bodyPr>
          <a:lstStyle/>
          <a:p>
            <a:r>
              <a:rPr lang="en-US" sz="2400" b="1" dirty="0"/>
              <a:t>Divide the numerator by the denominator 327/358 = 0.9134078</a:t>
            </a:r>
          </a:p>
          <a:p>
            <a:r>
              <a:rPr lang="en-US" sz="2400" b="1" dirty="0"/>
              <a:t>91.0%</a:t>
            </a:r>
          </a:p>
        </p:txBody>
      </p:sp>
      <p:sp>
        <p:nvSpPr>
          <p:cNvPr id="15" name="Rectangle 14">
            <a:extLst>
              <a:ext uri="{FF2B5EF4-FFF2-40B4-BE49-F238E27FC236}">
                <a16:creationId xmlns:a16="http://schemas.microsoft.com/office/drawing/2014/main" id="{5BBEFACF-A365-440E-A302-979A55EA3936}"/>
              </a:ext>
            </a:extLst>
          </p:cNvPr>
          <p:cNvSpPr/>
          <p:nvPr/>
        </p:nvSpPr>
        <p:spPr>
          <a:xfrm>
            <a:off x="3136255" y="832581"/>
            <a:ext cx="598981" cy="1133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F92BC1-427C-4ECC-9421-080AAD53AC19}"/>
              </a:ext>
            </a:extLst>
          </p:cNvPr>
          <p:cNvSpPr/>
          <p:nvPr/>
        </p:nvSpPr>
        <p:spPr>
          <a:xfrm>
            <a:off x="9227947" y="845325"/>
            <a:ext cx="580201" cy="11115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026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Check</a:t>
            </a:r>
            <a:endParaRPr lang="en-US" b="1" dirty="0">
              <a:solidFill>
                <a:srgbClr val="FF0000"/>
              </a:solidFill>
            </a:endParaRPr>
          </a:p>
        </p:txBody>
      </p:sp>
      <p:sp>
        <p:nvSpPr>
          <p:cNvPr id="3" name="Content Placeholder 2"/>
          <p:cNvSpPr>
            <a:spLocks noGrp="1"/>
          </p:cNvSpPr>
          <p:nvPr>
            <p:ph idx="1"/>
          </p:nvPr>
        </p:nvSpPr>
        <p:spPr>
          <a:xfrm>
            <a:off x="5372374" y="1319815"/>
            <a:ext cx="6172200" cy="3615979"/>
          </a:xfrm>
        </p:spPr>
        <p:txBody>
          <a:bodyPr/>
          <a:lstStyle/>
          <a:p>
            <a:r>
              <a:rPr lang="en-US" dirty="0"/>
              <a:t>Are the students counting in your graduation rate correctly? </a:t>
            </a:r>
          </a:p>
          <a:p>
            <a:r>
              <a:rPr lang="en-US" dirty="0"/>
              <a:t>Are you able to calculate your graduation rate?</a:t>
            </a:r>
          </a:p>
          <a:p>
            <a:r>
              <a:rPr lang="en-US" dirty="0"/>
              <a:t>Have you reported Withdrawal Override (FC) Records as needed? </a:t>
            </a:r>
          </a:p>
        </p:txBody>
      </p:sp>
      <p:sp>
        <p:nvSpPr>
          <p:cNvPr id="4" name="Text Placeholder 3"/>
          <p:cNvSpPr>
            <a:spLocks noGrp="1"/>
          </p:cNvSpPr>
          <p:nvPr>
            <p:ph type="body" sz="half" idx="2"/>
          </p:nvPr>
        </p:nvSpPr>
        <p:spPr>
          <a:xfrm>
            <a:off x="839788" y="2057400"/>
            <a:ext cx="3932237" cy="3037114"/>
          </a:xfrm>
        </p:spPr>
        <p:txBody>
          <a:bodyPr>
            <a:normAutofit lnSpcReduction="10000"/>
          </a:bodyPr>
          <a:lstStyle/>
          <a:p>
            <a:r>
              <a:rPr lang="en-US" sz="2400" dirty="0"/>
              <a:t>Graduation Cohort Reports allow districts to verify cohort members and to calculate their graduation rate for current cohort and future cohorts. These reports should be reviewed carefully to verify that all students are counting correctly.</a:t>
            </a:r>
          </a:p>
        </p:txBody>
      </p:sp>
      <p:sp>
        <p:nvSpPr>
          <p:cNvPr id="5" name="Slide Number Placeholder 4"/>
          <p:cNvSpPr>
            <a:spLocks noGrp="1"/>
          </p:cNvSpPr>
          <p:nvPr>
            <p:ph type="sldNum" sz="quarter" idx="12"/>
          </p:nvPr>
        </p:nvSpPr>
        <p:spPr/>
        <p:txBody>
          <a:bodyPr/>
          <a:lstStyle/>
          <a:p>
            <a:fld id="{1BC7DB03-7057-184B-9DF0-B5FFC5E3886A}" type="slidenum">
              <a:rPr lang="en-US" smtClean="0"/>
              <a:t>46</a:t>
            </a:fld>
            <a:endParaRPr lang="en-US" dirty="0"/>
          </a:p>
        </p:txBody>
      </p:sp>
    </p:spTree>
    <p:extLst>
      <p:ext uri="{BB962C8B-B14F-4D97-AF65-F5344CB8AC3E}">
        <p14:creationId xmlns:p14="http://schemas.microsoft.com/office/powerpoint/2010/main" val="1745981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17522" y="1887793"/>
            <a:ext cx="9581535" cy="1622169"/>
          </a:xfrm>
        </p:spPr>
        <p:txBody>
          <a:bodyPr>
            <a:normAutofit/>
          </a:bodyPr>
          <a:lstStyle/>
          <a:p>
            <a:r>
              <a:rPr lang="en-US" b="1" dirty="0"/>
              <a:t>CTE Grad Cohort Reports</a:t>
            </a:r>
          </a:p>
        </p:txBody>
      </p:sp>
      <p:sp>
        <p:nvSpPr>
          <p:cNvPr id="5" name="Slide Number Placeholder 4"/>
          <p:cNvSpPr>
            <a:spLocks noGrp="1"/>
          </p:cNvSpPr>
          <p:nvPr>
            <p:ph type="sldNum" sz="quarter" idx="12"/>
          </p:nvPr>
        </p:nvSpPr>
        <p:spPr/>
        <p:txBody>
          <a:bodyPr/>
          <a:lstStyle/>
          <a:p>
            <a:fld id="{1BC7DB03-7057-184B-9DF0-B5FFC5E3886A}" type="slidenum">
              <a:rPr lang="en-US" smtClean="0"/>
              <a:t>47</a:t>
            </a:fld>
            <a:endParaRPr lang="en-US" dirty="0"/>
          </a:p>
        </p:txBody>
      </p:sp>
    </p:spTree>
    <p:extLst>
      <p:ext uri="{BB962C8B-B14F-4D97-AF65-F5344CB8AC3E}">
        <p14:creationId xmlns:p14="http://schemas.microsoft.com/office/powerpoint/2010/main" val="2372480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D98C-DFB5-4D8D-A281-F2422883AAA8}"/>
              </a:ext>
            </a:extLst>
          </p:cNvPr>
          <p:cNvSpPr>
            <a:spLocks noGrp="1"/>
          </p:cNvSpPr>
          <p:nvPr>
            <p:ph type="title"/>
          </p:nvPr>
        </p:nvSpPr>
        <p:spPr/>
        <p:txBody>
          <a:bodyPr/>
          <a:lstStyle/>
          <a:p>
            <a:r>
              <a:rPr lang="en-US" b="1" dirty="0"/>
              <a:t>CTE Grad Cohort Reports</a:t>
            </a:r>
            <a:endParaRPr lang="en-US" b="1" dirty="0">
              <a:solidFill>
                <a:srgbClr val="FF0000"/>
              </a:solidFill>
            </a:endParaRPr>
          </a:p>
        </p:txBody>
      </p:sp>
      <p:sp>
        <p:nvSpPr>
          <p:cNvPr id="3" name="Content Placeholder 2">
            <a:extLst>
              <a:ext uri="{FF2B5EF4-FFF2-40B4-BE49-F238E27FC236}">
                <a16:creationId xmlns:a16="http://schemas.microsoft.com/office/drawing/2014/main" id="{4DD6EE10-258B-4FFB-AB38-B1307507F2AF}"/>
              </a:ext>
            </a:extLst>
          </p:cNvPr>
          <p:cNvSpPr>
            <a:spLocks noGrp="1"/>
          </p:cNvSpPr>
          <p:nvPr>
            <p:ph idx="1"/>
          </p:nvPr>
        </p:nvSpPr>
        <p:spPr>
          <a:xfrm>
            <a:off x="838199" y="1371601"/>
            <a:ext cx="11049001" cy="5121274"/>
          </a:xfrm>
        </p:spPr>
        <p:txBody>
          <a:bodyPr>
            <a:normAutofit/>
          </a:bodyPr>
          <a:lstStyle/>
          <a:p>
            <a:r>
              <a:rPr lang="en-US" dirty="0"/>
              <a:t>Generated for traditional districts, community schools, STEM districts, and JVSDs </a:t>
            </a:r>
          </a:p>
          <a:p>
            <a:r>
              <a:rPr lang="en-US" dirty="0"/>
              <a:t>Are very similar to the Grad Cohort Year Status reports and contain additional CTE related data </a:t>
            </a:r>
          </a:p>
          <a:p>
            <a:pPr lvl="1"/>
            <a:r>
              <a:rPr lang="en-US" dirty="0"/>
              <a:t>JVSDs receive these reports</a:t>
            </a:r>
          </a:p>
          <a:p>
            <a:r>
              <a:rPr lang="en-US" dirty="0"/>
              <a:t>Contain students who met the definition of a CTE Concentrator by graduation cohort</a:t>
            </a:r>
          </a:p>
          <a:p>
            <a:pPr lvl="1"/>
            <a:r>
              <a:rPr lang="en-US" dirty="0"/>
              <a:t>Students appear as accountable or in some cases, not accountable to the LEA </a:t>
            </a:r>
          </a:p>
          <a:p>
            <a:pPr lvl="1"/>
            <a:r>
              <a:rPr lang="en-US" dirty="0">
                <a:effectLst/>
                <a:latin typeface="Calibri" panose="020F0502020204030204" pitchFamily="34" charset="0"/>
                <a:ea typeface="Times New Roman" panose="02020603050405020304" pitchFamily="18" charset="0"/>
              </a:rPr>
              <a:t>Students appear as accountable at only one LEA</a:t>
            </a:r>
          </a:p>
          <a:p>
            <a:pPr lvl="1"/>
            <a:r>
              <a:rPr lang="en-US" sz="2400" dirty="0">
                <a:effectLst/>
                <a:latin typeface="Calibri" panose="020F0502020204030204" pitchFamily="34" charset="0"/>
                <a:ea typeface="Times New Roman" panose="02020603050405020304" pitchFamily="18" charset="0"/>
              </a:rPr>
              <a:t>The CTPD has no bearing on who shows up on the reports</a:t>
            </a:r>
            <a:endParaRPr lang="en-US" dirty="0"/>
          </a:p>
          <a:p>
            <a:r>
              <a:rPr lang="en-US" dirty="0"/>
              <a:t>Data will be used as part of the CTE Local Report Card </a:t>
            </a:r>
          </a:p>
          <a:p>
            <a:pPr marL="0" marR="0" lvl="0" indent="0">
              <a:spcBef>
                <a:spcPts val="0"/>
              </a:spcBef>
              <a:spcAft>
                <a:spcPts val="0"/>
              </a:spcAft>
              <a:buNone/>
              <a:tabLst>
                <a:tab pos="457200" algn="l"/>
              </a:tabLst>
            </a:pPr>
            <a:endParaRPr lang="en-US" sz="2800" dirty="0">
              <a:solidFill>
                <a:srgbClr val="ED5C57"/>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2800" dirty="0">
              <a:solidFill>
                <a:srgbClr val="000000"/>
              </a:solidFill>
              <a:effectLst/>
              <a:latin typeface="Calibri" panose="020F0502020204030204" pitchFamily="34" charset="0"/>
              <a:ea typeface="Calibri" panose="020F0502020204030204" pitchFamily="34" charset="0"/>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02C7FE6-F0A6-41B4-96C1-BF54D3335745}"/>
              </a:ext>
            </a:extLst>
          </p:cNvPr>
          <p:cNvSpPr>
            <a:spLocks noGrp="1"/>
          </p:cNvSpPr>
          <p:nvPr>
            <p:ph type="sldNum" sz="quarter" idx="12"/>
          </p:nvPr>
        </p:nvSpPr>
        <p:spPr/>
        <p:txBody>
          <a:bodyPr/>
          <a:lstStyle/>
          <a:p>
            <a:fld id="{1BC7DB03-7057-184B-9DF0-B5FFC5E3886A}" type="slidenum">
              <a:rPr lang="en-US" smtClean="0"/>
              <a:t>48</a:t>
            </a:fld>
            <a:endParaRPr lang="en-US" dirty="0"/>
          </a:p>
        </p:txBody>
      </p:sp>
    </p:spTree>
    <p:extLst>
      <p:ext uri="{BB962C8B-B14F-4D97-AF65-F5344CB8AC3E}">
        <p14:creationId xmlns:p14="http://schemas.microsoft.com/office/powerpoint/2010/main" val="832877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872019" cy="1189354"/>
          </a:xfrm>
        </p:spPr>
        <p:txBody>
          <a:bodyPr/>
          <a:lstStyle/>
          <a:p>
            <a:r>
              <a:rPr lang="en-US" b="1" dirty="0"/>
              <a:t>CTE Grad Cohort Reports, cont’d </a:t>
            </a:r>
          </a:p>
        </p:txBody>
      </p:sp>
      <p:sp>
        <p:nvSpPr>
          <p:cNvPr id="3" name="Content Placeholder 2"/>
          <p:cNvSpPr>
            <a:spLocks noGrp="1"/>
          </p:cNvSpPr>
          <p:nvPr>
            <p:ph idx="1"/>
          </p:nvPr>
        </p:nvSpPr>
        <p:spPr>
          <a:xfrm>
            <a:off x="926688" y="1717040"/>
            <a:ext cx="10695039" cy="4182315"/>
          </a:xfrm>
        </p:spPr>
        <p:txBody>
          <a:bodyPr/>
          <a:lstStyle/>
          <a:p>
            <a:r>
              <a:rPr lang="en-US" sz="3200" dirty="0"/>
              <a:t>Level 2 Reports in the Graduation Collection</a:t>
            </a:r>
          </a:p>
          <a:p>
            <a:pPr lvl="1"/>
            <a:r>
              <a:rPr lang="en-US" sz="2800" dirty="0"/>
              <a:t>(CTGR-422) 2022 – CTE Grad Cohort – 4th Year Status</a:t>
            </a:r>
          </a:p>
          <a:p>
            <a:pPr lvl="1"/>
            <a:r>
              <a:rPr lang="en-US" sz="2800" dirty="0"/>
              <a:t>(CTGR-423) 2023 – CTE Grad Cohort – 3rd Year Status</a:t>
            </a:r>
          </a:p>
          <a:p>
            <a:pPr lvl="1"/>
            <a:r>
              <a:rPr lang="en-US" sz="2800" dirty="0"/>
              <a:t>(CTGR-424) 2024 – CTE Grad Cohort – 2nd Year Status</a:t>
            </a:r>
          </a:p>
          <a:p>
            <a:pPr lvl="1"/>
            <a:r>
              <a:rPr lang="en-US" sz="2800" dirty="0"/>
              <a:t>(CTGR-425) 2025 – CTE Grad Cohort – 1st Year Status</a:t>
            </a:r>
          </a:p>
          <a:p>
            <a:pPr lvl="1"/>
            <a:r>
              <a:rPr lang="en-US" sz="2800" dirty="0"/>
              <a:t>(CTGR-521) 2021 – CTE Grad Cohort – 5th Year Status</a:t>
            </a:r>
          </a:p>
          <a:p>
            <a:r>
              <a:rPr lang="en-US" sz="3200" dirty="0"/>
              <a:t>Your LEA may receive none, or any number of these reports</a:t>
            </a:r>
          </a:p>
        </p:txBody>
      </p:sp>
      <p:sp>
        <p:nvSpPr>
          <p:cNvPr id="4" name="Slide Number Placeholder 3"/>
          <p:cNvSpPr>
            <a:spLocks noGrp="1"/>
          </p:cNvSpPr>
          <p:nvPr>
            <p:ph type="sldNum" sz="quarter" idx="12"/>
          </p:nvPr>
        </p:nvSpPr>
        <p:spPr/>
        <p:txBody>
          <a:bodyPr/>
          <a:lstStyle/>
          <a:p>
            <a:fld id="{1BC7DB03-7057-184B-9DF0-B5FFC5E3886A}" type="slidenum">
              <a:rPr lang="en-US" smtClean="0"/>
              <a:t>49</a:t>
            </a:fld>
            <a:endParaRPr lang="en-US" dirty="0"/>
          </a:p>
        </p:txBody>
      </p:sp>
    </p:spTree>
    <p:extLst>
      <p:ext uri="{BB962C8B-B14F-4D97-AF65-F5344CB8AC3E}">
        <p14:creationId xmlns:p14="http://schemas.microsoft.com/office/powerpoint/2010/main" val="259519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46A4-5145-4D51-9A98-A50E5053122B}"/>
              </a:ext>
            </a:extLst>
          </p:cNvPr>
          <p:cNvSpPr>
            <a:spLocks noGrp="1"/>
          </p:cNvSpPr>
          <p:nvPr>
            <p:ph type="title"/>
          </p:nvPr>
        </p:nvSpPr>
        <p:spPr/>
        <p:txBody>
          <a:bodyPr/>
          <a:lstStyle/>
          <a:p>
            <a:r>
              <a:rPr lang="en-US" b="1" dirty="0"/>
              <a:t>Graduation Reports </a:t>
            </a:r>
          </a:p>
        </p:txBody>
      </p:sp>
      <p:sp>
        <p:nvSpPr>
          <p:cNvPr id="3" name="Content Placeholder 2">
            <a:extLst>
              <a:ext uri="{FF2B5EF4-FFF2-40B4-BE49-F238E27FC236}">
                <a16:creationId xmlns:a16="http://schemas.microsoft.com/office/drawing/2014/main" id="{8E6CE291-D380-4F78-AC24-A38682DE1223}"/>
              </a:ext>
            </a:extLst>
          </p:cNvPr>
          <p:cNvSpPr>
            <a:spLocks noGrp="1"/>
          </p:cNvSpPr>
          <p:nvPr>
            <p:ph idx="1"/>
          </p:nvPr>
        </p:nvSpPr>
        <p:spPr>
          <a:xfrm>
            <a:off x="838200" y="1543051"/>
            <a:ext cx="10515600" cy="4434840"/>
          </a:xfrm>
        </p:spPr>
        <p:txBody>
          <a:bodyPr/>
          <a:lstStyle/>
          <a:p>
            <a:r>
              <a:rPr lang="en-US" sz="3200" dirty="0"/>
              <a:t>Can be used to verify –</a:t>
            </a:r>
          </a:p>
          <a:p>
            <a:pPr lvl="1"/>
            <a:r>
              <a:rPr lang="en-US" sz="2800" dirty="0"/>
              <a:t>Student graduation cohort placement</a:t>
            </a:r>
          </a:p>
          <a:p>
            <a:pPr lvl="1"/>
            <a:r>
              <a:rPr lang="en-US" sz="2800" dirty="0"/>
              <a:t>Withdrawal and diploma dates</a:t>
            </a:r>
          </a:p>
          <a:p>
            <a:pPr lvl="1"/>
            <a:r>
              <a:rPr lang="en-US" sz="2800" dirty="0"/>
              <a:t>Graduation pathway data (not all pathways)</a:t>
            </a:r>
          </a:p>
          <a:p>
            <a:pPr lvl="1"/>
            <a:r>
              <a:rPr lang="en-US" sz="2800" dirty="0"/>
              <a:t>Graduation accountability data </a:t>
            </a:r>
          </a:p>
          <a:p>
            <a:r>
              <a:rPr lang="en-US" sz="3200" dirty="0"/>
              <a:t>Graduation reports do not contain all data reported for graduates </a:t>
            </a:r>
          </a:p>
          <a:p>
            <a:r>
              <a:rPr lang="en-US" sz="3200" dirty="0"/>
              <a:t>Graduation data not contained within the reports should be verified for accuracy and completeness </a:t>
            </a:r>
            <a:endParaRPr lang="en-US" dirty="0"/>
          </a:p>
          <a:p>
            <a:pPr lvl="1"/>
            <a:endParaRPr lang="en-US" dirty="0"/>
          </a:p>
        </p:txBody>
      </p:sp>
      <p:sp>
        <p:nvSpPr>
          <p:cNvPr id="4" name="Slide Number Placeholder 3">
            <a:extLst>
              <a:ext uri="{FF2B5EF4-FFF2-40B4-BE49-F238E27FC236}">
                <a16:creationId xmlns:a16="http://schemas.microsoft.com/office/drawing/2014/main" id="{DD2C55C8-5B59-4FFF-9BAB-9766A4182283}"/>
              </a:ext>
            </a:extLst>
          </p:cNvPr>
          <p:cNvSpPr>
            <a:spLocks noGrp="1"/>
          </p:cNvSpPr>
          <p:nvPr>
            <p:ph type="sldNum" sz="quarter" idx="12"/>
          </p:nvPr>
        </p:nvSpPr>
        <p:spPr/>
        <p:txBody>
          <a:bodyPr/>
          <a:lstStyle/>
          <a:p>
            <a:fld id="{1BC7DB03-7057-184B-9DF0-B5FFC5E3886A}" type="slidenum">
              <a:rPr lang="en-US" smtClean="0"/>
              <a:t>5</a:t>
            </a:fld>
            <a:endParaRPr lang="en-US" dirty="0"/>
          </a:p>
        </p:txBody>
      </p:sp>
    </p:spTree>
    <p:extLst>
      <p:ext uri="{BB962C8B-B14F-4D97-AF65-F5344CB8AC3E}">
        <p14:creationId xmlns:p14="http://schemas.microsoft.com/office/powerpoint/2010/main" val="2118149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application&#10;&#10;Description automatically generated">
            <a:extLst>
              <a:ext uri="{FF2B5EF4-FFF2-40B4-BE49-F238E27FC236}">
                <a16:creationId xmlns:a16="http://schemas.microsoft.com/office/drawing/2014/main" id="{1A6BA12A-87EA-462F-2194-70BF9CD3BCC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21359" y="1688364"/>
            <a:ext cx="9807687" cy="4132315"/>
          </a:xfrm>
          <a:prstGeom prst="rect">
            <a:avLst/>
          </a:prstGeom>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30624CF-79D8-4E82-AA3A-F221EF4862F1}"/>
              </a:ext>
            </a:extLst>
          </p:cNvPr>
          <p:cNvSpPr>
            <a:spLocks noGrp="1"/>
          </p:cNvSpPr>
          <p:nvPr>
            <p:ph type="title"/>
          </p:nvPr>
        </p:nvSpPr>
        <p:spPr>
          <a:xfrm>
            <a:off x="838200" y="365125"/>
            <a:ext cx="10515600" cy="904875"/>
          </a:xfrm>
        </p:spPr>
        <p:txBody>
          <a:bodyPr/>
          <a:lstStyle/>
          <a:p>
            <a:r>
              <a:rPr lang="en-US" b="1" dirty="0"/>
              <a:t>CTE Grad Cohort Report Columns </a:t>
            </a:r>
          </a:p>
        </p:txBody>
      </p:sp>
      <p:sp>
        <p:nvSpPr>
          <p:cNvPr id="4" name="Slide Number Placeholder 3">
            <a:extLst>
              <a:ext uri="{FF2B5EF4-FFF2-40B4-BE49-F238E27FC236}">
                <a16:creationId xmlns:a16="http://schemas.microsoft.com/office/drawing/2014/main" id="{BCB99C9A-601A-46B8-B3EA-31CB7B9073D9}"/>
              </a:ext>
            </a:extLst>
          </p:cNvPr>
          <p:cNvSpPr>
            <a:spLocks noGrp="1"/>
          </p:cNvSpPr>
          <p:nvPr>
            <p:ph type="sldNum" sz="quarter" idx="12"/>
          </p:nvPr>
        </p:nvSpPr>
        <p:spPr/>
        <p:txBody>
          <a:bodyPr/>
          <a:lstStyle/>
          <a:p>
            <a:fld id="{1BC7DB03-7057-184B-9DF0-B5FFC5E3886A}" type="slidenum">
              <a:rPr lang="en-US" smtClean="0"/>
              <a:t>50</a:t>
            </a:fld>
            <a:endParaRPr lang="en-US" dirty="0"/>
          </a:p>
        </p:txBody>
      </p:sp>
      <p:sp>
        <p:nvSpPr>
          <p:cNvPr id="6" name="TextBox 5">
            <a:extLst>
              <a:ext uri="{FF2B5EF4-FFF2-40B4-BE49-F238E27FC236}">
                <a16:creationId xmlns:a16="http://schemas.microsoft.com/office/drawing/2014/main" id="{61206957-FB7B-4127-8C02-4781C48ECDD3}"/>
              </a:ext>
            </a:extLst>
          </p:cNvPr>
          <p:cNvSpPr txBox="1"/>
          <p:nvPr/>
        </p:nvSpPr>
        <p:spPr>
          <a:xfrm>
            <a:off x="617743" y="1174579"/>
            <a:ext cx="4099712" cy="461665"/>
          </a:xfrm>
          <a:prstGeom prst="rect">
            <a:avLst/>
          </a:prstGeom>
          <a:solidFill>
            <a:schemeClr val="bg1"/>
          </a:solidFill>
          <a:ln>
            <a:solidFill>
              <a:schemeClr val="tx1"/>
            </a:solidFill>
          </a:ln>
        </p:spPr>
        <p:txBody>
          <a:bodyPr wrap="none" rtlCol="0">
            <a:spAutoFit/>
          </a:bodyPr>
          <a:lstStyle/>
          <a:p>
            <a:r>
              <a:rPr lang="en-US" sz="2400" b="1" dirty="0"/>
              <a:t>IRN of LEA receiving the report</a:t>
            </a:r>
          </a:p>
        </p:txBody>
      </p:sp>
      <p:cxnSp>
        <p:nvCxnSpPr>
          <p:cNvPr id="8" name="Straight Arrow Connector 7">
            <a:extLst>
              <a:ext uri="{FF2B5EF4-FFF2-40B4-BE49-F238E27FC236}">
                <a16:creationId xmlns:a16="http://schemas.microsoft.com/office/drawing/2014/main" id="{186C5239-B732-452E-80F4-8CFBAF54419D}"/>
              </a:ext>
            </a:extLst>
          </p:cNvPr>
          <p:cNvCxnSpPr>
            <a:cxnSpLocks/>
          </p:cNvCxnSpPr>
          <p:nvPr/>
        </p:nvCxnSpPr>
        <p:spPr>
          <a:xfrm flipH="1">
            <a:off x="1483360" y="1783785"/>
            <a:ext cx="365105" cy="11324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C53496-9686-46F8-9EAF-4B3E7C2A5FB2}"/>
              </a:ext>
            </a:extLst>
          </p:cNvPr>
          <p:cNvSpPr txBox="1"/>
          <p:nvPr/>
        </p:nvSpPr>
        <p:spPr>
          <a:xfrm>
            <a:off x="617743" y="5515193"/>
            <a:ext cx="3244671" cy="830997"/>
          </a:xfrm>
          <a:prstGeom prst="rect">
            <a:avLst/>
          </a:prstGeom>
          <a:solidFill>
            <a:schemeClr val="bg1"/>
          </a:solidFill>
          <a:ln>
            <a:solidFill>
              <a:schemeClr val="tx1"/>
            </a:solidFill>
          </a:ln>
        </p:spPr>
        <p:txBody>
          <a:bodyPr wrap="none" rtlCol="0">
            <a:spAutoFit/>
          </a:bodyPr>
          <a:lstStyle/>
          <a:p>
            <a:r>
              <a:rPr lang="en-US" sz="2400" b="1" dirty="0"/>
              <a:t>All Error Severity Codes </a:t>
            </a:r>
          </a:p>
          <a:p>
            <a:r>
              <a:rPr lang="en-US" sz="2400" b="1" dirty="0"/>
              <a:t>are Informational</a:t>
            </a:r>
          </a:p>
        </p:txBody>
      </p:sp>
      <p:cxnSp>
        <p:nvCxnSpPr>
          <p:cNvPr id="12" name="Straight Arrow Connector 11">
            <a:extLst>
              <a:ext uri="{FF2B5EF4-FFF2-40B4-BE49-F238E27FC236}">
                <a16:creationId xmlns:a16="http://schemas.microsoft.com/office/drawing/2014/main" id="{CAB59554-8A0B-4416-841A-072EABCCB7B4}"/>
              </a:ext>
            </a:extLst>
          </p:cNvPr>
          <p:cNvCxnSpPr>
            <a:cxnSpLocks/>
          </p:cNvCxnSpPr>
          <p:nvPr/>
        </p:nvCxnSpPr>
        <p:spPr>
          <a:xfrm flipH="1" flipV="1">
            <a:off x="2184400" y="4612640"/>
            <a:ext cx="487680" cy="9025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3D4226-B752-48D8-BA93-48299C86544E}"/>
              </a:ext>
            </a:extLst>
          </p:cNvPr>
          <p:cNvSpPr txBox="1"/>
          <p:nvPr/>
        </p:nvSpPr>
        <p:spPr>
          <a:xfrm>
            <a:off x="5212983" y="1174578"/>
            <a:ext cx="4951164" cy="461665"/>
          </a:xfrm>
          <a:prstGeom prst="rect">
            <a:avLst/>
          </a:prstGeom>
          <a:solidFill>
            <a:schemeClr val="bg1"/>
          </a:solidFill>
          <a:ln>
            <a:solidFill>
              <a:schemeClr val="tx1"/>
            </a:solidFill>
          </a:ln>
        </p:spPr>
        <p:txBody>
          <a:bodyPr wrap="none" rtlCol="0">
            <a:spAutoFit/>
          </a:bodyPr>
          <a:lstStyle/>
          <a:p>
            <a:r>
              <a:rPr lang="en-US" sz="2400" b="1" dirty="0"/>
              <a:t>Students will appear on only one row</a:t>
            </a:r>
          </a:p>
        </p:txBody>
      </p:sp>
      <p:sp>
        <p:nvSpPr>
          <p:cNvPr id="15" name="TextBox 14">
            <a:extLst>
              <a:ext uri="{FF2B5EF4-FFF2-40B4-BE49-F238E27FC236}">
                <a16:creationId xmlns:a16="http://schemas.microsoft.com/office/drawing/2014/main" id="{5FED7C4E-7A4E-4DE8-9A8B-8249D1F9D9DD}"/>
              </a:ext>
            </a:extLst>
          </p:cNvPr>
          <p:cNvSpPr txBox="1"/>
          <p:nvPr/>
        </p:nvSpPr>
        <p:spPr>
          <a:xfrm>
            <a:off x="5576143" y="5852602"/>
            <a:ext cx="2649828" cy="461665"/>
          </a:xfrm>
          <a:prstGeom prst="rect">
            <a:avLst/>
          </a:prstGeom>
          <a:solidFill>
            <a:schemeClr val="bg1"/>
          </a:solidFill>
          <a:ln>
            <a:solidFill>
              <a:schemeClr val="tx1"/>
            </a:solidFill>
          </a:ln>
        </p:spPr>
        <p:txBody>
          <a:bodyPr wrap="none" rtlCol="0">
            <a:spAutoFit/>
          </a:bodyPr>
          <a:lstStyle/>
          <a:p>
            <a:r>
              <a:rPr lang="en-US" sz="2400" b="1" dirty="0"/>
              <a:t>Name of the report</a:t>
            </a:r>
          </a:p>
        </p:txBody>
      </p:sp>
      <p:cxnSp>
        <p:nvCxnSpPr>
          <p:cNvPr id="7" name="Straight Arrow Connector 6">
            <a:extLst>
              <a:ext uri="{FF2B5EF4-FFF2-40B4-BE49-F238E27FC236}">
                <a16:creationId xmlns:a16="http://schemas.microsoft.com/office/drawing/2014/main" id="{6D9F2C62-5AB8-4E8F-ADF9-639FE1B08789}"/>
              </a:ext>
            </a:extLst>
          </p:cNvPr>
          <p:cNvCxnSpPr>
            <a:cxnSpLocks/>
          </p:cNvCxnSpPr>
          <p:nvPr/>
        </p:nvCxnSpPr>
        <p:spPr>
          <a:xfrm flipV="1">
            <a:off x="8225971" y="5820679"/>
            <a:ext cx="286017" cy="3611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470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E5D41D32-CE46-4A8E-BA83-80FA6D19C3C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00655" y="2357588"/>
            <a:ext cx="11092416" cy="3349311"/>
          </a:xfrm>
          <a:prstGeom prst="rect">
            <a:avLst/>
          </a:prstGeom>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AE6067B-463B-444F-B130-F94693587E0C}"/>
              </a:ext>
            </a:extLst>
          </p:cNvPr>
          <p:cNvSpPr>
            <a:spLocks noGrp="1"/>
          </p:cNvSpPr>
          <p:nvPr>
            <p:ph type="title"/>
          </p:nvPr>
        </p:nvSpPr>
        <p:spPr/>
        <p:txBody>
          <a:bodyPr/>
          <a:lstStyle/>
          <a:p>
            <a:r>
              <a:rPr lang="en-US" b="1" dirty="0"/>
              <a:t>CTE Grad Cohort Report Columns, cont’d </a:t>
            </a:r>
            <a:endParaRPr lang="en-US" dirty="0"/>
          </a:p>
        </p:txBody>
      </p:sp>
      <p:sp>
        <p:nvSpPr>
          <p:cNvPr id="4" name="Slide Number Placeholder 3">
            <a:extLst>
              <a:ext uri="{FF2B5EF4-FFF2-40B4-BE49-F238E27FC236}">
                <a16:creationId xmlns:a16="http://schemas.microsoft.com/office/drawing/2014/main" id="{C72498CA-AD98-46B8-9A73-50B064D94395}"/>
              </a:ext>
            </a:extLst>
          </p:cNvPr>
          <p:cNvSpPr>
            <a:spLocks noGrp="1"/>
          </p:cNvSpPr>
          <p:nvPr>
            <p:ph type="sldNum" sz="quarter" idx="12"/>
          </p:nvPr>
        </p:nvSpPr>
        <p:spPr/>
        <p:txBody>
          <a:bodyPr/>
          <a:lstStyle/>
          <a:p>
            <a:fld id="{1BC7DB03-7057-184B-9DF0-B5FFC5E3886A}" type="slidenum">
              <a:rPr lang="en-US" smtClean="0"/>
              <a:t>51</a:t>
            </a:fld>
            <a:endParaRPr lang="en-US" dirty="0"/>
          </a:p>
        </p:txBody>
      </p:sp>
      <p:sp>
        <p:nvSpPr>
          <p:cNvPr id="6" name="TextBox 5">
            <a:extLst>
              <a:ext uri="{FF2B5EF4-FFF2-40B4-BE49-F238E27FC236}">
                <a16:creationId xmlns:a16="http://schemas.microsoft.com/office/drawing/2014/main" id="{7175A6C5-76CD-4A95-A9AF-0862AE055A0A}"/>
              </a:ext>
            </a:extLst>
          </p:cNvPr>
          <p:cNvSpPr txBox="1"/>
          <p:nvPr/>
        </p:nvSpPr>
        <p:spPr>
          <a:xfrm>
            <a:off x="574132" y="1452542"/>
            <a:ext cx="3163430" cy="830997"/>
          </a:xfrm>
          <a:prstGeom prst="rect">
            <a:avLst/>
          </a:prstGeom>
          <a:solidFill>
            <a:schemeClr val="bg1"/>
          </a:solidFill>
          <a:ln>
            <a:solidFill>
              <a:schemeClr val="tx1"/>
            </a:solidFill>
          </a:ln>
        </p:spPr>
        <p:txBody>
          <a:bodyPr wrap="none" rtlCol="0">
            <a:spAutoFit/>
          </a:bodyPr>
          <a:lstStyle/>
          <a:p>
            <a:r>
              <a:rPr lang="en-US" sz="2400" b="1" dirty="0"/>
              <a:t>Four potential Result </a:t>
            </a:r>
          </a:p>
          <a:p>
            <a:r>
              <a:rPr lang="en-US" sz="2400" b="1" dirty="0"/>
              <a:t>Codes and Descriptions</a:t>
            </a:r>
          </a:p>
        </p:txBody>
      </p:sp>
      <p:cxnSp>
        <p:nvCxnSpPr>
          <p:cNvPr id="8" name="Straight Arrow Connector 7">
            <a:extLst>
              <a:ext uri="{FF2B5EF4-FFF2-40B4-BE49-F238E27FC236}">
                <a16:creationId xmlns:a16="http://schemas.microsoft.com/office/drawing/2014/main" id="{072321DB-6C7A-4A5D-B154-E4BF7F6F060E}"/>
              </a:ext>
            </a:extLst>
          </p:cNvPr>
          <p:cNvCxnSpPr>
            <a:cxnSpLocks/>
          </p:cNvCxnSpPr>
          <p:nvPr/>
        </p:nvCxnSpPr>
        <p:spPr>
          <a:xfrm flipH="1">
            <a:off x="1169894" y="2283539"/>
            <a:ext cx="448206" cy="1087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55CFB9E-AD98-418B-9F81-55C55FC8611F}"/>
              </a:ext>
            </a:extLst>
          </p:cNvPr>
          <p:cNvSpPr txBox="1"/>
          <p:nvPr/>
        </p:nvSpPr>
        <p:spPr>
          <a:xfrm>
            <a:off x="708887" y="5828101"/>
            <a:ext cx="4596771" cy="830997"/>
          </a:xfrm>
          <a:prstGeom prst="rect">
            <a:avLst/>
          </a:prstGeom>
          <a:solidFill>
            <a:schemeClr val="bg1"/>
          </a:solidFill>
          <a:ln>
            <a:solidFill>
              <a:schemeClr val="tx1"/>
            </a:solidFill>
          </a:ln>
        </p:spPr>
        <p:txBody>
          <a:bodyPr wrap="none" rtlCol="0">
            <a:spAutoFit/>
          </a:bodyPr>
          <a:lstStyle/>
          <a:p>
            <a:r>
              <a:rPr lang="en-US" sz="2400" b="1" dirty="0"/>
              <a:t>Last CTE Program of Concentration</a:t>
            </a:r>
          </a:p>
          <a:p>
            <a:r>
              <a:rPr lang="en-US" sz="2400" b="1" dirty="0"/>
              <a:t>of the student in the district</a:t>
            </a:r>
          </a:p>
        </p:txBody>
      </p:sp>
      <p:cxnSp>
        <p:nvCxnSpPr>
          <p:cNvPr id="12" name="Straight Arrow Connector 11">
            <a:extLst>
              <a:ext uri="{FF2B5EF4-FFF2-40B4-BE49-F238E27FC236}">
                <a16:creationId xmlns:a16="http://schemas.microsoft.com/office/drawing/2014/main" id="{930833A0-CD41-4CD4-9072-17683F362F56}"/>
              </a:ext>
            </a:extLst>
          </p:cNvPr>
          <p:cNvCxnSpPr>
            <a:cxnSpLocks/>
          </p:cNvCxnSpPr>
          <p:nvPr/>
        </p:nvCxnSpPr>
        <p:spPr>
          <a:xfrm flipV="1">
            <a:off x="2766427" y="5163671"/>
            <a:ext cx="756702" cy="6644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40251E7-7DE1-46A6-9898-F0B1052A82A2}"/>
              </a:ext>
            </a:extLst>
          </p:cNvPr>
          <p:cNvSpPr txBox="1"/>
          <p:nvPr/>
        </p:nvSpPr>
        <p:spPr>
          <a:xfrm>
            <a:off x="4182226" y="1349238"/>
            <a:ext cx="2391039" cy="830997"/>
          </a:xfrm>
          <a:prstGeom prst="rect">
            <a:avLst/>
          </a:prstGeom>
          <a:solidFill>
            <a:schemeClr val="bg1"/>
          </a:solidFill>
          <a:ln>
            <a:solidFill>
              <a:schemeClr val="tx1"/>
            </a:solidFill>
          </a:ln>
        </p:spPr>
        <p:txBody>
          <a:bodyPr wrap="none" rtlCol="0">
            <a:spAutoFit/>
          </a:bodyPr>
          <a:lstStyle/>
          <a:p>
            <a:r>
              <a:rPr lang="en-US" sz="2400" b="1" dirty="0"/>
              <a:t>Accountable and </a:t>
            </a:r>
          </a:p>
          <a:p>
            <a:r>
              <a:rPr lang="en-US" sz="2400" b="1" dirty="0"/>
              <a:t>Source IRNs </a:t>
            </a:r>
          </a:p>
        </p:txBody>
      </p:sp>
      <p:sp>
        <p:nvSpPr>
          <p:cNvPr id="16" name="Right Brace 15">
            <a:extLst>
              <a:ext uri="{FF2B5EF4-FFF2-40B4-BE49-F238E27FC236}">
                <a16:creationId xmlns:a16="http://schemas.microsoft.com/office/drawing/2014/main" id="{0C4DFBB7-A491-4A16-ABB9-441B142BC7BE}"/>
              </a:ext>
            </a:extLst>
          </p:cNvPr>
          <p:cNvSpPr/>
          <p:nvPr/>
        </p:nvSpPr>
        <p:spPr>
          <a:xfrm rot="16200000">
            <a:off x="5182336" y="1287624"/>
            <a:ext cx="410975" cy="205285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77E3F237-01FB-4AE8-8563-2806900E695A}"/>
              </a:ext>
            </a:extLst>
          </p:cNvPr>
          <p:cNvSpPr txBox="1"/>
          <p:nvPr/>
        </p:nvSpPr>
        <p:spPr>
          <a:xfrm>
            <a:off x="6822089" y="1365050"/>
            <a:ext cx="5046158" cy="830997"/>
          </a:xfrm>
          <a:prstGeom prst="rect">
            <a:avLst/>
          </a:prstGeom>
          <a:solidFill>
            <a:schemeClr val="bg1"/>
          </a:solidFill>
          <a:ln>
            <a:solidFill>
              <a:schemeClr val="tx1"/>
            </a:solidFill>
          </a:ln>
        </p:spPr>
        <p:txBody>
          <a:bodyPr wrap="square" rtlCol="0">
            <a:spAutoFit/>
          </a:bodyPr>
          <a:lstStyle/>
          <a:p>
            <a:r>
              <a:rPr lang="en-US" sz="2400" b="1" dirty="0"/>
              <a:t>Student’s Cohort Year and Graduation </a:t>
            </a:r>
          </a:p>
          <a:p>
            <a:r>
              <a:rPr lang="en-US" sz="2400" b="1" dirty="0"/>
              <a:t>Rate from the Grad Cohort Report</a:t>
            </a:r>
          </a:p>
        </p:txBody>
      </p:sp>
      <p:sp>
        <p:nvSpPr>
          <p:cNvPr id="19" name="Rectangle 18">
            <a:extLst>
              <a:ext uri="{FF2B5EF4-FFF2-40B4-BE49-F238E27FC236}">
                <a16:creationId xmlns:a16="http://schemas.microsoft.com/office/drawing/2014/main" id="{FE34F751-2F3A-4CA6-B79A-9121CB766AD4}"/>
              </a:ext>
            </a:extLst>
          </p:cNvPr>
          <p:cNvSpPr/>
          <p:nvPr/>
        </p:nvSpPr>
        <p:spPr>
          <a:xfrm>
            <a:off x="6597838" y="2373400"/>
            <a:ext cx="1754793" cy="33313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AFAC9F8-E083-4BA8-AD40-3C99A355BEE6}"/>
              </a:ext>
            </a:extLst>
          </p:cNvPr>
          <p:cNvSpPr txBox="1"/>
          <p:nvPr/>
        </p:nvSpPr>
        <p:spPr>
          <a:xfrm>
            <a:off x="5706037" y="5897736"/>
            <a:ext cx="3997633" cy="830997"/>
          </a:xfrm>
          <a:prstGeom prst="rect">
            <a:avLst/>
          </a:prstGeom>
          <a:solidFill>
            <a:schemeClr val="bg1"/>
          </a:solidFill>
          <a:ln>
            <a:solidFill>
              <a:schemeClr val="tx1"/>
            </a:solidFill>
          </a:ln>
        </p:spPr>
        <p:txBody>
          <a:bodyPr wrap="none" rtlCol="0">
            <a:spAutoFit/>
          </a:bodyPr>
          <a:lstStyle/>
          <a:p>
            <a:r>
              <a:rPr lang="en-US" sz="2400" b="1" dirty="0"/>
              <a:t>The last year the student was </a:t>
            </a:r>
          </a:p>
          <a:p>
            <a:r>
              <a:rPr lang="en-US" sz="2400" b="1" dirty="0"/>
              <a:t>a concentrator at your LEA</a:t>
            </a:r>
          </a:p>
        </p:txBody>
      </p:sp>
      <p:cxnSp>
        <p:nvCxnSpPr>
          <p:cNvPr id="22" name="Straight Arrow Connector 21">
            <a:extLst>
              <a:ext uri="{FF2B5EF4-FFF2-40B4-BE49-F238E27FC236}">
                <a16:creationId xmlns:a16="http://schemas.microsoft.com/office/drawing/2014/main" id="{18631660-FC10-45BE-B855-3D8DFA1E1B8C}"/>
              </a:ext>
            </a:extLst>
          </p:cNvPr>
          <p:cNvCxnSpPr>
            <a:cxnSpLocks/>
          </p:cNvCxnSpPr>
          <p:nvPr/>
        </p:nvCxnSpPr>
        <p:spPr>
          <a:xfrm flipV="1">
            <a:off x="8146043" y="5634158"/>
            <a:ext cx="433721" cy="2613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0DDDAED-EF2B-45BB-9B23-EC2A0D4B5CCB}"/>
              </a:ext>
            </a:extLst>
          </p:cNvPr>
          <p:cNvSpPr txBox="1"/>
          <p:nvPr/>
        </p:nvSpPr>
        <p:spPr>
          <a:xfrm>
            <a:off x="8959449" y="2690613"/>
            <a:ext cx="2124489" cy="400110"/>
          </a:xfrm>
          <a:prstGeom prst="rect">
            <a:avLst/>
          </a:prstGeom>
          <a:solidFill>
            <a:schemeClr val="bg1"/>
          </a:solidFill>
          <a:ln>
            <a:solidFill>
              <a:schemeClr val="tx1"/>
            </a:solidFill>
          </a:ln>
        </p:spPr>
        <p:txBody>
          <a:bodyPr wrap="square" rtlCol="0">
            <a:spAutoFit/>
          </a:bodyPr>
          <a:lstStyle/>
          <a:p>
            <a:r>
              <a:rPr lang="en-US" sz="2000" b="1" dirty="0"/>
              <a:t>Enrollment data </a:t>
            </a:r>
          </a:p>
        </p:txBody>
      </p:sp>
      <p:cxnSp>
        <p:nvCxnSpPr>
          <p:cNvPr id="26" name="Straight Arrow Connector 25">
            <a:extLst>
              <a:ext uri="{FF2B5EF4-FFF2-40B4-BE49-F238E27FC236}">
                <a16:creationId xmlns:a16="http://schemas.microsoft.com/office/drawing/2014/main" id="{AAA6489D-3B80-4C23-8399-8B97EFFC6770}"/>
              </a:ext>
            </a:extLst>
          </p:cNvPr>
          <p:cNvCxnSpPr>
            <a:cxnSpLocks/>
          </p:cNvCxnSpPr>
          <p:nvPr/>
        </p:nvCxnSpPr>
        <p:spPr>
          <a:xfrm flipH="1">
            <a:off x="8146043" y="2214691"/>
            <a:ext cx="1017545" cy="6595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05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C8C6EBCA-F6F0-56D2-B4D5-6FE4209F48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93437" y="2353555"/>
            <a:ext cx="10996622" cy="3358367"/>
          </a:xfrm>
          <a:prstGeom prst="rect">
            <a:avLst/>
          </a:prstGeom>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1D8E741-429A-476E-BCA2-61C200D29E0B}"/>
              </a:ext>
            </a:extLst>
          </p:cNvPr>
          <p:cNvSpPr>
            <a:spLocks noGrp="1"/>
          </p:cNvSpPr>
          <p:nvPr>
            <p:ph type="title"/>
          </p:nvPr>
        </p:nvSpPr>
        <p:spPr>
          <a:xfrm>
            <a:off x="838200" y="365125"/>
            <a:ext cx="10515600" cy="614073"/>
          </a:xfrm>
        </p:spPr>
        <p:txBody>
          <a:bodyPr>
            <a:normAutofit fontScale="90000"/>
          </a:bodyPr>
          <a:lstStyle/>
          <a:p>
            <a:r>
              <a:rPr lang="en-US" b="1" dirty="0"/>
              <a:t>CTE Grad Cohort Report Columns, cont’d </a:t>
            </a:r>
            <a:endParaRPr lang="en-US" dirty="0"/>
          </a:p>
        </p:txBody>
      </p:sp>
      <p:sp>
        <p:nvSpPr>
          <p:cNvPr id="4" name="Slide Number Placeholder 3">
            <a:extLst>
              <a:ext uri="{FF2B5EF4-FFF2-40B4-BE49-F238E27FC236}">
                <a16:creationId xmlns:a16="http://schemas.microsoft.com/office/drawing/2014/main" id="{7E040018-4E55-4107-9A44-8C22338F1AC8}"/>
              </a:ext>
            </a:extLst>
          </p:cNvPr>
          <p:cNvSpPr>
            <a:spLocks noGrp="1"/>
          </p:cNvSpPr>
          <p:nvPr>
            <p:ph type="sldNum" sz="quarter" idx="12"/>
          </p:nvPr>
        </p:nvSpPr>
        <p:spPr/>
        <p:txBody>
          <a:bodyPr/>
          <a:lstStyle/>
          <a:p>
            <a:fld id="{1BC7DB03-7057-184B-9DF0-B5FFC5E3886A}" type="slidenum">
              <a:rPr lang="en-US" smtClean="0"/>
              <a:t>52</a:t>
            </a:fld>
            <a:endParaRPr lang="en-US" dirty="0"/>
          </a:p>
        </p:txBody>
      </p:sp>
      <p:sp>
        <p:nvSpPr>
          <p:cNvPr id="6" name="TextBox 5">
            <a:extLst>
              <a:ext uri="{FF2B5EF4-FFF2-40B4-BE49-F238E27FC236}">
                <a16:creationId xmlns:a16="http://schemas.microsoft.com/office/drawing/2014/main" id="{4D308F34-9883-4342-A47B-E9763266434C}"/>
              </a:ext>
            </a:extLst>
          </p:cNvPr>
          <p:cNvSpPr txBox="1"/>
          <p:nvPr/>
        </p:nvSpPr>
        <p:spPr>
          <a:xfrm>
            <a:off x="564611" y="4968136"/>
            <a:ext cx="11422507" cy="1015663"/>
          </a:xfrm>
          <a:prstGeom prst="rect">
            <a:avLst/>
          </a:prstGeom>
          <a:solidFill>
            <a:schemeClr val="bg1"/>
          </a:solidFill>
          <a:ln>
            <a:solidFill>
              <a:schemeClr val="tx1"/>
            </a:solidFill>
          </a:ln>
        </p:spPr>
        <p:txBody>
          <a:bodyPr wrap="square" rtlCol="0">
            <a:spAutoFit/>
          </a:bodyPr>
          <a:lstStyle/>
          <a:p>
            <a:r>
              <a:rPr lang="en-US" sz="2000" b="1" dirty="0"/>
              <a:t>Accountability calculations for the graduation rate use the most recently reported disadvantagement </a:t>
            </a:r>
          </a:p>
          <a:p>
            <a:r>
              <a:rPr lang="en-US" sz="2000" b="1" dirty="0"/>
              <a:t>data. Students reported with a Disability, LEP, Foster, Homeless, or Migrant code at any time once they begin 9</a:t>
            </a:r>
            <a:r>
              <a:rPr lang="en-US" sz="2000" b="1" baseline="30000" dirty="0"/>
              <a:t>th</a:t>
            </a:r>
            <a:r>
              <a:rPr lang="en-US" sz="2000" b="1" dirty="0"/>
              <a:t> grade or are newly added to a cohort, will be included for accountability calculations.</a:t>
            </a:r>
          </a:p>
        </p:txBody>
      </p:sp>
      <p:sp>
        <p:nvSpPr>
          <p:cNvPr id="3" name="TextBox 2">
            <a:extLst>
              <a:ext uri="{FF2B5EF4-FFF2-40B4-BE49-F238E27FC236}">
                <a16:creationId xmlns:a16="http://schemas.microsoft.com/office/drawing/2014/main" id="{9C659969-6411-4839-9F68-E10EFBC83F3B}"/>
              </a:ext>
            </a:extLst>
          </p:cNvPr>
          <p:cNvSpPr txBox="1"/>
          <p:nvPr/>
        </p:nvSpPr>
        <p:spPr>
          <a:xfrm>
            <a:off x="7291103" y="1049012"/>
            <a:ext cx="4391395" cy="1200329"/>
          </a:xfrm>
          <a:prstGeom prst="rect">
            <a:avLst/>
          </a:prstGeom>
          <a:solidFill>
            <a:schemeClr val="bg1"/>
          </a:solidFill>
          <a:ln>
            <a:solidFill>
              <a:schemeClr val="tx1"/>
            </a:solidFill>
          </a:ln>
        </p:spPr>
        <p:txBody>
          <a:bodyPr wrap="none" rtlCol="0">
            <a:spAutoFit/>
          </a:bodyPr>
          <a:lstStyle/>
          <a:p>
            <a:r>
              <a:rPr lang="en-US" sz="2400" b="1" dirty="0"/>
              <a:t>Single Parent Flag will be Y if the </a:t>
            </a:r>
          </a:p>
          <a:p>
            <a:r>
              <a:rPr lang="en-US" sz="2400" b="1" dirty="0"/>
              <a:t>student is reported with the </a:t>
            </a:r>
          </a:p>
          <a:p>
            <a:r>
              <a:rPr lang="en-US" sz="2400" b="1" dirty="0"/>
              <a:t>305010 program code </a:t>
            </a:r>
          </a:p>
        </p:txBody>
      </p:sp>
      <p:cxnSp>
        <p:nvCxnSpPr>
          <p:cNvPr id="8" name="Straight Arrow Connector 7">
            <a:extLst>
              <a:ext uri="{FF2B5EF4-FFF2-40B4-BE49-F238E27FC236}">
                <a16:creationId xmlns:a16="http://schemas.microsoft.com/office/drawing/2014/main" id="{2EEBA2E5-3939-4707-939D-B0FF4A4D223E}"/>
              </a:ext>
            </a:extLst>
          </p:cNvPr>
          <p:cNvCxnSpPr>
            <a:cxnSpLocks/>
          </p:cNvCxnSpPr>
          <p:nvPr/>
        </p:nvCxnSpPr>
        <p:spPr>
          <a:xfrm flipH="1">
            <a:off x="7758953" y="2216177"/>
            <a:ext cx="500339" cy="5404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AFF7A6-B9EE-4BD2-923B-DC1912355FDA}"/>
              </a:ext>
            </a:extLst>
          </p:cNvPr>
          <p:cNvSpPr txBox="1"/>
          <p:nvPr/>
        </p:nvSpPr>
        <p:spPr>
          <a:xfrm flipH="1">
            <a:off x="564611" y="1015848"/>
            <a:ext cx="6035293" cy="1200329"/>
          </a:xfrm>
          <a:prstGeom prst="rect">
            <a:avLst/>
          </a:prstGeom>
          <a:solidFill>
            <a:schemeClr val="bg1"/>
          </a:solidFill>
          <a:ln>
            <a:solidFill>
              <a:schemeClr val="tx1"/>
            </a:solidFill>
          </a:ln>
        </p:spPr>
        <p:txBody>
          <a:bodyPr wrap="square" rtlCol="0">
            <a:spAutoFit/>
          </a:bodyPr>
          <a:lstStyle/>
          <a:p>
            <a:r>
              <a:rPr lang="en-US" sz="2400" b="1" dirty="0"/>
              <a:t>Non-traditional Flag will be Y if the student’s reported gender is the non-traditional gender for the program of concentration </a:t>
            </a:r>
          </a:p>
        </p:txBody>
      </p:sp>
      <p:cxnSp>
        <p:nvCxnSpPr>
          <p:cNvPr id="12" name="Straight Arrow Connector 11">
            <a:extLst>
              <a:ext uri="{FF2B5EF4-FFF2-40B4-BE49-F238E27FC236}">
                <a16:creationId xmlns:a16="http://schemas.microsoft.com/office/drawing/2014/main" id="{9F2D5112-6E46-4CFE-9291-D2E116F789AF}"/>
              </a:ext>
            </a:extLst>
          </p:cNvPr>
          <p:cNvCxnSpPr>
            <a:cxnSpLocks/>
          </p:cNvCxnSpPr>
          <p:nvPr/>
        </p:nvCxnSpPr>
        <p:spPr>
          <a:xfrm>
            <a:off x="6401065" y="2216177"/>
            <a:ext cx="349359" cy="5404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780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7603-B776-4C7C-BDEC-014E04B984E4}"/>
              </a:ext>
            </a:extLst>
          </p:cNvPr>
          <p:cNvSpPr>
            <a:spLocks noGrp="1"/>
          </p:cNvSpPr>
          <p:nvPr>
            <p:ph type="title"/>
          </p:nvPr>
        </p:nvSpPr>
        <p:spPr>
          <a:xfrm>
            <a:off x="838200" y="365126"/>
            <a:ext cx="10515600" cy="1189354"/>
          </a:xfrm>
        </p:spPr>
        <p:txBody>
          <a:bodyPr/>
          <a:lstStyle/>
          <a:p>
            <a:r>
              <a:rPr lang="en-US" b="1" dirty="0"/>
              <a:t>CTE Grad Report Result Code CG0000</a:t>
            </a:r>
          </a:p>
        </p:txBody>
      </p:sp>
      <p:sp>
        <p:nvSpPr>
          <p:cNvPr id="3" name="Content Placeholder 2">
            <a:extLst>
              <a:ext uri="{FF2B5EF4-FFF2-40B4-BE49-F238E27FC236}">
                <a16:creationId xmlns:a16="http://schemas.microsoft.com/office/drawing/2014/main" id="{BCC93528-4A4A-4AAF-B36C-962CAB5139A7}"/>
              </a:ext>
            </a:extLst>
          </p:cNvPr>
          <p:cNvSpPr>
            <a:spLocks noGrp="1"/>
          </p:cNvSpPr>
          <p:nvPr>
            <p:ph idx="1"/>
          </p:nvPr>
        </p:nvSpPr>
        <p:spPr>
          <a:xfrm>
            <a:off x="838199" y="1554481"/>
            <a:ext cx="10883631" cy="4282116"/>
          </a:xfrm>
        </p:spPr>
        <p:txBody>
          <a:bodyPr>
            <a:normAutofit/>
          </a:bodyPr>
          <a:lstStyle/>
          <a:p>
            <a:pPr marL="0" indent="0">
              <a:buNone/>
            </a:pPr>
            <a:r>
              <a:rPr lang="en-US" sz="3200" dirty="0"/>
              <a:t>Filter on Result Code CG0000 (Informational)</a:t>
            </a:r>
          </a:p>
          <a:p>
            <a:pPr lvl="1"/>
            <a:r>
              <a:rPr lang="en-US" sz="2800" dirty="0"/>
              <a:t>Student accountable in this LEA</a:t>
            </a:r>
          </a:p>
          <a:p>
            <a:pPr lvl="2"/>
            <a:r>
              <a:rPr lang="en-US" sz="2400" dirty="0"/>
              <a:t>Any LEA type receiving this report could be accountable including JVSDs</a:t>
            </a:r>
          </a:p>
          <a:p>
            <a:pPr lvl="1"/>
            <a:r>
              <a:rPr lang="en-US" sz="2800" dirty="0"/>
              <a:t>Student is in the denominator for the LEA in their CTE Graduation Cohort</a:t>
            </a:r>
          </a:p>
          <a:p>
            <a:pPr lvl="1"/>
            <a:r>
              <a:rPr lang="en-US" sz="2800" dirty="0"/>
              <a:t>In most cases this should be the most common result code received</a:t>
            </a:r>
          </a:p>
          <a:p>
            <a:pPr lvl="1"/>
            <a:r>
              <a:rPr lang="en-US" sz="2800" dirty="0"/>
              <a:t>Verify that all students are appearing as expected</a:t>
            </a:r>
          </a:p>
          <a:p>
            <a:pPr lvl="2"/>
            <a:r>
              <a:rPr lang="en-US" sz="2400" dirty="0"/>
              <a:t>Check additional EMIS elements are correct</a:t>
            </a:r>
          </a:p>
        </p:txBody>
      </p:sp>
      <p:sp>
        <p:nvSpPr>
          <p:cNvPr id="4" name="Slide Number Placeholder 3">
            <a:extLst>
              <a:ext uri="{FF2B5EF4-FFF2-40B4-BE49-F238E27FC236}">
                <a16:creationId xmlns:a16="http://schemas.microsoft.com/office/drawing/2014/main" id="{38DAEEF4-248C-404A-8E84-F0E127B47806}"/>
              </a:ext>
            </a:extLst>
          </p:cNvPr>
          <p:cNvSpPr>
            <a:spLocks noGrp="1"/>
          </p:cNvSpPr>
          <p:nvPr>
            <p:ph type="sldNum" sz="quarter" idx="12"/>
          </p:nvPr>
        </p:nvSpPr>
        <p:spPr/>
        <p:txBody>
          <a:bodyPr/>
          <a:lstStyle/>
          <a:p>
            <a:fld id="{1BC7DB03-7057-184B-9DF0-B5FFC5E3886A}" type="slidenum">
              <a:rPr lang="en-US" smtClean="0"/>
              <a:t>53</a:t>
            </a:fld>
            <a:endParaRPr lang="en-US" dirty="0"/>
          </a:p>
        </p:txBody>
      </p:sp>
    </p:spTree>
    <p:extLst>
      <p:ext uri="{BB962C8B-B14F-4D97-AF65-F5344CB8AC3E}">
        <p14:creationId xmlns:p14="http://schemas.microsoft.com/office/powerpoint/2010/main" val="2105731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1F0F-DE2E-4F9A-ACDC-F05B368236A5}"/>
              </a:ext>
            </a:extLst>
          </p:cNvPr>
          <p:cNvSpPr>
            <a:spLocks noGrp="1"/>
          </p:cNvSpPr>
          <p:nvPr>
            <p:ph type="title"/>
          </p:nvPr>
        </p:nvSpPr>
        <p:spPr>
          <a:xfrm>
            <a:off x="838200" y="365125"/>
            <a:ext cx="10515600" cy="880015"/>
          </a:xfrm>
        </p:spPr>
        <p:txBody>
          <a:bodyPr/>
          <a:lstStyle/>
          <a:p>
            <a:r>
              <a:rPr lang="en-US" b="1" dirty="0"/>
              <a:t>CTE Grad Report Result Code CG9997</a:t>
            </a:r>
            <a:endParaRPr lang="en-US" dirty="0"/>
          </a:p>
        </p:txBody>
      </p:sp>
      <p:sp>
        <p:nvSpPr>
          <p:cNvPr id="3" name="Content Placeholder 2">
            <a:extLst>
              <a:ext uri="{FF2B5EF4-FFF2-40B4-BE49-F238E27FC236}">
                <a16:creationId xmlns:a16="http://schemas.microsoft.com/office/drawing/2014/main" id="{94186511-D73D-408A-BBD5-2260C9E632DD}"/>
              </a:ext>
            </a:extLst>
          </p:cNvPr>
          <p:cNvSpPr>
            <a:spLocks noGrp="1"/>
          </p:cNvSpPr>
          <p:nvPr>
            <p:ph idx="1"/>
          </p:nvPr>
        </p:nvSpPr>
        <p:spPr>
          <a:xfrm>
            <a:off x="623879" y="1103599"/>
            <a:ext cx="11019817" cy="5369973"/>
          </a:xfrm>
        </p:spPr>
        <p:txBody>
          <a:bodyPr>
            <a:normAutofit/>
          </a:bodyPr>
          <a:lstStyle/>
          <a:p>
            <a:pPr marL="0" indent="0">
              <a:buNone/>
            </a:pPr>
            <a:r>
              <a:rPr lang="en-US" sz="3000" dirty="0"/>
              <a:t>Filter on Result Code CG9997 (Informational) </a:t>
            </a:r>
          </a:p>
          <a:p>
            <a:pPr lvl="1"/>
            <a:r>
              <a:rPr lang="en-US" sz="2600" dirty="0"/>
              <a:t>Student accountability moved to another LEA</a:t>
            </a:r>
          </a:p>
          <a:p>
            <a:pPr lvl="1"/>
            <a:r>
              <a:rPr lang="en-US" sz="2600" dirty="0"/>
              <a:t>Student is a CTE Concentrator in the district, but the district is not the accountable LEA</a:t>
            </a:r>
          </a:p>
          <a:p>
            <a:pPr lvl="1"/>
            <a:r>
              <a:rPr lang="en-US" sz="2600" dirty="0">
                <a:effectLst/>
                <a:latin typeface="Calibri" panose="020F0502020204030204" pitchFamily="34" charset="0"/>
                <a:ea typeface="Times New Roman" panose="02020603050405020304" pitchFamily="18" charset="0"/>
              </a:rPr>
              <a:t> When a CTE Concentrator completes courses at more than one district during the school year, a</a:t>
            </a:r>
            <a:r>
              <a:rPr lang="en-US" sz="2600" dirty="0">
                <a:latin typeface="Calibri" panose="020F0502020204030204" pitchFamily="34" charset="0"/>
                <a:ea typeface="Times New Roman" panose="02020603050405020304" pitchFamily="18" charset="0"/>
              </a:rPr>
              <a:t> tie breaker is used to determine which district is accountable </a:t>
            </a:r>
            <a:r>
              <a:rPr lang="en-US" sz="2600" dirty="0">
                <a:effectLst/>
                <a:latin typeface="Calibri" panose="020F0502020204030204" pitchFamily="34" charset="0"/>
                <a:ea typeface="Times New Roman" panose="02020603050405020304" pitchFamily="18" charset="0"/>
              </a:rPr>
              <a:t>for the CTE Grad measure. </a:t>
            </a:r>
          </a:p>
          <a:p>
            <a:pPr marL="1371600" lvl="3">
              <a:spcBef>
                <a:spcPts val="0"/>
              </a:spcBef>
            </a:pPr>
            <a:r>
              <a:rPr lang="en-US" sz="2400" dirty="0">
                <a:solidFill>
                  <a:srgbClr val="000000"/>
                </a:solidFill>
                <a:ea typeface="Times New Roman" panose="02020603050405020304" pitchFamily="18" charset="0"/>
              </a:rPr>
              <a:t>First tie breaker-T</a:t>
            </a:r>
            <a:r>
              <a:rPr lang="en-US" sz="2400" dirty="0">
                <a:solidFill>
                  <a:srgbClr val="000000"/>
                </a:solidFill>
                <a:effectLst/>
                <a:ea typeface="Times New Roman" panose="02020603050405020304" pitchFamily="18" charset="0"/>
              </a:rPr>
              <a:t>he district that has the greatest amount of actual CTE FTE generated for the student is the accountable district.</a:t>
            </a:r>
            <a:endParaRPr lang="en-US" sz="2400" dirty="0">
              <a:effectLst/>
              <a:ea typeface="Times New Roman" panose="02020603050405020304" pitchFamily="18" charset="0"/>
            </a:endParaRPr>
          </a:p>
          <a:p>
            <a:pPr marL="1371600" lvl="3">
              <a:spcBef>
                <a:spcPts val="0"/>
              </a:spcBef>
            </a:pPr>
            <a:r>
              <a:rPr lang="en-US" sz="2400" dirty="0">
                <a:solidFill>
                  <a:srgbClr val="000000"/>
                </a:solidFill>
                <a:effectLst/>
                <a:ea typeface="Times New Roman" panose="02020603050405020304" pitchFamily="18" charset="0"/>
              </a:rPr>
              <a:t>If the generated CTE FTE is the same for both districts than the second tie-breaker is completed.</a:t>
            </a:r>
            <a:endParaRPr lang="en-US" sz="2400" dirty="0">
              <a:effectLst/>
              <a:ea typeface="Times New Roman" panose="02020603050405020304" pitchFamily="18" charset="0"/>
            </a:endParaRPr>
          </a:p>
          <a:p>
            <a:pPr marL="1371600" lvl="3">
              <a:spcBef>
                <a:spcPts val="0"/>
              </a:spcBef>
            </a:pPr>
            <a:r>
              <a:rPr lang="en-US" sz="2400" dirty="0">
                <a:solidFill>
                  <a:srgbClr val="000000"/>
                </a:solidFill>
                <a:ea typeface="Times New Roman" panose="02020603050405020304" pitchFamily="18" charset="0"/>
              </a:rPr>
              <a:t>Second tie breaker</a:t>
            </a:r>
            <a:r>
              <a:rPr lang="en-US" sz="2400" dirty="0">
                <a:solidFill>
                  <a:srgbClr val="000000"/>
                </a:solidFill>
                <a:effectLst/>
                <a:ea typeface="Times New Roman" panose="02020603050405020304" pitchFamily="18" charset="0"/>
              </a:rPr>
              <a:t>- The district that has the greatest amount of credit reported for the student is the </a:t>
            </a:r>
            <a:r>
              <a:rPr lang="en-US" sz="2400" dirty="0">
                <a:solidFill>
                  <a:srgbClr val="000000"/>
                </a:solidFill>
                <a:effectLst/>
                <a:latin typeface="Calibri" panose="020F0502020204030204" pitchFamily="34" charset="0"/>
                <a:ea typeface="Times New Roman" panose="02020603050405020304" pitchFamily="18" charset="0"/>
              </a:rPr>
              <a:t>accountable district.</a:t>
            </a:r>
            <a:endParaRPr lang="en-US" sz="2400" dirty="0">
              <a:effectLst/>
              <a:latin typeface="Times New Roman" panose="02020603050405020304" pitchFamily="18" charset="0"/>
              <a:ea typeface="Times New Roman" panose="02020603050405020304" pitchFamily="18" charset="0"/>
            </a:endParaRPr>
          </a:p>
          <a:p>
            <a:pPr lvl="1"/>
            <a:r>
              <a:rPr lang="en-US" sz="2600" dirty="0">
                <a:effectLst/>
                <a:latin typeface="Calibri" panose="020F0502020204030204" pitchFamily="34" charset="0"/>
                <a:ea typeface="Times New Roman" panose="02020603050405020304" pitchFamily="18" charset="0"/>
              </a:rPr>
              <a:t>The district that is </a:t>
            </a:r>
            <a:r>
              <a:rPr lang="en-US" sz="2600" i="1" dirty="0">
                <a:effectLst/>
                <a:latin typeface="Calibri" panose="020F0502020204030204" pitchFamily="34" charset="0"/>
                <a:ea typeface="Times New Roman" panose="02020603050405020304" pitchFamily="18" charset="0"/>
              </a:rPr>
              <a:t>not</a:t>
            </a:r>
            <a:r>
              <a:rPr lang="en-US" sz="2600" dirty="0">
                <a:effectLst/>
                <a:latin typeface="Calibri" panose="020F0502020204030204" pitchFamily="34" charset="0"/>
                <a:ea typeface="Times New Roman" panose="02020603050405020304" pitchFamily="18" charset="0"/>
              </a:rPr>
              <a:t> accountable receives the CG9997 result code.</a:t>
            </a:r>
          </a:p>
        </p:txBody>
      </p:sp>
      <p:sp>
        <p:nvSpPr>
          <p:cNvPr id="4" name="Slide Number Placeholder 3">
            <a:extLst>
              <a:ext uri="{FF2B5EF4-FFF2-40B4-BE49-F238E27FC236}">
                <a16:creationId xmlns:a16="http://schemas.microsoft.com/office/drawing/2014/main" id="{4C73306C-BB40-4BE0-BB2C-373F50F08438}"/>
              </a:ext>
            </a:extLst>
          </p:cNvPr>
          <p:cNvSpPr>
            <a:spLocks noGrp="1"/>
          </p:cNvSpPr>
          <p:nvPr>
            <p:ph type="sldNum" sz="quarter" idx="12"/>
          </p:nvPr>
        </p:nvSpPr>
        <p:spPr/>
        <p:txBody>
          <a:bodyPr/>
          <a:lstStyle/>
          <a:p>
            <a:fld id="{1BC7DB03-7057-184B-9DF0-B5FFC5E3886A}" type="slidenum">
              <a:rPr lang="en-US" smtClean="0"/>
              <a:t>54</a:t>
            </a:fld>
            <a:endParaRPr lang="en-US" dirty="0"/>
          </a:p>
        </p:txBody>
      </p:sp>
    </p:spTree>
    <p:extLst>
      <p:ext uri="{BB962C8B-B14F-4D97-AF65-F5344CB8AC3E}">
        <p14:creationId xmlns:p14="http://schemas.microsoft.com/office/powerpoint/2010/main" val="1741405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F3AD-4672-4E36-AE21-C1984F7BE948}"/>
              </a:ext>
            </a:extLst>
          </p:cNvPr>
          <p:cNvSpPr>
            <a:spLocks noGrp="1"/>
          </p:cNvSpPr>
          <p:nvPr>
            <p:ph type="title"/>
          </p:nvPr>
        </p:nvSpPr>
        <p:spPr/>
        <p:txBody>
          <a:bodyPr/>
          <a:lstStyle/>
          <a:p>
            <a:r>
              <a:rPr lang="en-US" b="1" dirty="0"/>
              <a:t>CTE Grad Report Result Code CG9998</a:t>
            </a:r>
            <a:endParaRPr lang="en-US" dirty="0"/>
          </a:p>
        </p:txBody>
      </p:sp>
      <p:sp>
        <p:nvSpPr>
          <p:cNvPr id="3" name="Content Placeholder 2">
            <a:extLst>
              <a:ext uri="{FF2B5EF4-FFF2-40B4-BE49-F238E27FC236}">
                <a16:creationId xmlns:a16="http://schemas.microsoft.com/office/drawing/2014/main" id="{9FCBA6FB-7D08-4511-A52F-819820F061C8}"/>
              </a:ext>
            </a:extLst>
          </p:cNvPr>
          <p:cNvSpPr>
            <a:spLocks noGrp="1"/>
          </p:cNvSpPr>
          <p:nvPr>
            <p:ph idx="1"/>
          </p:nvPr>
        </p:nvSpPr>
        <p:spPr>
          <a:xfrm>
            <a:off x="838200" y="1690687"/>
            <a:ext cx="10515600" cy="4048631"/>
          </a:xfrm>
        </p:spPr>
        <p:txBody>
          <a:bodyPr/>
          <a:lstStyle/>
          <a:p>
            <a:pPr marL="0" indent="0">
              <a:buNone/>
            </a:pPr>
            <a:r>
              <a:rPr lang="en-US" sz="3200" dirty="0"/>
              <a:t>Filter on Result Code CG9998 (Informational)</a:t>
            </a:r>
          </a:p>
          <a:p>
            <a:pPr lvl="1"/>
            <a:r>
              <a:rPr lang="en-US" sz="2800" dirty="0"/>
              <a:t>Student counts at the state level if reported with “How Received” values- </a:t>
            </a:r>
            <a:r>
              <a:rPr lang="en-US" sz="2400" dirty="0"/>
              <a:t> </a:t>
            </a:r>
          </a:p>
          <a:p>
            <a:pPr lvl="3"/>
            <a:r>
              <a:rPr lang="en-US" sz="2800" dirty="0"/>
              <a:t>P - Court-Placed Students, Excluding Foster Care and facilities defined by ORC §2151.65 or §2152.41</a:t>
            </a:r>
          </a:p>
          <a:p>
            <a:pPr lvl="3"/>
            <a:r>
              <a:rPr lang="en-US" sz="2800" dirty="0"/>
              <a:t>Q- Court-Placed Students, facility defined by ORC §2151.65 or §2152.41, reporting district is educating.</a:t>
            </a:r>
          </a:p>
          <a:p>
            <a:pPr lvl="3"/>
            <a:r>
              <a:rPr lang="en-US" sz="2800" dirty="0"/>
              <a:t>T- Students Placed in Institutions, Non-Court Ordered</a:t>
            </a:r>
          </a:p>
          <a:p>
            <a:pPr marL="457200" lvl="1" indent="0">
              <a:buNone/>
            </a:pPr>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DF50E788-1C45-44C2-9CBC-7CF9A9FA321E}"/>
              </a:ext>
            </a:extLst>
          </p:cNvPr>
          <p:cNvSpPr>
            <a:spLocks noGrp="1"/>
          </p:cNvSpPr>
          <p:nvPr>
            <p:ph type="sldNum" sz="quarter" idx="12"/>
          </p:nvPr>
        </p:nvSpPr>
        <p:spPr/>
        <p:txBody>
          <a:bodyPr/>
          <a:lstStyle/>
          <a:p>
            <a:fld id="{1BC7DB03-7057-184B-9DF0-B5FFC5E3886A}" type="slidenum">
              <a:rPr lang="en-US" smtClean="0"/>
              <a:t>55</a:t>
            </a:fld>
            <a:endParaRPr lang="en-US" dirty="0"/>
          </a:p>
        </p:txBody>
      </p:sp>
    </p:spTree>
    <p:extLst>
      <p:ext uri="{BB962C8B-B14F-4D97-AF65-F5344CB8AC3E}">
        <p14:creationId xmlns:p14="http://schemas.microsoft.com/office/powerpoint/2010/main" val="4011370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7327-3E4F-427B-99D1-0D4A8D8413BA}"/>
              </a:ext>
            </a:extLst>
          </p:cNvPr>
          <p:cNvSpPr>
            <a:spLocks noGrp="1"/>
          </p:cNvSpPr>
          <p:nvPr>
            <p:ph type="title"/>
          </p:nvPr>
        </p:nvSpPr>
        <p:spPr/>
        <p:txBody>
          <a:bodyPr/>
          <a:lstStyle/>
          <a:p>
            <a:r>
              <a:rPr lang="en-US" b="1" dirty="0"/>
              <a:t>CTE Grad Report Result Code CG9999</a:t>
            </a:r>
            <a:endParaRPr lang="en-US" dirty="0"/>
          </a:p>
        </p:txBody>
      </p:sp>
      <p:sp>
        <p:nvSpPr>
          <p:cNvPr id="3" name="Content Placeholder 2">
            <a:extLst>
              <a:ext uri="{FF2B5EF4-FFF2-40B4-BE49-F238E27FC236}">
                <a16:creationId xmlns:a16="http://schemas.microsoft.com/office/drawing/2014/main" id="{676571F7-89DC-4BD1-BE81-A5E5753BF41F}"/>
              </a:ext>
            </a:extLst>
          </p:cNvPr>
          <p:cNvSpPr>
            <a:spLocks noGrp="1"/>
          </p:cNvSpPr>
          <p:nvPr>
            <p:ph idx="1"/>
          </p:nvPr>
        </p:nvSpPr>
        <p:spPr/>
        <p:txBody>
          <a:bodyPr/>
          <a:lstStyle/>
          <a:p>
            <a:pPr marL="0" indent="0">
              <a:buNone/>
            </a:pPr>
            <a:r>
              <a:rPr lang="en-US" sz="3200" dirty="0"/>
              <a:t>Filter on Result Code CG9999 (Informational)</a:t>
            </a:r>
          </a:p>
          <a:p>
            <a:pPr lvl="1"/>
            <a:r>
              <a:rPr lang="en-US" sz="2800" dirty="0"/>
              <a:t>Student has exited the cohort  </a:t>
            </a:r>
          </a:p>
          <a:p>
            <a:pPr lvl="1"/>
            <a:r>
              <a:rPr lang="en-US" sz="2800" dirty="0"/>
              <a:t>Student was withdrawn with a code that removes them from the cohort</a:t>
            </a:r>
          </a:p>
          <a:p>
            <a:pPr lvl="2"/>
            <a:r>
              <a:rPr lang="en-US" sz="2200" dirty="0"/>
              <a:t>40 Transferred to Another School District Outside of Ohio</a:t>
            </a:r>
          </a:p>
          <a:p>
            <a:pPr lvl="2"/>
            <a:r>
              <a:rPr lang="en-US" sz="2200" dirty="0"/>
              <a:t>42 Transferred to a Private School</a:t>
            </a:r>
          </a:p>
          <a:p>
            <a:pPr lvl="2"/>
            <a:r>
              <a:rPr lang="en-US" sz="2200" dirty="0"/>
              <a:t>43 Transferred to Home Schooling</a:t>
            </a:r>
          </a:p>
          <a:p>
            <a:pPr lvl="2"/>
            <a:r>
              <a:rPr lang="en-US" sz="2200" dirty="0"/>
              <a:t>46 Transferred out of the United States</a:t>
            </a:r>
          </a:p>
          <a:p>
            <a:pPr lvl="2"/>
            <a:r>
              <a:rPr lang="en-US" sz="2200" dirty="0"/>
              <a:t>52 Death</a:t>
            </a:r>
          </a:p>
          <a:p>
            <a:pPr lvl="1"/>
            <a:r>
              <a:rPr lang="en-US" sz="2600" dirty="0"/>
              <a:t>Denominator Flag is set to N for these students</a:t>
            </a:r>
          </a:p>
          <a:p>
            <a:pPr marL="0" indent="0">
              <a:buNone/>
            </a:pPr>
            <a:endParaRPr lang="en-US" dirty="0"/>
          </a:p>
        </p:txBody>
      </p:sp>
      <p:sp>
        <p:nvSpPr>
          <p:cNvPr id="4" name="Slide Number Placeholder 3">
            <a:extLst>
              <a:ext uri="{FF2B5EF4-FFF2-40B4-BE49-F238E27FC236}">
                <a16:creationId xmlns:a16="http://schemas.microsoft.com/office/drawing/2014/main" id="{2CC57E15-1817-4F46-8092-AA525FFCA20C}"/>
              </a:ext>
            </a:extLst>
          </p:cNvPr>
          <p:cNvSpPr>
            <a:spLocks noGrp="1"/>
          </p:cNvSpPr>
          <p:nvPr>
            <p:ph type="sldNum" sz="quarter" idx="12"/>
          </p:nvPr>
        </p:nvSpPr>
        <p:spPr/>
        <p:txBody>
          <a:bodyPr/>
          <a:lstStyle/>
          <a:p>
            <a:fld id="{1BC7DB03-7057-184B-9DF0-B5FFC5E3886A}" type="slidenum">
              <a:rPr lang="en-US" smtClean="0"/>
              <a:t>56</a:t>
            </a:fld>
            <a:endParaRPr lang="en-US" dirty="0"/>
          </a:p>
        </p:txBody>
      </p:sp>
    </p:spTree>
    <p:extLst>
      <p:ext uri="{BB962C8B-B14F-4D97-AF65-F5344CB8AC3E}">
        <p14:creationId xmlns:p14="http://schemas.microsoft.com/office/powerpoint/2010/main" val="3917670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Check</a:t>
            </a:r>
            <a:endParaRPr lang="en-US" b="1" dirty="0">
              <a:solidFill>
                <a:srgbClr val="FF0000"/>
              </a:solidFill>
            </a:endParaRPr>
          </a:p>
        </p:txBody>
      </p:sp>
      <p:sp>
        <p:nvSpPr>
          <p:cNvPr id="3" name="Content Placeholder 2"/>
          <p:cNvSpPr>
            <a:spLocks noGrp="1"/>
          </p:cNvSpPr>
          <p:nvPr>
            <p:ph idx="1"/>
          </p:nvPr>
        </p:nvSpPr>
        <p:spPr>
          <a:xfrm>
            <a:off x="5372374" y="1319815"/>
            <a:ext cx="6172200" cy="4288505"/>
          </a:xfrm>
        </p:spPr>
        <p:txBody>
          <a:bodyPr>
            <a:normAutofit lnSpcReduction="10000"/>
          </a:bodyPr>
          <a:lstStyle/>
          <a:p>
            <a:r>
              <a:rPr lang="en-US" dirty="0"/>
              <a:t>Are you receiving CTE Grad Cohort reports in your Graduate collection level 2 reports? </a:t>
            </a:r>
          </a:p>
          <a:p>
            <a:r>
              <a:rPr lang="en-US" dirty="0"/>
              <a:t>Have you verified that grad cohort CTE concentrators are appearing as expected?</a:t>
            </a:r>
          </a:p>
          <a:p>
            <a:r>
              <a:rPr lang="en-US" dirty="0"/>
              <a:t>Have you verified that the accountability elements are accurate on the report? </a:t>
            </a:r>
          </a:p>
        </p:txBody>
      </p:sp>
      <p:sp>
        <p:nvSpPr>
          <p:cNvPr id="4" name="Text Placeholder 3"/>
          <p:cNvSpPr>
            <a:spLocks noGrp="1"/>
          </p:cNvSpPr>
          <p:nvPr>
            <p:ph type="body" sz="half" idx="2"/>
          </p:nvPr>
        </p:nvSpPr>
        <p:spPr>
          <a:xfrm>
            <a:off x="839788" y="2057400"/>
            <a:ext cx="3932237" cy="3368040"/>
          </a:xfrm>
        </p:spPr>
        <p:txBody>
          <a:bodyPr>
            <a:normAutofit/>
          </a:bodyPr>
          <a:lstStyle/>
          <a:p>
            <a:r>
              <a:rPr lang="en-US" sz="2400" dirty="0"/>
              <a:t>CTE Grad Cohort reports are designed to assist LEAs in the verification of career tech concentrators who are part of graduation cohorts. The reports can be helpful to district staff beyond the EMIS Coordinator. </a:t>
            </a:r>
          </a:p>
        </p:txBody>
      </p:sp>
      <p:sp>
        <p:nvSpPr>
          <p:cNvPr id="5" name="Slide Number Placeholder 4"/>
          <p:cNvSpPr>
            <a:spLocks noGrp="1"/>
          </p:cNvSpPr>
          <p:nvPr>
            <p:ph type="sldNum" sz="quarter" idx="12"/>
          </p:nvPr>
        </p:nvSpPr>
        <p:spPr/>
        <p:txBody>
          <a:bodyPr/>
          <a:lstStyle/>
          <a:p>
            <a:fld id="{1BC7DB03-7057-184B-9DF0-B5FFC5E3886A}" type="slidenum">
              <a:rPr lang="en-US" smtClean="0"/>
              <a:t>57</a:t>
            </a:fld>
            <a:endParaRPr lang="en-US" dirty="0"/>
          </a:p>
        </p:txBody>
      </p:sp>
    </p:spTree>
    <p:extLst>
      <p:ext uri="{BB962C8B-B14F-4D97-AF65-F5344CB8AC3E}">
        <p14:creationId xmlns:p14="http://schemas.microsoft.com/office/powerpoint/2010/main" val="3174291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a:t>Grad Issues Report </a:t>
            </a:r>
          </a:p>
        </p:txBody>
      </p:sp>
      <p:sp>
        <p:nvSpPr>
          <p:cNvPr id="5" name="Slide Number Placeholder 4"/>
          <p:cNvSpPr>
            <a:spLocks noGrp="1"/>
          </p:cNvSpPr>
          <p:nvPr>
            <p:ph type="sldNum" sz="quarter" idx="12"/>
          </p:nvPr>
        </p:nvSpPr>
        <p:spPr/>
        <p:txBody>
          <a:bodyPr/>
          <a:lstStyle/>
          <a:p>
            <a:fld id="{1BC7DB03-7057-184B-9DF0-B5FFC5E3886A}" type="slidenum">
              <a:rPr lang="en-US" smtClean="0"/>
              <a:t>58</a:t>
            </a:fld>
            <a:endParaRPr lang="en-US" dirty="0"/>
          </a:p>
        </p:txBody>
      </p:sp>
    </p:spTree>
    <p:extLst>
      <p:ext uri="{BB962C8B-B14F-4D97-AF65-F5344CB8AC3E}">
        <p14:creationId xmlns:p14="http://schemas.microsoft.com/office/powerpoint/2010/main" val="3500993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9314"/>
          </a:xfrm>
        </p:spPr>
        <p:txBody>
          <a:bodyPr/>
          <a:lstStyle/>
          <a:p>
            <a:r>
              <a:rPr lang="en-US" b="1" dirty="0"/>
              <a:t>Grad Issues Report </a:t>
            </a:r>
          </a:p>
        </p:txBody>
      </p:sp>
      <p:sp>
        <p:nvSpPr>
          <p:cNvPr id="3" name="Content Placeholder 2"/>
          <p:cNvSpPr>
            <a:spLocks noGrp="1"/>
          </p:cNvSpPr>
          <p:nvPr>
            <p:ph idx="1"/>
          </p:nvPr>
        </p:nvSpPr>
        <p:spPr>
          <a:xfrm>
            <a:off x="838200" y="1520190"/>
            <a:ext cx="10301748" cy="4494530"/>
          </a:xfrm>
        </p:spPr>
        <p:txBody>
          <a:bodyPr/>
          <a:lstStyle/>
          <a:p>
            <a:r>
              <a:rPr lang="en-US" sz="3200" dirty="0"/>
              <a:t>Level 2 Report in the Graduate Collection </a:t>
            </a:r>
          </a:p>
          <a:p>
            <a:r>
              <a:rPr lang="en-US" sz="3200" dirty="0"/>
              <a:t>Contains Result Codes that identify specific situations that should be reviewed</a:t>
            </a:r>
          </a:p>
          <a:p>
            <a:r>
              <a:rPr lang="en-US" sz="3200" dirty="0"/>
              <a:t>Includes students from any current cohort report </a:t>
            </a:r>
          </a:p>
          <a:p>
            <a:pPr lvl="1"/>
            <a:r>
              <a:rPr lang="en-US" dirty="0"/>
              <a:t>4-year 2022 - and 5-year 2021 cohorts</a:t>
            </a:r>
          </a:p>
          <a:p>
            <a:pPr lvl="1"/>
            <a:r>
              <a:rPr lang="en-US" dirty="0"/>
              <a:t>Dropout Prevention and Recovery (DPR) schools – 6-year 2020, 7-year 2019, and 8-year 2018</a:t>
            </a:r>
          </a:p>
          <a:p>
            <a:r>
              <a:rPr lang="en-US" sz="3200" dirty="0"/>
              <a:t>In the next series of slides, we will filter on and discuss each result code </a:t>
            </a:r>
          </a:p>
        </p:txBody>
      </p:sp>
      <p:sp>
        <p:nvSpPr>
          <p:cNvPr id="4" name="Slide Number Placeholder 3"/>
          <p:cNvSpPr>
            <a:spLocks noGrp="1"/>
          </p:cNvSpPr>
          <p:nvPr>
            <p:ph type="sldNum" sz="quarter" idx="12"/>
          </p:nvPr>
        </p:nvSpPr>
        <p:spPr/>
        <p:txBody>
          <a:bodyPr/>
          <a:lstStyle/>
          <a:p>
            <a:fld id="{1BC7DB03-7057-184B-9DF0-B5FFC5E3886A}" type="slidenum">
              <a:rPr lang="en-US" smtClean="0"/>
              <a:t>59</a:t>
            </a:fld>
            <a:endParaRPr lang="en-US" dirty="0"/>
          </a:p>
        </p:txBody>
      </p:sp>
    </p:spTree>
    <p:extLst>
      <p:ext uri="{BB962C8B-B14F-4D97-AF65-F5344CB8AC3E}">
        <p14:creationId xmlns:p14="http://schemas.microsoft.com/office/powerpoint/2010/main" val="184228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79B77-2918-4082-AFBE-F00456A1CC71}"/>
              </a:ext>
            </a:extLst>
          </p:cNvPr>
          <p:cNvSpPr>
            <a:spLocks noGrp="1"/>
          </p:cNvSpPr>
          <p:nvPr>
            <p:ph type="title"/>
          </p:nvPr>
        </p:nvSpPr>
        <p:spPr/>
        <p:txBody>
          <a:bodyPr/>
          <a:lstStyle/>
          <a:p>
            <a:r>
              <a:rPr lang="en-US" b="1" dirty="0"/>
              <a:t>Class of 2022 Graduation Requirements</a:t>
            </a:r>
            <a:endParaRPr lang="en-US" dirty="0"/>
          </a:p>
        </p:txBody>
      </p:sp>
      <p:sp>
        <p:nvSpPr>
          <p:cNvPr id="3" name="Content Placeholder 2">
            <a:extLst>
              <a:ext uri="{FF2B5EF4-FFF2-40B4-BE49-F238E27FC236}">
                <a16:creationId xmlns:a16="http://schemas.microsoft.com/office/drawing/2014/main" id="{1664DDD7-901F-4D16-BEE1-4A324FBA4C52}"/>
              </a:ext>
            </a:extLst>
          </p:cNvPr>
          <p:cNvSpPr>
            <a:spLocks noGrp="1"/>
          </p:cNvSpPr>
          <p:nvPr>
            <p:ph idx="1"/>
          </p:nvPr>
        </p:nvSpPr>
        <p:spPr>
          <a:xfrm>
            <a:off x="838200" y="1690688"/>
            <a:ext cx="10681010" cy="4174853"/>
          </a:xfrm>
        </p:spPr>
        <p:txBody>
          <a:bodyPr/>
          <a:lstStyle/>
          <a:p>
            <a:pPr marL="0" indent="0">
              <a:buNone/>
            </a:pPr>
            <a:r>
              <a:rPr lang="en-US" sz="3200" dirty="0"/>
              <a:t>Graduation requirements and options </a:t>
            </a:r>
          </a:p>
          <a:p>
            <a:pPr lvl="1"/>
            <a:r>
              <a:rPr lang="en-US" sz="2800" dirty="0"/>
              <a:t>Are extensive and go beyond the scope of this training</a:t>
            </a:r>
          </a:p>
          <a:p>
            <a:pPr lvl="2"/>
            <a:r>
              <a:rPr lang="en-US" sz="2400" dirty="0"/>
              <a:t>We will discuss specific parts of graduation requirements and options that are included as part of the current graduation reports</a:t>
            </a:r>
          </a:p>
          <a:p>
            <a:pPr lvl="1"/>
            <a:r>
              <a:rPr lang="en-US" sz="2800" dirty="0"/>
              <a:t>Can be found by searching the ODE website for “Class of 2022 Graduation Requirements” or at this link</a:t>
            </a:r>
          </a:p>
          <a:p>
            <a:pPr lvl="2"/>
            <a:r>
              <a:rPr lang="en-US" sz="2400" dirty="0">
                <a:hlinkClick r:id="rId3"/>
              </a:rPr>
              <a:t>http://education.ohio.gov/Topics/Ohio-s-Graduation-Requirements/Earning-an-Ohio-High-School-Diploma-for-the-Cl-2</a:t>
            </a:r>
            <a:endParaRPr lang="en-US" sz="2400" dirty="0"/>
          </a:p>
        </p:txBody>
      </p:sp>
      <p:sp>
        <p:nvSpPr>
          <p:cNvPr id="4" name="Slide Number Placeholder 3">
            <a:extLst>
              <a:ext uri="{FF2B5EF4-FFF2-40B4-BE49-F238E27FC236}">
                <a16:creationId xmlns:a16="http://schemas.microsoft.com/office/drawing/2014/main" id="{CACFEE16-C10A-4213-A89F-88A0B7A1C55C}"/>
              </a:ext>
            </a:extLst>
          </p:cNvPr>
          <p:cNvSpPr>
            <a:spLocks noGrp="1"/>
          </p:cNvSpPr>
          <p:nvPr>
            <p:ph type="sldNum" sz="quarter" idx="12"/>
          </p:nvPr>
        </p:nvSpPr>
        <p:spPr/>
        <p:txBody>
          <a:bodyPr/>
          <a:lstStyle/>
          <a:p>
            <a:fld id="{1BC7DB03-7057-184B-9DF0-B5FFC5E3886A}" type="slidenum">
              <a:rPr lang="en-US" smtClean="0"/>
              <a:t>6</a:t>
            </a:fld>
            <a:endParaRPr lang="en-US" dirty="0"/>
          </a:p>
        </p:txBody>
      </p:sp>
    </p:spTree>
    <p:extLst>
      <p:ext uri="{BB962C8B-B14F-4D97-AF65-F5344CB8AC3E}">
        <p14:creationId xmlns:p14="http://schemas.microsoft.com/office/powerpoint/2010/main" val="2650596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Graphical user interface, application, table&#10;&#10;Description automatically generated">
            <a:extLst>
              <a:ext uri="{FF2B5EF4-FFF2-40B4-BE49-F238E27FC236}">
                <a16:creationId xmlns:a16="http://schemas.microsoft.com/office/drawing/2014/main" id="{EBF33CC9-97D0-647F-62F8-F2B1EBF4C3A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454280" y="3389717"/>
            <a:ext cx="11548111" cy="2513291"/>
          </a:xfrm>
          <a:prstGeom prst="rect">
            <a:avLst/>
          </a:prstGeom>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BC8AF6A-5C02-4F0A-B706-6DBBC9CC0AB1}"/>
              </a:ext>
            </a:extLst>
          </p:cNvPr>
          <p:cNvSpPr>
            <a:spLocks noGrp="1"/>
          </p:cNvSpPr>
          <p:nvPr>
            <p:ph type="title"/>
          </p:nvPr>
        </p:nvSpPr>
        <p:spPr>
          <a:xfrm>
            <a:off x="838200" y="365126"/>
            <a:ext cx="10515600" cy="860360"/>
          </a:xfrm>
        </p:spPr>
        <p:txBody>
          <a:bodyPr/>
          <a:lstStyle/>
          <a:p>
            <a:r>
              <a:rPr lang="en-US" b="1" dirty="0"/>
              <a:t>Grad Issues Report</a:t>
            </a:r>
            <a:endParaRPr lang="en-US" sz="2800" b="1" dirty="0"/>
          </a:p>
        </p:txBody>
      </p:sp>
      <p:sp>
        <p:nvSpPr>
          <p:cNvPr id="3" name="Content Placeholder 2">
            <a:extLst>
              <a:ext uri="{FF2B5EF4-FFF2-40B4-BE49-F238E27FC236}">
                <a16:creationId xmlns:a16="http://schemas.microsoft.com/office/drawing/2014/main" id="{BF8A3C83-4A93-473A-BF53-4BE9CFC31C4F}"/>
              </a:ext>
            </a:extLst>
          </p:cNvPr>
          <p:cNvSpPr>
            <a:spLocks noGrp="1"/>
          </p:cNvSpPr>
          <p:nvPr>
            <p:ph idx="1"/>
          </p:nvPr>
        </p:nvSpPr>
        <p:spPr>
          <a:xfrm>
            <a:off x="838200" y="1225486"/>
            <a:ext cx="10983012" cy="4835949"/>
          </a:xfrm>
          <a:ln>
            <a:noFill/>
          </a:ln>
        </p:spPr>
        <p:txBody>
          <a:bodyPr/>
          <a:lstStyle/>
          <a:p>
            <a:pPr marL="0" indent="0">
              <a:buNone/>
            </a:pPr>
            <a:r>
              <a:rPr lang="en-US" sz="3200" dirty="0"/>
              <a:t>Seven result codes</a:t>
            </a:r>
          </a:p>
          <a:p>
            <a:pPr lvl="1"/>
            <a:r>
              <a:rPr lang="en-US" sz="2800" dirty="0"/>
              <a:t>A student can generate more than one result code</a:t>
            </a:r>
          </a:p>
          <a:p>
            <a:endParaRPr lang="en-US" dirty="0"/>
          </a:p>
          <a:p>
            <a:endParaRPr lang="en-US" dirty="0"/>
          </a:p>
        </p:txBody>
      </p:sp>
      <p:sp>
        <p:nvSpPr>
          <p:cNvPr id="4" name="Slide Number Placeholder 3">
            <a:extLst>
              <a:ext uri="{FF2B5EF4-FFF2-40B4-BE49-F238E27FC236}">
                <a16:creationId xmlns:a16="http://schemas.microsoft.com/office/drawing/2014/main" id="{CEC37D4E-DCF0-45A1-83C6-4729493FB7C4}"/>
              </a:ext>
            </a:extLst>
          </p:cNvPr>
          <p:cNvSpPr>
            <a:spLocks noGrp="1"/>
          </p:cNvSpPr>
          <p:nvPr>
            <p:ph type="sldNum" sz="quarter" idx="12"/>
          </p:nvPr>
        </p:nvSpPr>
        <p:spPr/>
        <p:txBody>
          <a:bodyPr/>
          <a:lstStyle/>
          <a:p>
            <a:fld id="{1BC7DB03-7057-184B-9DF0-B5FFC5E3886A}" type="slidenum">
              <a:rPr lang="en-US" smtClean="0"/>
              <a:t>60</a:t>
            </a:fld>
            <a:endParaRPr lang="en-US" dirty="0"/>
          </a:p>
        </p:txBody>
      </p:sp>
      <p:sp>
        <p:nvSpPr>
          <p:cNvPr id="6" name="TextBox 5">
            <a:extLst>
              <a:ext uri="{FF2B5EF4-FFF2-40B4-BE49-F238E27FC236}">
                <a16:creationId xmlns:a16="http://schemas.microsoft.com/office/drawing/2014/main" id="{22AFF7D7-1A82-4C56-8BFC-14AB7806B654}"/>
              </a:ext>
            </a:extLst>
          </p:cNvPr>
          <p:cNvSpPr txBox="1"/>
          <p:nvPr/>
        </p:nvSpPr>
        <p:spPr>
          <a:xfrm>
            <a:off x="7896080" y="2161171"/>
            <a:ext cx="4120230" cy="1200329"/>
          </a:xfrm>
          <a:prstGeom prst="rect">
            <a:avLst/>
          </a:prstGeom>
          <a:solidFill>
            <a:schemeClr val="bg1"/>
          </a:solidFill>
          <a:ln>
            <a:solidFill>
              <a:schemeClr val="tx1"/>
            </a:solidFill>
          </a:ln>
        </p:spPr>
        <p:txBody>
          <a:bodyPr wrap="none" rtlCol="0">
            <a:spAutoFit/>
          </a:bodyPr>
          <a:lstStyle/>
          <a:p>
            <a:r>
              <a:rPr lang="en-US" sz="2400" b="1" dirty="0"/>
              <a:t>“Related Option From Report” </a:t>
            </a:r>
          </a:p>
          <a:p>
            <a:r>
              <a:rPr lang="en-US" sz="2400" b="1" dirty="0"/>
              <a:t>value contains additional </a:t>
            </a:r>
          </a:p>
          <a:p>
            <a:r>
              <a:rPr lang="en-US" sz="2400" b="1" dirty="0"/>
              <a:t>data based on the result code</a:t>
            </a:r>
          </a:p>
        </p:txBody>
      </p:sp>
      <p:sp>
        <p:nvSpPr>
          <p:cNvPr id="7" name="Rectangle 6">
            <a:extLst>
              <a:ext uri="{FF2B5EF4-FFF2-40B4-BE49-F238E27FC236}">
                <a16:creationId xmlns:a16="http://schemas.microsoft.com/office/drawing/2014/main" id="{EC273CD6-8BF6-4404-A9D8-629CBD0D4B8E}"/>
              </a:ext>
            </a:extLst>
          </p:cNvPr>
          <p:cNvSpPr/>
          <p:nvPr/>
        </p:nvSpPr>
        <p:spPr>
          <a:xfrm>
            <a:off x="9707389" y="3376830"/>
            <a:ext cx="848160" cy="2513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D2187F1-2B64-4C39-BFF7-AF860E744B4B}"/>
              </a:ext>
            </a:extLst>
          </p:cNvPr>
          <p:cNvCxnSpPr>
            <a:cxnSpLocks/>
          </p:cNvCxnSpPr>
          <p:nvPr/>
        </p:nvCxnSpPr>
        <p:spPr>
          <a:xfrm flipH="1">
            <a:off x="10488441" y="3383133"/>
            <a:ext cx="391892" cy="5929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CBDED14-2E45-46AB-A6C6-83FF4ED5EE91}"/>
              </a:ext>
            </a:extLst>
          </p:cNvPr>
          <p:cNvSpPr txBox="1"/>
          <p:nvPr/>
        </p:nvSpPr>
        <p:spPr>
          <a:xfrm>
            <a:off x="2542835" y="2420693"/>
            <a:ext cx="3786871" cy="830997"/>
          </a:xfrm>
          <a:prstGeom prst="rect">
            <a:avLst/>
          </a:prstGeom>
          <a:solidFill>
            <a:schemeClr val="bg1"/>
          </a:solidFill>
          <a:ln>
            <a:solidFill>
              <a:schemeClr val="tx1"/>
            </a:solidFill>
          </a:ln>
        </p:spPr>
        <p:txBody>
          <a:bodyPr wrap="none" rtlCol="0">
            <a:spAutoFit/>
          </a:bodyPr>
          <a:lstStyle/>
          <a:p>
            <a:r>
              <a:rPr lang="en-US" sz="2400" b="1" dirty="0"/>
              <a:t>We will filter on each result </a:t>
            </a:r>
          </a:p>
          <a:p>
            <a:r>
              <a:rPr lang="en-US" sz="2400" b="1" dirty="0"/>
              <a:t>code in the upcoming slides </a:t>
            </a:r>
          </a:p>
        </p:txBody>
      </p:sp>
      <p:sp>
        <p:nvSpPr>
          <p:cNvPr id="15" name="Rectangle 14">
            <a:extLst>
              <a:ext uri="{FF2B5EF4-FFF2-40B4-BE49-F238E27FC236}">
                <a16:creationId xmlns:a16="http://schemas.microsoft.com/office/drawing/2014/main" id="{A1FBE732-4C78-47A2-9B1F-C1CB4F5CE3A3}"/>
              </a:ext>
            </a:extLst>
          </p:cNvPr>
          <p:cNvSpPr/>
          <p:nvPr/>
        </p:nvSpPr>
        <p:spPr>
          <a:xfrm>
            <a:off x="6044206" y="3398947"/>
            <a:ext cx="3161938" cy="2505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977D065F-8C3B-4799-AA52-07B04005E4B2}"/>
              </a:ext>
            </a:extLst>
          </p:cNvPr>
          <p:cNvCxnSpPr>
            <a:cxnSpLocks/>
          </p:cNvCxnSpPr>
          <p:nvPr/>
        </p:nvCxnSpPr>
        <p:spPr>
          <a:xfrm>
            <a:off x="3710318" y="3251690"/>
            <a:ext cx="2333888" cy="6491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AF9CF12-31E9-4380-832B-ADE5FDDB1FAA}"/>
              </a:ext>
            </a:extLst>
          </p:cNvPr>
          <p:cNvSpPr txBox="1"/>
          <p:nvPr/>
        </p:nvSpPr>
        <p:spPr>
          <a:xfrm>
            <a:off x="6095999" y="6125517"/>
            <a:ext cx="3006903" cy="461665"/>
          </a:xfrm>
          <a:prstGeom prst="rect">
            <a:avLst/>
          </a:prstGeom>
          <a:solidFill>
            <a:schemeClr val="bg1"/>
          </a:solidFill>
          <a:ln>
            <a:solidFill>
              <a:schemeClr val="tx1"/>
            </a:solidFill>
          </a:ln>
        </p:spPr>
        <p:txBody>
          <a:bodyPr wrap="square" rtlCol="0">
            <a:spAutoFit/>
          </a:bodyPr>
          <a:lstStyle/>
          <a:p>
            <a:r>
              <a:rPr lang="en-US" sz="2400" b="1" dirty="0"/>
              <a:t>Student’s cohort year</a:t>
            </a:r>
          </a:p>
        </p:txBody>
      </p:sp>
      <p:cxnSp>
        <p:nvCxnSpPr>
          <p:cNvPr id="16" name="Straight Arrow Connector 15">
            <a:extLst>
              <a:ext uri="{FF2B5EF4-FFF2-40B4-BE49-F238E27FC236}">
                <a16:creationId xmlns:a16="http://schemas.microsoft.com/office/drawing/2014/main" id="{EAEBD5BF-D20F-4DAB-89A6-612BC6A5C0DC}"/>
              </a:ext>
            </a:extLst>
          </p:cNvPr>
          <p:cNvCxnSpPr>
            <a:cxnSpLocks/>
          </p:cNvCxnSpPr>
          <p:nvPr/>
        </p:nvCxnSpPr>
        <p:spPr>
          <a:xfrm flipV="1">
            <a:off x="9102902" y="5890121"/>
            <a:ext cx="316306" cy="510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813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Filter by Result Code </a:t>
            </a:r>
          </a:p>
        </p:txBody>
      </p:sp>
      <p:sp>
        <p:nvSpPr>
          <p:cNvPr id="3" name="Content Placeholder 2"/>
          <p:cNvSpPr>
            <a:spLocks noGrp="1"/>
          </p:cNvSpPr>
          <p:nvPr>
            <p:ph idx="1"/>
          </p:nvPr>
        </p:nvSpPr>
        <p:spPr>
          <a:xfrm>
            <a:off x="838200" y="1447800"/>
            <a:ext cx="10972800" cy="4680857"/>
          </a:xfrm>
        </p:spPr>
        <p:txBody>
          <a:bodyPr/>
          <a:lstStyle/>
          <a:p>
            <a:pPr marL="0" indent="0">
              <a:buNone/>
            </a:pPr>
            <a:r>
              <a:rPr lang="en-US" sz="3200" dirty="0"/>
              <a:t>Filter on result code GR1001 </a:t>
            </a:r>
          </a:p>
          <a:p>
            <a:pPr lvl="1"/>
            <a:r>
              <a:rPr lang="en-US" sz="2800" dirty="0"/>
              <a:t>Enrolled after diploma year (Fatal)</a:t>
            </a:r>
          </a:p>
          <a:p>
            <a:pPr lvl="2"/>
            <a:r>
              <a:rPr lang="en-US" sz="2400" dirty="0"/>
              <a:t>Verify diploma date reported in 22G is correct</a:t>
            </a:r>
          </a:p>
          <a:p>
            <a:pPr lvl="2"/>
            <a:r>
              <a:rPr lang="en-US" sz="2400" dirty="0"/>
              <a:t>Will be generated once the student is reported in the FY23 school year  </a:t>
            </a:r>
          </a:p>
          <a:p>
            <a:pPr lvl="2"/>
            <a:r>
              <a:rPr lang="en-US" sz="2400" dirty="0"/>
              <a:t>Graduating district would see this if re-reporting the student in FY23 after they were reported as a graduate</a:t>
            </a:r>
          </a:p>
          <a:p>
            <a:pPr lvl="2"/>
            <a:r>
              <a:rPr lang="en-US" sz="2400" dirty="0"/>
              <a:t>Graduating district will also see this if student enrolls in a different district after being reported as a graduate</a:t>
            </a:r>
          </a:p>
          <a:p>
            <a:pPr marL="0" indent="0">
              <a:buNone/>
            </a:pPr>
            <a:r>
              <a:rPr lang="en-US" sz="3200" dirty="0"/>
              <a:t>Filter on result code GR3003 (Currently Deactivated) </a:t>
            </a:r>
          </a:p>
          <a:p>
            <a:pPr lvl="1"/>
            <a:r>
              <a:rPr lang="en-US" sz="2800" dirty="0"/>
              <a:t>Withdrawal date after diploma date (Warning)</a:t>
            </a:r>
          </a:p>
          <a:p>
            <a:pPr lvl="1"/>
            <a:r>
              <a:rPr lang="en-US" sz="2800" dirty="0"/>
              <a:t>This check was active for a time but deactivated due to date issues</a:t>
            </a:r>
          </a:p>
          <a:p>
            <a:endParaRPr lang="en-US" sz="3200" dirty="0"/>
          </a:p>
        </p:txBody>
      </p:sp>
      <p:sp>
        <p:nvSpPr>
          <p:cNvPr id="4" name="Slide Number Placeholder 3"/>
          <p:cNvSpPr>
            <a:spLocks noGrp="1"/>
          </p:cNvSpPr>
          <p:nvPr>
            <p:ph type="sldNum" sz="quarter" idx="12"/>
          </p:nvPr>
        </p:nvSpPr>
        <p:spPr/>
        <p:txBody>
          <a:bodyPr/>
          <a:lstStyle/>
          <a:p>
            <a:fld id="{1BC7DB03-7057-184B-9DF0-B5FFC5E3886A}" type="slidenum">
              <a:rPr lang="en-US" smtClean="0"/>
              <a:t>61</a:t>
            </a:fld>
            <a:endParaRPr lang="en-US" dirty="0"/>
          </a:p>
        </p:txBody>
      </p:sp>
    </p:spTree>
    <p:extLst>
      <p:ext uri="{BB962C8B-B14F-4D97-AF65-F5344CB8AC3E}">
        <p14:creationId xmlns:p14="http://schemas.microsoft.com/office/powerpoint/2010/main" val="4036554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Filter by Result Code, cont’d</a:t>
            </a:r>
            <a:endParaRPr lang="en-US" dirty="0"/>
          </a:p>
        </p:txBody>
      </p:sp>
      <p:sp>
        <p:nvSpPr>
          <p:cNvPr id="3" name="Content Placeholder 2"/>
          <p:cNvSpPr>
            <a:spLocks noGrp="1"/>
          </p:cNvSpPr>
          <p:nvPr>
            <p:ph idx="1"/>
          </p:nvPr>
        </p:nvSpPr>
        <p:spPr/>
        <p:txBody>
          <a:bodyPr/>
          <a:lstStyle/>
          <a:p>
            <a:pPr marL="0" indent="0">
              <a:buNone/>
            </a:pPr>
            <a:r>
              <a:rPr lang="en-US" sz="3200" dirty="0"/>
              <a:t>Filter on result code GR2002</a:t>
            </a:r>
          </a:p>
          <a:p>
            <a:pPr lvl="1"/>
            <a:r>
              <a:rPr lang="en-US" sz="2800" dirty="0"/>
              <a:t>No GC records reported for the student (Critical)</a:t>
            </a:r>
          </a:p>
          <a:p>
            <a:pPr lvl="2"/>
            <a:r>
              <a:rPr lang="en-US" sz="2800" dirty="0"/>
              <a:t>Verify Student Graduation - Core Summary GC Records</a:t>
            </a:r>
          </a:p>
          <a:p>
            <a:pPr lvl="3"/>
            <a:r>
              <a:rPr lang="en-US" sz="2600" dirty="0"/>
              <a:t>Preview/Submission files in Graduate Collection</a:t>
            </a:r>
          </a:p>
          <a:p>
            <a:pPr lvl="2"/>
            <a:r>
              <a:rPr lang="en-US" sz="2800" dirty="0"/>
              <a:t>Could be received by an accountable district, such as the resident district of a STEM district student, or the resident district of a special education cooperative student</a:t>
            </a:r>
          </a:p>
          <a:p>
            <a:pPr lvl="3"/>
            <a:r>
              <a:rPr lang="en-US" sz="2400" dirty="0"/>
              <a:t>Ignore if these records are not required to be reported by your LEA</a:t>
            </a:r>
          </a:p>
          <a:p>
            <a:pPr lvl="3"/>
            <a:r>
              <a:rPr lang="en-US" sz="2400" dirty="0"/>
              <a:t>Verify that the educating district is reporting GC records</a:t>
            </a:r>
          </a:p>
        </p:txBody>
      </p:sp>
      <p:sp>
        <p:nvSpPr>
          <p:cNvPr id="4" name="Slide Number Placeholder 3"/>
          <p:cNvSpPr>
            <a:spLocks noGrp="1"/>
          </p:cNvSpPr>
          <p:nvPr>
            <p:ph type="sldNum" sz="quarter" idx="12"/>
          </p:nvPr>
        </p:nvSpPr>
        <p:spPr/>
        <p:txBody>
          <a:bodyPr/>
          <a:lstStyle/>
          <a:p>
            <a:fld id="{1BC7DB03-7057-184B-9DF0-B5FFC5E3886A}" type="slidenum">
              <a:rPr lang="en-US" smtClean="0"/>
              <a:t>62</a:t>
            </a:fld>
            <a:endParaRPr lang="en-US" dirty="0"/>
          </a:p>
        </p:txBody>
      </p:sp>
    </p:spTree>
    <p:extLst>
      <p:ext uri="{BB962C8B-B14F-4D97-AF65-F5344CB8AC3E}">
        <p14:creationId xmlns:p14="http://schemas.microsoft.com/office/powerpoint/2010/main" val="2312414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920B-7502-4809-9426-7065C9156ED6}"/>
              </a:ext>
            </a:extLst>
          </p:cNvPr>
          <p:cNvSpPr>
            <a:spLocks noGrp="1"/>
          </p:cNvSpPr>
          <p:nvPr>
            <p:ph type="title"/>
          </p:nvPr>
        </p:nvSpPr>
        <p:spPr>
          <a:xfrm>
            <a:off x="838200" y="365125"/>
            <a:ext cx="10515600" cy="677263"/>
          </a:xfrm>
        </p:spPr>
        <p:txBody>
          <a:bodyPr>
            <a:normAutofit fontScale="90000"/>
          </a:bodyPr>
          <a:lstStyle/>
          <a:p>
            <a:r>
              <a:rPr lang="en-US" b="1" dirty="0"/>
              <a:t>Complete Courses</a:t>
            </a:r>
          </a:p>
        </p:txBody>
      </p:sp>
      <p:sp>
        <p:nvSpPr>
          <p:cNvPr id="3" name="Content Placeholder 2">
            <a:extLst>
              <a:ext uri="{FF2B5EF4-FFF2-40B4-BE49-F238E27FC236}">
                <a16:creationId xmlns:a16="http://schemas.microsoft.com/office/drawing/2014/main" id="{32E24BC7-CC4E-4370-BA1C-B6349394EEF4}"/>
              </a:ext>
            </a:extLst>
          </p:cNvPr>
          <p:cNvSpPr>
            <a:spLocks noGrp="1"/>
          </p:cNvSpPr>
          <p:nvPr>
            <p:ph idx="1"/>
          </p:nvPr>
        </p:nvSpPr>
        <p:spPr>
          <a:xfrm>
            <a:off x="838200" y="1042389"/>
            <a:ext cx="10869706" cy="4901212"/>
          </a:xfrm>
        </p:spPr>
        <p:txBody>
          <a:bodyPr>
            <a:normAutofit/>
          </a:bodyPr>
          <a:lstStyle/>
          <a:p>
            <a:pPr marL="0" indent="0">
              <a:buNone/>
            </a:pPr>
            <a:r>
              <a:rPr lang="en-US" sz="3200" dirty="0"/>
              <a:t>Students must meet state minimum requirement of 20 credits*</a:t>
            </a:r>
            <a:r>
              <a:rPr lang="en-US" dirty="0"/>
              <a:t> </a:t>
            </a:r>
          </a:p>
          <a:p>
            <a:pPr lvl="1"/>
            <a:r>
              <a:rPr lang="en-US" sz="2800" dirty="0"/>
              <a:t>Districts may require more credits to graduate</a:t>
            </a:r>
          </a:p>
          <a:p>
            <a:pPr marL="457200" lvl="1" indent="0">
              <a:buNone/>
            </a:pPr>
            <a:endParaRPr lang="en-US" sz="2800" dirty="0"/>
          </a:p>
          <a:p>
            <a:pPr marL="457200" lvl="1" indent="0">
              <a:buNone/>
            </a:pPr>
            <a:endParaRPr lang="en-US" sz="2800" dirty="0"/>
          </a:p>
          <a:p>
            <a:pPr marL="457200" lvl="1" indent="0">
              <a:buNone/>
            </a:pPr>
            <a:endParaRPr lang="en-US" sz="2800" dirty="0"/>
          </a:p>
          <a:p>
            <a:pPr marL="457200" lvl="1" indent="0">
              <a:buNone/>
            </a:pPr>
            <a:endParaRPr lang="en-US" sz="2800" dirty="0"/>
          </a:p>
          <a:p>
            <a:pPr marL="457200" lvl="1" indent="0">
              <a:buNone/>
            </a:pPr>
            <a:endParaRPr lang="en-US" sz="2800" dirty="0"/>
          </a:p>
          <a:p>
            <a:pPr marL="457200" lvl="1" indent="0">
              <a:buNone/>
            </a:pPr>
            <a:endParaRPr lang="en-US" sz="2800" dirty="0"/>
          </a:p>
          <a:p>
            <a:pPr marL="0" indent="0">
              <a:buNone/>
            </a:pPr>
            <a:r>
              <a:rPr lang="en-US" dirty="0"/>
              <a:t>*This is not a complete list of course/credit options. LEAs should consult the ODE website for additional information</a:t>
            </a:r>
          </a:p>
        </p:txBody>
      </p:sp>
      <p:sp>
        <p:nvSpPr>
          <p:cNvPr id="4" name="Slide Number Placeholder 3">
            <a:extLst>
              <a:ext uri="{FF2B5EF4-FFF2-40B4-BE49-F238E27FC236}">
                <a16:creationId xmlns:a16="http://schemas.microsoft.com/office/drawing/2014/main" id="{4B522C3E-3C49-48CB-8081-D15067C4065C}"/>
              </a:ext>
            </a:extLst>
          </p:cNvPr>
          <p:cNvSpPr>
            <a:spLocks noGrp="1"/>
          </p:cNvSpPr>
          <p:nvPr>
            <p:ph type="sldNum" sz="quarter" idx="12"/>
          </p:nvPr>
        </p:nvSpPr>
        <p:spPr/>
        <p:txBody>
          <a:bodyPr/>
          <a:lstStyle/>
          <a:p>
            <a:fld id="{1BC7DB03-7057-184B-9DF0-B5FFC5E3886A}" type="slidenum">
              <a:rPr lang="en-US" smtClean="0"/>
              <a:t>63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35" y="2094372"/>
            <a:ext cx="4949646" cy="2656981"/>
          </a:xfrm>
          <a:prstGeom prst="rect">
            <a:avLst/>
          </a:prstGeom>
        </p:spPr>
      </p:pic>
      <p:sp>
        <p:nvSpPr>
          <p:cNvPr id="5" name="TextBox 4">
            <a:extLst>
              <a:ext uri="{FF2B5EF4-FFF2-40B4-BE49-F238E27FC236}">
                <a16:creationId xmlns:a16="http://schemas.microsoft.com/office/drawing/2014/main" id="{AD1AB11A-23D4-4AF2-B6D2-ABAF90A1A3EA}"/>
              </a:ext>
            </a:extLst>
          </p:cNvPr>
          <p:cNvSpPr txBox="1"/>
          <p:nvPr/>
        </p:nvSpPr>
        <p:spPr>
          <a:xfrm flipH="1">
            <a:off x="6810602" y="2268700"/>
            <a:ext cx="4085883" cy="1938992"/>
          </a:xfrm>
          <a:prstGeom prst="rect">
            <a:avLst/>
          </a:prstGeom>
          <a:noFill/>
          <a:ln>
            <a:solidFill>
              <a:schemeClr val="tx1"/>
            </a:solidFill>
          </a:ln>
        </p:spPr>
        <p:txBody>
          <a:bodyPr wrap="square" rtlCol="0">
            <a:spAutoFit/>
          </a:bodyPr>
          <a:lstStyle/>
          <a:p>
            <a:r>
              <a:rPr lang="en-US" sz="2400" b="1" dirty="0"/>
              <a:t>Graduate Collection Level 1 Validations</a:t>
            </a:r>
          </a:p>
          <a:p>
            <a:pPr marL="342900" indent="-342900">
              <a:buFont typeface="Arial" panose="020B0604020202020204" pitchFamily="34" charset="0"/>
              <a:buChar char="•"/>
            </a:pPr>
            <a:r>
              <a:rPr lang="en-US" sz="2400" b="1" dirty="0"/>
              <a:t>GC.1002(A) Has credits but less than 20  </a:t>
            </a:r>
          </a:p>
          <a:p>
            <a:pPr marL="342900" indent="-342900">
              <a:buFont typeface="Arial" panose="020B0604020202020204" pitchFamily="34" charset="0"/>
              <a:buChar char="•"/>
            </a:pPr>
            <a:r>
              <a:rPr lang="en-US" sz="2400" b="1" dirty="0"/>
              <a:t>GC.1002(B) Has zero credits </a:t>
            </a:r>
          </a:p>
        </p:txBody>
      </p:sp>
    </p:spTree>
    <p:extLst>
      <p:ext uri="{BB962C8B-B14F-4D97-AF65-F5344CB8AC3E}">
        <p14:creationId xmlns:p14="http://schemas.microsoft.com/office/powerpoint/2010/main" val="221914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Filter by Result Code, cont’d</a:t>
            </a:r>
            <a:endParaRPr lang="en-US" dirty="0"/>
          </a:p>
        </p:txBody>
      </p:sp>
      <p:sp>
        <p:nvSpPr>
          <p:cNvPr id="3" name="Content Placeholder 2"/>
          <p:cNvSpPr>
            <a:spLocks noGrp="1"/>
          </p:cNvSpPr>
          <p:nvPr>
            <p:ph idx="1"/>
          </p:nvPr>
        </p:nvSpPr>
        <p:spPr>
          <a:xfrm>
            <a:off x="838200" y="1690688"/>
            <a:ext cx="10515600" cy="4274684"/>
          </a:xfrm>
        </p:spPr>
        <p:txBody>
          <a:bodyPr/>
          <a:lstStyle/>
          <a:p>
            <a:r>
              <a:rPr lang="en-US" sz="3200" dirty="0"/>
              <a:t>Filter on result code GR2001</a:t>
            </a:r>
          </a:p>
          <a:p>
            <a:pPr lvl="1"/>
            <a:r>
              <a:rPr lang="en-US" sz="2800" dirty="0"/>
              <a:t>Withdrawal 99 with no diploma date/type reported (Critical)</a:t>
            </a:r>
          </a:p>
          <a:p>
            <a:pPr lvl="2"/>
            <a:r>
              <a:rPr lang="en-US" sz="2400" dirty="0"/>
              <a:t>Confirm accuracy of withdrawal reported</a:t>
            </a:r>
          </a:p>
          <a:p>
            <a:pPr lvl="2"/>
            <a:r>
              <a:rPr lang="en-US" sz="2400" dirty="0"/>
              <a:t>Does a diploma date/type need to be reported? </a:t>
            </a:r>
          </a:p>
          <a:p>
            <a:pPr lvl="2"/>
            <a:r>
              <a:rPr lang="en-US" sz="2400" dirty="0"/>
              <a:t>If 99 reported in prior year in error, then ignore </a:t>
            </a:r>
          </a:p>
          <a:p>
            <a:pPr lvl="2"/>
            <a:r>
              <a:rPr lang="en-US" sz="2400" dirty="0"/>
              <a:t>In ODDEX, on the Grad Cohort tab, summer withdrawal dates will appear as 7/1/20XX and this is as intended</a:t>
            </a:r>
          </a:p>
          <a:p>
            <a:pPr lvl="1"/>
            <a:r>
              <a:rPr lang="en-US" sz="3200" dirty="0"/>
              <a:t>We will talk about diploma date reporting next</a:t>
            </a:r>
          </a:p>
        </p:txBody>
      </p:sp>
      <p:sp>
        <p:nvSpPr>
          <p:cNvPr id="4" name="Slide Number Placeholder 3"/>
          <p:cNvSpPr>
            <a:spLocks noGrp="1"/>
          </p:cNvSpPr>
          <p:nvPr>
            <p:ph type="sldNum" sz="quarter" idx="12"/>
          </p:nvPr>
        </p:nvSpPr>
        <p:spPr/>
        <p:txBody>
          <a:bodyPr/>
          <a:lstStyle/>
          <a:p>
            <a:fld id="{1BC7DB03-7057-184B-9DF0-B5FFC5E3886A}" type="slidenum">
              <a:rPr lang="en-US" smtClean="0"/>
              <a:t>64</a:t>
            </a:fld>
            <a:endParaRPr lang="en-US" dirty="0"/>
          </a:p>
        </p:txBody>
      </p:sp>
    </p:spTree>
    <p:extLst>
      <p:ext uri="{BB962C8B-B14F-4D97-AF65-F5344CB8AC3E}">
        <p14:creationId xmlns:p14="http://schemas.microsoft.com/office/powerpoint/2010/main" val="2898855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2C24-6A54-4A4A-BD1A-2837FED42A8F}"/>
              </a:ext>
            </a:extLst>
          </p:cNvPr>
          <p:cNvSpPr>
            <a:spLocks noGrp="1"/>
          </p:cNvSpPr>
          <p:nvPr>
            <p:ph type="title"/>
          </p:nvPr>
        </p:nvSpPr>
        <p:spPr>
          <a:xfrm>
            <a:off x="838200" y="365125"/>
            <a:ext cx="10515600" cy="1224189"/>
          </a:xfrm>
        </p:spPr>
        <p:txBody>
          <a:bodyPr/>
          <a:lstStyle/>
          <a:p>
            <a:r>
              <a:rPr lang="en-US" b="1" dirty="0"/>
              <a:t>Diploma Date Element Definition</a:t>
            </a:r>
            <a:endParaRPr lang="en-US" b="1" dirty="0">
              <a:solidFill>
                <a:srgbClr val="FF0000"/>
              </a:solidFill>
            </a:endParaRPr>
          </a:p>
        </p:txBody>
      </p:sp>
      <p:sp>
        <p:nvSpPr>
          <p:cNvPr id="3" name="Content Placeholder 2">
            <a:extLst>
              <a:ext uri="{FF2B5EF4-FFF2-40B4-BE49-F238E27FC236}">
                <a16:creationId xmlns:a16="http://schemas.microsoft.com/office/drawing/2014/main" id="{AC284305-0846-42FA-851B-9A4268E74632}"/>
              </a:ext>
            </a:extLst>
          </p:cNvPr>
          <p:cNvSpPr>
            <a:spLocks noGrp="1"/>
          </p:cNvSpPr>
          <p:nvPr>
            <p:ph idx="1"/>
          </p:nvPr>
        </p:nvSpPr>
        <p:spPr>
          <a:xfrm>
            <a:off x="838201" y="1665514"/>
            <a:ext cx="10515600" cy="4827361"/>
          </a:xfrm>
        </p:spPr>
        <p:txBody>
          <a:bodyPr>
            <a:normAutofit lnSpcReduction="10000"/>
          </a:bodyPr>
          <a:lstStyle/>
          <a:p>
            <a:pPr>
              <a:spcBef>
                <a:spcPts val="375"/>
              </a:spcBef>
              <a:spcAft>
                <a:spcPts val="750"/>
              </a:spcAft>
            </a:pPr>
            <a:r>
              <a:rPr lang="en-US" dirty="0"/>
              <a:t>The Diploma Date reported should be the date that students completed graduation requirements and finished formal secondary education. In most cases, that will be the last day of school for seniors.</a:t>
            </a:r>
          </a:p>
          <a:p>
            <a:pPr marR="0" lvl="0">
              <a:spcBef>
                <a:spcPts val="0"/>
              </a:spcBef>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rPr>
              <a:t>Current rules are to allow graduates from the first day of school up to the day before the start of the next school year (using the date at which 50% of the school year start dates of all the calendars reported for a district); this data is loaded into REF_ORG_CAL and is used throughout the Graduation manifest. (EMIS Change 21-95)</a:t>
            </a:r>
            <a:endParaRPr lang="en-US" dirty="0">
              <a:effectLst/>
              <a:latin typeface="Calibri" panose="020F0502020204030204" pitchFamily="34" charset="0"/>
              <a:ea typeface="Calibri" panose="020F0502020204030204" pitchFamily="34" charset="0"/>
            </a:endParaRPr>
          </a:p>
          <a:p>
            <a:pPr>
              <a:spcBef>
                <a:spcPts val="375"/>
              </a:spcBef>
              <a:spcAft>
                <a:spcPts val="750"/>
              </a:spcAft>
            </a:pPr>
            <a:r>
              <a:rPr lang="en-US" dirty="0"/>
              <a:t>For students with disabilities, the diploma date is the date that students completed their IEP goals and received a Free Appropriate Public Education (FAPE).</a:t>
            </a:r>
          </a:p>
          <a:p>
            <a:pPr>
              <a:spcBef>
                <a:spcPts val="375"/>
              </a:spcBef>
              <a:spcAft>
                <a:spcPts val="750"/>
              </a:spcAft>
            </a:pPr>
            <a:endParaRPr lang="en-US" sz="3000" dirty="0">
              <a:solidFill>
                <a:srgbClr val="41414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3A90A08-6D69-4BB3-98BC-5F48739C4412}"/>
              </a:ext>
            </a:extLst>
          </p:cNvPr>
          <p:cNvSpPr>
            <a:spLocks noGrp="1"/>
          </p:cNvSpPr>
          <p:nvPr>
            <p:ph type="sldNum" sz="quarter" idx="12"/>
          </p:nvPr>
        </p:nvSpPr>
        <p:spPr/>
        <p:txBody>
          <a:bodyPr/>
          <a:lstStyle/>
          <a:p>
            <a:fld id="{1BC7DB03-7057-184B-9DF0-B5FFC5E3886A}" type="slidenum">
              <a:rPr lang="en-US" smtClean="0"/>
              <a:t>65</a:t>
            </a:fld>
            <a:endParaRPr lang="en-US" dirty="0"/>
          </a:p>
        </p:txBody>
      </p:sp>
    </p:spTree>
    <p:extLst>
      <p:ext uri="{BB962C8B-B14F-4D97-AF65-F5344CB8AC3E}">
        <p14:creationId xmlns:p14="http://schemas.microsoft.com/office/powerpoint/2010/main" val="412131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602F-8F05-4391-B5D2-92C847E8F75B}"/>
              </a:ext>
            </a:extLst>
          </p:cNvPr>
          <p:cNvSpPr>
            <a:spLocks noGrp="1"/>
          </p:cNvSpPr>
          <p:nvPr>
            <p:ph type="title"/>
          </p:nvPr>
        </p:nvSpPr>
        <p:spPr>
          <a:xfrm>
            <a:off x="838200" y="365125"/>
            <a:ext cx="10515600" cy="1064841"/>
          </a:xfrm>
        </p:spPr>
        <p:txBody>
          <a:bodyPr/>
          <a:lstStyle/>
          <a:p>
            <a:r>
              <a:rPr lang="en-US" b="1" dirty="0"/>
              <a:t>Diploma Date Clarification, cont’d</a:t>
            </a:r>
          </a:p>
        </p:txBody>
      </p:sp>
      <p:sp>
        <p:nvSpPr>
          <p:cNvPr id="3" name="Content Placeholder 2">
            <a:extLst>
              <a:ext uri="{FF2B5EF4-FFF2-40B4-BE49-F238E27FC236}">
                <a16:creationId xmlns:a16="http://schemas.microsoft.com/office/drawing/2014/main" id="{090172AD-91C3-4625-BEAD-0C586E62E73E}"/>
              </a:ext>
            </a:extLst>
          </p:cNvPr>
          <p:cNvSpPr>
            <a:spLocks noGrp="1"/>
          </p:cNvSpPr>
          <p:nvPr>
            <p:ph idx="1"/>
          </p:nvPr>
        </p:nvSpPr>
        <p:spPr>
          <a:xfrm>
            <a:off x="838200" y="1429967"/>
            <a:ext cx="10515600" cy="4677535"/>
          </a:xfrm>
        </p:spPr>
        <p:txBody>
          <a:bodyPr/>
          <a:lstStyle/>
          <a:p>
            <a:r>
              <a:rPr lang="en-US" sz="3200" dirty="0"/>
              <a:t>Per ODE-</a:t>
            </a:r>
            <a:endParaRPr lang="en-US" dirty="0">
              <a:effectLst/>
              <a:latin typeface="Calibri" panose="020F0502020204030204" pitchFamily="34" charset="0"/>
              <a:ea typeface="Calibri" panose="020F0502020204030204" pitchFamily="34" charset="0"/>
            </a:endParaRPr>
          </a:p>
          <a:p>
            <a:pPr lvl="1"/>
            <a:r>
              <a:rPr lang="en-US" sz="2800" dirty="0">
                <a:latin typeface="Calibri" panose="020F0502020204030204" pitchFamily="34" charset="0"/>
                <a:ea typeface="Calibri" panose="020F0502020204030204" pitchFamily="34" charset="0"/>
              </a:rPr>
              <a:t>T</a:t>
            </a:r>
            <a:r>
              <a:rPr lang="en-US" sz="2800" dirty="0">
                <a:effectLst/>
                <a:latin typeface="Calibri" panose="020F0502020204030204" pitchFamily="34" charset="0"/>
                <a:ea typeface="Calibri" panose="020F0502020204030204" pitchFamily="34" charset="0"/>
              </a:rPr>
              <a:t>he rule is to use the date that is one day before the date when at least 50% of the schools become “open”</a:t>
            </a:r>
          </a:p>
          <a:p>
            <a:pPr lvl="1"/>
            <a:r>
              <a:rPr lang="en-US" sz="2800" dirty="0">
                <a:latin typeface="Calibri" panose="020F0502020204030204" pitchFamily="34" charset="0"/>
                <a:ea typeface="Calibri" panose="020F0502020204030204" pitchFamily="34" charset="0"/>
              </a:rPr>
              <a:t>For example, i</a:t>
            </a:r>
            <a:r>
              <a:rPr lang="en-US" sz="2800" dirty="0">
                <a:effectLst/>
                <a:latin typeface="Calibri" panose="020F0502020204030204" pitchFamily="34" charset="0"/>
                <a:ea typeface="Calibri" panose="020F0502020204030204" pitchFamily="34" charset="0"/>
              </a:rPr>
              <a:t>f a district has 10 schools and one opens in July and all the others open August 15</a:t>
            </a:r>
            <a:r>
              <a:rPr lang="en-US" sz="2800" baseline="30000" dirty="0">
                <a:effectLst/>
                <a:latin typeface="Calibri" panose="020F0502020204030204" pitchFamily="34" charset="0"/>
                <a:ea typeface="Calibri" panose="020F0502020204030204" pitchFamily="34" charset="0"/>
              </a:rPr>
              <a:t>th</a:t>
            </a:r>
            <a:r>
              <a:rPr lang="en-US" sz="2800" dirty="0">
                <a:effectLst/>
                <a:latin typeface="Calibri" panose="020F0502020204030204" pitchFamily="34" charset="0"/>
                <a:ea typeface="Calibri" panose="020F0502020204030204" pitchFamily="34" charset="0"/>
              </a:rPr>
              <a:t>, it’s August 15</a:t>
            </a:r>
            <a:r>
              <a:rPr lang="en-US" sz="2800" baseline="30000" dirty="0">
                <a:effectLst/>
                <a:latin typeface="Calibri" panose="020F0502020204030204" pitchFamily="34" charset="0"/>
                <a:ea typeface="Calibri" panose="020F0502020204030204" pitchFamily="34" charset="0"/>
              </a:rPr>
              <a:t>th</a:t>
            </a:r>
            <a:r>
              <a:rPr lang="en-US" sz="2800" dirty="0">
                <a:effectLst/>
                <a:latin typeface="Calibri" panose="020F0502020204030204" pitchFamily="34" charset="0"/>
                <a:ea typeface="Calibri" panose="020F0502020204030204" pitchFamily="34" charset="0"/>
              </a:rPr>
              <a:t> when they hit at least 50% being open, and thus the day before (August 14</a:t>
            </a:r>
            <a:r>
              <a:rPr lang="en-US" sz="2800" baseline="30000" dirty="0">
                <a:effectLst/>
                <a:latin typeface="Calibri" panose="020F0502020204030204" pitchFamily="34" charset="0"/>
                <a:ea typeface="Calibri" panose="020F0502020204030204" pitchFamily="34" charset="0"/>
              </a:rPr>
              <a:t>th</a:t>
            </a:r>
            <a:r>
              <a:rPr lang="en-US" sz="2800" dirty="0">
                <a:effectLst/>
                <a:latin typeface="Calibri" panose="020F0502020204030204" pitchFamily="34" charset="0"/>
                <a:ea typeface="Calibri" panose="020F0502020204030204" pitchFamily="34" charset="0"/>
              </a:rPr>
              <a:t>) is the last day a student could graduate and be counted as being ‘on time’.</a:t>
            </a:r>
          </a:p>
          <a:p>
            <a:r>
              <a:rPr lang="en-US" sz="3200" dirty="0">
                <a:latin typeface="Calibri" panose="020F0502020204030204" pitchFamily="34" charset="0"/>
                <a:ea typeface="Calibri" panose="020F0502020204030204" pitchFamily="34" charset="0"/>
              </a:rPr>
              <a:t>Verify that students are counting in the graduation rate as expected</a:t>
            </a:r>
            <a:endParaRPr lang="en-US" sz="3200" dirty="0">
              <a:effectLst/>
              <a:latin typeface="Calibri" panose="020F0502020204030204" pitchFamily="34" charset="0"/>
              <a:ea typeface="Calibri" panose="020F0502020204030204" pitchFamily="34" charset="0"/>
            </a:endParaRPr>
          </a:p>
          <a:p>
            <a:pPr marL="457200" lvl="1" indent="0">
              <a:buNone/>
            </a:pPr>
            <a:endParaRPr lang="en-US" dirty="0"/>
          </a:p>
        </p:txBody>
      </p:sp>
      <p:sp>
        <p:nvSpPr>
          <p:cNvPr id="4" name="Slide Number Placeholder 3">
            <a:extLst>
              <a:ext uri="{FF2B5EF4-FFF2-40B4-BE49-F238E27FC236}">
                <a16:creationId xmlns:a16="http://schemas.microsoft.com/office/drawing/2014/main" id="{043B4670-E374-46F4-A234-3114A36921CC}"/>
              </a:ext>
            </a:extLst>
          </p:cNvPr>
          <p:cNvSpPr>
            <a:spLocks noGrp="1"/>
          </p:cNvSpPr>
          <p:nvPr>
            <p:ph type="sldNum" sz="quarter" idx="12"/>
          </p:nvPr>
        </p:nvSpPr>
        <p:spPr/>
        <p:txBody>
          <a:bodyPr/>
          <a:lstStyle/>
          <a:p>
            <a:fld id="{1BC7DB03-7057-184B-9DF0-B5FFC5E3886A}" type="slidenum">
              <a:rPr lang="en-US" smtClean="0"/>
              <a:t>66</a:t>
            </a:fld>
            <a:endParaRPr lang="en-US" dirty="0"/>
          </a:p>
        </p:txBody>
      </p:sp>
    </p:spTree>
    <p:extLst>
      <p:ext uri="{BB962C8B-B14F-4D97-AF65-F5344CB8AC3E}">
        <p14:creationId xmlns:p14="http://schemas.microsoft.com/office/powerpoint/2010/main" val="241911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90" y="365126"/>
            <a:ext cx="10528610" cy="1006474"/>
          </a:xfrm>
        </p:spPr>
        <p:txBody>
          <a:bodyPr>
            <a:noAutofit/>
          </a:bodyPr>
          <a:lstStyle/>
          <a:p>
            <a:r>
              <a:rPr lang="en-US" b="1" dirty="0"/>
              <a:t>Filter by Result Code</a:t>
            </a:r>
            <a:endParaRPr lang="en-US" b="1" dirty="0">
              <a:solidFill>
                <a:srgbClr val="FF0000"/>
              </a:solidFill>
            </a:endParaRPr>
          </a:p>
        </p:txBody>
      </p:sp>
      <p:sp>
        <p:nvSpPr>
          <p:cNvPr id="3" name="Content Placeholder 2"/>
          <p:cNvSpPr>
            <a:spLocks noGrp="1"/>
          </p:cNvSpPr>
          <p:nvPr>
            <p:ph idx="1"/>
          </p:nvPr>
        </p:nvSpPr>
        <p:spPr>
          <a:xfrm>
            <a:off x="903249" y="1449658"/>
            <a:ext cx="10314878" cy="4360127"/>
          </a:xfrm>
        </p:spPr>
        <p:txBody>
          <a:bodyPr/>
          <a:lstStyle/>
          <a:p>
            <a:pPr marL="0" indent="0">
              <a:buNone/>
            </a:pPr>
            <a:r>
              <a:rPr lang="en-US" sz="3200" dirty="0"/>
              <a:t>Filter on Result Code GR4001 – </a:t>
            </a:r>
          </a:p>
          <a:p>
            <a:pPr lvl="1"/>
            <a:r>
              <a:rPr lang="en-US" sz="2800" dirty="0"/>
              <a:t>Diploma reported but no 99-withdrawal code reported (Informational) </a:t>
            </a:r>
          </a:p>
          <a:p>
            <a:pPr lvl="2"/>
            <a:r>
              <a:rPr lang="en-US" sz="2400" dirty="0"/>
              <a:t>Is the student a graduate and the reporting of a diploma is correct? </a:t>
            </a:r>
          </a:p>
          <a:p>
            <a:pPr lvl="2"/>
            <a:r>
              <a:rPr lang="en-US" sz="2400" dirty="0"/>
              <a:t>If not, remove the diploma date</a:t>
            </a:r>
          </a:p>
          <a:p>
            <a:pPr lvl="2"/>
            <a:r>
              <a:rPr lang="en-US" sz="2400" dirty="0"/>
              <a:t>If yes, then see the following steps to troubleshoot</a:t>
            </a:r>
            <a:endParaRPr lang="en-US" sz="3200" dirty="0"/>
          </a:p>
          <a:p>
            <a:pPr lvl="2"/>
            <a:r>
              <a:rPr lang="en-US" sz="2400" dirty="0"/>
              <a:t>For the following examples, End of Year Student Collection (FY22) is closed and Beginning of Year Student Collection (FY23) or SOES Beginning of Year Student Collection (FY23) are open</a:t>
            </a:r>
          </a:p>
          <a:p>
            <a:pPr marL="0" indent="0">
              <a:buNone/>
            </a:pPr>
            <a:endParaRPr lang="en-US" sz="3200" dirty="0"/>
          </a:p>
          <a:p>
            <a:pPr lvl="3"/>
            <a:endParaRPr lang="en-US" sz="2200" dirty="0">
              <a:solidFill>
                <a:srgbClr val="FF0000"/>
              </a:solidFill>
            </a:endParaRPr>
          </a:p>
        </p:txBody>
      </p:sp>
      <p:sp>
        <p:nvSpPr>
          <p:cNvPr id="4" name="Slide Number Placeholder 3"/>
          <p:cNvSpPr>
            <a:spLocks noGrp="1"/>
          </p:cNvSpPr>
          <p:nvPr>
            <p:ph type="sldNum" sz="quarter" idx="12"/>
          </p:nvPr>
        </p:nvSpPr>
        <p:spPr/>
        <p:txBody>
          <a:bodyPr/>
          <a:lstStyle/>
          <a:p>
            <a:fld id="{1BC7DB03-7057-184B-9DF0-B5FFC5E3886A}" type="slidenum">
              <a:rPr lang="en-US" smtClean="0"/>
              <a:t>67</a:t>
            </a:fld>
            <a:endParaRPr lang="en-US" dirty="0"/>
          </a:p>
        </p:txBody>
      </p:sp>
    </p:spTree>
    <p:extLst>
      <p:ext uri="{BB962C8B-B14F-4D97-AF65-F5344CB8AC3E}">
        <p14:creationId xmlns:p14="http://schemas.microsoft.com/office/powerpoint/2010/main" val="2572045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2010"/>
          </a:xfrm>
        </p:spPr>
        <p:txBody>
          <a:bodyPr>
            <a:noAutofit/>
          </a:bodyPr>
          <a:lstStyle/>
          <a:p>
            <a:r>
              <a:rPr lang="en-US" b="1" dirty="0"/>
              <a:t>Filter by Result Code, cont’d</a:t>
            </a:r>
            <a:endParaRPr lang="en-US" b="1" dirty="0">
              <a:solidFill>
                <a:srgbClr val="FF0000"/>
              </a:solidFill>
            </a:endParaRPr>
          </a:p>
        </p:txBody>
      </p:sp>
      <p:sp>
        <p:nvSpPr>
          <p:cNvPr id="3" name="Content Placeholder 2"/>
          <p:cNvSpPr>
            <a:spLocks noGrp="1"/>
          </p:cNvSpPr>
          <p:nvPr>
            <p:ph idx="1"/>
          </p:nvPr>
        </p:nvSpPr>
        <p:spPr>
          <a:xfrm>
            <a:off x="838200" y="1132114"/>
            <a:ext cx="10058400" cy="4876800"/>
          </a:xfrm>
        </p:spPr>
        <p:txBody>
          <a:bodyPr>
            <a:normAutofit lnSpcReduction="10000"/>
          </a:bodyPr>
          <a:lstStyle/>
          <a:p>
            <a:r>
              <a:rPr lang="en-US" sz="3000" dirty="0"/>
              <a:t>Student withdrew on or before the last day of school for 21-22 and a withdrawal code of 99 was not reported</a:t>
            </a:r>
          </a:p>
          <a:p>
            <a:pPr lvl="2"/>
            <a:r>
              <a:rPr lang="en-US" sz="2600" dirty="0"/>
              <a:t>Cannot report a Student Withdrawal Override (FC) record in 22G with a code of 99</a:t>
            </a:r>
          </a:p>
          <a:p>
            <a:pPr lvl="3"/>
            <a:r>
              <a:rPr lang="en-US" sz="2200" dirty="0"/>
              <a:t>FC record in Graduate Collection can only be used with withdrawal  codes 40, 42, 43, 45, 46, 48, 51, 52, 81 </a:t>
            </a:r>
          </a:p>
          <a:p>
            <a:pPr lvl="2"/>
            <a:r>
              <a:rPr lang="en-US" sz="2600" dirty="0"/>
              <a:t>Report a Student Withdrawal Override (FC) in 23S </a:t>
            </a:r>
          </a:p>
          <a:p>
            <a:pPr lvl="3"/>
            <a:r>
              <a:rPr lang="en-US" sz="2200" dirty="0"/>
              <a:t>Will clear the student from the Missing Student report in 23S</a:t>
            </a:r>
          </a:p>
          <a:p>
            <a:pPr lvl="3"/>
            <a:r>
              <a:rPr lang="en-US" sz="2200" dirty="0"/>
              <a:t>Will also clear up the GR4001 result code</a:t>
            </a:r>
          </a:p>
          <a:p>
            <a:r>
              <a:rPr lang="en-US" sz="3000" dirty="0"/>
              <a:t>Student is a summer graduate, after the last day of school for </a:t>
            </a:r>
            <a:br>
              <a:rPr lang="en-US" sz="3000" dirty="0"/>
            </a:br>
            <a:r>
              <a:rPr lang="en-US" sz="3000" dirty="0"/>
              <a:t>21-22 and before the first day of school for 22-23</a:t>
            </a:r>
          </a:p>
          <a:p>
            <a:pPr lvl="2"/>
            <a:r>
              <a:rPr lang="en-US" sz="2600" dirty="0"/>
              <a:t>Report the student’s withdrawal in FY23S</a:t>
            </a:r>
          </a:p>
          <a:p>
            <a:pPr marL="0" indent="0">
              <a:buNone/>
            </a:pPr>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68</a:t>
            </a:fld>
            <a:endParaRPr lang="en-US" dirty="0"/>
          </a:p>
        </p:txBody>
      </p:sp>
    </p:spTree>
    <p:extLst>
      <p:ext uri="{BB962C8B-B14F-4D97-AF65-F5344CB8AC3E}">
        <p14:creationId xmlns:p14="http://schemas.microsoft.com/office/powerpoint/2010/main" val="950835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12F6-3201-4C28-9D49-E4CA284158E6}"/>
              </a:ext>
            </a:extLst>
          </p:cNvPr>
          <p:cNvSpPr>
            <a:spLocks noGrp="1"/>
          </p:cNvSpPr>
          <p:nvPr>
            <p:ph type="title"/>
          </p:nvPr>
        </p:nvSpPr>
        <p:spPr>
          <a:xfrm>
            <a:off x="838200" y="365126"/>
            <a:ext cx="10515600" cy="1045386"/>
          </a:xfrm>
        </p:spPr>
        <p:txBody>
          <a:bodyPr/>
          <a:lstStyle/>
          <a:p>
            <a:r>
              <a:rPr lang="en-US" b="1" dirty="0"/>
              <a:t>Filter by Result Code, cont’d </a:t>
            </a:r>
          </a:p>
        </p:txBody>
      </p:sp>
      <p:sp>
        <p:nvSpPr>
          <p:cNvPr id="3" name="Content Placeholder 2">
            <a:extLst>
              <a:ext uri="{FF2B5EF4-FFF2-40B4-BE49-F238E27FC236}">
                <a16:creationId xmlns:a16="http://schemas.microsoft.com/office/drawing/2014/main" id="{232DF8D9-479D-4010-824B-7FE01BCDF216}"/>
              </a:ext>
            </a:extLst>
          </p:cNvPr>
          <p:cNvSpPr>
            <a:spLocks noGrp="1"/>
          </p:cNvSpPr>
          <p:nvPr>
            <p:ph idx="1"/>
          </p:nvPr>
        </p:nvSpPr>
        <p:spPr>
          <a:xfrm>
            <a:off x="838200" y="1410511"/>
            <a:ext cx="10757170" cy="4377446"/>
          </a:xfrm>
        </p:spPr>
        <p:txBody>
          <a:bodyPr>
            <a:normAutofit/>
          </a:bodyPr>
          <a:lstStyle/>
          <a:p>
            <a:pPr marL="0" indent="0">
              <a:buNone/>
            </a:pPr>
            <a:r>
              <a:rPr lang="en-US" dirty="0">
                <a:solidFill>
                  <a:srgbClr val="000000"/>
                </a:solidFill>
                <a:effectLst/>
                <a:latin typeface="Calibri" panose="020F0502020204030204" pitchFamily="34" charset="0"/>
                <a:ea typeface="Times New Roman" panose="02020603050405020304" pitchFamily="18" charset="0"/>
              </a:rPr>
              <a:t>Another situation that coul</a:t>
            </a:r>
            <a:r>
              <a:rPr lang="en-US" dirty="0">
                <a:solidFill>
                  <a:srgbClr val="000000"/>
                </a:solidFill>
                <a:latin typeface="Calibri" panose="020F0502020204030204" pitchFamily="34" charset="0"/>
                <a:ea typeface="Times New Roman" panose="02020603050405020304" pitchFamily="18" charset="0"/>
              </a:rPr>
              <a:t>d cause the </a:t>
            </a:r>
            <a:r>
              <a:rPr lang="en-US" dirty="0">
                <a:solidFill>
                  <a:srgbClr val="000000"/>
                </a:solidFill>
                <a:effectLst/>
                <a:latin typeface="Calibri" panose="020F0502020204030204" pitchFamily="34" charset="0"/>
                <a:ea typeface="Times New Roman" panose="02020603050405020304" pitchFamily="18" charset="0"/>
              </a:rPr>
              <a:t>GR4001 result code</a:t>
            </a:r>
          </a:p>
          <a:p>
            <a:pPr lvl="1"/>
            <a:r>
              <a:rPr lang="en-US" sz="2800" dirty="0">
                <a:solidFill>
                  <a:srgbClr val="000000"/>
                </a:solidFill>
                <a:effectLst/>
                <a:latin typeface="Calibri" panose="020F0502020204030204" pitchFamily="34" charset="0"/>
                <a:ea typeface="Times New Roman" panose="02020603050405020304" pitchFamily="18" charset="0"/>
              </a:rPr>
              <a:t>The diploma is reported, and the student has been withdrawn but the withdrawal code is not a 99</a:t>
            </a:r>
            <a:endParaRPr lang="en-US" sz="2800" dirty="0">
              <a:solidFill>
                <a:srgbClr val="000000"/>
              </a:solidFill>
              <a:latin typeface="Calibri" panose="020F0502020204030204" pitchFamily="34" charset="0"/>
              <a:ea typeface="Times New Roman" panose="02020603050405020304" pitchFamily="18" charset="0"/>
            </a:endParaRPr>
          </a:p>
          <a:p>
            <a:pPr lvl="1"/>
            <a:r>
              <a:rPr lang="en-US" sz="2800" dirty="0">
                <a:solidFill>
                  <a:srgbClr val="000000"/>
                </a:solidFill>
                <a:effectLst/>
                <a:latin typeface="Calibri" panose="020F0502020204030204" pitchFamily="34" charset="0"/>
                <a:ea typeface="Times New Roman" panose="02020603050405020304" pitchFamily="18" charset="0"/>
              </a:rPr>
              <a:t>Example: The student dropped out in February and was withdrawn with a 7x withdrawal code</a:t>
            </a:r>
            <a:endParaRPr lang="en-US" sz="2800" dirty="0">
              <a:solidFill>
                <a:srgbClr val="000000"/>
              </a:solidFill>
              <a:latin typeface="Calibri" panose="020F0502020204030204" pitchFamily="34" charset="0"/>
              <a:ea typeface="Times New Roman" panose="02020603050405020304" pitchFamily="18" charset="0"/>
            </a:endParaRPr>
          </a:p>
          <a:p>
            <a:pPr lvl="2"/>
            <a:r>
              <a:rPr lang="en-US" sz="2400" dirty="0">
                <a:solidFill>
                  <a:srgbClr val="000000"/>
                </a:solidFill>
                <a:effectLst/>
                <a:latin typeface="Calibri" panose="020F0502020204030204" pitchFamily="34" charset="0"/>
                <a:ea typeface="Times New Roman" panose="02020603050405020304" pitchFamily="18" charset="0"/>
              </a:rPr>
              <a:t>The student shows up at the end of school and asks the district to accept credit for online classes the student took from a non-EMIS entity after the student dropped out</a:t>
            </a:r>
            <a:endParaRPr lang="en-US" sz="2400" dirty="0">
              <a:solidFill>
                <a:srgbClr val="000000"/>
              </a:solidFill>
              <a:latin typeface="Calibri" panose="020F0502020204030204" pitchFamily="34" charset="0"/>
              <a:ea typeface="Times New Roman" panose="02020603050405020304" pitchFamily="18" charset="0"/>
            </a:endParaRPr>
          </a:p>
          <a:p>
            <a:pPr lvl="2"/>
            <a:r>
              <a:rPr lang="en-US" sz="2400" dirty="0">
                <a:solidFill>
                  <a:srgbClr val="000000"/>
                </a:solidFill>
                <a:effectLst/>
                <a:latin typeface="Calibri" panose="020F0502020204030204" pitchFamily="34" charset="0"/>
                <a:ea typeface="Times New Roman" panose="02020603050405020304" pitchFamily="18" charset="0"/>
              </a:rPr>
              <a:t> The district gives credit for the courses and issues the student a diploma</a:t>
            </a:r>
            <a:endParaRPr lang="en-US" sz="2400" dirty="0">
              <a:solidFill>
                <a:srgbClr val="000000"/>
              </a:solidFill>
              <a:latin typeface="Calibri" panose="020F0502020204030204" pitchFamily="34" charset="0"/>
              <a:ea typeface="Times New Roman" panose="02020603050405020304" pitchFamily="18" charset="0"/>
            </a:endParaRPr>
          </a:p>
          <a:p>
            <a:pPr lvl="2"/>
            <a:r>
              <a:rPr lang="en-US" sz="2400" dirty="0">
                <a:solidFill>
                  <a:srgbClr val="000000"/>
                </a:solidFill>
                <a:effectLst/>
                <a:latin typeface="Calibri" panose="020F0502020204030204" pitchFamily="34" charset="0"/>
                <a:ea typeface="Times New Roman" panose="02020603050405020304" pitchFamily="18" charset="0"/>
              </a:rPr>
              <a:t> The district would report the student as a graduate but would not change the withdrawal code, so there would not be a 99-withdrawal code reported</a:t>
            </a:r>
            <a:endParaRPr lang="en-US" sz="2400" dirty="0"/>
          </a:p>
        </p:txBody>
      </p:sp>
      <p:sp>
        <p:nvSpPr>
          <p:cNvPr id="4" name="Slide Number Placeholder 3">
            <a:extLst>
              <a:ext uri="{FF2B5EF4-FFF2-40B4-BE49-F238E27FC236}">
                <a16:creationId xmlns:a16="http://schemas.microsoft.com/office/drawing/2014/main" id="{8D5E56CE-7AF7-49BB-80EC-FFF0644F91E3}"/>
              </a:ext>
            </a:extLst>
          </p:cNvPr>
          <p:cNvSpPr>
            <a:spLocks noGrp="1"/>
          </p:cNvSpPr>
          <p:nvPr>
            <p:ph type="sldNum" sz="quarter" idx="12"/>
          </p:nvPr>
        </p:nvSpPr>
        <p:spPr/>
        <p:txBody>
          <a:bodyPr/>
          <a:lstStyle/>
          <a:p>
            <a:fld id="{1BC7DB03-7057-184B-9DF0-B5FFC5E3886A}" type="slidenum">
              <a:rPr lang="en-US" smtClean="0"/>
              <a:t>69</a:t>
            </a:fld>
            <a:endParaRPr lang="en-US" dirty="0"/>
          </a:p>
        </p:txBody>
      </p:sp>
    </p:spTree>
    <p:extLst>
      <p:ext uri="{BB962C8B-B14F-4D97-AF65-F5344CB8AC3E}">
        <p14:creationId xmlns:p14="http://schemas.microsoft.com/office/powerpoint/2010/main" val="299267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Word&#10;&#10;Description automatically generated">
            <a:extLst>
              <a:ext uri="{FF2B5EF4-FFF2-40B4-BE49-F238E27FC236}">
                <a16:creationId xmlns:a16="http://schemas.microsoft.com/office/drawing/2014/main" id="{EED92C6F-FA4D-B24F-17E8-EAEA2EED31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96832" y="2824795"/>
            <a:ext cx="11237846" cy="278054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b="1" dirty="0"/>
              <a:t>Accessing Graduation Reports</a:t>
            </a:r>
            <a:endParaRPr lang="en-US" sz="3200" b="1" dirty="0">
              <a:solidFill>
                <a:srgbClr val="FF0000"/>
              </a:solidFill>
            </a:endParaRPr>
          </a:p>
        </p:txBody>
      </p:sp>
      <p:sp>
        <p:nvSpPr>
          <p:cNvPr id="3" name="Content Placeholder 2"/>
          <p:cNvSpPr>
            <a:spLocks noGrp="1"/>
          </p:cNvSpPr>
          <p:nvPr>
            <p:ph idx="1"/>
          </p:nvPr>
        </p:nvSpPr>
        <p:spPr>
          <a:xfrm>
            <a:off x="838199" y="1825625"/>
            <a:ext cx="10955113" cy="4181885"/>
          </a:xfrm>
        </p:spPr>
        <p:txBody>
          <a:bodyPr>
            <a:normAutofit/>
          </a:bodyPr>
          <a:lstStyle/>
          <a:p>
            <a:pPr marL="0" indent="0">
              <a:buNone/>
            </a:pPr>
            <a:r>
              <a:rPr lang="en-US" sz="3200" dirty="0"/>
              <a:t>From the Data Collector Graduate Collection (FY22) select the Level 2 Reports link</a:t>
            </a:r>
          </a:p>
        </p:txBody>
      </p:sp>
      <p:sp>
        <p:nvSpPr>
          <p:cNvPr id="4" name="Slide Number Placeholder 3"/>
          <p:cNvSpPr>
            <a:spLocks noGrp="1"/>
          </p:cNvSpPr>
          <p:nvPr>
            <p:ph type="sldNum" sz="quarter" idx="12"/>
          </p:nvPr>
        </p:nvSpPr>
        <p:spPr/>
        <p:txBody>
          <a:bodyPr/>
          <a:lstStyle/>
          <a:p>
            <a:fld id="{1BC7DB03-7057-184B-9DF0-B5FFC5E3886A}" type="slidenum">
              <a:rPr lang="en-US" smtClean="0"/>
              <a:t>7</a:t>
            </a:fld>
            <a:endParaRPr lang="en-US" dirty="0"/>
          </a:p>
        </p:txBody>
      </p:sp>
      <p:sp>
        <p:nvSpPr>
          <p:cNvPr id="9" name="Oval 8">
            <a:extLst>
              <a:ext uri="{FF2B5EF4-FFF2-40B4-BE49-F238E27FC236}">
                <a16:creationId xmlns:a16="http://schemas.microsoft.com/office/drawing/2014/main" id="{038EA27B-D7CD-D90A-7004-F408AF775B87}"/>
              </a:ext>
            </a:extLst>
          </p:cNvPr>
          <p:cNvSpPr/>
          <p:nvPr/>
        </p:nvSpPr>
        <p:spPr>
          <a:xfrm>
            <a:off x="8610600" y="3778113"/>
            <a:ext cx="2165131" cy="4369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27E20F-0AA1-7D03-8D18-D2088BFE0DF5}"/>
              </a:ext>
            </a:extLst>
          </p:cNvPr>
          <p:cNvSpPr/>
          <p:nvPr/>
        </p:nvSpPr>
        <p:spPr>
          <a:xfrm>
            <a:off x="6556666" y="3996590"/>
            <a:ext cx="627004" cy="4011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2540205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Filter by Result Code, cont’d</a:t>
            </a:r>
            <a:endParaRPr lang="en-US"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US" sz="3200" dirty="0"/>
              <a:t>Filter on result code GR4002</a:t>
            </a:r>
          </a:p>
          <a:p>
            <a:pPr lvl="1"/>
            <a:r>
              <a:rPr lang="en-US" sz="2800" dirty="0"/>
              <a:t>Diploma not issued by accountable district (Informational)</a:t>
            </a:r>
          </a:p>
          <a:p>
            <a:pPr lvl="1"/>
            <a:r>
              <a:rPr lang="en-US" sz="2800" dirty="0"/>
              <a:t>Could be special education cooperative student </a:t>
            </a:r>
          </a:p>
          <a:p>
            <a:pPr lvl="2"/>
            <a:r>
              <a:rPr lang="en-US" sz="2400" dirty="0"/>
              <a:t>Diploma reported by educating district </a:t>
            </a:r>
          </a:p>
          <a:p>
            <a:pPr lvl="2"/>
            <a:r>
              <a:rPr lang="en-US" sz="2400" dirty="0"/>
              <a:t>Student accountable at resident district </a:t>
            </a:r>
          </a:p>
          <a:p>
            <a:pPr lvl="1"/>
            <a:r>
              <a:rPr lang="en-US" sz="2800" dirty="0"/>
              <a:t>Could be a Dropout Prevention and Recovery (DPR) school student in the 6, 7 or 8-year cohort who didn’t graduate</a:t>
            </a:r>
            <a:endParaRPr lang="en-US" sz="2800" dirty="0">
              <a:solidFill>
                <a:srgbClr val="FF0000"/>
              </a:solidFill>
            </a:endParaRPr>
          </a:p>
          <a:p>
            <a:pPr lvl="1"/>
            <a:r>
              <a:rPr lang="en-US" sz="2800" dirty="0"/>
              <a:t>Verify the data for accuracy</a:t>
            </a:r>
          </a:p>
        </p:txBody>
      </p:sp>
      <p:sp>
        <p:nvSpPr>
          <p:cNvPr id="4" name="Slide Number Placeholder 3"/>
          <p:cNvSpPr>
            <a:spLocks noGrp="1"/>
          </p:cNvSpPr>
          <p:nvPr>
            <p:ph type="sldNum" sz="quarter" idx="12"/>
          </p:nvPr>
        </p:nvSpPr>
        <p:spPr/>
        <p:txBody>
          <a:bodyPr/>
          <a:lstStyle/>
          <a:p>
            <a:fld id="{1BC7DB03-7057-184B-9DF0-B5FFC5E3886A}" type="slidenum">
              <a:rPr lang="en-US" smtClean="0"/>
              <a:t>70</a:t>
            </a:fld>
            <a:endParaRPr lang="en-US" dirty="0"/>
          </a:p>
        </p:txBody>
      </p:sp>
    </p:spTree>
    <p:extLst>
      <p:ext uri="{BB962C8B-B14F-4D97-AF65-F5344CB8AC3E}">
        <p14:creationId xmlns:p14="http://schemas.microsoft.com/office/powerpoint/2010/main" val="5971407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D78-9728-484C-A061-6C4A0B0D3761}"/>
              </a:ext>
            </a:extLst>
          </p:cNvPr>
          <p:cNvSpPr>
            <a:spLocks noGrp="1"/>
          </p:cNvSpPr>
          <p:nvPr>
            <p:ph type="title"/>
          </p:nvPr>
        </p:nvSpPr>
        <p:spPr/>
        <p:txBody>
          <a:bodyPr/>
          <a:lstStyle/>
          <a:p>
            <a:r>
              <a:rPr lang="en-US" b="1" dirty="0"/>
              <a:t>Filter by Result Code</a:t>
            </a:r>
          </a:p>
        </p:txBody>
      </p:sp>
      <p:sp>
        <p:nvSpPr>
          <p:cNvPr id="3" name="Content Placeholder 2">
            <a:extLst>
              <a:ext uri="{FF2B5EF4-FFF2-40B4-BE49-F238E27FC236}">
                <a16:creationId xmlns:a16="http://schemas.microsoft.com/office/drawing/2014/main" id="{53AF11D0-E245-4F70-9D59-466A0C11D35B}"/>
              </a:ext>
            </a:extLst>
          </p:cNvPr>
          <p:cNvSpPr>
            <a:spLocks noGrp="1"/>
          </p:cNvSpPr>
          <p:nvPr>
            <p:ph idx="1"/>
          </p:nvPr>
        </p:nvSpPr>
        <p:spPr>
          <a:xfrm>
            <a:off x="838199" y="1825626"/>
            <a:ext cx="10855961" cy="3865056"/>
          </a:xfrm>
        </p:spPr>
        <p:txBody>
          <a:bodyPr>
            <a:normAutofit/>
          </a:bodyPr>
          <a:lstStyle/>
          <a:p>
            <a:pPr marL="0" indent="0">
              <a:buNone/>
            </a:pPr>
            <a:r>
              <a:rPr lang="en-US" sz="3200" dirty="0"/>
              <a:t>Filter on result code GR3002</a:t>
            </a:r>
          </a:p>
          <a:p>
            <a:pPr lvl="1"/>
            <a:r>
              <a:rPr lang="en-US" sz="2800" dirty="0"/>
              <a:t>Student does not meet any pathway – See Pathway Flags (Warning)</a:t>
            </a:r>
          </a:p>
          <a:p>
            <a:pPr lvl="2"/>
            <a:r>
              <a:rPr lang="en-US" sz="2400" dirty="0"/>
              <a:t>This check is looking at a file that is created when the Grad Cohort Pathway reports are updated in Received Files</a:t>
            </a:r>
          </a:p>
          <a:p>
            <a:pPr lvl="2"/>
            <a:r>
              <a:rPr lang="en-US" sz="2400" dirty="0"/>
              <a:t>Grad Cohort Pathway Reports are not updated nightly</a:t>
            </a:r>
          </a:p>
          <a:p>
            <a:pPr lvl="2"/>
            <a:r>
              <a:rPr lang="en-US" sz="2400" dirty="0"/>
              <a:t>Only looks at the Ohio’s State Test Pathway, the College and Career Readiness Test Pathway, and the Industry-Recognized Credential and score on Workforce Readiness Test Pathway </a:t>
            </a:r>
          </a:p>
          <a:p>
            <a:pPr lvl="1"/>
            <a:endParaRPr lang="en-US" sz="2800" dirty="0">
              <a:solidFill>
                <a:srgbClr val="FF0000"/>
              </a:solidFill>
            </a:endParaRPr>
          </a:p>
        </p:txBody>
      </p:sp>
      <p:sp>
        <p:nvSpPr>
          <p:cNvPr id="4" name="Slide Number Placeholder 3">
            <a:extLst>
              <a:ext uri="{FF2B5EF4-FFF2-40B4-BE49-F238E27FC236}">
                <a16:creationId xmlns:a16="http://schemas.microsoft.com/office/drawing/2014/main" id="{EAE331AE-7B3C-48CD-9A81-2AB3BE3011E0}"/>
              </a:ext>
            </a:extLst>
          </p:cNvPr>
          <p:cNvSpPr>
            <a:spLocks noGrp="1"/>
          </p:cNvSpPr>
          <p:nvPr>
            <p:ph type="sldNum" sz="quarter" idx="12"/>
          </p:nvPr>
        </p:nvSpPr>
        <p:spPr/>
        <p:txBody>
          <a:bodyPr/>
          <a:lstStyle/>
          <a:p>
            <a:fld id="{1BC7DB03-7057-184B-9DF0-B5FFC5E3886A}" type="slidenum">
              <a:rPr lang="en-US" smtClean="0"/>
              <a:t>71</a:t>
            </a:fld>
            <a:endParaRPr lang="en-US" dirty="0"/>
          </a:p>
        </p:txBody>
      </p:sp>
    </p:spTree>
    <p:extLst>
      <p:ext uri="{BB962C8B-B14F-4D97-AF65-F5344CB8AC3E}">
        <p14:creationId xmlns:p14="http://schemas.microsoft.com/office/powerpoint/2010/main" val="35068084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Check</a:t>
            </a:r>
            <a:endParaRPr lang="en-US" b="1" dirty="0">
              <a:solidFill>
                <a:srgbClr val="FF0000"/>
              </a:solidFill>
            </a:endParaRPr>
          </a:p>
        </p:txBody>
      </p:sp>
      <p:sp>
        <p:nvSpPr>
          <p:cNvPr id="3" name="Content Placeholder 2"/>
          <p:cNvSpPr>
            <a:spLocks noGrp="1"/>
          </p:cNvSpPr>
          <p:nvPr>
            <p:ph idx="1"/>
          </p:nvPr>
        </p:nvSpPr>
        <p:spPr>
          <a:xfrm>
            <a:off x="5372374" y="1319815"/>
            <a:ext cx="6172200" cy="4010468"/>
          </a:xfrm>
        </p:spPr>
        <p:txBody>
          <a:bodyPr/>
          <a:lstStyle/>
          <a:p>
            <a:r>
              <a:rPr lang="en-US" dirty="0"/>
              <a:t>Have your graduates been reported with correct diploma dates and withdrawal dates?</a:t>
            </a:r>
          </a:p>
          <a:p>
            <a:r>
              <a:rPr lang="en-US" dirty="0"/>
              <a:t>Have you investigated each student on the report to verify data accuracy? </a:t>
            </a:r>
          </a:p>
          <a:p>
            <a:r>
              <a:rPr lang="en-US" dirty="0"/>
              <a:t>Are you saving your work between report reviews? </a:t>
            </a:r>
          </a:p>
        </p:txBody>
      </p:sp>
      <p:sp>
        <p:nvSpPr>
          <p:cNvPr id="4" name="Text Placeholder 3"/>
          <p:cNvSpPr>
            <a:spLocks noGrp="1"/>
          </p:cNvSpPr>
          <p:nvPr>
            <p:ph type="body" sz="half" idx="2"/>
          </p:nvPr>
        </p:nvSpPr>
        <p:spPr>
          <a:xfrm>
            <a:off x="839788" y="2057400"/>
            <a:ext cx="3932237" cy="3037114"/>
          </a:xfrm>
        </p:spPr>
        <p:txBody>
          <a:bodyPr>
            <a:normAutofit/>
          </a:bodyPr>
          <a:lstStyle/>
          <a:p>
            <a:r>
              <a:rPr lang="en-US" sz="2400" dirty="0"/>
              <a:t>The Grad Issues report provides checks that can be used to verify graduation data. The report should be reviewed often as it is updated nightly and could change based on another LEA’s reporting. </a:t>
            </a:r>
          </a:p>
        </p:txBody>
      </p:sp>
      <p:sp>
        <p:nvSpPr>
          <p:cNvPr id="5" name="Slide Number Placeholder 4"/>
          <p:cNvSpPr>
            <a:spLocks noGrp="1"/>
          </p:cNvSpPr>
          <p:nvPr>
            <p:ph type="sldNum" sz="quarter" idx="12"/>
          </p:nvPr>
        </p:nvSpPr>
        <p:spPr/>
        <p:txBody>
          <a:bodyPr/>
          <a:lstStyle/>
          <a:p>
            <a:fld id="{1BC7DB03-7057-184B-9DF0-B5FFC5E3886A}" type="slidenum">
              <a:rPr lang="en-US" smtClean="0"/>
              <a:t>72</a:t>
            </a:fld>
            <a:endParaRPr lang="en-US" dirty="0"/>
          </a:p>
        </p:txBody>
      </p:sp>
    </p:spTree>
    <p:extLst>
      <p:ext uri="{BB962C8B-B14F-4D97-AF65-F5344CB8AC3E}">
        <p14:creationId xmlns:p14="http://schemas.microsoft.com/office/powerpoint/2010/main" val="3218344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17522" y="1887793"/>
            <a:ext cx="9581535" cy="1622169"/>
          </a:xfrm>
        </p:spPr>
        <p:txBody>
          <a:bodyPr>
            <a:normAutofit/>
          </a:bodyPr>
          <a:lstStyle/>
          <a:p>
            <a:r>
              <a:rPr lang="en-US" b="1" dirty="0"/>
              <a:t>Graduation Gen Issues Reports</a:t>
            </a:r>
          </a:p>
        </p:txBody>
      </p:sp>
      <p:sp>
        <p:nvSpPr>
          <p:cNvPr id="5" name="Slide Number Placeholder 4"/>
          <p:cNvSpPr>
            <a:spLocks noGrp="1"/>
          </p:cNvSpPr>
          <p:nvPr>
            <p:ph type="sldNum" sz="quarter" idx="12"/>
          </p:nvPr>
        </p:nvSpPr>
        <p:spPr/>
        <p:txBody>
          <a:bodyPr/>
          <a:lstStyle/>
          <a:p>
            <a:fld id="{1BC7DB03-7057-184B-9DF0-B5FFC5E3886A}" type="slidenum">
              <a:rPr lang="en-US" smtClean="0"/>
              <a:t>73</a:t>
            </a:fld>
            <a:endParaRPr lang="en-US" dirty="0"/>
          </a:p>
        </p:txBody>
      </p:sp>
    </p:spTree>
    <p:extLst>
      <p:ext uri="{BB962C8B-B14F-4D97-AF65-F5344CB8AC3E}">
        <p14:creationId xmlns:p14="http://schemas.microsoft.com/office/powerpoint/2010/main" val="21623498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917985"/>
          </a:xfrm>
        </p:spPr>
        <p:txBody>
          <a:bodyPr/>
          <a:lstStyle/>
          <a:p>
            <a:r>
              <a:rPr lang="en-US" b="1" dirty="0"/>
              <a:t>Gen Issues for LEAs reporting Graduates</a:t>
            </a:r>
          </a:p>
        </p:txBody>
      </p:sp>
      <p:sp>
        <p:nvSpPr>
          <p:cNvPr id="7" name="Content Placeholder 6"/>
          <p:cNvSpPr>
            <a:spLocks noGrp="1"/>
          </p:cNvSpPr>
          <p:nvPr>
            <p:ph idx="1"/>
          </p:nvPr>
        </p:nvSpPr>
        <p:spPr>
          <a:xfrm>
            <a:off x="838200" y="1473199"/>
            <a:ext cx="10515600" cy="4409441"/>
          </a:xfrm>
        </p:spPr>
        <p:txBody>
          <a:bodyPr>
            <a:normAutofit/>
          </a:bodyPr>
          <a:lstStyle/>
          <a:p>
            <a:r>
              <a:rPr lang="en-US" sz="3000" dirty="0"/>
              <a:t>Level 2 Reports in the Graduate Collection </a:t>
            </a:r>
          </a:p>
          <a:p>
            <a:r>
              <a:rPr lang="en-US" sz="3000" dirty="0"/>
              <a:t>Appear only for the LEAs for which the check applies</a:t>
            </a:r>
          </a:p>
          <a:p>
            <a:r>
              <a:rPr lang="en-US" sz="3000" dirty="0"/>
              <a:t>Typically, are generated 6 to 8 weeks prior to the end of the close of the collection and are generated once or twice per week</a:t>
            </a:r>
          </a:p>
          <a:p>
            <a:r>
              <a:rPr lang="en-US" sz="3000" dirty="0"/>
              <a:t>Refer to the (GNIS-xxx) General Issues Report Explanation for additional information regarding these checks</a:t>
            </a:r>
          </a:p>
          <a:p>
            <a:r>
              <a:rPr lang="en-US" sz="3000" dirty="0"/>
              <a:t>When a Gen Issues check appears, review the data and make corrections as appropriate. If the data is already correct, then ignore the check</a:t>
            </a:r>
          </a:p>
          <a:p>
            <a:endParaRPr lang="en-US" sz="3200" dirty="0"/>
          </a:p>
        </p:txBody>
      </p:sp>
      <p:sp>
        <p:nvSpPr>
          <p:cNvPr id="5" name="Slide Number Placeholder 4"/>
          <p:cNvSpPr>
            <a:spLocks noGrp="1"/>
          </p:cNvSpPr>
          <p:nvPr>
            <p:ph type="sldNum" sz="quarter" idx="12"/>
          </p:nvPr>
        </p:nvSpPr>
        <p:spPr/>
        <p:txBody>
          <a:bodyPr/>
          <a:lstStyle/>
          <a:p>
            <a:fld id="{1BC7DB03-7057-184B-9DF0-B5FFC5E3886A}" type="slidenum">
              <a:rPr lang="en-US" smtClean="0"/>
              <a:t>74</a:t>
            </a:fld>
            <a:endParaRPr lang="en-US" dirty="0"/>
          </a:p>
        </p:txBody>
      </p:sp>
    </p:spTree>
    <p:extLst>
      <p:ext uri="{BB962C8B-B14F-4D97-AF65-F5344CB8AC3E}">
        <p14:creationId xmlns:p14="http://schemas.microsoft.com/office/powerpoint/2010/main" val="4553599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 Issues 4yr and 5yr Checks </a:t>
            </a:r>
          </a:p>
        </p:txBody>
      </p:sp>
      <p:sp>
        <p:nvSpPr>
          <p:cNvPr id="3" name="Content Placeholder 2"/>
          <p:cNvSpPr>
            <a:spLocks noGrp="1"/>
          </p:cNvSpPr>
          <p:nvPr>
            <p:ph idx="1"/>
          </p:nvPr>
        </p:nvSpPr>
        <p:spPr>
          <a:xfrm>
            <a:off x="838199" y="1771650"/>
            <a:ext cx="10768781" cy="4060190"/>
          </a:xfrm>
        </p:spPr>
        <p:txBody>
          <a:bodyPr/>
          <a:lstStyle/>
          <a:p>
            <a:r>
              <a:rPr lang="en-US" sz="3200" dirty="0"/>
              <a:t>Four checks on the 4YR Graduation rate and the 5YR Graduation rate</a:t>
            </a:r>
          </a:p>
          <a:p>
            <a:pPr lvl="1"/>
            <a:r>
              <a:rPr lang="en-US" sz="2800" dirty="0"/>
              <a:t>Graduation rate is equal to zero </a:t>
            </a:r>
          </a:p>
          <a:p>
            <a:pPr lvl="1"/>
            <a:r>
              <a:rPr lang="en-US" sz="2800" dirty="0"/>
              <a:t>Graduation rate is greater than or equal to 100%</a:t>
            </a:r>
          </a:p>
          <a:p>
            <a:pPr lvl="1"/>
            <a:r>
              <a:rPr lang="en-US" sz="2800" dirty="0"/>
              <a:t>Graduation rate is appearing as a null value </a:t>
            </a:r>
          </a:p>
          <a:p>
            <a:pPr lvl="1"/>
            <a:r>
              <a:rPr lang="en-US" sz="2800" dirty="0"/>
              <a:t>Graduation rate has changed 5% or more since the previous year</a:t>
            </a:r>
          </a:p>
          <a:p>
            <a:r>
              <a:rPr lang="en-US" sz="3200" dirty="0"/>
              <a:t>Contact Adam Schiming for assistance if needed</a:t>
            </a:r>
          </a:p>
          <a:p>
            <a:pPr lvl="1"/>
            <a:r>
              <a:rPr lang="en-US" sz="2800" dirty="0"/>
              <a:t>adam.schiming@education.ohio.gov</a:t>
            </a:r>
          </a:p>
        </p:txBody>
      </p:sp>
      <p:sp>
        <p:nvSpPr>
          <p:cNvPr id="4" name="Slide Number Placeholder 3"/>
          <p:cNvSpPr>
            <a:spLocks noGrp="1"/>
          </p:cNvSpPr>
          <p:nvPr>
            <p:ph type="sldNum" sz="quarter" idx="12"/>
          </p:nvPr>
        </p:nvSpPr>
        <p:spPr/>
        <p:txBody>
          <a:bodyPr/>
          <a:lstStyle/>
          <a:p>
            <a:fld id="{1BC7DB03-7057-184B-9DF0-B5FFC5E3886A}" type="slidenum">
              <a:rPr lang="en-US" smtClean="0"/>
              <a:t>75</a:t>
            </a:fld>
            <a:endParaRPr lang="en-US" dirty="0"/>
          </a:p>
        </p:txBody>
      </p:sp>
    </p:spTree>
    <p:extLst>
      <p:ext uri="{BB962C8B-B14F-4D97-AF65-F5344CB8AC3E}">
        <p14:creationId xmlns:p14="http://schemas.microsoft.com/office/powerpoint/2010/main" val="16319169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872019" cy="1189354"/>
          </a:xfrm>
        </p:spPr>
        <p:txBody>
          <a:bodyPr/>
          <a:lstStyle/>
          <a:p>
            <a:r>
              <a:rPr lang="en-US" b="1" dirty="0"/>
              <a:t>Additional Gen Issues for DPR</a:t>
            </a:r>
            <a:r>
              <a:rPr lang="en-US" b="1" dirty="0">
                <a:solidFill>
                  <a:srgbClr val="FF0000"/>
                </a:solidFill>
              </a:rPr>
              <a:t> </a:t>
            </a:r>
            <a:r>
              <a:rPr lang="en-US" b="1" dirty="0"/>
              <a:t>Schools </a:t>
            </a:r>
          </a:p>
        </p:txBody>
      </p:sp>
      <p:sp>
        <p:nvSpPr>
          <p:cNvPr id="3" name="Content Placeholder 2"/>
          <p:cNvSpPr>
            <a:spLocks noGrp="1"/>
          </p:cNvSpPr>
          <p:nvPr>
            <p:ph idx="1"/>
          </p:nvPr>
        </p:nvSpPr>
        <p:spPr>
          <a:xfrm>
            <a:off x="926688" y="1717040"/>
            <a:ext cx="10695039" cy="4182315"/>
          </a:xfrm>
        </p:spPr>
        <p:txBody>
          <a:bodyPr/>
          <a:lstStyle/>
          <a:p>
            <a:r>
              <a:rPr lang="en-US" sz="3200" dirty="0"/>
              <a:t>Two checks on 6YR, 7YR, and 8YR Graduation rates for dropout recovery community schools*</a:t>
            </a:r>
          </a:p>
          <a:p>
            <a:pPr lvl="1"/>
            <a:r>
              <a:rPr lang="en-US" sz="2800" dirty="0"/>
              <a:t>Graduate rate is equal to zero </a:t>
            </a:r>
          </a:p>
          <a:p>
            <a:pPr lvl="1"/>
            <a:r>
              <a:rPr lang="en-US" sz="2800" dirty="0"/>
              <a:t>Graduation rate has changed 5% or more since the previous year </a:t>
            </a:r>
          </a:p>
          <a:p>
            <a:r>
              <a:rPr lang="en-US" sz="3200" dirty="0"/>
              <a:t>Contact Karlyn Geis for assistance if needed</a:t>
            </a:r>
          </a:p>
          <a:p>
            <a:pPr lvl="1"/>
            <a:r>
              <a:rPr lang="en-US" sz="2800" dirty="0"/>
              <a:t>karlyn.geis@education.ohio.gov</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76</a:t>
            </a:fld>
            <a:endParaRPr lang="en-US" dirty="0"/>
          </a:p>
        </p:txBody>
      </p:sp>
    </p:spTree>
    <p:extLst>
      <p:ext uri="{BB962C8B-B14F-4D97-AF65-F5344CB8AC3E}">
        <p14:creationId xmlns:p14="http://schemas.microsoft.com/office/powerpoint/2010/main" val="31750132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Check</a:t>
            </a:r>
            <a:endParaRPr lang="en-US" b="1" dirty="0">
              <a:solidFill>
                <a:srgbClr val="FF0000"/>
              </a:solidFill>
            </a:endParaRPr>
          </a:p>
        </p:txBody>
      </p:sp>
      <p:sp>
        <p:nvSpPr>
          <p:cNvPr id="3" name="Content Placeholder 2"/>
          <p:cNvSpPr>
            <a:spLocks noGrp="1"/>
          </p:cNvSpPr>
          <p:nvPr>
            <p:ph idx="1"/>
          </p:nvPr>
        </p:nvSpPr>
        <p:spPr>
          <a:xfrm>
            <a:off x="5372374" y="1319815"/>
            <a:ext cx="6172200" cy="3615979"/>
          </a:xfrm>
        </p:spPr>
        <p:txBody>
          <a:bodyPr>
            <a:normAutofit fontScale="92500" lnSpcReduction="20000"/>
          </a:bodyPr>
          <a:lstStyle/>
          <a:p>
            <a:r>
              <a:rPr lang="en-US" dirty="0"/>
              <a:t>Are you receiving Gen Issues reports in your Graduate collection level 2 reports? </a:t>
            </a:r>
          </a:p>
          <a:p>
            <a:r>
              <a:rPr lang="en-US" dirty="0"/>
              <a:t>Are you able to identify if the issue is just stating a fact or if further investigation is needed? </a:t>
            </a:r>
          </a:p>
          <a:p>
            <a:r>
              <a:rPr lang="en-US" dirty="0"/>
              <a:t>Do you need to reach out to the ODE contact responsible for the Gen Issues check? </a:t>
            </a:r>
          </a:p>
        </p:txBody>
      </p:sp>
      <p:sp>
        <p:nvSpPr>
          <p:cNvPr id="4" name="Text Placeholder 3"/>
          <p:cNvSpPr>
            <a:spLocks noGrp="1"/>
          </p:cNvSpPr>
          <p:nvPr>
            <p:ph type="body" sz="half" idx="2"/>
          </p:nvPr>
        </p:nvSpPr>
        <p:spPr>
          <a:xfrm>
            <a:off x="839788" y="2057400"/>
            <a:ext cx="3932237" cy="3037114"/>
          </a:xfrm>
        </p:spPr>
        <p:txBody>
          <a:bodyPr>
            <a:normAutofit lnSpcReduction="10000"/>
          </a:bodyPr>
          <a:lstStyle/>
          <a:p>
            <a:r>
              <a:rPr lang="en-US" sz="2400" dirty="0"/>
              <a:t>Gen Issues reports are generated by offices outside of EMIS. They are intended to help LEAs identify potential issues with their data. Investigate the issue and contact the appropriate ODE contact for assistance as needed. </a:t>
            </a:r>
          </a:p>
        </p:txBody>
      </p:sp>
      <p:sp>
        <p:nvSpPr>
          <p:cNvPr id="5" name="Slide Number Placeholder 4"/>
          <p:cNvSpPr>
            <a:spLocks noGrp="1"/>
          </p:cNvSpPr>
          <p:nvPr>
            <p:ph type="sldNum" sz="quarter" idx="12"/>
          </p:nvPr>
        </p:nvSpPr>
        <p:spPr/>
        <p:txBody>
          <a:bodyPr/>
          <a:lstStyle/>
          <a:p>
            <a:fld id="{1BC7DB03-7057-184B-9DF0-B5FFC5E3886A}" type="slidenum">
              <a:rPr lang="en-US" smtClean="0"/>
              <a:t>77</a:t>
            </a:fld>
            <a:endParaRPr lang="en-US" dirty="0"/>
          </a:p>
        </p:txBody>
      </p:sp>
    </p:spTree>
    <p:extLst>
      <p:ext uri="{BB962C8B-B14F-4D97-AF65-F5344CB8AC3E}">
        <p14:creationId xmlns:p14="http://schemas.microsoft.com/office/powerpoint/2010/main" val="6329167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3999" y="2187388"/>
            <a:ext cx="9610166" cy="2115671"/>
          </a:xfrm>
        </p:spPr>
        <p:txBody>
          <a:bodyPr>
            <a:normAutofit/>
          </a:bodyPr>
          <a:lstStyle/>
          <a:p>
            <a:r>
              <a:rPr lang="en-US" b="1" dirty="0"/>
              <a:t>Graduation Cohort Pathway Reports </a:t>
            </a:r>
          </a:p>
        </p:txBody>
      </p:sp>
      <p:sp>
        <p:nvSpPr>
          <p:cNvPr id="4" name="Slide Number Placeholder 3"/>
          <p:cNvSpPr>
            <a:spLocks noGrp="1"/>
          </p:cNvSpPr>
          <p:nvPr>
            <p:ph type="sldNum" sz="quarter" idx="12"/>
          </p:nvPr>
        </p:nvSpPr>
        <p:spPr/>
        <p:txBody>
          <a:bodyPr/>
          <a:lstStyle/>
          <a:p>
            <a:fld id="{1BC7DB03-7057-184B-9DF0-B5FFC5E3886A}" type="slidenum">
              <a:rPr lang="en-US" smtClean="0"/>
              <a:t>78</a:t>
            </a:fld>
            <a:endParaRPr lang="en-US" dirty="0"/>
          </a:p>
        </p:txBody>
      </p:sp>
    </p:spTree>
    <p:extLst>
      <p:ext uri="{BB962C8B-B14F-4D97-AF65-F5344CB8AC3E}">
        <p14:creationId xmlns:p14="http://schemas.microsoft.com/office/powerpoint/2010/main" val="1101130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90CB-5831-4B1F-B508-4D2526F23F50}"/>
              </a:ext>
            </a:extLst>
          </p:cNvPr>
          <p:cNvSpPr>
            <a:spLocks noGrp="1"/>
          </p:cNvSpPr>
          <p:nvPr>
            <p:ph type="title"/>
          </p:nvPr>
        </p:nvSpPr>
        <p:spPr>
          <a:xfrm>
            <a:off x="838200" y="365126"/>
            <a:ext cx="10515600" cy="1006474"/>
          </a:xfrm>
        </p:spPr>
        <p:txBody>
          <a:bodyPr/>
          <a:lstStyle/>
          <a:p>
            <a:r>
              <a:rPr lang="en-US" b="1" dirty="0"/>
              <a:t>Class of 2022 Graduation Pathways</a:t>
            </a:r>
          </a:p>
        </p:txBody>
      </p:sp>
      <p:sp>
        <p:nvSpPr>
          <p:cNvPr id="3" name="Content Placeholder 2">
            <a:extLst>
              <a:ext uri="{FF2B5EF4-FFF2-40B4-BE49-F238E27FC236}">
                <a16:creationId xmlns:a16="http://schemas.microsoft.com/office/drawing/2014/main" id="{783AFCDC-FA28-4256-85DF-C6AB506EC841}"/>
              </a:ext>
            </a:extLst>
          </p:cNvPr>
          <p:cNvSpPr>
            <a:spLocks noGrp="1"/>
          </p:cNvSpPr>
          <p:nvPr>
            <p:ph idx="1"/>
          </p:nvPr>
        </p:nvSpPr>
        <p:spPr>
          <a:xfrm>
            <a:off x="838200" y="1717040"/>
            <a:ext cx="10515600" cy="4112260"/>
          </a:xfrm>
        </p:spPr>
        <p:txBody>
          <a:bodyPr/>
          <a:lstStyle/>
          <a:p>
            <a:pPr marL="0" indent="0">
              <a:buNone/>
            </a:pPr>
            <a:r>
              <a:rPr lang="en-US" dirty="0"/>
              <a:t>Grad Cohort Pathway Reports look at three specific pathways </a:t>
            </a:r>
          </a:p>
          <a:p>
            <a:pPr lvl="1"/>
            <a:r>
              <a:rPr lang="en-US" sz="2800" dirty="0"/>
              <a:t>Ohio’s State Test Pathway </a:t>
            </a:r>
          </a:p>
          <a:p>
            <a:pPr lvl="2"/>
            <a:r>
              <a:rPr lang="en-US" sz="2800" dirty="0"/>
              <a:t>Assessments, Substitute tests, Graduation Exemption (FE) Records</a:t>
            </a:r>
          </a:p>
          <a:p>
            <a:pPr lvl="1"/>
            <a:r>
              <a:rPr lang="en-US" sz="2800" dirty="0"/>
              <a:t>College and Career Readiness Tests Pathway</a:t>
            </a:r>
          </a:p>
          <a:p>
            <a:pPr lvl="2"/>
            <a:r>
              <a:rPr lang="en-US" sz="2800" dirty="0"/>
              <a:t>Assessments </a:t>
            </a:r>
          </a:p>
          <a:p>
            <a:pPr lvl="1"/>
            <a:r>
              <a:rPr lang="en-US" sz="2800" dirty="0"/>
              <a:t>WorkKeys and Industry Credential Pathway </a:t>
            </a:r>
          </a:p>
          <a:p>
            <a:pPr lvl="2"/>
            <a:r>
              <a:rPr lang="en-US" sz="2800" dirty="0"/>
              <a:t>Assessments</a:t>
            </a:r>
          </a:p>
          <a:p>
            <a:endParaRPr lang="en-US" dirty="0"/>
          </a:p>
        </p:txBody>
      </p:sp>
      <p:sp>
        <p:nvSpPr>
          <p:cNvPr id="4" name="Slide Number Placeholder 3">
            <a:extLst>
              <a:ext uri="{FF2B5EF4-FFF2-40B4-BE49-F238E27FC236}">
                <a16:creationId xmlns:a16="http://schemas.microsoft.com/office/drawing/2014/main" id="{027D4445-FA8E-45E4-970D-CB9F45AE8164}"/>
              </a:ext>
            </a:extLst>
          </p:cNvPr>
          <p:cNvSpPr>
            <a:spLocks noGrp="1"/>
          </p:cNvSpPr>
          <p:nvPr>
            <p:ph type="sldNum" sz="quarter" idx="12"/>
          </p:nvPr>
        </p:nvSpPr>
        <p:spPr/>
        <p:txBody>
          <a:bodyPr/>
          <a:lstStyle/>
          <a:p>
            <a:fld id="{1BC7DB03-7057-184B-9DF0-B5FFC5E3886A}" type="slidenum">
              <a:rPr lang="en-US" smtClean="0"/>
              <a:t>79</a:t>
            </a:fld>
            <a:endParaRPr lang="en-US" dirty="0"/>
          </a:p>
        </p:txBody>
      </p:sp>
    </p:spTree>
    <p:extLst>
      <p:ext uri="{BB962C8B-B14F-4D97-AF65-F5344CB8AC3E}">
        <p14:creationId xmlns:p14="http://schemas.microsoft.com/office/powerpoint/2010/main" val="370421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2808"/>
          </a:xfrm>
        </p:spPr>
        <p:txBody>
          <a:bodyPr/>
          <a:lstStyle/>
          <a:p>
            <a:r>
              <a:rPr lang="en-US" b="1" dirty="0"/>
              <a:t>Level 2 Reports</a:t>
            </a:r>
          </a:p>
        </p:txBody>
      </p:sp>
      <p:sp>
        <p:nvSpPr>
          <p:cNvPr id="4" name="Slide Number Placeholder 3"/>
          <p:cNvSpPr>
            <a:spLocks noGrp="1"/>
          </p:cNvSpPr>
          <p:nvPr>
            <p:ph type="sldNum" sz="quarter" idx="12"/>
          </p:nvPr>
        </p:nvSpPr>
        <p:spPr/>
        <p:txBody>
          <a:bodyPr/>
          <a:lstStyle/>
          <a:p>
            <a:fld id="{1BC7DB03-7057-184B-9DF0-B5FFC5E3886A}" type="slidenum">
              <a:rPr lang="en-US" smtClean="0"/>
              <a:t>8</a:t>
            </a:fld>
            <a:endParaRPr lang="en-US" dirty="0"/>
          </a:p>
        </p:txBody>
      </p:sp>
      <p:pic>
        <p:nvPicPr>
          <p:cNvPr id="14" name="Picture 13">
            <a:extLst>
              <a:ext uri="{FF2B5EF4-FFF2-40B4-BE49-F238E27FC236}">
                <a16:creationId xmlns:a16="http://schemas.microsoft.com/office/drawing/2014/main" id="{78CA6545-0165-CACB-69EC-4F2B3130027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944178" y="982086"/>
            <a:ext cx="10926579" cy="5140355"/>
          </a:xfrm>
          <a:prstGeom prst="rect">
            <a:avLst/>
          </a:prstGeom>
          <a:ln>
            <a:solidFill>
              <a:schemeClr val="tx1"/>
            </a:solid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B605BCD3-9A6D-40E0-B369-213C6D9AD8FA}"/>
              </a:ext>
            </a:extLst>
          </p:cNvPr>
          <p:cNvSpPr txBox="1"/>
          <p:nvPr/>
        </p:nvSpPr>
        <p:spPr>
          <a:xfrm>
            <a:off x="6521985" y="4750268"/>
            <a:ext cx="5348772" cy="1200329"/>
          </a:xfrm>
          <a:prstGeom prst="rect">
            <a:avLst/>
          </a:prstGeom>
          <a:solidFill>
            <a:schemeClr val="bg1"/>
          </a:solidFill>
          <a:ln>
            <a:solidFill>
              <a:schemeClr val="tx1"/>
            </a:solidFill>
          </a:ln>
        </p:spPr>
        <p:txBody>
          <a:bodyPr wrap="none" rtlCol="0">
            <a:spAutoFit/>
          </a:bodyPr>
          <a:lstStyle/>
          <a:p>
            <a:r>
              <a:rPr lang="en-US" sz="2400" b="1" dirty="0"/>
              <a:t>You will land on the Level 2 Details page </a:t>
            </a:r>
          </a:p>
          <a:p>
            <a:r>
              <a:rPr lang="en-US" sz="2400" b="1" dirty="0"/>
              <a:t>and the Collection Request filter will be </a:t>
            </a:r>
          </a:p>
          <a:p>
            <a:r>
              <a:rPr lang="en-US" sz="2400" b="1" dirty="0"/>
              <a:t>set to “FY22 – G – Graduate”</a:t>
            </a:r>
          </a:p>
        </p:txBody>
      </p:sp>
      <p:sp>
        <p:nvSpPr>
          <p:cNvPr id="8" name="TextBox 7"/>
          <p:cNvSpPr txBox="1"/>
          <p:nvPr/>
        </p:nvSpPr>
        <p:spPr>
          <a:xfrm>
            <a:off x="3213124" y="5875729"/>
            <a:ext cx="3058594" cy="461665"/>
          </a:xfrm>
          <a:prstGeom prst="rect">
            <a:avLst/>
          </a:prstGeom>
          <a:solidFill>
            <a:schemeClr val="bg1"/>
          </a:solidFill>
          <a:ln>
            <a:solidFill>
              <a:schemeClr val="tx1"/>
            </a:solidFill>
          </a:ln>
        </p:spPr>
        <p:txBody>
          <a:bodyPr wrap="none" rtlCol="0">
            <a:spAutoFit/>
          </a:bodyPr>
          <a:lstStyle/>
          <a:p>
            <a:r>
              <a:rPr lang="en-US" sz="2400" b="1" dirty="0"/>
              <a:t>Select “Show Reports”</a:t>
            </a:r>
          </a:p>
        </p:txBody>
      </p:sp>
      <p:sp>
        <p:nvSpPr>
          <p:cNvPr id="23" name="Oval 22">
            <a:extLst>
              <a:ext uri="{FF2B5EF4-FFF2-40B4-BE49-F238E27FC236}">
                <a16:creationId xmlns:a16="http://schemas.microsoft.com/office/drawing/2014/main" id="{6F771AED-E49D-459C-BCB2-0D0F67275EF9}"/>
              </a:ext>
            </a:extLst>
          </p:cNvPr>
          <p:cNvSpPr/>
          <p:nvPr/>
        </p:nvSpPr>
        <p:spPr>
          <a:xfrm>
            <a:off x="3324298" y="3869705"/>
            <a:ext cx="3197687" cy="3813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14886" y="5875729"/>
            <a:ext cx="1063765" cy="3251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09027" y="2415868"/>
            <a:ext cx="1010181" cy="336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CB5157F-5B28-436E-B965-208E0FEEC940}"/>
              </a:ext>
            </a:extLst>
          </p:cNvPr>
          <p:cNvCxnSpPr>
            <a:cxnSpLocks/>
          </p:cNvCxnSpPr>
          <p:nvPr/>
        </p:nvCxnSpPr>
        <p:spPr>
          <a:xfrm flipH="1" flipV="1">
            <a:off x="7981025" y="2751914"/>
            <a:ext cx="1390769" cy="19983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C62EB55-24DD-4780-BDE6-616CE40B0004}"/>
              </a:ext>
            </a:extLst>
          </p:cNvPr>
          <p:cNvCxnSpPr>
            <a:cxnSpLocks/>
          </p:cNvCxnSpPr>
          <p:nvPr/>
        </p:nvCxnSpPr>
        <p:spPr>
          <a:xfrm flipH="1" flipV="1">
            <a:off x="6271718" y="4121824"/>
            <a:ext cx="3078844" cy="6284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CD1103E-C8AD-DC6B-A9A1-B0843D6712E3}"/>
              </a:ext>
            </a:extLst>
          </p:cNvPr>
          <p:cNvCxnSpPr>
            <a:cxnSpLocks/>
          </p:cNvCxnSpPr>
          <p:nvPr/>
        </p:nvCxnSpPr>
        <p:spPr>
          <a:xfrm flipH="1" flipV="1">
            <a:off x="1961965" y="6038282"/>
            <a:ext cx="1237199" cy="841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5126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9432-9B1B-44E4-B2CF-55D5E015E409}"/>
              </a:ext>
            </a:extLst>
          </p:cNvPr>
          <p:cNvSpPr>
            <a:spLocks noGrp="1"/>
          </p:cNvSpPr>
          <p:nvPr>
            <p:ph type="title"/>
          </p:nvPr>
        </p:nvSpPr>
        <p:spPr>
          <a:xfrm>
            <a:off x="838200" y="365126"/>
            <a:ext cx="10515600" cy="799532"/>
          </a:xfrm>
        </p:spPr>
        <p:txBody>
          <a:bodyPr/>
          <a:lstStyle/>
          <a:p>
            <a:r>
              <a:rPr lang="en-US" b="1" dirty="0"/>
              <a:t>Assessments used in Pathway Reports </a:t>
            </a:r>
          </a:p>
        </p:txBody>
      </p:sp>
      <p:sp>
        <p:nvSpPr>
          <p:cNvPr id="3" name="Content Placeholder 2">
            <a:extLst>
              <a:ext uri="{FF2B5EF4-FFF2-40B4-BE49-F238E27FC236}">
                <a16:creationId xmlns:a16="http://schemas.microsoft.com/office/drawing/2014/main" id="{BF4DAC6F-ACB1-4A6C-821E-D6CF0444F55F}"/>
              </a:ext>
            </a:extLst>
          </p:cNvPr>
          <p:cNvSpPr>
            <a:spLocks noGrp="1"/>
          </p:cNvSpPr>
          <p:nvPr>
            <p:ph idx="1"/>
          </p:nvPr>
        </p:nvSpPr>
        <p:spPr>
          <a:xfrm>
            <a:off x="469557" y="1164658"/>
            <a:ext cx="11306432" cy="5556817"/>
          </a:xfrm>
        </p:spPr>
        <p:txBody>
          <a:bodyPr>
            <a:noAutofit/>
          </a:bodyPr>
          <a:lstStyle/>
          <a:p>
            <a:r>
              <a:rPr lang="en-US" sz="2400" dirty="0"/>
              <a:t>Report all assessments that students took </a:t>
            </a:r>
          </a:p>
          <a:p>
            <a:pPr lvl="1"/>
            <a:r>
              <a:rPr lang="en-US" dirty="0"/>
              <a:t>AC – American College Testing Assessment (ACT)</a:t>
            </a:r>
          </a:p>
          <a:p>
            <a:pPr lvl="1"/>
            <a:r>
              <a:rPr lang="en-US" dirty="0"/>
              <a:t>AP – Advanced Placement Assessments*</a:t>
            </a:r>
          </a:p>
          <a:p>
            <a:pPr lvl="1"/>
            <a:r>
              <a:rPr lang="en-US" dirty="0"/>
              <a:t>GE – End of Course Tests*</a:t>
            </a:r>
          </a:p>
          <a:p>
            <a:pPr lvl="1"/>
            <a:r>
              <a:rPr lang="en-US" dirty="0"/>
              <a:t>GW – Industry Credential </a:t>
            </a:r>
          </a:p>
          <a:p>
            <a:pPr lvl="1"/>
            <a:r>
              <a:rPr lang="en-US" dirty="0"/>
              <a:t>GX – High School Alternate Assessment (OGT)</a:t>
            </a:r>
          </a:p>
          <a:p>
            <a:pPr lvl="1"/>
            <a:r>
              <a:rPr lang="en-US" dirty="0"/>
              <a:t>IB – International Baccalaureate Assessment*</a:t>
            </a:r>
          </a:p>
          <a:p>
            <a:pPr lvl="1"/>
            <a:r>
              <a:rPr lang="en-US" dirty="0"/>
              <a:t>WK – WorkKeys Assessment </a:t>
            </a:r>
          </a:p>
          <a:p>
            <a:pPr lvl="1"/>
            <a:r>
              <a:rPr lang="en-US" dirty="0"/>
              <a:t>SA – Scholastic Aptitude Test </a:t>
            </a:r>
          </a:p>
          <a:p>
            <a:r>
              <a:rPr lang="en-US" sz="2400" dirty="0"/>
              <a:t>Report substitute tests that are used in the Ohio’s State Test Pathway</a:t>
            </a:r>
          </a:p>
          <a:p>
            <a:pPr lvl="1"/>
            <a:r>
              <a:rPr lang="en-US" dirty="0"/>
              <a:t>CCP course grades substitution for End of Course tests in certain subjects</a:t>
            </a:r>
          </a:p>
          <a:p>
            <a:pPr lvl="1">
              <a:buFont typeface="Arial" panose="020B0604020202020204" pitchFamily="34" charset="0"/>
              <a:buChar char="•"/>
            </a:pPr>
            <a:r>
              <a:rPr lang="en-US" dirty="0"/>
              <a:t>Some subject specific AP and IB assessments are also considered to be </a:t>
            </a:r>
          </a:p>
          <a:p>
            <a:pPr marL="457200" lvl="1" indent="0">
              <a:buNone/>
            </a:pPr>
            <a:r>
              <a:rPr lang="en-US" dirty="0"/>
              <a:t>substitute tests</a:t>
            </a:r>
          </a:p>
        </p:txBody>
      </p:sp>
      <p:sp>
        <p:nvSpPr>
          <p:cNvPr id="4" name="Slide Number Placeholder 3">
            <a:extLst>
              <a:ext uri="{FF2B5EF4-FFF2-40B4-BE49-F238E27FC236}">
                <a16:creationId xmlns:a16="http://schemas.microsoft.com/office/drawing/2014/main" id="{F81772F8-66AC-421E-B85C-8D0DA24F6018}"/>
              </a:ext>
            </a:extLst>
          </p:cNvPr>
          <p:cNvSpPr>
            <a:spLocks noGrp="1"/>
          </p:cNvSpPr>
          <p:nvPr>
            <p:ph type="sldNum" sz="quarter" idx="12"/>
          </p:nvPr>
        </p:nvSpPr>
        <p:spPr/>
        <p:txBody>
          <a:bodyPr/>
          <a:lstStyle/>
          <a:p>
            <a:fld id="{1BC7DB03-7057-184B-9DF0-B5FFC5E3886A}" type="slidenum">
              <a:rPr lang="en-US" smtClean="0"/>
              <a:t>80</a:t>
            </a:fld>
            <a:endParaRPr lang="en-US" dirty="0"/>
          </a:p>
        </p:txBody>
      </p:sp>
    </p:spTree>
    <p:extLst>
      <p:ext uri="{BB962C8B-B14F-4D97-AF65-F5344CB8AC3E}">
        <p14:creationId xmlns:p14="http://schemas.microsoft.com/office/powerpoint/2010/main" val="18755405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Ohio’s State Tests Pathway Substitute Tests</a:t>
            </a:r>
            <a:endParaRPr lang="en-US" dirty="0"/>
          </a:p>
        </p:txBody>
      </p:sp>
      <p:sp>
        <p:nvSpPr>
          <p:cNvPr id="3" name="Content Placeholder 2"/>
          <p:cNvSpPr>
            <a:spLocks noGrp="1"/>
          </p:cNvSpPr>
          <p:nvPr>
            <p:ph idx="1"/>
          </p:nvPr>
        </p:nvSpPr>
        <p:spPr>
          <a:xfrm>
            <a:off x="924697" y="1690688"/>
            <a:ext cx="10304581" cy="4241762"/>
          </a:xfrm>
        </p:spPr>
        <p:txBody>
          <a:bodyPr/>
          <a:lstStyle/>
          <a:p>
            <a:pPr marL="0" indent="0">
              <a:buNone/>
            </a:pPr>
            <a:r>
              <a:rPr lang="en-US" sz="3200" dirty="0"/>
              <a:t>Substitute tests </a:t>
            </a:r>
          </a:p>
          <a:p>
            <a:pPr lvl="1"/>
            <a:r>
              <a:rPr lang="en-US" sz="2800" dirty="0"/>
              <a:t>See specific information as to timelines, subjects and graduation points for substitute tests at</a:t>
            </a:r>
          </a:p>
          <a:p>
            <a:pPr lvl="2"/>
            <a:r>
              <a:rPr lang="en-US" sz="2400" dirty="0">
                <a:hlinkClick r:id="rId3">
                  <a:extLst>
                    <a:ext uri="{A12FA001-AC4F-418D-AE19-62706E023703}">
                      <ahyp:hlinkClr xmlns:ahyp="http://schemas.microsoft.com/office/drawing/2018/hyperlinkcolor" xmlns="" val="tx"/>
                    </a:ext>
                  </a:extLst>
                </a:hlinkClick>
              </a:rPr>
              <a:t>http://education.ohio.gov/Topics/Ohio-s-Graduation-Requirements/18-Points-on-State-Tests</a:t>
            </a:r>
            <a:endParaRPr lang="en-US" sz="2400" dirty="0"/>
          </a:p>
          <a:p>
            <a:pPr lvl="1"/>
            <a:r>
              <a:rPr lang="en-US" sz="2800" dirty="0"/>
              <a:t>It is recommended that you consult the EMIS Manual and the ODE website for details regarding the reporting of substitute tests</a:t>
            </a:r>
          </a:p>
          <a:p>
            <a:pPr lvl="1"/>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1BC7DB03-7057-184B-9DF0-B5FFC5E3886A}" type="slidenum">
              <a:rPr lang="en-US" smtClean="0"/>
              <a:t>81</a:t>
            </a:fld>
            <a:endParaRPr lang="en-US" dirty="0"/>
          </a:p>
        </p:txBody>
      </p:sp>
    </p:spTree>
    <p:extLst>
      <p:ext uri="{BB962C8B-B14F-4D97-AF65-F5344CB8AC3E}">
        <p14:creationId xmlns:p14="http://schemas.microsoft.com/office/powerpoint/2010/main" val="34116630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33084" cy="1069228"/>
          </a:xfrm>
        </p:spPr>
        <p:txBody>
          <a:bodyPr>
            <a:noAutofit/>
          </a:bodyPr>
          <a:lstStyle/>
          <a:p>
            <a:r>
              <a:rPr lang="en-US" b="1" dirty="0"/>
              <a:t>2022 Graduation Cohort Pathway Reports</a:t>
            </a:r>
            <a:endParaRPr lang="en-US" dirty="0"/>
          </a:p>
        </p:txBody>
      </p:sp>
      <p:sp>
        <p:nvSpPr>
          <p:cNvPr id="3" name="Content Placeholder 2"/>
          <p:cNvSpPr>
            <a:spLocks noGrp="1"/>
          </p:cNvSpPr>
          <p:nvPr>
            <p:ph idx="1"/>
          </p:nvPr>
        </p:nvSpPr>
        <p:spPr>
          <a:xfrm>
            <a:off x="731153" y="1124096"/>
            <a:ext cx="11347175" cy="5247967"/>
          </a:xfrm>
        </p:spPr>
        <p:txBody>
          <a:bodyPr>
            <a:normAutofit fontScale="92500" lnSpcReduction="20000"/>
          </a:bodyPr>
          <a:lstStyle/>
          <a:p>
            <a:endParaRPr lang="en-US" sz="3200" dirty="0"/>
          </a:p>
          <a:p>
            <a:r>
              <a:rPr lang="en-US" sz="3200" dirty="0"/>
              <a:t>Ohio’s State Test Pathway</a:t>
            </a:r>
          </a:p>
          <a:p>
            <a:pPr lvl="2"/>
            <a:r>
              <a:rPr lang="en-US" sz="2800" dirty="0"/>
              <a:t>2022_GRAD_Cohort-EOC-Path-Req-Stat_2022XXXX.xls</a:t>
            </a:r>
          </a:p>
          <a:p>
            <a:pPr lvl="2"/>
            <a:r>
              <a:rPr lang="en-US" sz="2800" dirty="0"/>
              <a:t>2022_GRAD_Cohort-EOC-Asmnt-Detail_2022XXXX.xls</a:t>
            </a:r>
          </a:p>
          <a:p>
            <a:pPr lvl="2"/>
            <a:r>
              <a:rPr lang="en-US" sz="2800" dirty="0"/>
              <a:t>2022_GRAD_Cohort-Non-EOC-Pts-Detail_2022XXXX.xls</a:t>
            </a:r>
          </a:p>
          <a:p>
            <a:r>
              <a:rPr lang="en-US" sz="3200" dirty="0"/>
              <a:t>College and career readiness tests pathway</a:t>
            </a:r>
          </a:p>
          <a:p>
            <a:pPr lvl="2"/>
            <a:r>
              <a:rPr lang="en-US" sz="2800" dirty="0"/>
              <a:t>2022_GRAD_Cohort_SAT-ACT_Path_Req_stat_2022XXXX.xls</a:t>
            </a:r>
          </a:p>
          <a:p>
            <a:r>
              <a:rPr lang="en-US" sz="3200" dirty="0"/>
              <a:t>Industry-recognized credential and score on workforce readiness test pathway </a:t>
            </a:r>
          </a:p>
          <a:p>
            <a:pPr lvl="2"/>
            <a:r>
              <a:rPr lang="en-US" sz="2800" dirty="0"/>
              <a:t>2022_GRAD_Cohort_WK-IndCred_Path_Req_stat_2022XXXX.xls</a:t>
            </a:r>
          </a:p>
          <a:p>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reports do not reflect graduation requirements for the Class of 2023 and beyond. Information related to those graduation requirements will be included in ODDEX in the coming months.</a:t>
            </a:r>
            <a:r>
              <a:rPr lang="en-US" dirty="0">
                <a:solidFill>
                  <a:srgbClr val="000000"/>
                </a:solidFill>
                <a:effectLst/>
                <a:latin typeface="Open Sans" panose="020B0606030504020204" pitchFamily="34" charset="0"/>
                <a:ea typeface="Times New Roman" panose="02020603050405020304" pitchFamily="18" charset="0"/>
              </a:rPr>
              <a:t/>
            </a:r>
            <a:br>
              <a:rPr lang="en-US" dirty="0">
                <a:solidFill>
                  <a:srgbClr val="000000"/>
                </a:solidFill>
                <a:effectLst/>
                <a:latin typeface="Open Sans" panose="020B0606030504020204" pitchFamily="34" charset="0"/>
                <a:ea typeface="Times New Roman" panose="02020603050405020304" pitchFamily="18" charset="0"/>
              </a:rPr>
            </a:b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82</a:t>
            </a:fld>
            <a:endParaRPr lang="en-US" dirty="0"/>
          </a:p>
        </p:txBody>
      </p:sp>
    </p:spTree>
    <p:extLst>
      <p:ext uri="{BB962C8B-B14F-4D97-AF65-F5344CB8AC3E}">
        <p14:creationId xmlns:p14="http://schemas.microsoft.com/office/powerpoint/2010/main" val="38691593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016"/>
          </a:xfrm>
        </p:spPr>
        <p:txBody>
          <a:bodyPr/>
          <a:lstStyle/>
          <a:p>
            <a:r>
              <a:rPr lang="en-US" b="1" dirty="0"/>
              <a:t>2022 Graduation Cohort Pathway Reports </a:t>
            </a:r>
          </a:p>
        </p:txBody>
      </p:sp>
      <p:sp>
        <p:nvSpPr>
          <p:cNvPr id="3" name="Content Placeholder 2"/>
          <p:cNvSpPr>
            <a:spLocks noGrp="1"/>
          </p:cNvSpPr>
          <p:nvPr>
            <p:ph idx="1"/>
          </p:nvPr>
        </p:nvSpPr>
        <p:spPr>
          <a:xfrm>
            <a:off x="787119" y="1245141"/>
            <a:ext cx="11200565" cy="4784467"/>
          </a:xfrm>
        </p:spPr>
        <p:txBody>
          <a:bodyPr>
            <a:normAutofit lnSpcReduction="10000"/>
          </a:bodyPr>
          <a:lstStyle/>
          <a:p>
            <a:pPr marL="0" indent="0">
              <a:buNone/>
            </a:pPr>
            <a:r>
              <a:rPr lang="en-US" sz="3000" dirty="0"/>
              <a:t>Three pathway reports and two assessment detail reports </a:t>
            </a:r>
          </a:p>
          <a:p>
            <a:pPr lvl="1"/>
            <a:r>
              <a:rPr lang="en-US" sz="2600" dirty="0"/>
              <a:t>All five reports contain the same students (could be sorted differently) </a:t>
            </a:r>
          </a:p>
          <a:p>
            <a:pPr lvl="1"/>
            <a:r>
              <a:rPr lang="en-US" sz="2600" dirty="0"/>
              <a:t>Updated about once a month beginning in late spring of the cohort graduation year and will be updated more frequently through the end of the graduate collection</a:t>
            </a:r>
          </a:p>
          <a:p>
            <a:pPr lvl="1"/>
            <a:r>
              <a:rPr lang="en-US" sz="2600" dirty="0"/>
              <a:t>Indicate met or not met for a specific pathway</a:t>
            </a:r>
          </a:p>
          <a:p>
            <a:pPr lvl="1"/>
            <a:r>
              <a:rPr lang="en-US" sz="2600" dirty="0"/>
              <a:t>Include assessments reported by any LEA</a:t>
            </a:r>
          </a:p>
          <a:p>
            <a:pPr lvl="1"/>
            <a:r>
              <a:rPr lang="en-US" sz="2600" dirty="0"/>
              <a:t>Do not contain students who most recently tested with an Alternate Assessment </a:t>
            </a:r>
          </a:p>
          <a:p>
            <a:pPr lvl="1"/>
            <a:r>
              <a:rPr lang="en-US" sz="2600" dirty="0">
                <a:effectLst/>
                <a:latin typeface="Calibri" panose="020F0502020204030204" pitchFamily="34" charset="0"/>
                <a:ea typeface="Calibri" panose="020F0502020204030204" pitchFamily="34" charset="0"/>
              </a:rPr>
              <a:t>Do not calculate total points for students who have any transfer credit reported (SNR = Y)</a:t>
            </a:r>
            <a:endParaRPr lang="en-US" sz="2600" dirty="0">
              <a:latin typeface="Calibri" panose="020F0502020204030204" pitchFamily="34" charset="0"/>
              <a:ea typeface="Calibri" panose="020F0502020204030204" pitchFamily="34" charset="0"/>
            </a:endParaRPr>
          </a:p>
          <a:p>
            <a:pPr lvl="2"/>
            <a:r>
              <a:rPr lang="en-US" sz="2200" dirty="0">
                <a:effectLst/>
                <a:latin typeface="Calibri" panose="020F0502020204030204" pitchFamily="34" charset="0"/>
                <a:ea typeface="Calibri" panose="020F0502020204030204" pitchFamily="34" charset="0"/>
              </a:rPr>
              <a:t>Those students will appear on the detail reports with information, but all totals on the pathway report will appear as blank</a:t>
            </a:r>
          </a:p>
          <a:p>
            <a:pPr marL="457200" lvl="1" indent="0">
              <a:buNone/>
            </a:pPr>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83</a:t>
            </a:fld>
            <a:endParaRPr lang="en-US" dirty="0"/>
          </a:p>
        </p:txBody>
      </p:sp>
    </p:spTree>
    <p:extLst>
      <p:ext uri="{BB962C8B-B14F-4D97-AF65-F5344CB8AC3E}">
        <p14:creationId xmlns:p14="http://schemas.microsoft.com/office/powerpoint/2010/main" val="17489232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365125"/>
            <a:ext cx="11331388" cy="620993"/>
          </a:xfrm>
        </p:spPr>
        <p:txBody>
          <a:bodyPr>
            <a:normAutofit fontScale="90000"/>
          </a:bodyPr>
          <a:lstStyle/>
          <a:p>
            <a:r>
              <a:rPr lang="en-US" dirty="0"/>
              <a:t/>
            </a:r>
            <a:br>
              <a:rPr lang="en-US" dirty="0"/>
            </a:br>
            <a:r>
              <a:rPr lang="en-US" b="1" dirty="0"/>
              <a:t>2022_GRAD_Cohort-EOC-Path-Req-Stat_2022XXXX.xls</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84</a:t>
            </a:fld>
            <a:endParaRPr lang="en-US" dirty="0"/>
          </a:p>
        </p:txBody>
      </p:sp>
      <p:sp>
        <p:nvSpPr>
          <p:cNvPr id="11" name="TextBox 10"/>
          <p:cNvSpPr txBox="1"/>
          <p:nvPr/>
        </p:nvSpPr>
        <p:spPr>
          <a:xfrm>
            <a:off x="7288443" y="1410126"/>
            <a:ext cx="4372736" cy="830997"/>
          </a:xfrm>
          <a:prstGeom prst="rect">
            <a:avLst/>
          </a:prstGeom>
          <a:noFill/>
          <a:ln>
            <a:solidFill>
              <a:schemeClr val="tx2"/>
            </a:solidFill>
          </a:ln>
        </p:spPr>
        <p:txBody>
          <a:bodyPr wrap="none" rtlCol="0">
            <a:spAutoFit/>
          </a:bodyPr>
          <a:lstStyle/>
          <a:p>
            <a:r>
              <a:rPr lang="en-US" sz="2400" b="1" dirty="0"/>
              <a:t>Report is by cohort and contains </a:t>
            </a:r>
          </a:p>
          <a:p>
            <a:r>
              <a:rPr lang="en-US" sz="2400" b="1" dirty="0"/>
              <a:t>one row per student </a:t>
            </a:r>
          </a:p>
        </p:txBody>
      </p:sp>
      <p:sp>
        <p:nvSpPr>
          <p:cNvPr id="13" name="TextBox 12"/>
          <p:cNvSpPr txBox="1"/>
          <p:nvPr/>
        </p:nvSpPr>
        <p:spPr>
          <a:xfrm>
            <a:off x="672984" y="1410126"/>
            <a:ext cx="6332439" cy="830997"/>
          </a:xfrm>
          <a:prstGeom prst="rect">
            <a:avLst/>
          </a:prstGeom>
          <a:noFill/>
          <a:ln>
            <a:solidFill>
              <a:schemeClr val="tx2"/>
            </a:solidFill>
          </a:ln>
        </p:spPr>
        <p:txBody>
          <a:bodyPr wrap="none" rtlCol="0">
            <a:spAutoFit/>
          </a:bodyPr>
          <a:lstStyle/>
          <a:p>
            <a:r>
              <a:rPr lang="en-US" sz="2400" b="1" dirty="0"/>
              <a:t>Result, Result Description, Severity, and L2_rec</a:t>
            </a:r>
          </a:p>
          <a:p>
            <a:r>
              <a:rPr lang="en-US" sz="2400" b="1" dirty="0"/>
              <a:t>_type columns currently contain default values </a:t>
            </a:r>
          </a:p>
        </p:txBody>
      </p:sp>
      <p:pic>
        <p:nvPicPr>
          <p:cNvPr id="8" name="Picture 7" descr="Graphical user interface, application, Excel&#10;&#10;Description automatically generated">
            <a:extLst>
              <a:ext uri="{FF2B5EF4-FFF2-40B4-BE49-F238E27FC236}">
                <a16:creationId xmlns:a16="http://schemas.microsoft.com/office/drawing/2014/main" id="{E95696CC-CBBC-79C0-E9F1-2797CD9732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72985" y="2663507"/>
            <a:ext cx="10829336" cy="334732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62484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8AA35980-C5EB-B318-F6F3-4729CE01569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885893" y="3737045"/>
            <a:ext cx="9967169" cy="2369839"/>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501650"/>
            <a:ext cx="10515600" cy="566754"/>
          </a:xfrm>
        </p:spPr>
        <p:txBody>
          <a:bodyPr>
            <a:normAutofit fontScale="90000"/>
          </a:bodyPr>
          <a:lstStyle/>
          <a:p>
            <a:r>
              <a:rPr lang="en-US" b="1" dirty="0"/>
              <a:t>Graduation Points </a:t>
            </a:r>
          </a:p>
        </p:txBody>
      </p:sp>
      <p:sp>
        <p:nvSpPr>
          <p:cNvPr id="3" name="Content Placeholder 2"/>
          <p:cNvSpPr>
            <a:spLocks noGrp="1"/>
          </p:cNvSpPr>
          <p:nvPr>
            <p:ph idx="1"/>
          </p:nvPr>
        </p:nvSpPr>
        <p:spPr>
          <a:xfrm>
            <a:off x="657288" y="1159727"/>
            <a:ext cx="11210661" cy="4832807"/>
          </a:xfrm>
        </p:spPr>
        <p:txBody>
          <a:bodyPr>
            <a:normAutofit/>
          </a:bodyPr>
          <a:lstStyle/>
          <a:p>
            <a:r>
              <a:rPr lang="en-US" dirty="0"/>
              <a:t>After the cohort year column, the next 9 columns contain graduation points earned by subject </a:t>
            </a:r>
          </a:p>
          <a:p>
            <a:r>
              <a:rPr lang="en-US" dirty="0"/>
              <a:t>Graduation points are calculated from actual assessments taken, substitute tests, and graduation exemptions that are reported to EMIS</a:t>
            </a:r>
          </a:p>
          <a:p>
            <a:r>
              <a:rPr lang="en-US" sz="2800" dirty="0"/>
              <a:t>When both a substitute test and an actual test taken are reported to EMIS, the higher score will be used on the pathway reports</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85</a:t>
            </a:fld>
            <a:endParaRPr lang="en-US" dirty="0"/>
          </a:p>
        </p:txBody>
      </p:sp>
      <p:sp>
        <p:nvSpPr>
          <p:cNvPr id="5" name="TextBox 4">
            <a:extLst>
              <a:ext uri="{FF2B5EF4-FFF2-40B4-BE49-F238E27FC236}">
                <a16:creationId xmlns:a16="http://schemas.microsoft.com/office/drawing/2014/main" id="{12CD6B03-4827-461F-8D53-29D0FF8857EF}"/>
              </a:ext>
            </a:extLst>
          </p:cNvPr>
          <p:cNvSpPr txBox="1"/>
          <p:nvPr/>
        </p:nvSpPr>
        <p:spPr>
          <a:xfrm>
            <a:off x="3119355" y="5400620"/>
            <a:ext cx="5234831" cy="830997"/>
          </a:xfrm>
          <a:prstGeom prst="rect">
            <a:avLst/>
          </a:prstGeom>
          <a:solidFill>
            <a:schemeClr val="bg1"/>
          </a:solidFill>
          <a:ln>
            <a:solidFill>
              <a:schemeClr val="tx1"/>
            </a:solidFill>
          </a:ln>
        </p:spPr>
        <p:txBody>
          <a:bodyPr wrap="none" rtlCol="0">
            <a:spAutoFit/>
          </a:bodyPr>
          <a:lstStyle/>
          <a:p>
            <a:r>
              <a:rPr lang="en-US" sz="2400" b="1" dirty="0"/>
              <a:t>Values will be blank when the student </a:t>
            </a:r>
          </a:p>
          <a:p>
            <a:r>
              <a:rPr lang="en-US" sz="2400" b="1" dirty="0"/>
              <a:t>has no points in an assessment area</a:t>
            </a:r>
          </a:p>
        </p:txBody>
      </p:sp>
    </p:spTree>
    <p:extLst>
      <p:ext uri="{BB962C8B-B14F-4D97-AF65-F5344CB8AC3E}">
        <p14:creationId xmlns:p14="http://schemas.microsoft.com/office/powerpoint/2010/main" val="6751692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6406"/>
          </a:xfrm>
        </p:spPr>
        <p:txBody>
          <a:bodyPr/>
          <a:lstStyle/>
          <a:p>
            <a:r>
              <a:rPr lang="en-US" b="1" dirty="0"/>
              <a:t>Total Graduation Points</a:t>
            </a:r>
          </a:p>
        </p:txBody>
      </p:sp>
      <p:sp>
        <p:nvSpPr>
          <p:cNvPr id="3" name="Content Placeholder 2"/>
          <p:cNvSpPr>
            <a:spLocks noGrp="1"/>
          </p:cNvSpPr>
          <p:nvPr>
            <p:ph idx="1"/>
          </p:nvPr>
        </p:nvSpPr>
        <p:spPr>
          <a:xfrm>
            <a:off x="838200" y="1111532"/>
            <a:ext cx="10515600" cy="5065431"/>
          </a:xfrm>
        </p:spPr>
        <p:txBody>
          <a:bodyPr>
            <a:normAutofit/>
          </a:bodyPr>
          <a:lstStyle/>
          <a:p>
            <a:pPr marL="0" indent="0">
              <a:buNone/>
            </a:pPr>
            <a:r>
              <a:rPr lang="en-US" sz="3200" dirty="0"/>
              <a:t>The next 5 columns provide total graduation points earned for ELA, Math, and Social Studies/Science</a:t>
            </a:r>
          </a:p>
        </p:txBody>
      </p:sp>
      <p:sp>
        <p:nvSpPr>
          <p:cNvPr id="4" name="Slide Number Placeholder 3"/>
          <p:cNvSpPr>
            <a:spLocks noGrp="1"/>
          </p:cNvSpPr>
          <p:nvPr>
            <p:ph type="sldNum" sz="quarter" idx="12"/>
          </p:nvPr>
        </p:nvSpPr>
        <p:spPr/>
        <p:txBody>
          <a:bodyPr/>
          <a:lstStyle/>
          <a:p>
            <a:fld id="{1BC7DB03-7057-184B-9DF0-B5FFC5E3886A}" type="slidenum">
              <a:rPr lang="en-US" smtClean="0"/>
              <a:t>86</a:t>
            </a:fld>
            <a:endParaRPr lang="en-US" dirty="0"/>
          </a:p>
        </p:txBody>
      </p:sp>
      <p:sp>
        <p:nvSpPr>
          <p:cNvPr id="7" name="TextBox 6"/>
          <p:cNvSpPr txBox="1"/>
          <p:nvPr/>
        </p:nvSpPr>
        <p:spPr>
          <a:xfrm>
            <a:off x="7066397" y="2469255"/>
            <a:ext cx="4867175" cy="1200329"/>
          </a:xfrm>
          <a:prstGeom prst="rect">
            <a:avLst/>
          </a:prstGeom>
          <a:solidFill>
            <a:schemeClr val="bg1"/>
          </a:solidFill>
          <a:ln>
            <a:solidFill>
              <a:schemeClr val="tx2"/>
            </a:solidFill>
          </a:ln>
        </p:spPr>
        <p:txBody>
          <a:bodyPr wrap="square" rtlCol="0">
            <a:spAutoFit/>
          </a:bodyPr>
          <a:lstStyle/>
          <a:p>
            <a:r>
              <a:rPr lang="en-US" sz="2400" b="1" dirty="0"/>
              <a:t>Required - 4 points on English tests, 4 points on Math tests, 6 points on Science and Social Studies tests</a:t>
            </a:r>
          </a:p>
        </p:txBody>
      </p:sp>
      <p:sp>
        <p:nvSpPr>
          <p:cNvPr id="8" name="TextBox 7"/>
          <p:cNvSpPr txBox="1"/>
          <p:nvPr/>
        </p:nvSpPr>
        <p:spPr>
          <a:xfrm>
            <a:off x="7223245" y="3928561"/>
            <a:ext cx="4420441" cy="830997"/>
          </a:xfrm>
          <a:prstGeom prst="rect">
            <a:avLst/>
          </a:prstGeom>
          <a:solidFill>
            <a:srgbClr val="FFFFFF"/>
          </a:solidFill>
          <a:ln>
            <a:solidFill>
              <a:schemeClr val="tx2"/>
            </a:solidFill>
          </a:ln>
        </p:spPr>
        <p:txBody>
          <a:bodyPr wrap="none" rtlCol="0">
            <a:spAutoFit/>
          </a:bodyPr>
          <a:lstStyle/>
          <a:p>
            <a:r>
              <a:rPr lang="en-US" sz="2400" b="1" dirty="0"/>
              <a:t>Total of 18 points required with </a:t>
            </a:r>
          </a:p>
          <a:p>
            <a:r>
              <a:rPr lang="en-US" sz="2400" b="1" dirty="0"/>
              <a:t>subject area required points met </a:t>
            </a:r>
          </a:p>
        </p:txBody>
      </p:sp>
      <p:pic>
        <p:nvPicPr>
          <p:cNvPr id="9" name="Picture 8" descr="Graphical user interface, application&#10;&#10;Description automatically generated">
            <a:extLst>
              <a:ext uri="{FF2B5EF4-FFF2-40B4-BE49-F238E27FC236}">
                <a16:creationId xmlns:a16="http://schemas.microsoft.com/office/drawing/2014/main" id="{767247FB-0DB9-9960-41EF-7EB0702671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1102659" y="2131518"/>
            <a:ext cx="5383966" cy="4224832"/>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03300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table, Excel&#10;&#10;Description automatically generated">
            <a:extLst>
              <a:ext uri="{FF2B5EF4-FFF2-40B4-BE49-F238E27FC236}">
                <a16:creationId xmlns:a16="http://schemas.microsoft.com/office/drawing/2014/main" id="{C7A940A9-0902-906A-080B-6864CB996F4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891815" y="3078087"/>
            <a:ext cx="7370439" cy="3544686"/>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5"/>
            <a:ext cx="10515600" cy="710547"/>
          </a:xfrm>
        </p:spPr>
        <p:txBody>
          <a:bodyPr/>
          <a:lstStyle/>
          <a:p>
            <a:r>
              <a:rPr lang="en-US" b="1" dirty="0"/>
              <a:t>Points/Pathway Met</a:t>
            </a:r>
          </a:p>
        </p:txBody>
      </p:sp>
      <p:sp>
        <p:nvSpPr>
          <p:cNvPr id="3" name="Content Placeholder 2"/>
          <p:cNvSpPr>
            <a:spLocks noGrp="1"/>
          </p:cNvSpPr>
          <p:nvPr>
            <p:ph idx="1"/>
          </p:nvPr>
        </p:nvSpPr>
        <p:spPr>
          <a:xfrm>
            <a:off x="838200" y="1075673"/>
            <a:ext cx="10515600" cy="5101290"/>
          </a:xfrm>
        </p:spPr>
        <p:txBody>
          <a:bodyPr/>
          <a:lstStyle/>
          <a:p>
            <a:r>
              <a:rPr lang="en-US" sz="3200" dirty="0"/>
              <a:t>Columns to the far right of the report indicate if the pathway has been met or not met</a:t>
            </a:r>
          </a:p>
          <a:p>
            <a:r>
              <a:rPr lang="en-US" sz="3200" dirty="0"/>
              <a:t>When not met, the met points columns will indicate which area has not been met</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87</a:t>
            </a:fld>
            <a:endParaRPr lang="en-US" dirty="0"/>
          </a:p>
        </p:txBody>
      </p:sp>
      <p:sp>
        <p:nvSpPr>
          <p:cNvPr id="6" name="TextBox 5">
            <a:extLst>
              <a:ext uri="{FF2B5EF4-FFF2-40B4-BE49-F238E27FC236}">
                <a16:creationId xmlns:a16="http://schemas.microsoft.com/office/drawing/2014/main" id="{4F208A17-64FE-434B-B345-7B850F9EEBD1}"/>
              </a:ext>
            </a:extLst>
          </p:cNvPr>
          <p:cNvSpPr txBox="1"/>
          <p:nvPr/>
        </p:nvSpPr>
        <p:spPr>
          <a:xfrm>
            <a:off x="8449187" y="3658170"/>
            <a:ext cx="3357009" cy="1200329"/>
          </a:xfrm>
          <a:prstGeom prst="rect">
            <a:avLst/>
          </a:prstGeom>
          <a:solidFill>
            <a:schemeClr val="bg1"/>
          </a:solidFill>
          <a:ln>
            <a:solidFill>
              <a:schemeClr val="tx1"/>
            </a:solidFill>
          </a:ln>
        </p:spPr>
        <p:txBody>
          <a:bodyPr wrap="none" rtlCol="0">
            <a:spAutoFit/>
          </a:bodyPr>
          <a:lstStyle/>
          <a:p>
            <a:r>
              <a:rPr lang="en-US" sz="2400" b="1" dirty="0"/>
              <a:t>Students with a “YES” in </a:t>
            </a:r>
          </a:p>
          <a:p>
            <a:r>
              <a:rPr lang="en-US" sz="2400" b="1" dirty="0"/>
              <a:t>the last column have</a:t>
            </a:r>
          </a:p>
          <a:p>
            <a:r>
              <a:rPr lang="en-US" sz="2400" b="1" dirty="0"/>
              <a:t>met the pathway </a:t>
            </a:r>
          </a:p>
        </p:txBody>
      </p:sp>
      <p:cxnSp>
        <p:nvCxnSpPr>
          <p:cNvPr id="13" name="Straight Arrow Connector 12">
            <a:extLst>
              <a:ext uri="{FF2B5EF4-FFF2-40B4-BE49-F238E27FC236}">
                <a16:creationId xmlns:a16="http://schemas.microsoft.com/office/drawing/2014/main" id="{EC57CB0E-BABD-4290-8F98-4D49D9AD9AAE}"/>
              </a:ext>
            </a:extLst>
          </p:cNvPr>
          <p:cNvCxnSpPr>
            <a:cxnSpLocks/>
          </p:cNvCxnSpPr>
          <p:nvPr/>
        </p:nvCxnSpPr>
        <p:spPr>
          <a:xfrm flipH="1">
            <a:off x="8273143" y="4858499"/>
            <a:ext cx="969181" cy="7803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5630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365126"/>
            <a:ext cx="11116235" cy="764428"/>
          </a:xfrm>
        </p:spPr>
        <p:txBody>
          <a:bodyPr>
            <a:normAutofit fontScale="90000"/>
          </a:bodyPr>
          <a:lstStyle/>
          <a:p>
            <a:r>
              <a:rPr lang="en-US" b="1" dirty="0"/>
              <a:t/>
            </a:r>
            <a:br>
              <a:rPr lang="en-US" b="1" dirty="0"/>
            </a:br>
            <a:r>
              <a:rPr lang="en-US" b="1" dirty="0"/>
              <a:t>2022 GRAD Cohort EOC Asmnt Detail</a:t>
            </a:r>
            <a:r>
              <a:rPr lang="en-US" dirty="0"/>
              <a:t/>
            </a:r>
            <a:br>
              <a:rPr lang="en-US" dirty="0"/>
            </a:br>
            <a:endParaRPr lang="en-US" dirty="0"/>
          </a:p>
        </p:txBody>
      </p:sp>
      <p:sp>
        <p:nvSpPr>
          <p:cNvPr id="3" name="Content Placeholder 2"/>
          <p:cNvSpPr>
            <a:spLocks noGrp="1"/>
          </p:cNvSpPr>
          <p:nvPr>
            <p:ph idx="1"/>
          </p:nvPr>
        </p:nvSpPr>
        <p:spPr>
          <a:xfrm>
            <a:off x="838200" y="1416425"/>
            <a:ext cx="10116672" cy="4359908"/>
          </a:xfrm>
        </p:spPr>
        <p:txBody>
          <a:bodyPr/>
          <a:lstStyle/>
          <a:p>
            <a:pPr marL="0" indent="0">
              <a:buNone/>
            </a:pPr>
            <a:r>
              <a:rPr lang="en-US" sz="3200" dirty="0"/>
              <a:t>Contains EOC assessment data by subject </a:t>
            </a:r>
          </a:p>
          <a:p>
            <a:pPr lvl="1"/>
            <a:r>
              <a:rPr lang="en-US" sz="2800" dirty="0"/>
              <a:t>Assessments that were actually taken by students</a:t>
            </a:r>
          </a:p>
          <a:p>
            <a:pPr lvl="1"/>
            <a:r>
              <a:rPr lang="en-US" sz="2800" dirty="0"/>
              <a:t>Highest score and graduation points earned</a:t>
            </a:r>
          </a:p>
          <a:p>
            <a:pPr lvl="1"/>
            <a:r>
              <a:rPr lang="en-US" sz="2800" dirty="0"/>
              <a:t>Assessment date and test type</a:t>
            </a:r>
          </a:p>
          <a:p>
            <a:pPr lvl="1"/>
            <a:r>
              <a:rPr lang="en-US" sz="2800" dirty="0"/>
              <a:t>Alternate assessment students are not included</a:t>
            </a:r>
          </a:p>
          <a:p>
            <a:pPr lvl="1"/>
            <a:r>
              <a:rPr lang="en-US" sz="2800" dirty="0"/>
              <a:t>Assessments can appear that were reported by another LEA</a:t>
            </a:r>
          </a:p>
          <a:p>
            <a:pPr lvl="1"/>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88</a:t>
            </a:fld>
            <a:endParaRPr lang="en-US" dirty="0"/>
          </a:p>
        </p:txBody>
      </p:sp>
    </p:spTree>
    <p:extLst>
      <p:ext uri="{BB962C8B-B14F-4D97-AF65-F5344CB8AC3E}">
        <p14:creationId xmlns:p14="http://schemas.microsoft.com/office/powerpoint/2010/main" val="3030150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01959A2B-CDDD-CEC0-0605-64D554196D3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838198" y="2044316"/>
            <a:ext cx="9689121" cy="4105504"/>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199" y="365126"/>
            <a:ext cx="11116377" cy="656866"/>
          </a:xfrm>
        </p:spPr>
        <p:txBody>
          <a:bodyPr>
            <a:normAutofit fontScale="90000"/>
          </a:bodyPr>
          <a:lstStyle/>
          <a:p>
            <a:r>
              <a:rPr lang="en-US" b="1" dirty="0"/>
              <a:t>EOC Assessment Detail</a:t>
            </a:r>
          </a:p>
        </p:txBody>
      </p:sp>
      <p:sp>
        <p:nvSpPr>
          <p:cNvPr id="3" name="Content Placeholder 2"/>
          <p:cNvSpPr>
            <a:spLocks noGrp="1"/>
          </p:cNvSpPr>
          <p:nvPr>
            <p:ph idx="1"/>
          </p:nvPr>
        </p:nvSpPr>
        <p:spPr>
          <a:xfrm>
            <a:off x="838200" y="1021992"/>
            <a:ext cx="11203004" cy="5020221"/>
          </a:xfrm>
        </p:spPr>
        <p:txBody>
          <a:bodyPr>
            <a:normAutofit/>
          </a:bodyPr>
          <a:lstStyle/>
          <a:p>
            <a:pPr marL="0" indent="0">
              <a:buNone/>
            </a:pPr>
            <a:r>
              <a:rPr lang="en-US" sz="3200" dirty="0"/>
              <a:t>Report contains the highest score and graduation points along with the test type and test date in eight assessment areas</a:t>
            </a:r>
          </a:p>
        </p:txBody>
      </p:sp>
      <p:sp>
        <p:nvSpPr>
          <p:cNvPr id="4" name="Slide Number Placeholder 3"/>
          <p:cNvSpPr>
            <a:spLocks noGrp="1"/>
          </p:cNvSpPr>
          <p:nvPr>
            <p:ph type="sldNum" sz="quarter" idx="12"/>
          </p:nvPr>
        </p:nvSpPr>
        <p:spPr/>
        <p:txBody>
          <a:bodyPr/>
          <a:lstStyle/>
          <a:p>
            <a:fld id="{1BC7DB03-7057-184B-9DF0-B5FFC5E3886A}" type="slidenum">
              <a:rPr lang="en-US" smtClean="0"/>
              <a:t>89</a:t>
            </a:fld>
            <a:endParaRPr lang="en-US" dirty="0"/>
          </a:p>
        </p:txBody>
      </p:sp>
      <p:sp>
        <p:nvSpPr>
          <p:cNvPr id="8" name="TextBox 7"/>
          <p:cNvSpPr txBox="1"/>
          <p:nvPr/>
        </p:nvSpPr>
        <p:spPr>
          <a:xfrm>
            <a:off x="542926" y="5340989"/>
            <a:ext cx="3870358" cy="1200329"/>
          </a:xfrm>
          <a:prstGeom prst="rect">
            <a:avLst/>
          </a:prstGeom>
          <a:solidFill>
            <a:schemeClr val="bg1"/>
          </a:solidFill>
          <a:ln>
            <a:solidFill>
              <a:schemeClr val="tx1"/>
            </a:solidFill>
          </a:ln>
        </p:spPr>
        <p:txBody>
          <a:bodyPr wrap="square" rtlCol="0">
            <a:spAutoFit/>
          </a:bodyPr>
          <a:lstStyle/>
          <a:p>
            <a:r>
              <a:rPr lang="en-US" sz="2400" b="1" dirty="0"/>
              <a:t>This screenshot contains the </a:t>
            </a:r>
          </a:p>
          <a:p>
            <a:r>
              <a:rPr lang="en-US" sz="2400" b="1" dirty="0"/>
              <a:t>first two assessment areas, Algebra 1 and Geometry</a:t>
            </a:r>
          </a:p>
        </p:txBody>
      </p:sp>
      <p:sp>
        <p:nvSpPr>
          <p:cNvPr id="11" name="Rectangle 10">
            <a:extLst>
              <a:ext uri="{FF2B5EF4-FFF2-40B4-BE49-F238E27FC236}">
                <a16:creationId xmlns:a16="http://schemas.microsoft.com/office/drawing/2014/main" id="{2C9EC74F-9194-476A-90B4-A25E953733A3}"/>
              </a:ext>
            </a:extLst>
          </p:cNvPr>
          <p:cNvSpPr/>
          <p:nvPr/>
        </p:nvSpPr>
        <p:spPr>
          <a:xfrm>
            <a:off x="838200" y="2044317"/>
            <a:ext cx="4820344" cy="9812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2711DF-2036-4F76-9027-46C4928CFABD}"/>
              </a:ext>
            </a:extLst>
          </p:cNvPr>
          <p:cNvSpPr/>
          <p:nvPr/>
        </p:nvSpPr>
        <p:spPr>
          <a:xfrm>
            <a:off x="5671993" y="2044316"/>
            <a:ext cx="4855326" cy="981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75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FAE6CB-E6D5-9097-AD5A-CF6996CECF4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454597" y="1354386"/>
            <a:ext cx="11284484" cy="4955926"/>
          </a:xfrm>
          <a:prstGeom prst="rect">
            <a:avLst/>
          </a:prstGeom>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EDE1EEF-DEB1-4D67-9A33-06B7AA3228B7}"/>
              </a:ext>
            </a:extLst>
          </p:cNvPr>
          <p:cNvSpPr>
            <a:spLocks noGrp="1"/>
          </p:cNvSpPr>
          <p:nvPr>
            <p:ph type="title"/>
          </p:nvPr>
        </p:nvSpPr>
        <p:spPr>
          <a:xfrm>
            <a:off x="838200" y="365125"/>
            <a:ext cx="10515600" cy="703511"/>
          </a:xfrm>
        </p:spPr>
        <p:txBody>
          <a:bodyPr/>
          <a:lstStyle/>
          <a:p>
            <a:r>
              <a:rPr lang="en-US" b="1" dirty="0"/>
              <a:t>Level 2 Reports, cont’d</a:t>
            </a:r>
            <a:endParaRPr lang="en-US" dirty="0"/>
          </a:p>
        </p:txBody>
      </p:sp>
      <p:sp>
        <p:nvSpPr>
          <p:cNvPr id="4" name="Slide Number Placeholder 3">
            <a:extLst>
              <a:ext uri="{FF2B5EF4-FFF2-40B4-BE49-F238E27FC236}">
                <a16:creationId xmlns:a16="http://schemas.microsoft.com/office/drawing/2014/main" id="{162C36F8-FB3A-47AA-AF9B-3C5E6EFF18F5}"/>
              </a:ext>
            </a:extLst>
          </p:cNvPr>
          <p:cNvSpPr>
            <a:spLocks noGrp="1"/>
          </p:cNvSpPr>
          <p:nvPr>
            <p:ph type="sldNum" sz="quarter" idx="12"/>
          </p:nvPr>
        </p:nvSpPr>
        <p:spPr>
          <a:xfrm>
            <a:off x="8610600" y="6310312"/>
            <a:ext cx="2743200" cy="365125"/>
          </a:xfrm>
        </p:spPr>
        <p:txBody>
          <a:bodyPr/>
          <a:lstStyle/>
          <a:p>
            <a:fld id="{1BC7DB03-7057-184B-9DF0-B5FFC5E3886A}" type="slidenum">
              <a:rPr lang="en-US" smtClean="0"/>
              <a:t>9</a:t>
            </a:fld>
            <a:endParaRPr lang="en-US" dirty="0"/>
          </a:p>
        </p:txBody>
      </p:sp>
      <p:sp>
        <p:nvSpPr>
          <p:cNvPr id="9" name="TextBox 8">
            <a:extLst>
              <a:ext uri="{FF2B5EF4-FFF2-40B4-BE49-F238E27FC236}">
                <a16:creationId xmlns:a16="http://schemas.microsoft.com/office/drawing/2014/main" id="{D7A81EA4-5F5C-4665-951B-B87CC87392DF}"/>
              </a:ext>
            </a:extLst>
          </p:cNvPr>
          <p:cNvSpPr txBox="1"/>
          <p:nvPr/>
        </p:nvSpPr>
        <p:spPr>
          <a:xfrm>
            <a:off x="4693186" y="3933021"/>
            <a:ext cx="5925148" cy="830997"/>
          </a:xfrm>
          <a:prstGeom prst="rect">
            <a:avLst/>
          </a:prstGeom>
          <a:solidFill>
            <a:schemeClr val="bg1"/>
          </a:solidFill>
          <a:ln>
            <a:solidFill>
              <a:schemeClr val="tx1"/>
            </a:solidFill>
          </a:ln>
        </p:spPr>
        <p:txBody>
          <a:bodyPr wrap="none" rtlCol="0">
            <a:spAutoFit/>
          </a:bodyPr>
          <a:lstStyle/>
          <a:p>
            <a:r>
              <a:rPr lang="en-US" sz="2400" b="1" dirty="0"/>
              <a:t>The first report we are going to look at is the </a:t>
            </a:r>
          </a:p>
          <a:p>
            <a:r>
              <a:rPr lang="en-US" sz="2400" b="1" dirty="0"/>
              <a:t>(GRAD-002) Newly Assigned to Grad Cohort</a:t>
            </a:r>
          </a:p>
        </p:txBody>
      </p:sp>
      <p:sp>
        <p:nvSpPr>
          <p:cNvPr id="13" name="Rectangle 12">
            <a:extLst>
              <a:ext uri="{FF2B5EF4-FFF2-40B4-BE49-F238E27FC236}">
                <a16:creationId xmlns:a16="http://schemas.microsoft.com/office/drawing/2014/main" id="{65E83939-27F9-0F79-C816-F13B0223A2CE}"/>
              </a:ext>
            </a:extLst>
          </p:cNvPr>
          <p:cNvSpPr/>
          <p:nvPr/>
        </p:nvSpPr>
        <p:spPr>
          <a:xfrm>
            <a:off x="2954294" y="1884750"/>
            <a:ext cx="1374007" cy="3992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a:extLst>
              <a:ext uri="{FF2B5EF4-FFF2-40B4-BE49-F238E27FC236}">
                <a16:creationId xmlns:a16="http://schemas.microsoft.com/office/drawing/2014/main" id="{72F4C0D0-B149-4EF5-A057-CA0EC3BED437}"/>
              </a:ext>
            </a:extLst>
          </p:cNvPr>
          <p:cNvCxnSpPr>
            <a:cxnSpLocks/>
          </p:cNvCxnSpPr>
          <p:nvPr/>
        </p:nvCxnSpPr>
        <p:spPr>
          <a:xfrm flipH="1" flipV="1">
            <a:off x="1935332" y="3311371"/>
            <a:ext cx="2757854" cy="12936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0CA9DB7-001E-4BDA-8B8C-D93ABB20F3E1}"/>
              </a:ext>
            </a:extLst>
          </p:cNvPr>
          <p:cNvSpPr txBox="1"/>
          <p:nvPr/>
        </p:nvSpPr>
        <p:spPr>
          <a:xfrm>
            <a:off x="3213717" y="2039630"/>
            <a:ext cx="3815212" cy="830997"/>
          </a:xfrm>
          <a:prstGeom prst="rect">
            <a:avLst/>
          </a:prstGeom>
          <a:solidFill>
            <a:schemeClr val="bg1"/>
          </a:solidFill>
          <a:ln>
            <a:solidFill>
              <a:schemeClr val="tx1"/>
            </a:solidFill>
          </a:ln>
        </p:spPr>
        <p:txBody>
          <a:bodyPr wrap="none" rtlCol="0">
            <a:spAutoFit/>
          </a:bodyPr>
          <a:lstStyle/>
          <a:p>
            <a:r>
              <a:rPr lang="en-US" sz="2400" b="1" dirty="0"/>
              <a:t>Your list of graduate reports </a:t>
            </a:r>
          </a:p>
          <a:p>
            <a:r>
              <a:rPr lang="en-US" sz="2400" b="1" dirty="0"/>
              <a:t>will vary from this example</a:t>
            </a:r>
          </a:p>
        </p:txBody>
      </p:sp>
    </p:spTree>
    <p:extLst>
      <p:ext uri="{BB962C8B-B14F-4D97-AF65-F5344CB8AC3E}">
        <p14:creationId xmlns:p14="http://schemas.microsoft.com/office/powerpoint/2010/main" val="39519607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1" y="365125"/>
            <a:ext cx="11068788" cy="973022"/>
          </a:xfrm>
        </p:spPr>
        <p:txBody>
          <a:bodyPr>
            <a:normAutofit fontScale="90000"/>
          </a:bodyPr>
          <a:lstStyle/>
          <a:p>
            <a:r>
              <a:rPr lang="en-US" dirty="0"/>
              <a:t/>
            </a:r>
            <a:br>
              <a:rPr lang="en-US" dirty="0"/>
            </a:br>
            <a:r>
              <a:rPr lang="en-US" sz="4900" b="1" dirty="0"/>
              <a:t>2022 GRAD Cohort Non EOC Pts Detail</a:t>
            </a:r>
            <a:r>
              <a:rPr lang="en-US" dirty="0"/>
              <a:t/>
            </a:r>
            <a:br>
              <a:rPr lang="en-US" dirty="0"/>
            </a:br>
            <a:endParaRPr lang="en-US" dirty="0"/>
          </a:p>
        </p:txBody>
      </p:sp>
      <p:sp>
        <p:nvSpPr>
          <p:cNvPr id="3" name="Content Placeholder 2"/>
          <p:cNvSpPr>
            <a:spLocks noGrp="1"/>
          </p:cNvSpPr>
          <p:nvPr>
            <p:ph idx="1"/>
          </p:nvPr>
        </p:nvSpPr>
        <p:spPr>
          <a:xfrm>
            <a:off x="954358" y="1478604"/>
            <a:ext cx="10611829" cy="4041249"/>
          </a:xfrm>
        </p:spPr>
        <p:txBody>
          <a:bodyPr>
            <a:normAutofit fontScale="92500" lnSpcReduction="10000"/>
          </a:bodyPr>
          <a:lstStyle/>
          <a:p>
            <a:pPr marL="0" indent="0">
              <a:buNone/>
            </a:pPr>
            <a:r>
              <a:rPr lang="en-US" sz="3200" dirty="0"/>
              <a:t>Contains data from Substitute Tests</a:t>
            </a:r>
          </a:p>
          <a:p>
            <a:pPr lvl="1"/>
            <a:r>
              <a:rPr lang="en-US" sz="3200" dirty="0"/>
              <a:t>Highest score and graduation points earned</a:t>
            </a:r>
          </a:p>
          <a:p>
            <a:pPr lvl="1"/>
            <a:r>
              <a:rPr lang="en-US" sz="3200" dirty="0"/>
              <a:t>Substitute tests included on the report</a:t>
            </a:r>
          </a:p>
          <a:p>
            <a:pPr lvl="2"/>
            <a:r>
              <a:rPr lang="en-US" sz="3200" dirty="0"/>
              <a:t>EOC assessments (GE) with Score Not Reported reasons of W, X, and 2</a:t>
            </a:r>
          </a:p>
          <a:p>
            <a:pPr lvl="3"/>
            <a:r>
              <a:rPr lang="en-US" sz="3200" dirty="0"/>
              <a:t>W- Includes FY20 and FY21 COVID Flexibility</a:t>
            </a:r>
          </a:p>
          <a:p>
            <a:pPr lvl="3"/>
            <a:r>
              <a:rPr lang="en-US" sz="3200" dirty="0"/>
              <a:t>X- completion of a dual credit course</a:t>
            </a:r>
          </a:p>
          <a:p>
            <a:pPr lvl="3"/>
            <a:r>
              <a:rPr lang="en-US" sz="3200" dirty="0"/>
              <a:t>2- non-public transfers</a:t>
            </a:r>
          </a:p>
          <a:p>
            <a:pPr lvl="2"/>
            <a:r>
              <a:rPr lang="en-US" sz="3200" dirty="0"/>
              <a:t>AP or IB exams reported </a:t>
            </a:r>
          </a:p>
          <a:p>
            <a:pPr marL="914400" lvl="2" indent="0">
              <a:buNone/>
            </a:pPr>
            <a:endParaRPr lang="en-US" sz="1800" dirty="0">
              <a:solidFill>
                <a:srgbClr val="FF0000"/>
              </a:solidFill>
              <a:effectLst/>
              <a:latin typeface="Calibri" panose="020F0502020204030204" pitchFamily="34" charset="0"/>
              <a:ea typeface="Calibri" panose="020F0502020204030204" pitchFamily="34" charset="0"/>
            </a:endParaRPr>
          </a:p>
          <a:p>
            <a:pPr marL="914400" lvl="2" indent="0">
              <a:buNone/>
            </a:pPr>
            <a:endParaRPr lang="en-US"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90</a:t>
            </a:fld>
            <a:endParaRPr lang="en-US" dirty="0"/>
          </a:p>
        </p:txBody>
      </p:sp>
    </p:spTree>
    <p:extLst>
      <p:ext uri="{BB962C8B-B14F-4D97-AF65-F5344CB8AC3E}">
        <p14:creationId xmlns:p14="http://schemas.microsoft.com/office/powerpoint/2010/main" val="6327185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780059" cy="943722"/>
          </a:xfrm>
        </p:spPr>
        <p:txBody>
          <a:bodyPr/>
          <a:lstStyle/>
          <a:p>
            <a:r>
              <a:rPr lang="en-US" b="1" dirty="0"/>
              <a:t>2022 GRAD Cohort Non EOC Pts Detail, cont’d</a:t>
            </a:r>
            <a:endParaRPr lang="en-US" dirty="0"/>
          </a:p>
        </p:txBody>
      </p:sp>
      <p:sp>
        <p:nvSpPr>
          <p:cNvPr id="3" name="Content Placeholder 2"/>
          <p:cNvSpPr>
            <a:spLocks noGrp="1"/>
          </p:cNvSpPr>
          <p:nvPr>
            <p:ph idx="1"/>
          </p:nvPr>
        </p:nvSpPr>
        <p:spPr>
          <a:xfrm>
            <a:off x="838200" y="1577788"/>
            <a:ext cx="10515600" cy="4177553"/>
          </a:xfrm>
        </p:spPr>
        <p:txBody>
          <a:bodyPr>
            <a:normAutofit lnSpcReduction="10000"/>
          </a:bodyPr>
          <a:lstStyle/>
          <a:p>
            <a:pPr marL="0" indent="0">
              <a:buNone/>
            </a:pPr>
            <a:r>
              <a:rPr lang="en-US" sz="3200" dirty="0"/>
              <a:t>Contains assessment data for students with disabilities who have been exempted from the consequences of the EOC </a:t>
            </a:r>
          </a:p>
          <a:p>
            <a:pPr lvl="1"/>
            <a:r>
              <a:rPr lang="en-US" sz="2800" dirty="0"/>
              <a:t>Student Special Education Graduation Requirement (FE) Record must be reported </a:t>
            </a:r>
          </a:p>
          <a:p>
            <a:pPr lvl="1"/>
            <a:r>
              <a:rPr lang="en-US" sz="2800" dirty="0"/>
              <a:t>Report assessments that the student takes or was required to take and did not test</a:t>
            </a:r>
          </a:p>
          <a:p>
            <a:pPr lvl="1"/>
            <a:r>
              <a:rPr lang="en-US" sz="2800" dirty="0"/>
              <a:t>Three graduation points will be awarded for each area of exemption where the student attempts the EOC and whose score earns less than three points</a:t>
            </a:r>
          </a:p>
          <a:p>
            <a:pPr marL="457200" lvl="1" indent="0">
              <a:buNone/>
            </a:pPr>
            <a:r>
              <a:rPr lang="en-US" sz="2800" dirty="0"/>
              <a:t> </a:t>
            </a:r>
          </a:p>
        </p:txBody>
      </p:sp>
      <p:sp>
        <p:nvSpPr>
          <p:cNvPr id="4" name="Slide Number Placeholder 3"/>
          <p:cNvSpPr>
            <a:spLocks noGrp="1"/>
          </p:cNvSpPr>
          <p:nvPr>
            <p:ph type="sldNum" sz="quarter" idx="12"/>
          </p:nvPr>
        </p:nvSpPr>
        <p:spPr/>
        <p:txBody>
          <a:bodyPr/>
          <a:lstStyle/>
          <a:p>
            <a:fld id="{1BC7DB03-7057-184B-9DF0-B5FFC5E3886A}" type="slidenum">
              <a:rPr lang="en-US" smtClean="0"/>
              <a:t>91</a:t>
            </a:fld>
            <a:endParaRPr lang="en-US" dirty="0"/>
          </a:p>
        </p:txBody>
      </p:sp>
    </p:spTree>
    <p:extLst>
      <p:ext uri="{BB962C8B-B14F-4D97-AF65-F5344CB8AC3E}">
        <p14:creationId xmlns:p14="http://schemas.microsoft.com/office/powerpoint/2010/main" val="14931378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833847" cy="1015440"/>
          </a:xfrm>
        </p:spPr>
        <p:txBody>
          <a:bodyPr/>
          <a:lstStyle/>
          <a:p>
            <a:r>
              <a:rPr lang="en-US" b="1" dirty="0"/>
              <a:t>2022 GRAD Cohort Non EOC Pts Detail, cont’d</a:t>
            </a:r>
            <a:endParaRPr lang="en-US" dirty="0"/>
          </a:p>
        </p:txBody>
      </p:sp>
      <p:sp>
        <p:nvSpPr>
          <p:cNvPr id="3" name="Content Placeholder 2"/>
          <p:cNvSpPr>
            <a:spLocks noGrp="1"/>
          </p:cNvSpPr>
          <p:nvPr>
            <p:ph idx="1"/>
          </p:nvPr>
        </p:nvSpPr>
        <p:spPr>
          <a:xfrm>
            <a:off x="838200" y="1773043"/>
            <a:ext cx="10515600" cy="4161591"/>
          </a:xfrm>
        </p:spPr>
        <p:txBody>
          <a:bodyPr/>
          <a:lstStyle/>
          <a:p>
            <a:r>
              <a:rPr lang="en-US" sz="3200" dirty="0"/>
              <a:t>Based on the highest number of graduation points earned via a substitute test or a special education exemption, the maximum graduation points for each assessment area will be included on the report </a:t>
            </a:r>
          </a:p>
          <a:p>
            <a:r>
              <a:rPr lang="en-US" sz="3200" dirty="0"/>
              <a:t>Assessments can appear that were reported by another LEA</a:t>
            </a:r>
          </a:p>
          <a:p>
            <a:r>
              <a:rPr lang="en-US" sz="3200" dirty="0"/>
              <a:t>Not all substitutes apply to all subject areas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92</a:t>
            </a:fld>
            <a:endParaRPr lang="en-US" dirty="0"/>
          </a:p>
        </p:txBody>
      </p:sp>
    </p:spTree>
    <p:extLst>
      <p:ext uri="{BB962C8B-B14F-4D97-AF65-F5344CB8AC3E}">
        <p14:creationId xmlns:p14="http://schemas.microsoft.com/office/powerpoint/2010/main" val="4103296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Graphical user interface, application, table, Excel&#10;&#10;Description automatically generated">
            <a:extLst>
              <a:ext uri="{FF2B5EF4-FFF2-40B4-BE49-F238E27FC236}">
                <a16:creationId xmlns:a16="http://schemas.microsoft.com/office/drawing/2014/main" id="{597590F1-79F4-E666-4E6A-076BA5D3767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998879" y="1699544"/>
            <a:ext cx="10112703" cy="4438539"/>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781078" y="68542"/>
            <a:ext cx="11011587" cy="1064480"/>
          </a:xfrm>
        </p:spPr>
        <p:txBody>
          <a:bodyPr>
            <a:normAutofit/>
          </a:bodyPr>
          <a:lstStyle/>
          <a:p>
            <a:r>
              <a:rPr lang="en-US" sz="4000" b="1" dirty="0"/>
              <a:t>Non-EOC Points Detail</a:t>
            </a:r>
          </a:p>
        </p:txBody>
      </p:sp>
      <p:sp>
        <p:nvSpPr>
          <p:cNvPr id="4" name="Slide Number Placeholder 3"/>
          <p:cNvSpPr>
            <a:spLocks noGrp="1"/>
          </p:cNvSpPr>
          <p:nvPr>
            <p:ph type="sldNum" sz="quarter" idx="12"/>
          </p:nvPr>
        </p:nvSpPr>
        <p:spPr/>
        <p:txBody>
          <a:bodyPr/>
          <a:lstStyle/>
          <a:p>
            <a:fld id="{1BC7DB03-7057-184B-9DF0-B5FFC5E3886A}" type="slidenum">
              <a:rPr lang="en-US" smtClean="0"/>
              <a:t>93</a:t>
            </a:fld>
            <a:endParaRPr lang="en-US" dirty="0"/>
          </a:p>
        </p:txBody>
      </p:sp>
      <p:sp>
        <p:nvSpPr>
          <p:cNvPr id="8" name="TextBox 7"/>
          <p:cNvSpPr txBox="1"/>
          <p:nvPr/>
        </p:nvSpPr>
        <p:spPr>
          <a:xfrm>
            <a:off x="408004" y="5678416"/>
            <a:ext cx="7697043" cy="830997"/>
          </a:xfrm>
          <a:prstGeom prst="rect">
            <a:avLst/>
          </a:prstGeom>
          <a:solidFill>
            <a:schemeClr val="bg1"/>
          </a:solidFill>
          <a:ln>
            <a:solidFill>
              <a:schemeClr val="tx1"/>
            </a:solidFill>
          </a:ln>
        </p:spPr>
        <p:txBody>
          <a:bodyPr wrap="none" rtlCol="0">
            <a:spAutoFit/>
          </a:bodyPr>
          <a:lstStyle/>
          <a:p>
            <a:r>
              <a:rPr lang="en-US" sz="2400" b="1" dirty="0"/>
              <a:t>Student reported with Graduation Exemption (FE) for </a:t>
            </a:r>
          </a:p>
          <a:p>
            <a:r>
              <a:rPr lang="en-US" sz="2400" b="1" dirty="0"/>
              <a:t>History, three graduation points awarded with assessment </a:t>
            </a:r>
          </a:p>
        </p:txBody>
      </p:sp>
      <p:sp>
        <p:nvSpPr>
          <p:cNvPr id="9" name="Rounded Rectangle 8"/>
          <p:cNvSpPr/>
          <p:nvPr/>
        </p:nvSpPr>
        <p:spPr>
          <a:xfrm>
            <a:off x="982370" y="5049826"/>
            <a:ext cx="10980843" cy="2122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flipH="1" flipV="1">
            <a:off x="1573306" y="5370984"/>
            <a:ext cx="132550" cy="3074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787" y="1022534"/>
            <a:ext cx="2673809" cy="461665"/>
          </a:xfrm>
          <a:prstGeom prst="rect">
            <a:avLst/>
          </a:prstGeom>
          <a:noFill/>
          <a:ln>
            <a:solidFill>
              <a:schemeClr val="tx1"/>
            </a:solidFill>
          </a:ln>
        </p:spPr>
        <p:txBody>
          <a:bodyPr wrap="none" rtlCol="0">
            <a:spAutoFit/>
          </a:bodyPr>
          <a:lstStyle/>
          <a:p>
            <a:r>
              <a:rPr lang="en-US" sz="2400" b="1" dirty="0"/>
              <a:t>AP and IB test data </a:t>
            </a:r>
          </a:p>
        </p:txBody>
      </p:sp>
      <p:sp>
        <p:nvSpPr>
          <p:cNvPr id="15" name="TextBox 14"/>
          <p:cNvSpPr txBox="1"/>
          <p:nvPr/>
        </p:nvSpPr>
        <p:spPr>
          <a:xfrm>
            <a:off x="3706475" y="802369"/>
            <a:ext cx="2979918" cy="830997"/>
          </a:xfrm>
          <a:prstGeom prst="rect">
            <a:avLst/>
          </a:prstGeom>
          <a:noFill/>
          <a:ln>
            <a:solidFill>
              <a:schemeClr val="tx1"/>
            </a:solidFill>
          </a:ln>
        </p:spPr>
        <p:txBody>
          <a:bodyPr wrap="none" rtlCol="0">
            <a:spAutoFit/>
          </a:bodyPr>
          <a:lstStyle/>
          <a:p>
            <a:r>
              <a:rPr lang="en-US" sz="2400" b="1" dirty="0"/>
              <a:t>EOC records reported </a:t>
            </a:r>
          </a:p>
          <a:p>
            <a:r>
              <a:rPr lang="en-US" sz="2400" b="1" dirty="0"/>
              <a:t>for CCP Courses</a:t>
            </a:r>
          </a:p>
        </p:txBody>
      </p:sp>
      <p:cxnSp>
        <p:nvCxnSpPr>
          <p:cNvPr id="24" name="Straight Arrow Connector 23"/>
          <p:cNvCxnSpPr>
            <a:cxnSpLocks/>
          </p:cNvCxnSpPr>
          <p:nvPr/>
        </p:nvCxnSpPr>
        <p:spPr>
          <a:xfrm>
            <a:off x="1026375" y="1487016"/>
            <a:ext cx="803298" cy="6610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a:off x="4855451" y="1649382"/>
            <a:ext cx="281325" cy="6610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28974" y="300496"/>
            <a:ext cx="3063146" cy="1200329"/>
          </a:xfrm>
          <a:prstGeom prst="rect">
            <a:avLst/>
          </a:prstGeom>
          <a:noFill/>
          <a:ln>
            <a:solidFill>
              <a:schemeClr val="tx1"/>
            </a:solidFill>
          </a:ln>
        </p:spPr>
        <p:txBody>
          <a:bodyPr wrap="none" rtlCol="0">
            <a:spAutoFit/>
          </a:bodyPr>
          <a:lstStyle/>
          <a:p>
            <a:r>
              <a:rPr lang="en-US" sz="2400" b="1" dirty="0"/>
              <a:t>EOC records reported </a:t>
            </a:r>
          </a:p>
          <a:p>
            <a:r>
              <a:rPr lang="en-US" sz="2400" b="1" dirty="0"/>
              <a:t>for courses taken prior</a:t>
            </a:r>
          </a:p>
          <a:p>
            <a:r>
              <a:rPr lang="en-US" sz="2400" b="1" dirty="0"/>
              <a:t>to EOC availability</a:t>
            </a:r>
          </a:p>
        </p:txBody>
      </p:sp>
      <p:cxnSp>
        <p:nvCxnSpPr>
          <p:cNvPr id="34" name="Straight Arrow Connector 33"/>
          <p:cNvCxnSpPr>
            <a:cxnSpLocks/>
          </p:cNvCxnSpPr>
          <p:nvPr/>
        </p:nvCxnSpPr>
        <p:spPr>
          <a:xfrm flipH="1">
            <a:off x="8162554" y="1535022"/>
            <a:ext cx="62357" cy="5760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96434" y="3928868"/>
            <a:ext cx="2726772" cy="830997"/>
          </a:xfrm>
          <a:prstGeom prst="rect">
            <a:avLst/>
          </a:prstGeom>
          <a:solidFill>
            <a:schemeClr val="bg1"/>
          </a:solidFill>
          <a:ln>
            <a:solidFill>
              <a:schemeClr val="tx1"/>
            </a:solidFill>
          </a:ln>
        </p:spPr>
        <p:txBody>
          <a:bodyPr wrap="none" rtlCol="0">
            <a:spAutoFit/>
          </a:bodyPr>
          <a:lstStyle/>
          <a:p>
            <a:r>
              <a:rPr lang="en-US" sz="2400" b="1" dirty="0"/>
              <a:t>Non-Public transfer </a:t>
            </a:r>
          </a:p>
          <a:p>
            <a:r>
              <a:rPr lang="en-US" sz="2400" b="1" dirty="0"/>
              <a:t>assessments</a:t>
            </a:r>
            <a:endParaRPr lang="en-US" sz="2400" b="1" dirty="0">
              <a:solidFill>
                <a:srgbClr val="FF0000"/>
              </a:solidFill>
            </a:endParaRPr>
          </a:p>
        </p:txBody>
      </p:sp>
      <p:cxnSp>
        <p:nvCxnSpPr>
          <p:cNvPr id="6" name="Straight Arrow Connector 5">
            <a:extLst>
              <a:ext uri="{FF2B5EF4-FFF2-40B4-BE49-F238E27FC236}">
                <a16:creationId xmlns:a16="http://schemas.microsoft.com/office/drawing/2014/main" id="{FBF320D5-5CAD-47FC-AC39-0948DE83A933}"/>
              </a:ext>
            </a:extLst>
          </p:cNvPr>
          <p:cNvCxnSpPr>
            <a:cxnSpLocks/>
          </p:cNvCxnSpPr>
          <p:nvPr/>
        </p:nvCxnSpPr>
        <p:spPr>
          <a:xfrm flipV="1">
            <a:off x="8121556" y="5262084"/>
            <a:ext cx="519944" cy="12184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B6B2D1-ED1E-4ABA-B6BD-231DF8A05FFE}"/>
              </a:ext>
            </a:extLst>
          </p:cNvPr>
          <p:cNvCxnSpPr>
            <a:cxnSpLocks/>
          </p:cNvCxnSpPr>
          <p:nvPr/>
        </p:nvCxnSpPr>
        <p:spPr>
          <a:xfrm flipV="1">
            <a:off x="8105047" y="5158456"/>
            <a:ext cx="2746446" cy="13371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3BE0447-5454-4A86-AACC-CF75601FE3CA}"/>
              </a:ext>
            </a:extLst>
          </p:cNvPr>
          <p:cNvSpPr/>
          <p:nvPr/>
        </p:nvSpPr>
        <p:spPr>
          <a:xfrm>
            <a:off x="1890551" y="1717847"/>
            <a:ext cx="2506637" cy="976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030ED8-2058-4BD2-B6BC-463340A6A1F2}"/>
              </a:ext>
            </a:extLst>
          </p:cNvPr>
          <p:cNvSpPr/>
          <p:nvPr/>
        </p:nvSpPr>
        <p:spPr>
          <a:xfrm>
            <a:off x="6010312" y="1684701"/>
            <a:ext cx="1641065" cy="10094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7A3468-CCAD-4440-9F2E-111141CDD6F2}"/>
              </a:ext>
            </a:extLst>
          </p:cNvPr>
          <p:cNvSpPr/>
          <p:nvPr/>
        </p:nvSpPr>
        <p:spPr>
          <a:xfrm>
            <a:off x="10260235" y="1675064"/>
            <a:ext cx="880932" cy="10190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1E8DABF-BE3B-4321-8381-CC3DCD75DCD9}"/>
              </a:ext>
            </a:extLst>
          </p:cNvPr>
          <p:cNvSpPr txBox="1"/>
          <p:nvPr/>
        </p:nvSpPr>
        <p:spPr>
          <a:xfrm flipH="1">
            <a:off x="10128901" y="211635"/>
            <a:ext cx="1602886" cy="1323439"/>
          </a:xfrm>
          <a:prstGeom prst="rect">
            <a:avLst/>
          </a:prstGeom>
          <a:noFill/>
          <a:ln>
            <a:solidFill>
              <a:schemeClr val="tx1"/>
            </a:solidFill>
          </a:ln>
        </p:spPr>
        <p:txBody>
          <a:bodyPr wrap="square" rtlCol="0">
            <a:spAutoFit/>
          </a:bodyPr>
          <a:lstStyle/>
          <a:p>
            <a:r>
              <a:rPr lang="en-US" sz="2000" b="1" dirty="0"/>
              <a:t>Maximum </a:t>
            </a:r>
            <a:r>
              <a:rPr lang="en-US" sz="2000" b="1" i="1" dirty="0"/>
              <a:t>Non-EOC points </a:t>
            </a:r>
            <a:r>
              <a:rPr lang="en-US" sz="2000" b="1" dirty="0"/>
              <a:t>for History </a:t>
            </a:r>
          </a:p>
        </p:txBody>
      </p:sp>
      <p:cxnSp>
        <p:nvCxnSpPr>
          <p:cNvPr id="20" name="Straight Arrow Connector 19">
            <a:extLst>
              <a:ext uri="{FF2B5EF4-FFF2-40B4-BE49-F238E27FC236}">
                <a16:creationId xmlns:a16="http://schemas.microsoft.com/office/drawing/2014/main" id="{C5E248B7-6B7B-477B-9DE5-C23E5357439A}"/>
              </a:ext>
            </a:extLst>
          </p:cNvPr>
          <p:cNvCxnSpPr>
            <a:cxnSpLocks/>
          </p:cNvCxnSpPr>
          <p:nvPr/>
        </p:nvCxnSpPr>
        <p:spPr>
          <a:xfrm flipV="1">
            <a:off x="6686393" y="2798270"/>
            <a:ext cx="0" cy="11572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A6BD175-22D5-427E-9259-3BCAC5AF9D51}"/>
              </a:ext>
            </a:extLst>
          </p:cNvPr>
          <p:cNvCxnSpPr>
            <a:cxnSpLocks/>
          </p:cNvCxnSpPr>
          <p:nvPr/>
        </p:nvCxnSpPr>
        <p:spPr>
          <a:xfrm flipH="1">
            <a:off x="11010860" y="1535022"/>
            <a:ext cx="597308" cy="5760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65240" y="1357052"/>
            <a:ext cx="10515600" cy="4939833"/>
          </a:xfrm>
        </p:spPr>
        <p:txBody>
          <a:bodyPr/>
          <a:lstStyle/>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9792011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463"/>
          </a:xfrm>
        </p:spPr>
        <p:txBody>
          <a:bodyPr/>
          <a:lstStyle/>
          <a:p>
            <a:r>
              <a:rPr lang="en-US" b="1" dirty="0"/>
              <a:t>College and Career Readiness Tests Pathway</a:t>
            </a:r>
          </a:p>
        </p:txBody>
      </p:sp>
      <p:sp>
        <p:nvSpPr>
          <p:cNvPr id="3" name="Content Placeholder 2"/>
          <p:cNvSpPr>
            <a:spLocks noGrp="1"/>
          </p:cNvSpPr>
          <p:nvPr>
            <p:ph idx="1"/>
          </p:nvPr>
        </p:nvSpPr>
        <p:spPr>
          <a:xfrm>
            <a:off x="672663" y="1200590"/>
            <a:ext cx="11107533" cy="4800818"/>
          </a:xfrm>
        </p:spPr>
        <p:txBody>
          <a:bodyPr>
            <a:normAutofit fontScale="92500"/>
          </a:bodyPr>
          <a:lstStyle/>
          <a:p>
            <a:pPr marL="0" indent="0">
              <a:buNone/>
            </a:pPr>
            <a:endParaRPr lang="en-US" sz="3200" dirty="0"/>
          </a:p>
          <a:p>
            <a:pPr marL="0" indent="0">
              <a:buNone/>
            </a:pPr>
            <a:r>
              <a:rPr lang="en-US" sz="3200" dirty="0"/>
              <a:t>2022_GRAD_Cohort_SAT-ACT_Path_Req_stat_2022XXXX.xls</a:t>
            </a:r>
          </a:p>
          <a:p>
            <a:pPr lvl="1"/>
            <a:r>
              <a:rPr lang="en-US" sz="2800" dirty="0"/>
              <a:t>Contains highest score earned across all administrations of the ACT or SAT</a:t>
            </a:r>
          </a:p>
          <a:p>
            <a:pPr lvl="1"/>
            <a:r>
              <a:rPr lang="en-US" sz="2800" dirty="0"/>
              <a:t>Scores must come from either the ACT or the SAT and cannot be a combination between both tests</a:t>
            </a:r>
          </a:p>
          <a:p>
            <a:pPr lvl="1"/>
            <a:r>
              <a:rPr lang="en-US" sz="2800" dirty="0"/>
              <a:t>ACT test scores are used for Reading, Math, and English</a:t>
            </a:r>
          </a:p>
          <a:p>
            <a:pPr lvl="1"/>
            <a:r>
              <a:rPr lang="en-US" sz="2800" dirty="0"/>
              <a:t>SAT test scores are used for Reading, Math, and Writing</a:t>
            </a:r>
          </a:p>
          <a:p>
            <a:pPr lvl="1"/>
            <a:r>
              <a:rPr lang="en-US" sz="2800" dirty="0"/>
              <a:t>Remediation free scores will be indicated on the report as “YES” </a:t>
            </a:r>
          </a:p>
          <a:p>
            <a:pPr lvl="1"/>
            <a:r>
              <a:rPr lang="en-US" sz="2800" dirty="0"/>
              <a:t>If no points have been reported in an assessment area, the data for that student in that assessment area will be blank</a:t>
            </a:r>
          </a:p>
          <a:p>
            <a:pPr lvl="1"/>
            <a:r>
              <a:rPr lang="en-US" sz="2800" dirty="0"/>
              <a:t>When a pathway is met for ACT or SAT, the report will indicate “YES”</a:t>
            </a:r>
          </a:p>
          <a:p>
            <a:pPr marL="457200" lvl="1"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94</a:t>
            </a:fld>
            <a:endParaRPr lang="en-US" dirty="0"/>
          </a:p>
        </p:txBody>
      </p:sp>
    </p:spTree>
    <p:extLst>
      <p:ext uri="{BB962C8B-B14F-4D97-AF65-F5344CB8AC3E}">
        <p14:creationId xmlns:p14="http://schemas.microsoft.com/office/powerpoint/2010/main" val="20634761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1482-AAC7-443B-8EF2-44F5C118F84A}"/>
              </a:ext>
            </a:extLst>
          </p:cNvPr>
          <p:cNvSpPr>
            <a:spLocks noGrp="1"/>
          </p:cNvSpPr>
          <p:nvPr>
            <p:ph type="title"/>
          </p:nvPr>
        </p:nvSpPr>
        <p:spPr>
          <a:xfrm>
            <a:off x="838200" y="365125"/>
            <a:ext cx="10515600" cy="1043127"/>
          </a:xfrm>
        </p:spPr>
        <p:txBody>
          <a:bodyPr/>
          <a:lstStyle/>
          <a:p>
            <a:r>
              <a:rPr lang="en-US" b="1" dirty="0"/>
              <a:t>SAT ACT Pathway Reports Update</a:t>
            </a:r>
          </a:p>
        </p:txBody>
      </p:sp>
      <p:sp>
        <p:nvSpPr>
          <p:cNvPr id="3" name="Content Placeholder 2">
            <a:extLst>
              <a:ext uri="{FF2B5EF4-FFF2-40B4-BE49-F238E27FC236}">
                <a16:creationId xmlns:a16="http://schemas.microsoft.com/office/drawing/2014/main" id="{2B1446AC-B180-430D-8291-D8833D72A927}"/>
              </a:ext>
            </a:extLst>
          </p:cNvPr>
          <p:cNvSpPr>
            <a:spLocks noGrp="1"/>
          </p:cNvSpPr>
          <p:nvPr>
            <p:ph idx="1"/>
          </p:nvPr>
        </p:nvSpPr>
        <p:spPr>
          <a:xfrm>
            <a:off x="838199" y="1587640"/>
            <a:ext cx="10765221" cy="4589323"/>
          </a:xfrm>
        </p:spPr>
        <p:txBody>
          <a:bodyPr/>
          <a:lstStyle/>
          <a:p>
            <a:pPr marL="0" indent="0">
              <a:spcBef>
                <a:spcPts val="0"/>
              </a:spcBef>
              <a:buNone/>
            </a:pPr>
            <a:r>
              <a:rPr lang="en-US" sz="3200" dirty="0">
                <a:latin typeface="Calibri" panose="020F0502020204030204" pitchFamily="34" charset="0"/>
                <a:ea typeface="Calibri" panose="020F0502020204030204" pitchFamily="34" charset="0"/>
              </a:rPr>
              <a:t>SAT/ACT </a:t>
            </a:r>
            <a:r>
              <a:rPr lang="en-US" sz="3200" dirty="0">
                <a:effectLst/>
                <a:latin typeface="Calibri" panose="020F0502020204030204" pitchFamily="34" charset="0"/>
                <a:ea typeface="Calibri" panose="020F0502020204030204" pitchFamily="34" charset="0"/>
              </a:rPr>
              <a:t>Reports </a:t>
            </a:r>
          </a:p>
          <a:p>
            <a:pPr lvl="1">
              <a:spcBef>
                <a:spcPts val="0"/>
              </a:spcBef>
            </a:pPr>
            <a:r>
              <a:rPr lang="en-US" sz="2800" dirty="0">
                <a:effectLst/>
                <a:latin typeface="Calibri" panose="020F0502020204030204" pitchFamily="34" charset="0"/>
                <a:ea typeface="Calibri" panose="020F0502020204030204" pitchFamily="34" charset="0"/>
              </a:rPr>
              <a:t>Contain all SAT/ACT records reported for each student in the 2022 cohort</a:t>
            </a:r>
          </a:p>
          <a:p>
            <a:pPr lvl="1">
              <a:spcBef>
                <a:spcPts val="0"/>
              </a:spcBef>
            </a:pPr>
            <a:r>
              <a:rPr lang="en-US" sz="2800" dirty="0">
                <a:latin typeface="Calibri" panose="020F0502020204030204" pitchFamily="34" charset="0"/>
                <a:ea typeface="Calibri" panose="020F0502020204030204" pitchFamily="34" charset="0"/>
              </a:rPr>
              <a:t>S</a:t>
            </a:r>
            <a:r>
              <a:rPr lang="en-US" sz="2800" dirty="0">
                <a:effectLst/>
                <a:latin typeface="Calibri" panose="020F0502020204030204" pitchFamily="34" charset="0"/>
                <a:ea typeface="Calibri" panose="020F0502020204030204" pitchFamily="34" charset="0"/>
              </a:rPr>
              <a:t>hould be reviewed to ensure reporting accuracy</a:t>
            </a:r>
            <a:r>
              <a:rPr lang="en-US" sz="2800" dirty="0">
                <a:latin typeface="Calibri" panose="020F0502020204030204" pitchFamily="34" charset="0"/>
                <a:ea typeface="Calibri" panose="020F0502020204030204" pitchFamily="34" charset="0"/>
              </a:rPr>
              <a:t> and completeness</a:t>
            </a:r>
          </a:p>
          <a:p>
            <a:pPr lvl="1">
              <a:spcBef>
                <a:spcPts val="0"/>
              </a:spcBef>
            </a:pPr>
            <a:r>
              <a:rPr lang="en-US" sz="2800" dirty="0">
                <a:latin typeface="Calibri" panose="020F0502020204030204" pitchFamily="34" charset="0"/>
                <a:ea typeface="Calibri" panose="020F0502020204030204" pitchFamily="34" charset="0"/>
              </a:rPr>
              <a:t>R</a:t>
            </a:r>
            <a:r>
              <a:rPr lang="en-US" sz="2800" dirty="0">
                <a:effectLst/>
                <a:latin typeface="Calibri" panose="020F0502020204030204" pitchFamily="34" charset="0"/>
                <a:ea typeface="Calibri" panose="020F0502020204030204" pitchFamily="34" charset="0"/>
              </a:rPr>
              <a:t>eports are reflective of current graduation requirements to meet the SAT/ACT college ready pathway</a:t>
            </a:r>
          </a:p>
          <a:p>
            <a:pPr lvl="1">
              <a:spcBef>
                <a:spcPts val="0"/>
              </a:spcBef>
            </a:pPr>
            <a:r>
              <a:rPr lang="en-US" sz="2800" dirty="0"/>
              <a:t>For additional information on scores and timelines go to http://education.ohio.gov/Topics/Ohio-s-Graduation-Requirements/College-and-Career-Readiness-Test</a:t>
            </a:r>
          </a:p>
          <a:p>
            <a:pPr marL="457200" lvl="1" indent="0">
              <a:spcBef>
                <a:spcPts val="0"/>
              </a:spcBef>
              <a:buNone/>
            </a:pP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83239E3-36DD-4BBE-A391-33A84397D685}"/>
              </a:ext>
            </a:extLst>
          </p:cNvPr>
          <p:cNvSpPr>
            <a:spLocks noGrp="1"/>
          </p:cNvSpPr>
          <p:nvPr>
            <p:ph type="sldNum" sz="quarter" idx="12"/>
          </p:nvPr>
        </p:nvSpPr>
        <p:spPr/>
        <p:txBody>
          <a:bodyPr/>
          <a:lstStyle/>
          <a:p>
            <a:fld id="{1BC7DB03-7057-184B-9DF0-B5FFC5E3886A}" type="slidenum">
              <a:rPr lang="en-US" smtClean="0"/>
              <a:t>95</a:t>
            </a:fld>
            <a:endParaRPr lang="en-US" dirty="0"/>
          </a:p>
        </p:txBody>
      </p:sp>
    </p:spTree>
    <p:extLst>
      <p:ext uri="{BB962C8B-B14F-4D97-AF65-F5344CB8AC3E}">
        <p14:creationId xmlns:p14="http://schemas.microsoft.com/office/powerpoint/2010/main" val="2587964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 Excel&#10;&#10;Description automatically generated">
            <a:extLst>
              <a:ext uri="{FF2B5EF4-FFF2-40B4-BE49-F238E27FC236}">
                <a16:creationId xmlns:a16="http://schemas.microsoft.com/office/drawing/2014/main" id="{3D405750-A641-5F51-34A3-A02E60CBE44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826234" y="2852101"/>
            <a:ext cx="10527566" cy="2983923"/>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499049" y="433522"/>
            <a:ext cx="10708341" cy="814812"/>
          </a:xfrm>
        </p:spPr>
        <p:txBody>
          <a:bodyPr>
            <a:normAutofit/>
          </a:bodyPr>
          <a:lstStyle/>
          <a:p>
            <a:r>
              <a:rPr lang="en-US" sz="4900" b="1" dirty="0"/>
              <a:t>2022 GRAD Cohort SAT ACT Path Req Stat</a:t>
            </a:r>
            <a:endParaRPr lang="en-US" sz="4900" dirty="0"/>
          </a:p>
        </p:txBody>
      </p:sp>
      <p:sp>
        <p:nvSpPr>
          <p:cNvPr id="3" name="Content Placeholder 2"/>
          <p:cNvSpPr>
            <a:spLocks noGrp="1"/>
          </p:cNvSpPr>
          <p:nvPr>
            <p:ph idx="1"/>
          </p:nvPr>
        </p:nvSpPr>
        <p:spPr>
          <a:xfrm>
            <a:off x="645459" y="1417834"/>
            <a:ext cx="11377135" cy="4759129"/>
          </a:xfrm>
        </p:spPr>
        <p:txBody>
          <a:bodyPr>
            <a:normAutofit/>
          </a:bodyPr>
          <a:lstStyle/>
          <a:p>
            <a:pPr marL="0" indent="0">
              <a:buNone/>
            </a:pPr>
            <a:r>
              <a:rPr lang="en-US" sz="3200" dirty="0"/>
              <a:t>This is a section of the report that contains ACT data</a:t>
            </a:r>
          </a:p>
          <a:p>
            <a:pPr lvl="1"/>
            <a:r>
              <a:rPr lang="en-US" sz="2800" dirty="0"/>
              <a:t>ACT scores and the date of the exam appear along with a Yes or No value to indicate a remediation free score</a:t>
            </a:r>
          </a:p>
        </p:txBody>
      </p:sp>
      <p:sp>
        <p:nvSpPr>
          <p:cNvPr id="4" name="Slide Number Placeholder 3"/>
          <p:cNvSpPr>
            <a:spLocks noGrp="1"/>
          </p:cNvSpPr>
          <p:nvPr>
            <p:ph type="sldNum" sz="quarter" idx="12"/>
          </p:nvPr>
        </p:nvSpPr>
        <p:spPr/>
        <p:txBody>
          <a:bodyPr/>
          <a:lstStyle/>
          <a:p>
            <a:fld id="{1BC7DB03-7057-184B-9DF0-B5FFC5E3886A}" type="slidenum">
              <a:rPr lang="en-US" smtClean="0"/>
              <a:t>96</a:t>
            </a:fld>
            <a:endParaRPr lang="en-US" dirty="0"/>
          </a:p>
        </p:txBody>
      </p:sp>
      <p:sp>
        <p:nvSpPr>
          <p:cNvPr id="8" name="Rectangle 7">
            <a:extLst>
              <a:ext uri="{FF2B5EF4-FFF2-40B4-BE49-F238E27FC236}">
                <a16:creationId xmlns:a16="http://schemas.microsoft.com/office/drawing/2014/main" id="{D4238E3A-792D-4B5E-A405-667D46F5333A}"/>
              </a:ext>
            </a:extLst>
          </p:cNvPr>
          <p:cNvSpPr/>
          <p:nvPr/>
        </p:nvSpPr>
        <p:spPr>
          <a:xfrm>
            <a:off x="10477084" y="2852101"/>
            <a:ext cx="876716" cy="29839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4698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 Excel&#10;&#10;Description automatically generated">
            <a:extLst>
              <a:ext uri="{FF2B5EF4-FFF2-40B4-BE49-F238E27FC236}">
                <a16:creationId xmlns:a16="http://schemas.microsoft.com/office/drawing/2014/main" id="{96FC738C-E2DF-4126-0B1C-A20A4BDF204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28008" y="3628645"/>
            <a:ext cx="10404286" cy="2473615"/>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628008" y="318500"/>
            <a:ext cx="10725792" cy="904126"/>
          </a:xfrm>
        </p:spPr>
        <p:txBody>
          <a:bodyPr/>
          <a:lstStyle/>
          <a:p>
            <a:r>
              <a:rPr lang="en-US" sz="4400" b="1" dirty="0"/>
              <a:t>2022 GRAD Cohort SAT ACT Path Req Stat</a:t>
            </a:r>
            <a:endParaRPr lang="en-US" dirty="0"/>
          </a:p>
        </p:txBody>
      </p:sp>
      <p:sp>
        <p:nvSpPr>
          <p:cNvPr id="3" name="Content Placeholder 2"/>
          <p:cNvSpPr>
            <a:spLocks noGrp="1"/>
          </p:cNvSpPr>
          <p:nvPr>
            <p:ph idx="1"/>
          </p:nvPr>
        </p:nvSpPr>
        <p:spPr>
          <a:xfrm>
            <a:off x="628008" y="1078787"/>
            <a:ext cx="11503314" cy="4716223"/>
          </a:xfrm>
        </p:spPr>
        <p:txBody>
          <a:bodyPr/>
          <a:lstStyle/>
          <a:p>
            <a:pPr marL="0" indent="0">
              <a:buNone/>
            </a:pPr>
            <a:r>
              <a:rPr lang="en-US" sz="3200" dirty="0"/>
              <a:t>This is a section of the report that contains SAT data and pathway values</a:t>
            </a:r>
          </a:p>
          <a:p>
            <a:pPr lvl="1"/>
            <a:r>
              <a:rPr lang="en-US" sz="2800" dirty="0"/>
              <a:t>SAT scores and the date of the exam appear along with a Yes or No value to indicate a remediation free score</a:t>
            </a:r>
          </a:p>
          <a:p>
            <a:pPr lvl="1"/>
            <a:r>
              <a:rPr lang="en-US" sz="2800" dirty="0"/>
              <a:t>Final column indicates if the student has met either ACT or SAT pathway with a Yes or No value </a:t>
            </a:r>
          </a:p>
        </p:txBody>
      </p:sp>
      <p:sp>
        <p:nvSpPr>
          <p:cNvPr id="4" name="Slide Number Placeholder 3"/>
          <p:cNvSpPr>
            <a:spLocks noGrp="1"/>
          </p:cNvSpPr>
          <p:nvPr>
            <p:ph type="sldNum" sz="quarter" idx="12"/>
          </p:nvPr>
        </p:nvSpPr>
        <p:spPr/>
        <p:txBody>
          <a:bodyPr/>
          <a:lstStyle/>
          <a:p>
            <a:fld id="{1BC7DB03-7057-184B-9DF0-B5FFC5E3886A}" type="slidenum">
              <a:rPr lang="en-US" smtClean="0"/>
              <a:t>97</a:t>
            </a:fld>
            <a:endParaRPr lang="en-US" dirty="0"/>
          </a:p>
        </p:txBody>
      </p:sp>
      <p:sp>
        <p:nvSpPr>
          <p:cNvPr id="5" name="Rectangle 4">
            <a:extLst>
              <a:ext uri="{FF2B5EF4-FFF2-40B4-BE49-F238E27FC236}">
                <a16:creationId xmlns:a16="http://schemas.microsoft.com/office/drawing/2014/main" id="{499E9AD1-0539-455F-8937-0F0CAD489CE3}"/>
              </a:ext>
            </a:extLst>
          </p:cNvPr>
          <p:cNvSpPr/>
          <p:nvPr/>
        </p:nvSpPr>
        <p:spPr>
          <a:xfrm>
            <a:off x="10068774" y="3628645"/>
            <a:ext cx="963520" cy="24736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99F9B6-70D3-4E18-B938-3041BE9EA913}"/>
              </a:ext>
            </a:extLst>
          </p:cNvPr>
          <p:cNvSpPr/>
          <p:nvPr/>
        </p:nvSpPr>
        <p:spPr>
          <a:xfrm>
            <a:off x="9157447" y="3628645"/>
            <a:ext cx="911327" cy="24736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4339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1482-AAC7-443B-8EF2-44F5C118F84A}"/>
              </a:ext>
            </a:extLst>
          </p:cNvPr>
          <p:cNvSpPr>
            <a:spLocks noGrp="1"/>
          </p:cNvSpPr>
          <p:nvPr>
            <p:ph type="title"/>
          </p:nvPr>
        </p:nvSpPr>
        <p:spPr>
          <a:xfrm>
            <a:off x="680544" y="365125"/>
            <a:ext cx="11367430" cy="967564"/>
          </a:xfrm>
        </p:spPr>
        <p:txBody>
          <a:bodyPr/>
          <a:lstStyle/>
          <a:p>
            <a:r>
              <a:rPr lang="en-US" b="1" dirty="0"/>
              <a:t>Industry Credential and Workkeys Pathway Report </a:t>
            </a:r>
          </a:p>
        </p:txBody>
      </p:sp>
      <p:sp>
        <p:nvSpPr>
          <p:cNvPr id="3" name="Content Placeholder 2">
            <a:extLst>
              <a:ext uri="{FF2B5EF4-FFF2-40B4-BE49-F238E27FC236}">
                <a16:creationId xmlns:a16="http://schemas.microsoft.com/office/drawing/2014/main" id="{2B1446AC-B180-430D-8291-D8833D72A927}"/>
              </a:ext>
            </a:extLst>
          </p:cNvPr>
          <p:cNvSpPr>
            <a:spLocks noGrp="1"/>
          </p:cNvSpPr>
          <p:nvPr>
            <p:ph idx="1"/>
          </p:nvPr>
        </p:nvSpPr>
        <p:spPr>
          <a:xfrm>
            <a:off x="838200" y="1556426"/>
            <a:ext cx="10515600" cy="4299625"/>
          </a:xfrm>
        </p:spPr>
        <p:txBody>
          <a:bodyPr/>
          <a:lstStyle/>
          <a:p>
            <a:pPr marL="0" indent="0">
              <a:spcBef>
                <a:spcPts val="0"/>
              </a:spcBef>
              <a:buNone/>
            </a:pPr>
            <a:r>
              <a:rPr lang="en-US" sz="3200" dirty="0">
                <a:latin typeface="Calibri" panose="020F0502020204030204" pitchFamily="34" charset="0"/>
                <a:ea typeface="Calibri" panose="020F0502020204030204" pitchFamily="34" charset="0"/>
              </a:rPr>
              <a:t>C</a:t>
            </a:r>
            <a:r>
              <a:rPr lang="en-US" sz="3200" dirty="0">
                <a:effectLst/>
                <a:latin typeface="Calibri" panose="020F0502020204030204" pitchFamily="34" charset="0"/>
                <a:ea typeface="Calibri" panose="020F0502020204030204" pitchFamily="34" charset="0"/>
              </a:rPr>
              <a:t>ontains all Workkeys </a:t>
            </a:r>
            <a:r>
              <a:rPr lang="en-US" sz="3200" dirty="0">
                <a:latin typeface="Calibri" panose="020F0502020204030204" pitchFamily="34" charset="0"/>
                <a:ea typeface="Calibri" panose="020F0502020204030204" pitchFamily="34" charset="0"/>
              </a:rPr>
              <a:t>and Industry </a:t>
            </a:r>
            <a:r>
              <a:rPr lang="en-US" sz="3200" dirty="0">
                <a:effectLst/>
                <a:latin typeface="Calibri" panose="020F0502020204030204" pitchFamily="34" charset="0"/>
                <a:ea typeface="Calibri" panose="020F0502020204030204" pitchFamily="34" charset="0"/>
              </a:rPr>
              <a:t>Credential records reported for each student in the 2022 cohort </a:t>
            </a:r>
          </a:p>
          <a:p>
            <a:pPr lvl="1">
              <a:spcBef>
                <a:spcPts val="0"/>
              </a:spcBef>
            </a:pPr>
            <a:r>
              <a:rPr lang="en-US" sz="2800" dirty="0">
                <a:latin typeface="Calibri" panose="020F0502020204030204" pitchFamily="34" charset="0"/>
                <a:ea typeface="Calibri" panose="020F0502020204030204" pitchFamily="34" charset="0"/>
              </a:rPr>
              <a:t>R</a:t>
            </a:r>
            <a:r>
              <a:rPr lang="en-US" sz="2800" dirty="0">
                <a:effectLst/>
                <a:latin typeface="Calibri" panose="020F0502020204030204" pitchFamily="34" charset="0"/>
                <a:ea typeface="Calibri" panose="020F0502020204030204" pitchFamily="34" charset="0"/>
              </a:rPr>
              <a:t>eport all assessment scores received </a:t>
            </a:r>
          </a:p>
          <a:p>
            <a:pPr lvl="1">
              <a:spcBef>
                <a:spcPts val="0"/>
              </a:spcBef>
            </a:pPr>
            <a:r>
              <a:rPr lang="en-US" sz="2800" dirty="0">
                <a:effectLst/>
                <a:latin typeface="Calibri" panose="020F0502020204030204" pitchFamily="34" charset="0"/>
                <a:ea typeface="Calibri" panose="020F0502020204030204" pitchFamily="34" charset="0"/>
              </a:rPr>
              <a:t>Reports are reflective of current graduation requirements to meet this pathway</a:t>
            </a:r>
          </a:p>
          <a:p>
            <a:pPr lvl="1">
              <a:spcBef>
                <a:spcPts val="0"/>
              </a:spcBef>
            </a:pPr>
            <a:r>
              <a:rPr lang="en-US" sz="2800" dirty="0">
                <a:latin typeface="Calibri" panose="020F0502020204030204" pitchFamily="34" charset="0"/>
                <a:ea typeface="Calibri" panose="020F0502020204030204" pitchFamily="34" charset="0"/>
              </a:rPr>
              <a:t>R</a:t>
            </a:r>
            <a:r>
              <a:rPr lang="en-US" sz="2800" dirty="0">
                <a:effectLst/>
                <a:latin typeface="Calibri" panose="020F0502020204030204" pitchFamily="34" charset="0"/>
                <a:ea typeface="Calibri" panose="020F0502020204030204" pitchFamily="34" charset="0"/>
              </a:rPr>
              <a:t>eview to ensure reporting accuracy </a:t>
            </a:r>
          </a:p>
          <a:p>
            <a:pPr lvl="1">
              <a:spcBef>
                <a:spcPts val="0"/>
              </a:spcBef>
            </a:pPr>
            <a:r>
              <a:rPr lang="en-US" sz="2800" dirty="0"/>
              <a:t>For more information on this graduation pathway including graduation flexibility, go to http://education.ohio.gov/Topics/Ohio-s-Graduation-Requirements/Industry-Recognized-Credentials</a:t>
            </a:r>
          </a:p>
          <a:p>
            <a:pPr marL="457200" lvl="1" indent="0">
              <a:spcBef>
                <a:spcPts val="0"/>
              </a:spcBef>
              <a:buNone/>
            </a:pPr>
            <a:endParaRPr lang="en-US" sz="28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383239E3-36DD-4BBE-A391-33A84397D685}"/>
              </a:ext>
            </a:extLst>
          </p:cNvPr>
          <p:cNvSpPr>
            <a:spLocks noGrp="1"/>
          </p:cNvSpPr>
          <p:nvPr>
            <p:ph type="sldNum" sz="quarter" idx="12"/>
          </p:nvPr>
        </p:nvSpPr>
        <p:spPr/>
        <p:txBody>
          <a:bodyPr/>
          <a:lstStyle/>
          <a:p>
            <a:fld id="{1BC7DB03-7057-184B-9DF0-B5FFC5E3886A}" type="slidenum">
              <a:rPr lang="en-US" smtClean="0"/>
              <a:t>98</a:t>
            </a:fld>
            <a:endParaRPr lang="en-US" dirty="0"/>
          </a:p>
        </p:txBody>
      </p:sp>
    </p:spTree>
    <p:extLst>
      <p:ext uri="{BB962C8B-B14F-4D97-AF65-F5344CB8AC3E}">
        <p14:creationId xmlns:p14="http://schemas.microsoft.com/office/powerpoint/2010/main" val="1815481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1354"/>
          </a:xfrm>
        </p:spPr>
        <p:txBody>
          <a:bodyPr/>
          <a:lstStyle/>
          <a:p>
            <a:pPr marL="0" indent="0">
              <a:buNone/>
            </a:pPr>
            <a:r>
              <a:rPr lang="en-US" sz="4400" b="1" dirty="0"/>
              <a:t>2022 GRAD</a:t>
            </a:r>
            <a:r>
              <a:rPr lang="en-US" b="1" dirty="0"/>
              <a:t> </a:t>
            </a:r>
            <a:r>
              <a:rPr lang="en-US" sz="4400" b="1" dirty="0"/>
              <a:t>Cohort</a:t>
            </a:r>
            <a:r>
              <a:rPr lang="en-US" b="1" dirty="0"/>
              <a:t> </a:t>
            </a:r>
            <a:r>
              <a:rPr lang="en-US" sz="4400" b="1" dirty="0"/>
              <a:t>WK Ind Cred Path</a:t>
            </a:r>
            <a:r>
              <a:rPr lang="en-US" b="1" dirty="0"/>
              <a:t> </a:t>
            </a:r>
            <a:r>
              <a:rPr lang="en-US" sz="4400" b="1" dirty="0"/>
              <a:t>Req</a:t>
            </a:r>
            <a:r>
              <a:rPr lang="en-US" b="1" dirty="0"/>
              <a:t> S</a:t>
            </a:r>
            <a:r>
              <a:rPr lang="en-US" sz="4400" b="1" dirty="0"/>
              <a:t>tat</a:t>
            </a:r>
          </a:p>
        </p:txBody>
      </p:sp>
      <p:sp>
        <p:nvSpPr>
          <p:cNvPr id="3" name="Content Placeholder 2"/>
          <p:cNvSpPr>
            <a:spLocks noGrp="1"/>
          </p:cNvSpPr>
          <p:nvPr>
            <p:ph idx="1"/>
          </p:nvPr>
        </p:nvSpPr>
        <p:spPr>
          <a:xfrm>
            <a:off x="662152" y="1457012"/>
            <a:ext cx="11049000" cy="4541854"/>
          </a:xfrm>
        </p:spPr>
        <p:txBody>
          <a:bodyPr>
            <a:normAutofit lnSpcReduction="10000"/>
          </a:bodyPr>
          <a:lstStyle/>
          <a:p>
            <a:r>
              <a:rPr lang="en-US" sz="3200" dirty="0"/>
              <a:t>Contains the highest score from the Workkeys assessment </a:t>
            </a:r>
          </a:p>
          <a:p>
            <a:r>
              <a:rPr lang="en-US" sz="3200" dirty="0"/>
              <a:t>Contains Industry Credentials earned</a:t>
            </a:r>
          </a:p>
          <a:p>
            <a:r>
              <a:rPr lang="en-US" sz="3200" dirty="0"/>
              <a:t>Student must meet remediation free score of 14 on the Workkeys exam (at least three points in each subject area)</a:t>
            </a:r>
          </a:p>
          <a:p>
            <a:pPr lvl="1"/>
            <a:r>
              <a:rPr lang="en-US" sz="2800" dirty="0"/>
              <a:t>AND obtain 12 points for industry credentials in a single career field</a:t>
            </a:r>
          </a:p>
          <a:p>
            <a:r>
              <a:rPr lang="en-US" sz="3200" dirty="0"/>
              <a:t>Assessment data for a student on this report will be blank if not earned or reported</a:t>
            </a:r>
          </a:p>
          <a:p>
            <a:r>
              <a:rPr lang="en-US" sz="3200" dirty="0"/>
              <a:t>Last column will contain a Yes or No value to indicate this pathway as met or not met</a:t>
            </a:r>
          </a:p>
        </p:txBody>
      </p:sp>
      <p:sp>
        <p:nvSpPr>
          <p:cNvPr id="4" name="Slide Number Placeholder 3"/>
          <p:cNvSpPr>
            <a:spLocks noGrp="1"/>
          </p:cNvSpPr>
          <p:nvPr>
            <p:ph type="sldNum" sz="quarter" idx="12"/>
          </p:nvPr>
        </p:nvSpPr>
        <p:spPr/>
        <p:txBody>
          <a:bodyPr/>
          <a:lstStyle/>
          <a:p>
            <a:fld id="{1BC7DB03-7057-184B-9DF0-B5FFC5E3886A}" type="slidenum">
              <a:rPr lang="en-US" smtClean="0"/>
              <a:t>99</a:t>
            </a:fld>
            <a:endParaRPr lang="en-US" dirty="0"/>
          </a:p>
        </p:txBody>
      </p:sp>
    </p:spTree>
    <p:extLst>
      <p:ext uri="{BB962C8B-B14F-4D97-AF65-F5344CB8AC3E}">
        <p14:creationId xmlns:p14="http://schemas.microsoft.com/office/powerpoint/2010/main" val="420796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49570</TotalTime>
  <Words>11811</Words>
  <Application>Microsoft Office PowerPoint</Application>
  <PresentationFormat>Widescreen</PresentationFormat>
  <Paragraphs>1134</Paragraphs>
  <Slides>107</Slides>
  <Notes>107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107</vt:i4>
      </vt:variant>
    </vt:vector>
  </HeadingPairs>
  <TitlesOfParts>
    <vt:vector size="113" baseType="lpstr">
      <vt:lpstr>Arial</vt:lpstr>
      <vt:lpstr>Calibri</vt:lpstr>
      <vt:lpstr>Calibri Light</vt:lpstr>
      <vt:lpstr>Open Sans</vt:lpstr>
      <vt:lpstr>Times New Roman</vt:lpstr>
      <vt:lpstr>Office Theme</vt:lpstr>
      <vt:lpstr>Troubleshooting  FY22 Graduation Reports </vt:lpstr>
      <vt:lpstr>PowerPoint Presentation</vt:lpstr>
      <vt:lpstr>Outline</vt:lpstr>
      <vt:lpstr>Overview</vt:lpstr>
      <vt:lpstr>Graduation Reports </vt:lpstr>
      <vt:lpstr>Class of 2022 Graduation Requirements</vt:lpstr>
      <vt:lpstr>Accessing Graduation Reports</vt:lpstr>
      <vt:lpstr>Level 2 Reports</vt:lpstr>
      <vt:lpstr>Level 2 Reports, cont’d</vt:lpstr>
      <vt:lpstr>Received Files</vt:lpstr>
      <vt:lpstr>Prepare the Report</vt:lpstr>
      <vt:lpstr>Quick Check</vt:lpstr>
      <vt:lpstr>   Newly Assigned to Grad Cohort Report </vt:lpstr>
      <vt:lpstr>Newly Assigned to Grad Cohort Report </vt:lpstr>
      <vt:lpstr>Newly Assigned to Grad Cohort, cont’d</vt:lpstr>
      <vt:lpstr>Newly Assigned to Grad Cohort, cont’d</vt:lpstr>
      <vt:lpstr>Filter on Result Codes </vt:lpstr>
      <vt:lpstr>Filter on Result Codes, cont’d </vt:lpstr>
      <vt:lpstr>Quick Check</vt:lpstr>
      <vt:lpstr>Grad Cohort Year Status Reports</vt:lpstr>
      <vt:lpstr>Graduation Cohort Year Status Reports</vt:lpstr>
      <vt:lpstr>Graduation Rates and the LRC</vt:lpstr>
      <vt:lpstr>Graduate Collection Level 2 Reports</vt:lpstr>
      <vt:lpstr>Grad Cohort Report Columns</vt:lpstr>
      <vt:lpstr>Grad Cohort Report Columns, cont’d</vt:lpstr>
      <vt:lpstr>Grad Cohort Report Columns, cont’d</vt:lpstr>
      <vt:lpstr>Class of 2022 Graduation Pathways</vt:lpstr>
      <vt:lpstr>Grad Cohort Report Columns, cont’d</vt:lpstr>
      <vt:lpstr>Grad Cohort Report Columns, cont’d</vt:lpstr>
      <vt:lpstr>Grad Cohort Report Columns, cont’d</vt:lpstr>
      <vt:lpstr>Where Students Count for Graduation  </vt:lpstr>
      <vt:lpstr>Result Codes and the Graduation Rate </vt:lpstr>
      <vt:lpstr>Result Codes and the Graduation Rate, cont’d</vt:lpstr>
      <vt:lpstr>Student Accountability Moved to Another LEA</vt:lpstr>
      <vt:lpstr>Student Accountable in State Rate but not LEA</vt:lpstr>
      <vt:lpstr> Student has Exited Ohio Rate  </vt:lpstr>
      <vt:lpstr>Student Accountable in This LEA</vt:lpstr>
      <vt:lpstr>Student Accountable in This LEA, cont’d</vt:lpstr>
      <vt:lpstr>Student Accountable in this LEA, cont’d</vt:lpstr>
      <vt:lpstr>Student Accountable in This LEA, cont’d</vt:lpstr>
      <vt:lpstr>Student Accountable in This LEA, cont’d</vt:lpstr>
      <vt:lpstr>Withdrawal Override (FC) Record </vt:lpstr>
      <vt:lpstr>SSIDs and the Graduation Rate</vt:lpstr>
      <vt:lpstr>Student Accountable in This LEA, cont’d</vt:lpstr>
      <vt:lpstr>Calculate the Graduation Rate</vt:lpstr>
      <vt:lpstr>Quick Check</vt:lpstr>
      <vt:lpstr>CTE Grad Cohort Reports</vt:lpstr>
      <vt:lpstr>CTE Grad Cohort Reports</vt:lpstr>
      <vt:lpstr>CTE Grad Cohort Reports, cont’d </vt:lpstr>
      <vt:lpstr>CTE Grad Cohort Report Columns </vt:lpstr>
      <vt:lpstr>CTE Grad Cohort Report Columns, cont’d </vt:lpstr>
      <vt:lpstr>CTE Grad Cohort Report Columns, cont’d </vt:lpstr>
      <vt:lpstr>CTE Grad Report Result Code CG0000</vt:lpstr>
      <vt:lpstr>CTE Grad Report Result Code CG9997</vt:lpstr>
      <vt:lpstr>CTE Grad Report Result Code CG9998</vt:lpstr>
      <vt:lpstr>CTE Grad Report Result Code CG9999</vt:lpstr>
      <vt:lpstr>Quick Check</vt:lpstr>
      <vt:lpstr>Grad Issues Report </vt:lpstr>
      <vt:lpstr>Grad Issues Report </vt:lpstr>
      <vt:lpstr>Grad Issues Report</vt:lpstr>
      <vt:lpstr>Filter by Result Code </vt:lpstr>
      <vt:lpstr>Filter by Result Code, cont’d</vt:lpstr>
      <vt:lpstr>Complete Courses</vt:lpstr>
      <vt:lpstr>Filter by Result Code, cont’d</vt:lpstr>
      <vt:lpstr>Diploma Date Element Definition</vt:lpstr>
      <vt:lpstr>Diploma Date Clarification, cont’d</vt:lpstr>
      <vt:lpstr>Filter by Result Code</vt:lpstr>
      <vt:lpstr>Filter by Result Code, cont’d</vt:lpstr>
      <vt:lpstr>Filter by Result Code, cont’d </vt:lpstr>
      <vt:lpstr>Filter by Result Code, cont’d</vt:lpstr>
      <vt:lpstr>Filter by Result Code</vt:lpstr>
      <vt:lpstr>Quick Check</vt:lpstr>
      <vt:lpstr>Graduation Gen Issues Reports</vt:lpstr>
      <vt:lpstr>Gen Issues for LEAs reporting Graduates</vt:lpstr>
      <vt:lpstr>Gen Issues 4yr and 5yr Checks </vt:lpstr>
      <vt:lpstr>Additional Gen Issues for DPR Schools </vt:lpstr>
      <vt:lpstr>Quick Check</vt:lpstr>
      <vt:lpstr>Graduation Cohort Pathway Reports </vt:lpstr>
      <vt:lpstr>Class of 2022 Graduation Pathways</vt:lpstr>
      <vt:lpstr>Assessments used in Pathway Reports </vt:lpstr>
      <vt:lpstr>Ohio’s State Tests Pathway Substitute Tests</vt:lpstr>
      <vt:lpstr>2022 Graduation Cohort Pathway Reports</vt:lpstr>
      <vt:lpstr>2022 Graduation Cohort Pathway Reports </vt:lpstr>
      <vt:lpstr> 2022_GRAD_Cohort-EOC-Path-Req-Stat_2022XXXX.xls </vt:lpstr>
      <vt:lpstr>Graduation Points </vt:lpstr>
      <vt:lpstr>Total Graduation Points</vt:lpstr>
      <vt:lpstr>Points/Pathway Met</vt:lpstr>
      <vt:lpstr> 2022 GRAD Cohort EOC Asmnt Detail </vt:lpstr>
      <vt:lpstr>EOC Assessment Detail</vt:lpstr>
      <vt:lpstr> 2022 GRAD Cohort Non EOC Pts Detail </vt:lpstr>
      <vt:lpstr>2022 GRAD Cohort Non EOC Pts Detail, cont’d</vt:lpstr>
      <vt:lpstr>2022 GRAD Cohort Non EOC Pts Detail, cont’d</vt:lpstr>
      <vt:lpstr>Non-EOC Points Detail</vt:lpstr>
      <vt:lpstr>College and Career Readiness Tests Pathway</vt:lpstr>
      <vt:lpstr>SAT ACT Pathway Reports Update</vt:lpstr>
      <vt:lpstr>2022 GRAD Cohort SAT ACT Path Req Stat</vt:lpstr>
      <vt:lpstr>2022 GRAD Cohort SAT ACT Path Req Stat</vt:lpstr>
      <vt:lpstr>Industry Credential and Workkeys Pathway Report </vt:lpstr>
      <vt:lpstr>2022 GRAD Cohort WK Ind Cred Path Req Stat</vt:lpstr>
      <vt:lpstr>2022_GRAD_Cohort_WK-IndCred_Path_Req_stat</vt:lpstr>
      <vt:lpstr>Quick Check</vt:lpstr>
      <vt:lpstr>Report Card College, Career, Workforce, and Military Readiness Report</vt:lpstr>
      <vt:lpstr>2022_RPTCRD_CCWMRdy Report</vt:lpstr>
      <vt:lpstr>2022_RPTCRD_CCWMRdy Report</vt:lpstr>
      <vt:lpstr>Summary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 Training</dc:title>
  <dc:creator>Edward Hill</dc:creator>
  <cp:lastModifiedBy>Karen Wilson</cp:lastModifiedBy>
  <cp:revision>1874</cp:revision>
  <cp:lastPrinted>2022-08-16T14:41:42Z</cp:lastPrinted>
  <dcterms:created xsi:type="dcterms:W3CDTF">2016-04-29T15:21:53Z</dcterms:created>
  <dcterms:modified xsi:type="dcterms:W3CDTF">2022-08-31T17:57:46Z</dcterms:modified>
</cp:coreProperties>
</file>