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6"/>
  </p:notesMasterIdLst>
  <p:sldIdLst>
    <p:sldId id="256" r:id="rId2"/>
    <p:sldId id="445" r:id="rId3"/>
    <p:sldId id="257" r:id="rId4"/>
    <p:sldId id="361" r:id="rId5"/>
    <p:sldId id="411" r:id="rId6"/>
    <p:sldId id="430" r:id="rId7"/>
    <p:sldId id="431" r:id="rId8"/>
    <p:sldId id="357" r:id="rId9"/>
    <p:sldId id="418" r:id="rId10"/>
    <p:sldId id="426" r:id="rId11"/>
    <p:sldId id="424" r:id="rId12"/>
    <p:sldId id="433" r:id="rId13"/>
    <p:sldId id="407" r:id="rId14"/>
    <p:sldId id="449" r:id="rId15"/>
    <p:sldId id="450" r:id="rId16"/>
    <p:sldId id="432" r:id="rId17"/>
    <p:sldId id="448" r:id="rId18"/>
    <p:sldId id="447" r:id="rId19"/>
    <p:sldId id="409" r:id="rId20"/>
    <p:sldId id="452" r:id="rId21"/>
    <p:sldId id="453" r:id="rId22"/>
    <p:sldId id="363" r:id="rId23"/>
    <p:sldId id="412" r:id="rId24"/>
    <p:sldId id="391" r:id="rId25"/>
    <p:sldId id="446" r:id="rId26"/>
    <p:sldId id="435" r:id="rId27"/>
    <p:sldId id="457" r:id="rId28"/>
    <p:sldId id="458" r:id="rId29"/>
    <p:sldId id="414" r:id="rId30"/>
    <p:sldId id="413" r:id="rId31"/>
    <p:sldId id="436" r:id="rId32"/>
    <p:sldId id="456" r:id="rId33"/>
    <p:sldId id="395" r:id="rId34"/>
    <p:sldId id="455" r:id="rId35"/>
    <p:sldId id="353" r:id="rId36"/>
    <p:sldId id="416" r:id="rId37"/>
    <p:sldId id="415" r:id="rId38"/>
    <p:sldId id="384" r:id="rId39"/>
    <p:sldId id="309" r:id="rId40"/>
    <p:sldId id="427" r:id="rId41"/>
    <p:sldId id="354" r:id="rId42"/>
    <p:sldId id="428" r:id="rId43"/>
    <p:sldId id="439" r:id="rId44"/>
    <p:sldId id="442" r:id="rId45"/>
    <p:sldId id="441" r:id="rId46"/>
    <p:sldId id="438" r:id="rId47"/>
    <p:sldId id="437" r:id="rId48"/>
    <p:sldId id="440" r:id="rId49"/>
    <p:sldId id="443" r:id="rId50"/>
    <p:sldId id="444" r:id="rId51"/>
    <p:sldId id="397" r:id="rId52"/>
    <p:sldId id="262" r:id="rId53"/>
    <p:sldId id="429" r:id="rId54"/>
    <p:sldId id="342" r:id="rId5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2758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8" autoAdjust="0"/>
    <p:restoredTop sz="76313" autoAdjust="0"/>
  </p:normalViewPr>
  <p:slideViewPr>
    <p:cSldViewPr snapToGrid="0" snapToObjects="1">
      <p:cViewPr varScale="1">
        <p:scale>
          <a:sx n="88" d="100"/>
          <a:sy n="88" d="100"/>
        </p:scale>
        <p:origin x="124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9684"/>
    </p:cViewPr>
  </p:sorterViewPr>
  <p:notesViewPr>
    <p:cSldViewPr snapToGrid="0" snapToObjects="1">
      <p:cViewPr varScale="1">
        <p:scale>
          <a:sx n="53" d="100"/>
          <a:sy n="53" d="100"/>
        </p:scale>
        <p:origin x="282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1727"/>
          </a:xfrm>
          <a:prstGeom prst="rect">
            <a:avLst/>
          </a:prstGeom>
        </p:spPr>
        <p:txBody>
          <a:bodyPr vert="horz" lIns="96647" tIns="48324" rIns="96647" bIns="48324" rtlCol="0"/>
          <a:lstStyle>
            <a:lvl1pPr algn="l">
              <a:defRPr sz="1200"/>
            </a:lvl1pPr>
          </a:lstStyle>
          <a:p>
            <a:endParaRPr lang="en-US" dirty="0"/>
          </a:p>
        </p:txBody>
      </p:sp>
      <p:sp>
        <p:nvSpPr>
          <p:cNvPr id="3" name="Date Placeholder 2"/>
          <p:cNvSpPr>
            <a:spLocks noGrp="1"/>
          </p:cNvSpPr>
          <p:nvPr>
            <p:ph type="dt" idx="1"/>
          </p:nvPr>
        </p:nvSpPr>
        <p:spPr>
          <a:xfrm>
            <a:off x="4143588" y="0"/>
            <a:ext cx="3169921" cy="481727"/>
          </a:xfrm>
          <a:prstGeom prst="rect">
            <a:avLst/>
          </a:prstGeom>
        </p:spPr>
        <p:txBody>
          <a:bodyPr vert="horz" lIns="96647" tIns="48324" rIns="96647" bIns="48324" rtlCol="0"/>
          <a:lstStyle>
            <a:lvl1pPr algn="r">
              <a:defRPr sz="1200"/>
            </a:lvl1pPr>
          </a:lstStyle>
          <a:p>
            <a:fld id="{3D328E97-1C17-4CF3-801B-A772B8382C94}" type="datetimeFigureOut">
              <a:rPr lang="en-US" smtClean="0"/>
              <a:t>11/9/2022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1" cy="481726"/>
          </a:xfrm>
          <a:prstGeom prst="rect">
            <a:avLst/>
          </a:prstGeom>
        </p:spPr>
        <p:txBody>
          <a:bodyPr vert="horz" lIns="96647" tIns="48324" rIns="96647" bIns="4832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9119476"/>
            <a:ext cx="3169921" cy="481726"/>
          </a:xfrm>
          <a:prstGeom prst="rect">
            <a:avLst/>
          </a:prstGeom>
        </p:spPr>
        <p:txBody>
          <a:bodyPr vert="horz" lIns="96647" tIns="48324" rIns="96647" bIns="48324" rtlCol="0" anchor="b"/>
          <a:lstStyle>
            <a:lvl1pPr algn="r">
              <a:defRPr sz="1200"/>
            </a:lvl1pPr>
          </a:lstStyle>
          <a:p>
            <a:fld id="{A14D76B5-9437-466B-8333-8FA70E4511FB}" type="slidenum">
              <a:rPr lang="en-US" smtClean="0"/>
              <a:t>‹#›</a:t>
            </a:fld>
            <a:endParaRPr lang="en-US" dirty="0"/>
          </a:p>
        </p:txBody>
      </p:sp>
    </p:spTree>
    <p:extLst>
      <p:ext uri="{BB962C8B-B14F-4D97-AF65-F5344CB8AC3E}">
        <p14:creationId xmlns:p14="http://schemas.microsoft.com/office/powerpoint/2010/main" val="276739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a:t>
            </a:fld>
            <a:endParaRPr lang="en-US" dirty="0"/>
          </a:p>
        </p:txBody>
      </p:sp>
    </p:spTree>
    <p:extLst>
      <p:ext uri="{BB962C8B-B14F-4D97-AF65-F5344CB8AC3E}">
        <p14:creationId xmlns:p14="http://schemas.microsoft.com/office/powerpoint/2010/main" val="2508526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10</a:t>
            </a:fld>
            <a:endParaRPr lang="en-US" dirty="0"/>
          </a:p>
        </p:txBody>
      </p:sp>
    </p:spTree>
    <p:extLst>
      <p:ext uri="{BB962C8B-B14F-4D97-AF65-F5344CB8AC3E}">
        <p14:creationId xmlns:p14="http://schemas.microsoft.com/office/powerpoint/2010/main" val="846159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Throughout the remainder of the workshop, keep the (</a:t>
            </a:r>
            <a:r>
              <a:rPr lang="en-US" b="0" i="0" u="none" dirty="0">
                <a:solidFill>
                  <a:schemeClr val="tx1"/>
                </a:solidFill>
              </a:rPr>
              <a:t>FCCD-001) Federal Child Count Detail DEMO spreadsheet</a:t>
            </a:r>
            <a:r>
              <a:rPr lang="en-US" b="0" i="0" u="none" baseline="0" dirty="0">
                <a:solidFill>
                  <a:schemeClr val="tx1"/>
                </a:solidFill>
              </a:rPr>
              <a:t> </a:t>
            </a:r>
            <a:r>
              <a:rPr lang="en-US" dirty="0">
                <a:solidFill>
                  <a:schemeClr val="tx1"/>
                </a:solidFill>
              </a:rPr>
              <a:t>open.</a:t>
            </a:r>
          </a:p>
          <a:p>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11</a:t>
            </a:fld>
            <a:endParaRPr lang="en-US" dirty="0"/>
          </a:p>
        </p:txBody>
      </p:sp>
    </p:spTree>
    <p:extLst>
      <p:ext uri="{BB962C8B-B14F-4D97-AF65-F5344CB8AC3E}">
        <p14:creationId xmlns:p14="http://schemas.microsoft.com/office/powerpoint/2010/main" val="1945235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rPr>
              <a:t>Severity Code is in column C </a:t>
            </a:r>
            <a:r>
              <a:rPr lang="en-US" strike="sngStrike" baseline="0" dirty="0">
                <a:solidFill>
                  <a:schemeClr val="tx1"/>
                </a:solidFill>
              </a:rPr>
              <a:t>and Error Severity Number is in column Y. </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12</a:t>
            </a:fld>
            <a:endParaRPr lang="en-US" dirty="0"/>
          </a:p>
        </p:txBody>
      </p:sp>
    </p:spTree>
    <p:extLst>
      <p:ext uri="{BB962C8B-B14F-4D97-AF65-F5344CB8AC3E}">
        <p14:creationId xmlns:p14="http://schemas.microsoft.com/office/powerpoint/2010/main" val="2698904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revisit this report throughout the reporting period as changes to EMIS data by your district or other districts can impact this report. </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13</a:t>
            </a:fld>
            <a:endParaRPr lang="en-US" dirty="0"/>
          </a:p>
        </p:txBody>
      </p:sp>
    </p:spTree>
    <p:extLst>
      <p:ext uri="{BB962C8B-B14F-4D97-AF65-F5344CB8AC3E}">
        <p14:creationId xmlns:p14="http://schemas.microsoft.com/office/powerpoint/2010/main" val="4165254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non-public students receiving related services will be included in the count if reported with an active IEP event reported as of October 31. ISP events are not considered when including a services only non-public student in the Federal Child Count and will appear the FCC Detail report with status code FC0005, as not meeting inclusion filters.</a:t>
            </a:r>
          </a:p>
          <a:p>
            <a:endParaRPr lang="en-US" dirty="0"/>
          </a:p>
          <a:p>
            <a:r>
              <a:rPr lang="en-US" b="1" dirty="0"/>
              <a:t>New updated from 12/21/2022 </a:t>
            </a:r>
            <a:r>
              <a:rPr lang="en-US" dirty="0"/>
              <a:t>Ohio School for the Blind, Ohio School for the Deaf and Pilot Program students count back at the resident district, only DYS students count at the DYS, the report explanation has not been updated but noted in helpdesk ticket 102354 that the documentation is not correct. </a:t>
            </a:r>
          </a:p>
          <a:p>
            <a:endParaRPr lang="en-US" dirty="0"/>
          </a:p>
          <a:p>
            <a:endParaRPr lang="en-US" baseline="0" dirty="0"/>
          </a:p>
        </p:txBody>
      </p:sp>
      <p:sp>
        <p:nvSpPr>
          <p:cNvPr id="4" name="Slide Number Placeholder 3"/>
          <p:cNvSpPr>
            <a:spLocks noGrp="1"/>
          </p:cNvSpPr>
          <p:nvPr>
            <p:ph type="sldNum" sz="quarter" idx="5"/>
          </p:nvPr>
        </p:nvSpPr>
        <p:spPr/>
        <p:txBody>
          <a:bodyPr/>
          <a:lstStyle/>
          <a:p>
            <a:fld id="{A14D76B5-9437-466B-8333-8FA70E4511FB}" type="slidenum">
              <a:rPr lang="en-US" smtClean="0"/>
              <a:t>14</a:t>
            </a:fld>
            <a:endParaRPr lang="en-US" dirty="0"/>
          </a:p>
        </p:txBody>
      </p:sp>
    </p:spTree>
    <p:extLst>
      <p:ext uri="{BB962C8B-B14F-4D97-AF65-F5344CB8AC3E}">
        <p14:creationId xmlns:p14="http://schemas.microsoft.com/office/powerpoint/2010/main" val="237104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15</a:t>
            </a:fld>
            <a:endParaRPr lang="en-US" dirty="0"/>
          </a:p>
        </p:txBody>
      </p:sp>
    </p:spTree>
    <p:extLst>
      <p:ext uri="{BB962C8B-B14F-4D97-AF65-F5344CB8AC3E}">
        <p14:creationId xmlns:p14="http://schemas.microsoft.com/office/powerpoint/2010/main" val="4246493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Demonstrate</a:t>
            </a:r>
            <a:r>
              <a:rPr lang="en-US" baseline="0" dirty="0">
                <a:solidFill>
                  <a:schemeClr val="tx1"/>
                </a:solidFill>
              </a:rPr>
              <a:t> </a:t>
            </a:r>
            <a:r>
              <a:rPr lang="en-US" dirty="0">
                <a:solidFill>
                  <a:schemeClr val="tx1"/>
                </a:solidFill>
              </a:rPr>
              <a:t>where</a:t>
            </a:r>
            <a:r>
              <a:rPr lang="en-US" baseline="0" dirty="0">
                <a:solidFill>
                  <a:schemeClr val="tx1"/>
                </a:solidFill>
              </a:rPr>
              <a:t> these values are located on the </a:t>
            </a:r>
            <a:r>
              <a:rPr lang="en-US" dirty="0">
                <a:solidFill>
                  <a:schemeClr val="tx1"/>
                </a:solidFill>
              </a:rPr>
              <a:t>(</a:t>
            </a:r>
            <a:r>
              <a:rPr lang="en-US" b="0" i="0" u="none" dirty="0">
                <a:solidFill>
                  <a:schemeClr val="tx1"/>
                </a:solidFill>
              </a:rPr>
              <a:t>FCCD-001) Federal Child Count Detail DEMO spreadsheet</a:t>
            </a:r>
            <a:r>
              <a:rPr lang="en-US" b="0" i="0" u="none" baseline="0" dirty="0">
                <a:solidFill>
                  <a:schemeClr val="tx1"/>
                </a:solidFill>
              </a:rPr>
              <a:t>.</a:t>
            </a:r>
            <a:r>
              <a:rPr lang="en-US" baseline="0" dirty="0">
                <a:solidFill>
                  <a:schemeClr val="tx1"/>
                </a:solidFill>
              </a:rPr>
              <a:t> </a:t>
            </a:r>
          </a:p>
          <a:p>
            <a:endParaRPr lang="en-US" baseline="0" dirty="0">
              <a:solidFill>
                <a:schemeClr val="tx1"/>
              </a:solidFill>
            </a:endParaRPr>
          </a:p>
          <a:p>
            <a:endParaRPr lang="en-US" baseline="0" dirty="0"/>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A14D76B5-9437-466B-8333-8FA70E4511FB}" type="slidenum">
              <a:rPr lang="en-US" smtClean="0"/>
              <a:t>16</a:t>
            </a:fld>
            <a:endParaRPr lang="en-US" dirty="0"/>
          </a:p>
        </p:txBody>
      </p:sp>
    </p:spTree>
    <p:extLst>
      <p:ext uri="{BB962C8B-B14F-4D97-AF65-F5344CB8AC3E}">
        <p14:creationId xmlns:p14="http://schemas.microsoft.com/office/powerpoint/2010/main" val="3123022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rPr>
              <a:t>Note that the Admission Date values on the demo file are zeros however district files will contain actual admission dates from EMIS data in the district reports.</a:t>
            </a:r>
          </a:p>
          <a:p>
            <a:endParaRPr lang="en-US" baseline="0" dirty="0">
              <a:solidFill>
                <a:schemeClr val="tx1"/>
              </a:solidFill>
            </a:endParaRPr>
          </a:p>
          <a:p>
            <a:endParaRPr lang="en-US" baseline="0" dirty="0"/>
          </a:p>
        </p:txBody>
      </p:sp>
      <p:sp>
        <p:nvSpPr>
          <p:cNvPr id="4" name="Slide Number Placeholder 3"/>
          <p:cNvSpPr>
            <a:spLocks noGrp="1"/>
          </p:cNvSpPr>
          <p:nvPr>
            <p:ph type="sldNum" sz="quarter" idx="5"/>
          </p:nvPr>
        </p:nvSpPr>
        <p:spPr/>
        <p:txBody>
          <a:bodyPr/>
          <a:lstStyle/>
          <a:p>
            <a:fld id="{A14D76B5-9437-466B-8333-8FA70E4511FB}" type="slidenum">
              <a:rPr lang="en-US" smtClean="0"/>
              <a:t>17</a:t>
            </a:fld>
            <a:endParaRPr lang="en-US" dirty="0"/>
          </a:p>
        </p:txBody>
      </p:sp>
    </p:spTree>
    <p:extLst>
      <p:ext uri="{BB962C8B-B14F-4D97-AF65-F5344CB8AC3E}">
        <p14:creationId xmlns:p14="http://schemas.microsoft.com/office/powerpoint/2010/main" val="1326650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talk more about LRE SRC Codes on the next two slides. </a:t>
            </a:r>
          </a:p>
          <a:p>
            <a:endParaRPr lang="en-US" dirty="0"/>
          </a:p>
          <a:p>
            <a:endParaRPr lang="en-US" baseline="0" dirty="0"/>
          </a:p>
        </p:txBody>
      </p:sp>
      <p:sp>
        <p:nvSpPr>
          <p:cNvPr id="4" name="Slide Number Placeholder 3"/>
          <p:cNvSpPr>
            <a:spLocks noGrp="1"/>
          </p:cNvSpPr>
          <p:nvPr>
            <p:ph type="sldNum" sz="quarter" idx="5"/>
          </p:nvPr>
        </p:nvSpPr>
        <p:spPr/>
        <p:txBody>
          <a:bodyPr/>
          <a:lstStyle/>
          <a:p>
            <a:fld id="{A14D76B5-9437-466B-8333-8FA70E4511FB}" type="slidenum">
              <a:rPr lang="en-US" smtClean="0"/>
              <a:t>18</a:t>
            </a:fld>
            <a:endParaRPr lang="en-US" dirty="0"/>
          </a:p>
        </p:txBody>
      </p:sp>
    </p:spTree>
    <p:extLst>
      <p:ext uri="{BB962C8B-B14F-4D97-AF65-F5344CB8AC3E}">
        <p14:creationId xmlns:p14="http://schemas.microsoft.com/office/powerpoint/2010/main" val="768884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examples demonstrate how the Status Code and DIST LRE SRC CODE can reflect the same information or show what data the report is looking at. (FY29) No instance of “1 – No Disability on October 31” was found when creating this presentation.  </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19</a:t>
            </a:fld>
            <a:endParaRPr lang="en-US" dirty="0"/>
          </a:p>
        </p:txBody>
      </p:sp>
    </p:spTree>
    <p:extLst>
      <p:ext uri="{BB962C8B-B14F-4D97-AF65-F5344CB8AC3E}">
        <p14:creationId xmlns:p14="http://schemas.microsoft.com/office/powerpoint/2010/main" val="3378484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2</a:t>
            </a:fld>
            <a:endParaRPr lang="en-US" dirty="0"/>
          </a:p>
        </p:txBody>
      </p:sp>
    </p:spTree>
    <p:extLst>
      <p:ext uri="{BB962C8B-B14F-4D97-AF65-F5344CB8AC3E}">
        <p14:creationId xmlns:p14="http://schemas.microsoft.com/office/powerpoint/2010/main" val="3817712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LRE Source Code 9 has been updated to include 5-year-old students who are in kindergarten and no longer gives 3 to 5-year-old students who are in preschool an LRE of IENS as in years past. 3 to 5-year-old students reported with a How Received of 6 and (starting in FY21) grade level of PS will appear with the LRE Source code of C. Students with a How Received value of 6 who are reported with a grade level of preschool and who are 6 and older will be shown with an LRE Source Code of 9 and will have an LRE of IE39 on the FCC Detail report. These students could also appear on the Gen Issues 483 report because of the unusual age/grade level combination. Note that these students must have an active IEP in place on October 31</a:t>
            </a:r>
            <a:r>
              <a:rPr lang="en-US" baseline="30000" dirty="0"/>
              <a:t>st</a:t>
            </a:r>
            <a:r>
              <a:rPr lang="en-US" dirty="0"/>
              <a:t> to be included in the FCC. </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20</a:t>
            </a:fld>
            <a:endParaRPr lang="en-US" dirty="0"/>
          </a:p>
        </p:txBody>
      </p:sp>
    </p:spTree>
    <p:extLst>
      <p:ext uri="{BB962C8B-B14F-4D97-AF65-F5344CB8AC3E}">
        <p14:creationId xmlns:p14="http://schemas.microsoft.com/office/powerpoint/2010/main" val="3306347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best practice,</a:t>
            </a:r>
            <a:r>
              <a:rPr lang="en-US" baseline="0" dirty="0"/>
              <a:t> </a:t>
            </a:r>
            <a:r>
              <a:rPr lang="en-US" dirty="0"/>
              <a:t>encourage districts</a:t>
            </a:r>
            <a:r>
              <a:rPr lang="en-US" baseline="0" dirty="0"/>
              <a:t> to keep notes from previous troubleshooting of these reports to save time as the reports continue to be generated.</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21</a:t>
            </a:fld>
            <a:endParaRPr lang="en-US" dirty="0"/>
          </a:p>
        </p:txBody>
      </p:sp>
    </p:spTree>
    <p:extLst>
      <p:ext uri="{BB962C8B-B14F-4D97-AF65-F5344CB8AC3E}">
        <p14:creationId xmlns:p14="http://schemas.microsoft.com/office/powerpoint/2010/main" val="96497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proceed through the next</a:t>
            </a:r>
            <a:r>
              <a:rPr lang="en-US" baseline="0" dirty="0"/>
              <a:t> series of slides, filter on the </a:t>
            </a:r>
            <a:r>
              <a:rPr lang="en-US" dirty="0"/>
              <a:t>FED CCT STATUS CODE </a:t>
            </a:r>
            <a:r>
              <a:rPr lang="en-US" baseline="0" dirty="0"/>
              <a:t>column as each status code is explained. If a specific issue is not addressed in this presentation and resolution cannot be determined, then a ticket should be created in the EMIS Helpdesk. Currently there are eight Status Codes on the FCC Detail Report. </a:t>
            </a:r>
          </a:p>
        </p:txBody>
      </p:sp>
      <p:sp>
        <p:nvSpPr>
          <p:cNvPr id="4" name="Slide Number Placeholder 3"/>
          <p:cNvSpPr>
            <a:spLocks noGrp="1"/>
          </p:cNvSpPr>
          <p:nvPr>
            <p:ph type="sldNum" sz="quarter" idx="10"/>
          </p:nvPr>
        </p:nvSpPr>
        <p:spPr/>
        <p:txBody>
          <a:bodyPr/>
          <a:lstStyle/>
          <a:p>
            <a:fld id="{A14D76B5-9437-466B-8333-8FA70E4511FB}" type="slidenum">
              <a:rPr lang="en-US" smtClean="0"/>
              <a:t>22</a:t>
            </a:fld>
            <a:endParaRPr lang="en-US" dirty="0"/>
          </a:p>
        </p:txBody>
      </p:sp>
    </p:spTree>
    <p:extLst>
      <p:ext uri="{BB962C8B-B14F-4D97-AF65-F5344CB8AC3E}">
        <p14:creationId xmlns:p14="http://schemas.microsoft.com/office/powerpoint/2010/main" val="4183525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54">
              <a:defRPr/>
            </a:pPr>
            <a:r>
              <a:rPr lang="en-US" baseline="0" dirty="0"/>
              <a:t>Show where the date of birth can be found in the student information system. </a:t>
            </a:r>
            <a:r>
              <a:rPr lang="en-US" dirty="0"/>
              <a:t>Note that if a date of birth is changed, SSID/IBM data would also need to be corrected</a:t>
            </a:r>
          </a:p>
          <a:p>
            <a:pPr defTabSz="948454">
              <a:defRPr/>
            </a:pPr>
            <a:endParaRPr lang="en-US"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23</a:t>
            </a:fld>
            <a:endParaRPr lang="en-US" dirty="0"/>
          </a:p>
        </p:txBody>
      </p:sp>
    </p:spTree>
    <p:extLst>
      <p:ext uri="{BB962C8B-B14F-4D97-AF65-F5344CB8AC3E}">
        <p14:creationId xmlns:p14="http://schemas.microsoft.com/office/powerpoint/2010/main" val="2894316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54">
              <a:defRPr/>
            </a:pPr>
            <a:r>
              <a:rPr lang="en-US" sz="1100" dirty="0"/>
              <a:t>Show where the student‘s IEP events can be found in the student information system. </a:t>
            </a:r>
            <a:r>
              <a:rPr lang="en-US" sz="1100" b="1" dirty="0"/>
              <a:t>If the student’s age is not correct, another LEA could be reporting the student with a different date of birth.  </a:t>
            </a:r>
            <a:r>
              <a:rPr lang="en-US" sz="1100" dirty="0"/>
              <a:t>ODE will use the earlier date of birth reported. </a:t>
            </a:r>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24</a:t>
            </a:fld>
            <a:endParaRPr lang="en-US" dirty="0"/>
          </a:p>
        </p:txBody>
      </p:sp>
    </p:spTree>
    <p:extLst>
      <p:ext uri="{BB962C8B-B14F-4D97-AF65-F5344CB8AC3E}">
        <p14:creationId xmlns:p14="http://schemas.microsoft.com/office/powerpoint/2010/main" val="3942368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student’s age and grade level will determine how students will count and which type of LRE is expected. Reporting of the Updated October 31 IEP Outcome, FN270 will be discussed in an upcoming slide.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sngStrike" dirty="0"/>
              <a:t>Note also that there is a Gen issues report 482 which looks for kindergarten students who’s last ETR outcome was ET16. These students need a new ETR with an appropriate outcome in place by 12/1.  </a:t>
            </a:r>
            <a:r>
              <a:rPr lang="en-US" strike="noStrike" dirty="0"/>
              <a:t>Removed from GNIS Report on 2/1/2021 no longer valid.</a:t>
            </a:r>
          </a:p>
          <a:p>
            <a:endParaRPr lang="en-US" dirty="0"/>
          </a:p>
          <a:p>
            <a:endParaRPr lang="en-US" strike="sngStrike" dirty="0"/>
          </a:p>
        </p:txBody>
      </p:sp>
      <p:sp>
        <p:nvSpPr>
          <p:cNvPr id="4" name="Slide Number Placeholder 3"/>
          <p:cNvSpPr>
            <a:spLocks noGrp="1"/>
          </p:cNvSpPr>
          <p:nvPr>
            <p:ph type="sldNum" sz="quarter" idx="5"/>
          </p:nvPr>
        </p:nvSpPr>
        <p:spPr/>
        <p:txBody>
          <a:bodyPr/>
          <a:lstStyle/>
          <a:p>
            <a:fld id="{A14D76B5-9437-466B-8333-8FA70E4511FB}" type="slidenum">
              <a:rPr lang="en-US" smtClean="0"/>
              <a:t>25</a:t>
            </a:fld>
            <a:endParaRPr lang="en-US" dirty="0"/>
          </a:p>
        </p:txBody>
      </p:sp>
    </p:spTree>
    <p:extLst>
      <p:ext uri="{BB962C8B-B14F-4D97-AF65-F5344CB8AC3E}">
        <p14:creationId xmlns:p14="http://schemas.microsoft.com/office/powerpoint/2010/main" val="3646991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Demonstrate where the FN270 element is located in the student information system.  </a:t>
            </a:r>
            <a:r>
              <a:rPr lang="en-US" b="1" baseline="0" dirty="0"/>
              <a:t>Do not elaborate you have 2 more slides on FN270.</a:t>
            </a:r>
          </a:p>
          <a:p>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26</a:t>
            </a:fld>
            <a:endParaRPr lang="en-US" dirty="0"/>
          </a:p>
        </p:txBody>
      </p:sp>
    </p:spTree>
    <p:extLst>
      <p:ext uri="{BB962C8B-B14F-4D97-AF65-F5344CB8AC3E}">
        <p14:creationId xmlns:p14="http://schemas.microsoft.com/office/powerpoint/2010/main" val="2548276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27</a:t>
            </a:fld>
            <a:endParaRPr lang="en-US" dirty="0"/>
          </a:p>
        </p:txBody>
      </p:sp>
    </p:spTree>
    <p:extLst>
      <p:ext uri="{BB962C8B-B14F-4D97-AF65-F5344CB8AC3E}">
        <p14:creationId xmlns:p14="http://schemas.microsoft.com/office/powerpoint/2010/main" val="2067763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54">
              <a:defRPr/>
            </a:pPr>
            <a:r>
              <a:rPr lang="en-US" dirty="0"/>
              <a:t>Show where the CIEP (IEP consent withdrawn by parent) event</a:t>
            </a:r>
            <a:r>
              <a:rPr lang="en-US" baseline="0" dirty="0"/>
              <a:t> and the FD record are in the Student Information System to verify the dates are being reported correctly.</a:t>
            </a:r>
          </a:p>
          <a:p>
            <a:pPr defTabSz="948454">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29</a:t>
            </a:fld>
            <a:endParaRPr lang="en-US" dirty="0"/>
          </a:p>
        </p:txBody>
      </p:sp>
    </p:spTree>
    <p:extLst>
      <p:ext uri="{BB962C8B-B14F-4D97-AF65-F5344CB8AC3E}">
        <p14:creationId xmlns:p14="http://schemas.microsoft.com/office/powerpoint/2010/main" val="2097587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54">
              <a:defRPr/>
            </a:pPr>
            <a:r>
              <a:rPr lang="en-US" baseline="0" dirty="0"/>
              <a:t>In prior years, the FED CCT Flag was set to Y and the FED CCT LRE Code was set to IENS that indicated students with disabilities as of October 31 who were not being served.  Starting in FY21 these values are set to N and blank.</a:t>
            </a:r>
          </a:p>
          <a:p>
            <a:pPr defTabSz="948454">
              <a:defRPr/>
            </a:pPr>
            <a:endParaRPr lang="en-US" baseline="0" dirty="0"/>
          </a:p>
          <a:p>
            <a:pPr marL="0" indent="0">
              <a:buFont typeface="Arial" panose="020B0604020202020204" pitchFamily="34" charset="0"/>
              <a:buNone/>
            </a:pPr>
            <a:endParaRPr lang="en-US" dirty="0"/>
          </a:p>
          <a:p>
            <a:pPr marL="176336" indent="-17633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30</a:t>
            </a:fld>
            <a:endParaRPr lang="en-US" dirty="0"/>
          </a:p>
        </p:txBody>
      </p:sp>
    </p:spTree>
    <p:extLst>
      <p:ext uri="{BB962C8B-B14F-4D97-AF65-F5344CB8AC3E}">
        <p14:creationId xmlns:p14="http://schemas.microsoft.com/office/powerpoint/2010/main" val="1244780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ESC’s and JVSD’s do not receive</a:t>
            </a:r>
            <a:r>
              <a:rPr lang="en-US" baseline="0" dirty="0"/>
              <a:t> a Federal Child Count Report. FY23 Federal Child Count Reports are currently being generated. It is recommended to have access to the Federal Child Count Detail Report and Federal Child Count Statement of Assurances Report Explanation from ODE’s website under the EMIS Validation and Report Explanations webpage when going through this presentation.</a:t>
            </a:r>
          </a:p>
          <a:p>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3</a:t>
            </a:fld>
            <a:endParaRPr lang="en-US" dirty="0"/>
          </a:p>
        </p:txBody>
      </p:sp>
    </p:spTree>
    <p:extLst>
      <p:ext uri="{BB962C8B-B14F-4D97-AF65-F5344CB8AC3E}">
        <p14:creationId xmlns:p14="http://schemas.microsoft.com/office/powerpoint/2010/main" val="445352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ODDEX screen will show the LEA that reported the event (indicated to the far right and cut out of this screenshot). This is a fast and easy way to confirm that an IEP event was reported to EMIS by the LEA. Users may need an additional OEDS role if they are unable to access the Special Education tab in ODDEX Records. Another way to verify that an IEP event was reported to EMIS is by locating the files in the Data Collector. This would be a great time to demonstrate where to find submission files from prior collections.</a:t>
            </a:r>
          </a:p>
          <a:p>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31</a:t>
            </a:fld>
            <a:endParaRPr lang="en-US" dirty="0"/>
          </a:p>
        </p:txBody>
      </p:sp>
    </p:spTree>
    <p:extLst>
      <p:ext uri="{BB962C8B-B14F-4D97-AF65-F5344CB8AC3E}">
        <p14:creationId xmlns:p14="http://schemas.microsoft.com/office/powerpoint/2010/main" val="1675547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previous discussion that NIEPs should be reported for no longer than 30 days but that was never made into a rule. </a:t>
            </a:r>
          </a:p>
        </p:txBody>
      </p:sp>
      <p:sp>
        <p:nvSpPr>
          <p:cNvPr id="4" name="Slide Number Placeholder 3"/>
          <p:cNvSpPr>
            <a:spLocks noGrp="1"/>
          </p:cNvSpPr>
          <p:nvPr>
            <p:ph type="sldNum" sz="quarter" idx="5"/>
          </p:nvPr>
        </p:nvSpPr>
        <p:spPr/>
        <p:txBody>
          <a:bodyPr/>
          <a:lstStyle/>
          <a:p>
            <a:fld id="{A14D76B5-9437-466B-8333-8FA70E4511FB}" type="slidenum">
              <a:rPr lang="en-US" smtClean="0"/>
              <a:t>32</a:t>
            </a:fld>
            <a:endParaRPr lang="en-US" dirty="0"/>
          </a:p>
        </p:txBody>
      </p:sp>
    </p:spTree>
    <p:extLst>
      <p:ext uri="{BB962C8B-B14F-4D97-AF65-F5344CB8AC3E}">
        <p14:creationId xmlns:p14="http://schemas.microsoft.com/office/powerpoint/2010/main" val="42231621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54">
              <a:defRPr/>
            </a:pPr>
            <a:r>
              <a:rPr lang="en-US" baseline="0" dirty="0"/>
              <a:t>Look up students in the student information system or in the Student Standing (FS) file within the Data Collector Submission files to see the student’s EMIS coding. Then open the Federal Child Count Detail Report and Federal Child Count Statement of Assurances Report Explanation and refer to section “Include in USDOE Count” to show the inclusion criteria for the Federal Child Count. Are the students appearing correctly on the FCC Report based on EMIS coding and inclusion criteria?  Also review special education events in ODDEX to verify events reported for non-public related services students to determine if they should be included in the FCC or not. </a:t>
            </a:r>
          </a:p>
          <a:p>
            <a:pPr defTabSz="948454">
              <a:defRPr/>
            </a:pPr>
            <a:endParaRPr lang="en-US" baseline="0" dirty="0"/>
          </a:p>
          <a:p>
            <a:pPr defTabSz="948454">
              <a:defRPr/>
            </a:pPr>
            <a:endParaRPr lang="en-US" baseline="0" dirty="0"/>
          </a:p>
          <a:p>
            <a:pPr defTabSz="948454">
              <a:defRPr/>
            </a:pPr>
            <a:endParaRPr lang="en-US" baseline="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33</a:t>
            </a:fld>
            <a:endParaRPr lang="en-US" dirty="0"/>
          </a:p>
        </p:txBody>
      </p:sp>
    </p:spTree>
    <p:extLst>
      <p:ext uri="{BB962C8B-B14F-4D97-AF65-F5344CB8AC3E}">
        <p14:creationId xmlns:p14="http://schemas.microsoft.com/office/powerpoint/2010/main" val="3081988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34</a:t>
            </a:fld>
            <a:endParaRPr lang="en-US" dirty="0"/>
          </a:p>
        </p:txBody>
      </p:sp>
    </p:spTree>
    <p:extLst>
      <p:ext uri="{BB962C8B-B14F-4D97-AF65-F5344CB8AC3E}">
        <p14:creationId xmlns:p14="http://schemas.microsoft.com/office/powerpoint/2010/main" val="1929935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Tie Breakers are used for the FC0006 status. </a:t>
            </a:r>
            <a:r>
              <a:rPr lang="en-US" dirty="0"/>
              <a:t>When two</a:t>
            </a:r>
            <a:r>
              <a:rPr lang="en-US" baseline="0" dirty="0"/>
              <a:t> EMIS reporting entities are reporting a student in such a way that the student appears to qualify as counting in both entities for the Federal Child Count, these tie breakers are used to determine where the student will count and sometimes will cause the student to not count at any EMIS reporting entity. </a:t>
            </a:r>
            <a:r>
              <a:rPr lang="en-US" dirty="0"/>
              <a:t>The</a:t>
            </a:r>
            <a:r>
              <a:rPr lang="en-US" baseline="0" dirty="0"/>
              <a:t> next two slides will reference these tiebreakers used in the inclusion criteria of the Federal Child Count Reports.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35</a:t>
            </a:fld>
            <a:endParaRPr lang="en-US" dirty="0"/>
          </a:p>
        </p:txBody>
      </p:sp>
    </p:spTree>
    <p:extLst>
      <p:ext uri="{BB962C8B-B14F-4D97-AF65-F5344CB8AC3E}">
        <p14:creationId xmlns:p14="http://schemas.microsoft.com/office/powerpoint/2010/main" val="13047889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54">
              <a:defRPr/>
            </a:pPr>
            <a:r>
              <a:rPr lang="en-US" baseline="0" dirty="0"/>
              <a:t>In this situation two entities are reporting the same student, and both appear to qualify to include the student in both entity’s Federal Child Count. The tie breaker rules have been applied and the student is counting in the Federal Child Count at the entity whose IRN appears in the FED CCT ALT IRN column. Depending on a student’s individual situation, use SOES, SCR or Records modules of ODDEX to determine the data reporting issue.</a:t>
            </a:r>
          </a:p>
          <a:p>
            <a:pPr defTabSz="948454">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36</a:t>
            </a:fld>
            <a:endParaRPr lang="en-US" dirty="0"/>
          </a:p>
        </p:txBody>
      </p:sp>
    </p:spTree>
    <p:extLst>
      <p:ext uri="{BB962C8B-B14F-4D97-AF65-F5344CB8AC3E}">
        <p14:creationId xmlns:p14="http://schemas.microsoft.com/office/powerpoint/2010/main" val="3346947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54">
              <a:defRPr/>
            </a:pPr>
            <a:r>
              <a:rPr lang="en-US" baseline="0" dirty="0"/>
              <a:t>In this situation two entities are reporting this student, and both appear to qualify to include the student in their Federal Child Count. The tie breaker rules have been applied and the student is excluded from the Federal Child Count at both entities. Depending on a student’s individual situation, use SOES, SCR or Records modules of ODDEX to investigate the data reporting issue.</a:t>
            </a:r>
          </a:p>
          <a:p>
            <a:pPr defTabSz="948454">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37</a:t>
            </a:fld>
            <a:endParaRPr lang="en-US" dirty="0"/>
          </a:p>
        </p:txBody>
      </p:sp>
    </p:spTree>
    <p:extLst>
      <p:ext uri="{BB962C8B-B14F-4D97-AF65-F5344CB8AC3E}">
        <p14:creationId xmlns:p14="http://schemas.microsoft.com/office/powerpoint/2010/main" val="12484856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 staff who</a:t>
            </a:r>
            <a:r>
              <a:rPr lang="en-US" baseline="0" dirty="0"/>
              <a:t> work with the students can sometimes find data issues even when no errors are generated, such as an incorrect disability condition or students who are not appearing on the report at all. </a:t>
            </a:r>
          </a:p>
          <a:p>
            <a:endParaRPr lang="en-US" baseline="0" dirty="0"/>
          </a:p>
          <a:p>
            <a:pPr marL="176336" indent="-17633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38</a:t>
            </a:fld>
            <a:endParaRPr lang="en-US" dirty="0"/>
          </a:p>
        </p:txBody>
      </p:sp>
    </p:spTree>
    <p:extLst>
      <p:ext uri="{BB962C8B-B14F-4D97-AF65-F5344CB8AC3E}">
        <p14:creationId xmlns:p14="http://schemas.microsoft.com/office/powerpoint/2010/main" val="3441880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Presenter, keep the (</a:t>
            </a:r>
            <a:r>
              <a:rPr lang="en-US" b="0" i="0" u="none" dirty="0">
                <a:solidFill>
                  <a:schemeClr val="tx1"/>
                </a:solidFill>
              </a:rPr>
              <a:t>FCCD-001) Federal Child Count Detail DEMO spreadsheet</a:t>
            </a:r>
            <a:r>
              <a:rPr lang="en-US" b="0" i="0" u="none" baseline="0" dirty="0">
                <a:solidFill>
                  <a:schemeClr val="tx1"/>
                </a:solidFill>
              </a:rPr>
              <a:t> </a:t>
            </a:r>
            <a:r>
              <a:rPr lang="en-US" dirty="0">
                <a:solidFill>
                  <a:schemeClr val="tx1"/>
                </a:solidFill>
              </a:rPr>
              <a:t>open</a:t>
            </a:r>
            <a:r>
              <a:rPr lang="en-US" baseline="0" dirty="0">
                <a:solidFill>
                  <a:schemeClr val="tx1"/>
                </a:solidFill>
              </a:rPr>
              <a:t> as we will use it in the next section.</a:t>
            </a:r>
          </a:p>
          <a:p>
            <a:endParaRPr lang="en-US" baseline="0"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A14D76B5-9437-466B-8333-8FA70E4511FB}" type="slidenum">
              <a:rPr lang="en-US" smtClean="0"/>
              <a:t>39</a:t>
            </a:fld>
            <a:endParaRPr lang="en-US" dirty="0"/>
          </a:p>
        </p:txBody>
      </p:sp>
    </p:spTree>
    <p:extLst>
      <p:ext uri="{BB962C8B-B14F-4D97-AF65-F5344CB8AC3E}">
        <p14:creationId xmlns:p14="http://schemas.microsoft.com/office/powerpoint/2010/main" val="158860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40</a:t>
            </a:fld>
            <a:endParaRPr lang="en-US" dirty="0"/>
          </a:p>
        </p:txBody>
      </p:sp>
    </p:spTree>
    <p:extLst>
      <p:ext uri="{BB962C8B-B14F-4D97-AF65-F5344CB8AC3E}">
        <p14:creationId xmlns:p14="http://schemas.microsoft.com/office/powerpoint/2010/main" val="3055250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a:t>
            </a:fld>
            <a:endParaRPr lang="en-US" dirty="0"/>
          </a:p>
        </p:txBody>
      </p:sp>
    </p:spTree>
    <p:extLst>
      <p:ext uri="{BB962C8B-B14F-4D97-AF65-F5344CB8AC3E}">
        <p14:creationId xmlns:p14="http://schemas.microsoft.com/office/powerpoint/2010/main" val="24247970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Presenter open (</a:t>
            </a:r>
            <a:r>
              <a:rPr lang="en-US" b="0" i="0" u="none" baseline="0" dirty="0"/>
              <a:t>FCCS-001) Statement of Assurances DEMO spreadsheet. </a:t>
            </a:r>
            <a:r>
              <a:rPr lang="en-US" dirty="0"/>
              <a:t>Remind attendees</a:t>
            </a:r>
            <a:r>
              <a:rPr lang="en-US" baseline="0" dirty="0"/>
              <a:t> to use the most recent version of the Summary Report and if matching it to the Detail Report, use the same version. </a:t>
            </a:r>
            <a:r>
              <a:rPr lang="en-US" dirty="0"/>
              <a:t>Explain that if the student is not appearing correctly on the Detail Report they will also appear incorrectly on this report. This report has not been updated with changes that have been applied the FCC Detail report. </a:t>
            </a:r>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41</a:t>
            </a:fld>
            <a:endParaRPr lang="en-US" dirty="0"/>
          </a:p>
        </p:txBody>
      </p:sp>
    </p:spTree>
    <p:extLst>
      <p:ext uri="{BB962C8B-B14F-4D97-AF65-F5344CB8AC3E}">
        <p14:creationId xmlns:p14="http://schemas.microsoft.com/office/powerpoint/2010/main" val="39804470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54">
              <a:defRPr/>
            </a:pPr>
            <a:r>
              <a:rPr lang="en-US" baseline="0" dirty="0"/>
              <a:t>This session is intentionally using a more basic filtering comparison. For those of you that are Excel experts, feel free to add additional Excel tips for matching the data between reports such as a pivot table if your audience is ready for that level of Excel instruction. </a:t>
            </a:r>
          </a:p>
        </p:txBody>
      </p:sp>
      <p:sp>
        <p:nvSpPr>
          <p:cNvPr id="4" name="Slide Number Placeholder 3"/>
          <p:cNvSpPr>
            <a:spLocks noGrp="1"/>
          </p:cNvSpPr>
          <p:nvPr>
            <p:ph type="sldNum" sz="quarter" idx="10"/>
          </p:nvPr>
        </p:nvSpPr>
        <p:spPr/>
        <p:txBody>
          <a:bodyPr/>
          <a:lstStyle/>
          <a:p>
            <a:fld id="{A14D76B5-9437-466B-8333-8FA70E4511FB}" type="slidenum">
              <a:rPr lang="en-US" smtClean="0"/>
              <a:t>42</a:t>
            </a:fld>
            <a:endParaRPr lang="en-US" dirty="0"/>
          </a:p>
        </p:txBody>
      </p:sp>
    </p:spTree>
    <p:extLst>
      <p:ext uri="{BB962C8B-B14F-4D97-AF65-F5344CB8AC3E}">
        <p14:creationId xmlns:p14="http://schemas.microsoft.com/office/powerpoint/2010/main" val="34433141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leave this first filter</a:t>
            </a:r>
            <a:r>
              <a:rPr lang="en-US" baseline="0" dirty="0"/>
              <a:t> on as we add additional filters.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43</a:t>
            </a:fld>
            <a:endParaRPr lang="en-US" dirty="0"/>
          </a:p>
        </p:txBody>
      </p:sp>
    </p:spTree>
    <p:extLst>
      <p:ext uri="{BB962C8B-B14F-4D97-AF65-F5344CB8AC3E}">
        <p14:creationId xmlns:p14="http://schemas.microsoft.com/office/powerpoint/2010/main" val="9039297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adding a second</a:t>
            </a:r>
            <a:r>
              <a:rPr lang="en-US" baseline="0" dirty="0"/>
              <a:t> filter to further narrow down the selection.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44</a:t>
            </a:fld>
            <a:endParaRPr lang="en-US" dirty="0"/>
          </a:p>
        </p:txBody>
      </p:sp>
    </p:spTree>
    <p:extLst>
      <p:ext uri="{BB962C8B-B14F-4D97-AF65-F5344CB8AC3E}">
        <p14:creationId xmlns:p14="http://schemas.microsoft.com/office/powerpoint/2010/main" val="1149710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Selecting</a:t>
            </a:r>
            <a:r>
              <a:rPr lang="en-US" baseline="0" dirty="0"/>
              <a:t> a range of cells that contains numerical values will give you three values at the bottom, Average, Count, and Sum. Be sure to use the Count value in this example. When selecting a range of cells that contains values other than text, Excel will display just a Count value. It could be less confusing to users to select a range of cells with text values such as the FED CCT Flag column that only contains N and Y values.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45</a:t>
            </a:fld>
            <a:endParaRPr lang="en-US" dirty="0"/>
          </a:p>
        </p:txBody>
      </p:sp>
    </p:spTree>
    <p:extLst>
      <p:ext uri="{BB962C8B-B14F-4D97-AF65-F5344CB8AC3E}">
        <p14:creationId xmlns:p14="http://schemas.microsoft.com/office/powerpoint/2010/main" val="28160279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a:t>
            </a:r>
            <a:r>
              <a:rPr lang="en-US" baseline="0" dirty="0"/>
              <a:t> the Arrange All feature in Excel will allow users to easily view both reports at the same time. People with two monitors might not need this but others might find it very useful.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46</a:t>
            </a:fld>
            <a:endParaRPr lang="en-US" dirty="0"/>
          </a:p>
        </p:txBody>
      </p:sp>
    </p:spTree>
    <p:extLst>
      <p:ext uri="{BB962C8B-B14F-4D97-AF65-F5344CB8AC3E}">
        <p14:creationId xmlns:p14="http://schemas.microsoft.com/office/powerpoint/2010/main" val="2535195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spreadsheets are side by</a:t>
            </a:r>
            <a:r>
              <a:rPr lang="en-US" baseline="0" dirty="0"/>
              <a:t> side it is much easier to compare the data.</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47</a:t>
            </a:fld>
            <a:endParaRPr lang="en-US" dirty="0"/>
          </a:p>
        </p:txBody>
      </p:sp>
    </p:spTree>
    <p:extLst>
      <p:ext uri="{BB962C8B-B14F-4D97-AF65-F5344CB8AC3E}">
        <p14:creationId xmlns:p14="http://schemas.microsoft.com/office/powerpoint/2010/main" val="2430490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are going to look at each specific disability</a:t>
            </a:r>
            <a:r>
              <a:rPr lang="en-US" baseline="0" dirty="0"/>
              <a:t> category.</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48</a:t>
            </a:fld>
            <a:endParaRPr lang="en-US" dirty="0"/>
          </a:p>
        </p:txBody>
      </p:sp>
    </p:spTree>
    <p:extLst>
      <p:ext uri="{BB962C8B-B14F-4D97-AF65-F5344CB8AC3E}">
        <p14:creationId xmlns:p14="http://schemas.microsoft.com/office/powerpoint/2010/main" val="6775221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the Disability</a:t>
            </a:r>
            <a:r>
              <a:rPr lang="en-US" baseline="0" dirty="0"/>
              <a:t> filtering process by selecting disability code 1. Demonstrate how this matches the Statement of Assurances Report for each disability code.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49</a:t>
            </a:fld>
            <a:endParaRPr lang="en-US" dirty="0"/>
          </a:p>
        </p:txBody>
      </p:sp>
    </p:spTree>
    <p:extLst>
      <p:ext uri="{BB962C8B-B14F-4D97-AF65-F5344CB8AC3E}">
        <p14:creationId xmlns:p14="http://schemas.microsoft.com/office/powerpoint/2010/main" val="34760919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a:t>
            </a:r>
            <a:r>
              <a:rPr lang="en-US" baseline="0" dirty="0"/>
              <a:t>to work through each disability code to match the data between the reports. To see the total number of students, unselect the disability and age filters and select all records in the FED CCT Flag column and see the Count value. This will match the Sum value of the Student Count column on the Statement of Assurances Report.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50</a:t>
            </a:fld>
            <a:endParaRPr lang="en-US" dirty="0"/>
          </a:p>
        </p:txBody>
      </p:sp>
    </p:spTree>
    <p:extLst>
      <p:ext uri="{BB962C8B-B14F-4D97-AF65-F5344CB8AC3E}">
        <p14:creationId xmlns:p14="http://schemas.microsoft.com/office/powerpoint/2010/main" val="318205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Explain the importance of reviewing FCC Reports throughout the EMIS reporting process and that data from other entities can be used when reports are generated. </a:t>
            </a:r>
          </a:p>
          <a:p>
            <a:endParaRPr lang="en-US" baseline="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a:t>
            </a:fld>
            <a:endParaRPr lang="en-US" dirty="0"/>
          </a:p>
        </p:txBody>
      </p:sp>
    </p:spTree>
    <p:extLst>
      <p:ext uri="{BB962C8B-B14F-4D97-AF65-F5344CB8AC3E}">
        <p14:creationId xmlns:p14="http://schemas.microsoft.com/office/powerpoint/2010/main" val="9268047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51</a:t>
            </a:fld>
            <a:endParaRPr lang="en-US" dirty="0"/>
          </a:p>
        </p:txBody>
      </p:sp>
    </p:spTree>
    <p:extLst>
      <p:ext uri="{BB962C8B-B14F-4D97-AF65-F5344CB8AC3E}">
        <p14:creationId xmlns:p14="http://schemas.microsoft.com/office/powerpoint/2010/main" val="32250145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52</a:t>
            </a:fld>
            <a:endParaRPr lang="en-US" dirty="0"/>
          </a:p>
        </p:txBody>
      </p:sp>
    </p:spTree>
    <p:extLst>
      <p:ext uri="{BB962C8B-B14F-4D97-AF65-F5344CB8AC3E}">
        <p14:creationId xmlns:p14="http://schemas.microsoft.com/office/powerpoint/2010/main" val="5294964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53</a:t>
            </a:fld>
            <a:endParaRPr lang="en-US" dirty="0"/>
          </a:p>
        </p:txBody>
      </p:sp>
    </p:spTree>
    <p:extLst>
      <p:ext uri="{BB962C8B-B14F-4D97-AF65-F5344CB8AC3E}">
        <p14:creationId xmlns:p14="http://schemas.microsoft.com/office/powerpoint/2010/main" val="5309890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Insert your contact information on this slide.</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54</a:t>
            </a:fld>
            <a:endParaRPr lang="en-US" dirty="0"/>
          </a:p>
        </p:txBody>
      </p:sp>
    </p:spTree>
    <p:extLst>
      <p:ext uri="{BB962C8B-B14F-4D97-AF65-F5344CB8AC3E}">
        <p14:creationId xmlns:p14="http://schemas.microsoft.com/office/powerpoint/2010/main" val="1879325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54">
              <a:defRPr/>
            </a:pPr>
            <a:r>
              <a:rPr lang="en-US" baseline="0" dirty="0"/>
              <a:t>Log in to the Data Collector and demonstrate how to locate the collections and have attendees log into the Data Collector and follow along. </a:t>
            </a:r>
            <a:r>
              <a:rPr lang="en-US" dirty="0"/>
              <a:t>This example includes</a:t>
            </a:r>
            <a:r>
              <a:rPr lang="en-US" baseline="0" dirty="0"/>
              <a:t> the Level 2 link for both the Beginning of the Year Student Collection and the SOES Beginning of the Year Student Collection. </a:t>
            </a:r>
          </a:p>
          <a:p>
            <a:pPr defTabSz="948454">
              <a:defRPr/>
            </a:pPr>
            <a:endParaRPr lang="en-US" dirty="0"/>
          </a:p>
          <a:p>
            <a:pPr defTabSz="948454">
              <a:defRPr/>
            </a:pPr>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6</a:t>
            </a:fld>
            <a:endParaRPr lang="en-US" dirty="0"/>
          </a:p>
        </p:txBody>
      </p:sp>
    </p:spTree>
    <p:extLst>
      <p:ext uri="{BB962C8B-B14F-4D97-AF65-F5344CB8AC3E}">
        <p14:creationId xmlns:p14="http://schemas.microsoft.com/office/powerpoint/2010/main" val="1522274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r>
              <a:rPr lang="en-US" dirty="0"/>
              <a:t>Demonstrate</a:t>
            </a:r>
            <a:r>
              <a:rPr lang="en-US" baseline="0" dirty="0"/>
              <a:t> how to generate the FCC Reports in the Data Collector. This screenshot uses the Beginning of the Year Student Collection (FY23) after clicking on the Level 2 Report link. Also demonstrate selecting the Federal Child Count Report using the “Report Name” dropdown menu. </a:t>
            </a:r>
            <a:r>
              <a:rPr lang="en-US" dirty="0"/>
              <a:t>Allow attendees</a:t>
            </a:r>
            <a:r>
              <a:rPr lang="en-US" baseline="0" dirty="0"/>
              <a:t> to open their reports and have them ready to format in the next series of slides. </a:t>
            </a:r>
            <a:endParaRPr lang="en-US"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a:t>
            </a:fld>
            <a:endParaRPr lang="en-US" dirty="0"/>
          </a:p>
        </p:txBody>
      </p:sp>
    </p:spTree>
    <p:extLst>
      <p:ext uri="{BB962C8B-B14F-4D97-AF65-F5344CB8AC3E}">
        <p14:creationId xmlns:p14="http://schemas.microsoft.com/office/powerpoint/2010/main" val="2475101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54">
              <a:defRPr/>
            </a:pPr>
            <a:r>
              <a:rPr lang="en-US" b="0" i="0" u="none" dirty="0">
                <a:solidFill>
                  <a:schemeClr val="tx1"/>
                </a:solidFill>
              </a:rPr>
              <a:t>Presenter</a:t>
            </a:r>
            <a:r>
              <a:rPr lang="en-US" b="0" i="0" u="none" baseline="0" dirty="0">
                <a:solidFill>
                  <a:schemeClr val="tx1"/>
                </a:solidFill>
              </a:rPr>
              <a:t> open</a:t>
            </a:r>
            <a:r>
              <a:rPr lang="en-US" b="0" i="0" u="none" dirty="0">
                <a:solidFill>
                  <a:schemeClr val="tx1"/>
                </a:solidFill>
              </a:rPr>
              <a:t> the (FCCD-001)</a:t>
            </a:r>
            <a:r>
              <a:rPr lang="en-US" b="0" i="0" u="none" baseline="0" dirty="0">
                <a:solidFill>
                  <a:schemeClr val="tx1"/>
                </a:solidFill>
              </a:rPr>
              <a:t> Federal Child Count Report Detail DEMO spreadsheet. T</a:t>
            </a:r>
            <a:r>
              <a:rPr lang="en-US" b="0" i="0" u="none" dirty="0">
                <a:solidFill>
                  <a:schemeClr val="tx1"/>
                </a:solidFill>
              </a:rPr>
              <a:t>oggle betwee</a:t>
            </a:r>
            <a:r>
              <a:rPr lang="en-US" b="0" i="0" u="none" baseline="0" dirty="0">
                <a:solidFill>
                  <a:schemeClr val="tx1"/>
                </a:solidFill>
              </a:rPr>
              <a:t>n this PowerPoint and the demo file during each step of this formatting process or after this series of slides to demonstrate all the formatting steps at the same time. </a:t>
            </a:r>
            <a:r>
              <a:rPr lang="en-US" b="0" i="0" u="none" dirty="0">
                <a:solidFill>
                  <a:schemeClr val="tx1"/>
                </a:solidFill>
              </a:rPr>
              <a:t>It</a:t>
            </a:r>
            <a:r>
              <a:rPr lang="en-US" b="0" i="0" u="none" baseline="0" dirty="0">
                <a:solidFill>
                  <a:schemeClr val="tx1"/>
                </a:solidFill>
              </a:rPr>
              <a:t> would be wise to save the CSV file as an Excel file so that all Excel functionality is available. </a:t>
            </a:r>
            <a:r>
              <a:rPr lang="en-US" dirty="0">
                <a:solidFill>
                  <a:schemeClr val="tx1"/>
                </a:solidFill>
              </a:rPr>
              <a:t>Demonstrate these steps of preparing the report and the </a:t>
            </a:r>
            <a:r>
              <a:rPr lang="en-US" baseline="0" dirty="0">
                <a:solidFill>
                  <a:schemeClr val="tx1"/>
                </a:solidFill>
              </a:rPr>
              <a:t>attendees can prepare their own report as you demonstrate the Basic Excel steps. Select top row and select Wrap Text from the Home Tab. While the top row is selected, from the View tab, select Freeze Panes and Freeze Top Row. Select entire spreadsheet (click cell between Row 1 and Column A) then place cursor on the line between any two column headers and double click. While spreadsheet is highlighted, from the Data tab, choose Filter (or from the Home Tab select Filter)</a:t>
            </a:r>
            <a:endParaRPr lang="en-US" dirty="0">
              <a:solidFill>
                <a:schemeClr val="tx1"/>
              </a:solidFill>
            </a:endParaRPr>
          </a:p>
          <a:p>
            <a:pPr defTabSz="948454">
              <a:defRPr/>
            </a:pPr>
            <a:endParaRPr lang="en-US" b="0" i="0" u="none" dirty="0"/>
          </a:p>
        </p:txBody>
      </p:sp>
      <p:sp>
        <p:nvSpPr>
          <p:cNvPr id="4" name="Slide Number Placeholder 3"/>
          <p:cNvSpPr>
            <a:spLocks noGrp="1"/>
          </p:cNvSpPr>
          <p:nvPr>
            <p:ph type="sldNum" sz="quarter" idx="10"/>
          </p:nvPr>
        </p:nvSpPr>
        <p:spPr/>
        <p:txBody>
          <a:bodyPr/>
          <a:lstStyle/>
          <a:p>
            <a:fld id="{A14D76B5-9437-466B-8333-8FA70E4511FB}" type="slidenum">
              <a:rPr lang="en-US" smtClean="0"/>
              <a:t>8</a:t>
            </a:fld>
            <a:endParaRPr lang="en-US" dirty="0"/>
          </a:p>
        </p:txBody>
      </p:sp>
    </p:spTree>
    <p:extLst>
      <p:ext uri="{BB962C8B-B14F-4D97-AF65-F5344CB8AC3E}">
        <p14:creationId xmlns:p14="http://schemas.microsoft.com/office/powerpoint/2010/main" val="4182446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best practice,</a:t>
            </a:r>
            <a:r>
              <a:rPr lang="en-US" baseline="0" dirty="0"/>
              <a:t> </a:t>
            </a:r>
            <a:r>
              <a:rPr lang="en-US" dirty="0"/>
              <a:t>encourage districts</a:t>
            </a:r>
            <a:r>
              <a:rPr lang="en-US" baseline="0" dirty="0"/>
              <a:t> to keep notes from previous troubleshooting of these reports to save time as the reports continue to be generated.</a:t>
            </a:r>
          </a:p>
          <a:p>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9</a:t>
            </a:fld>
            <a:endParaRPr lang="en-US" dirty="0"/>
          </a:p>
        </p:txBody>
      </p:sp>
    </p:spTree>
    <p:extLst>
      <p:ext uri="{BB962C8B-B14F-4D97-AF65-F5344CB8AC3E}">
        <p14:creationId xmlns:p14="http://schemas.microsoft.com/office/powerpoint/2010/main" val="1238526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7BE1CE-4BB3-4F72-89E0-18708EFB743E}" type="datetime1">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20095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F40BC0-7EAC-47A4-A93C-BDF7163D06B1}" type="datetime1">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92448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E7A2B3-9686-493A-BA07-7CCF2F794032}" type="datetime1">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53040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106FF3-F435-44A6-BEEB-5095E6A5677B}" type="datetime1">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43213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BE1890-79B9-4E05-BC90-1DB40E47C321}" type="datetime1">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77386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54F118-D907-4C21-B955-C9AB5CBA3162}" type="datetime1">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62799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B07F2B-C696-4080-95DF-D657F83B86E2}" type="datetime1">
              <a:rPr lang="en-US" smtClean="0"/>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89370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296A99-3529-40AF-B836-17771EDD5E0E}" type="datetime1">
              <a:rPr lang="en-US" smtClean="0"/>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856438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C2560-F1E9-4557-B6E9-D59FCD2C1080}" type="datetime1">
              <a:rPr lang="en-US" smtClean="0"/>
              <a:t>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37665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716295-E2CB-4E55-97C7-11EF5CF541B9}" type="datetime1">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74560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1284C6-6958-40D5-A937-07EC836944D0}" type="datetime1">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59267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50F24-54DC-45B4-9DCD-F35D683E9FCE}" type="datetime1">
              <a:rPr lang="en-US" smtClean="0"/>
              <a:t>11/9/2022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7DB03-7057-184B-9DF0-B5FFC5E3886A}" type="slidenum">
              <a:rPr lang="en-US" smtClean="0"/>
              <a:t>‹#›</a:t>
            </a:fld>
            <a:endParaRPr lang="en-US" dirty="0"/>
          </a:p>
        </p:txBody>
      </p:sp>
      <p:pic>
        <p:nvPicPr>
          <p:cNvPr id="13" name="Picture 12"/>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rot="16200000">
            <a:off x="-3043233" y="2971800"/>
            <a:ext cx="6858000" cy="914400"/>
          </a:xfrm>
          <a:prstGeom prst="rect">
            <a:avLst/>
          </a:prstGeom>
        </p:spPr>
      </p:pic>
      <p:pic>
        <p:nvPicPr>
          <p:cNvPr id="8" name="Picture 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058400" y="6119545"/>
            <a:ext cx="905244" cy="710319"/>
          </a:xfrm>
          <a:prstGeom prst="rect">
            <a:avLst/>
          </a:prstGeom>
        </p:spPr>
      </p:pic>
    </p:spTree>
    <p:extLst>
      <p:ext uri="{BB962C8B-B14F-4D97-AF65-F5344CB8AC3E}">
        <p14:creationId xmlns:p14="http://schemas.microsoft.com/office/powerpoint/2010/main" val="989419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elissa.Hennon@educatioin.ohio.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tinyurl.com/EA-District-Feedback"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09446"/>
            <a:ext cx="9144000" cy="1723292"/>
          </a:xfrm>
        </p:spPr>
        <p:txBody>
          <a:bodyPr>
            <a:normAutofit fontScale="90000"/>
          </a:bodyPr>
          <a:lstStyle/>
          <a:p>
            <a:r>
              <a:rPr lang="en-US" b="1" dirty="0"/>
              <a:t/>
            </a:r>
            <a:br>
              <a:rPr lang="en-US" b="1" dirty="0"/>
            </a:br>
            <a:r>
              <a:rPr lang="en-US" b="1" dirty="0"/>
              <a:t/>
            </a:r>
            <a:br>
              <a:rPr lang="en-US" b="1" dirty="0"/>
            </a:br>
            <a:r>
              <a:rPr lang="en-US" sz="6700" b="1" dirty="0"/>
              <a:t>Troubleshooting Federal </a:t>
            </a:r>
            <a:br>
              <a:rPr lang="en-US" sz="6700" b="1" dirty="0"/>
            </a:br>
            <a:r>
              <a:rPr lang="en-US" sz="6700" b="1" dirty="0"/>
              <a:t>Child Count Reports</a:t>
            </a:r>
          </a:p>
        </p:txBody>
      </p:sp>
    </p:spTree>
    <p:extLst>
      <p:ext uri="{BB962C8B-B14F-4D97-AF65-F5344CB8AC3E}">
        <p14:creationId xmlns:p14="http://schemas.microsoft.com/office/powerpoint/2010/main" val="197869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762298"/>
            <a:ext cx="10439399" cy="2726575"/>
          </a:xfrm>
        </p:spPr>
        <p:txBody>
          <a:bodyPr>
            <a:noAutofit/>
          </a:bodyPr>
          <a:lstStyle/>
          <a:p>
            <a:r>
              <a:rPr lang="en-US" b="1" dirty="0"/>
              <a:t>Troubleshooting </a:t>
            </a:r>
            <a:br>
              <a:rPr lang="en-US" b="1" dirty="0"/>
            </a:br>
            <a:r>
              <a:rPr lang="en-US" b="1" dirty="0"/>
              <a:t>the Federal Child Count </a:t>
            </a:r>
            <a:br>
              <a:rPr lang="en-US" b="1" dirty="0"/>
            </a:br>
            <a:r>
              <a:rPr lang="en-US" b="1" dirty="0"/>
              <a:t>Detail Report</a:t>
            </a:r>
          </a:p>
        </p:txBody>
      </p:sp>
      <p:sp>
        <p:nvSpPr>
          <p:cNvPr id="5" name="Slide Number Placeholder 4"/>
          <p:cNvSpPr>
            <a:spLocks noGrp="1"/>
          </p:cNvSpPr>
          <p:nvPr>
            <p:ph type="sldNum" sz="quarter" idx="12"/>
          </p:nvPr>
        </p:nvSpPr>
        <p:spPr/>
        <p:txBody>
          <a:bodyPr/>
          <a:lstStyle/>
          <a:p>
            <a:fld id="{1BC7DB03-7057-184B-9DF0-B5FFC5E3886A}" type="slidenum">
              <a:rPr lang="en-US" smtClean="0"/>
              <a:t>10</a:t>
            </a:fld>
            <a:endParaRPr lang="en-US" dirty="0"/>
          </a:p>
        </p:txBody>
      </p:sp>
    </p:spTree>
    <p:extLst>
      <p:ext uri="{BB962C8B-B14F-4D97-AF65-F5344CB8AC3E}">
        <p14:creationId xmlns:p14="http://schemas.microsoft.com/office/powerpoint/2010/main" val="4000639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Troubleshooting the FCC Detail Report</a:t>
            </a:r>
          </a:p>
        </p:txBody>
      </p:sp>
      <p:sp>
        <p:nvSpPr>
          <p:cNvPr id="7" name="Content Placeholder 6"/>
          <p:cNvSpPr>
            <a:spLocks noGrp="1"/>
          </p:cNvSpPr>
          <p:nvPr>
            <p:ph idx="1"/>
          </p:nvPr>
        </p:nvSpPr>
        <p:spPr>
          <a:xfrm>
            <a:off x="838200" y="1825625"/>
            <a:ext cx="10515600" cy="3989021"/>
          </a:xfrm>
        </p:spPr>
        <p:txBody>
          <a:bodyPr/>
          <a:lstStyle/>
          <a:p>
            <a:pPr marL="0" indent="0">
              <a:buNone/>
            </a:pPr>
            <a:r>
              <a:rPr lang="en-US" sz="3200" dirty="0"/>
              <a:t>The next series of slides will review data contained in the report including</a:t>
            </a:r>
            <a:endParaRPr lang="en-US" sz="2800" dirty="0"/>
          </a:p>
          <a:p>
            <a:pPr lvl="1"/>
            <a:r>
              <a:rPr lang="en-US" sz="2800" dirty="0"/>
              <a:t>Severity Codes and Numbers</a:t>
            </a:r>
          </a:p>
          <a:p>
            <a:pPr lvl="1"/>
            <a:r>
              <a:rPr lang="en-US" sz="2800" dirty="0"/>
              <a:t>Federal Child Count Flag</a:t>
            </a:r>
          </a:p>
          <a:p>
            <a:pPr lvl="1"/>
            <a:r>
              <a:rPr lang="en-US" sz="2800" dirty="0"/>
              <a:t>Who is and is not included in my FCC?</a:t>
            </a:r>
          </a:p>
          <a:p>
            <a:pPr lvl="1"/>
            <a:r>
              <a:rPr lang="en-US" sz="2800" dirty="0"/>
              <a:t>FCC Report Data</a:t>
            </a:r>
          </a:p>
          <a:p>
            <a:pPr lvl="1"/>
            <a:r>
              <a:rPr lang="en-US" sz="2800" dirty="0"/>
              <a:t>Status Codes and corrective actions</a:t>
            </a:r>
          </a:p>
          <a:p>
            <a:pPr marL="457200" lvl="1" indent="0">
              <a:buNone/>
            </a:pPr>
            <a:endParaRPr lang="en-US" dirty="0"/>
          </a:p>
        </p:txBody>
      </p:sp>
      <p:sp>
        <p:nvSpPr>
          <p:cNvPr id="5" name="Slide Number Placeholder 4"/>
          <p:cNvSpPr>
            <a:spLocks noGrp="1"/>
          </p:cNvSpPr>
          <p:nvPr>
            <p:ph type="sldNum" sz="quarter" idx="12"/>
          </p:nvPr>
        </p:nvSpPr>
        <p:spPr/>
        <p:txBody>
          <a:bodyPr/>
          <a:lstStyle/>
          <a:p>
            <a:fld id="{1BC7DB03-7057-184B-9DF0-B5FFC5E3886A}" type="slidenum">
              <a:rPr lang="en-US" smtClean="0"/>
              <a:t>11</a:t>
            </a:fld>
            <a:endParaRPr lang="en-US" dirty="0"/>
          </a:p>
        </p:txBody>
      </p:sp>
    </p:spTree>
    <p:extLst>
      <p:ext uri="{BB962C8B-B14F-4D97-AF65-F5344CB8AC3E}">
        <p14:creationId xmlns:p14="http://schemas.microsoft.com/office/powerpoint/2010/main" val="161597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1791"/>
          </a:xfrm>
        </p:spPr>
        <p:txBody>
          <a:bodyPr/>
          <a:lstStyle/>
          <a:p>
            <a:r>
              <a:rPr lang="en-US" b="1" dirty="0"/>
              <a:t>Severity Codes</a:t>
            </a:r>
          </a:p>
        </p:txBody>
      </p:sp>
      <p:sp>
        <p:nvSpPr>
          <p:cNvPr id="3" name="Content Placeholder 2"/>
          <p:cNvSpPr>
            <a:spLocks noGrp="1"/>
          </p:cNvSpPr>
          <p:nvPr>
            <p:ph idx="1"/>
          </p:nvPr>
        </p:nvSpPr>
        <p:spPr>
          <a:xfrm>
            <a:off x="838200" y="1226916"/>
            <a:ext cx="11167334" cy="4950047"/>
          </a:xfrm>
        </p:spPr>
        <p:txBody>
          <a:bodyPr/>
          <a:lstStyle/>
          <a:p>
            <a:pPr marL="0" indent="0">
              <a:buNone/>
            </a:pPr>
            <a:r>
              <a:rPr lang="en-US" sz="3200" dirty="0"/>
              <a:t>Severity Codes</a:t>
            </a:r>
          </a:p>
          <a:p>
            <a:pPr lvl="1"/>
            <a:r>
              <a:rPr lang="en-US" sz="2800" dirty="0"/>
              <a:t>Report is sorted least severe to most severe</a:t>
            </a:r>
          </a:p>
          <a:p>
            <a:pPr lvl="1"/>
            <a:r>
              <a:rPr lang="en-US" sz="2800" dirty="0"/>
              <a:t>Severity Code will be noted for each Status Code</a:t>
            </a:r>
          </a:p>
          <a:p>
            <a:pPr lvl="1"/>
            <a:r>
              <a:rPr lang="en-US" sz="2800" dirty="0"/>
              <a:t>Review all students regardless of Severity Code</a:t>
            </a:r>
          </a:p>
        </p:txBody>
      </p:sp>
      <p:sp>
        <p:nvSpPr>
          <p:cNvPr id="4" name="Slide Number Placeholder 3"/>
          <p:cNvSpPr>
            <a:spLocks noGrp="1"/>
          </p:cNvSpPr>
          <p:nvPr>
            <p:ph type="sldNum" sz="quarter" idx="12"/>
          </p:nvPr>
        </p:nvSpPr>
        <p:spPr/>
        <p:txBody>
          <a:bodyPr/>
          <a:lstStyle/>
          <a:p>
            <a:fld id="{1BC7DB03-7057-184B-9DF0-B5FFC5E3886A}" type="slidenum">
              <a:rPr lang="en-US" smtClean="0"/>
              <a:t>12</a:t>
            </a:fld>
            <a:endParaRPr lang="en-US" dirty="0"/>
          </a:p>
        </p:txBody>
      </p:sp>
      <p:pic>
        <p:nvPicPr>
          <p:cNvPr id="7" name="Picture 6">
            <a:extLst>
              <a:ext uri="{FF2B5EF4-FFF2-40B4-BE49-F238E27FC236}">
                <a16:creationId xmlns:a16="http://schemas.microsoft.com/office/drawing/2014/main" id="{F9C44E3F-E172-41D8-83CD-7B3C659D81EF}"/>
              </a:ext>
            </a:extLst>
          </p:cNvPr>
          <p:cNvPicPr>
            <a:picLocks noChangeAspect="1"/>
          </p:cNvPicPr>
          <p:nvPr/>
        </p:nvPicPr>
        <p:blipFill>
          <a:blip r:embed="rId3"/>
          <a:stretch>
            <a:fillRect/>
          </a:stretch>
        </p:blipFill>
        <p:spPr>
          <a:xfrm>
            <a:off x="1003087" y="3267173"/>
            <a:ext cx="10350713" cy="1969938"/>
          </a:xfrm>
          <a:prstGeom prst="rect">
            <a:avLst/>
          </a:prstGeom>
          <a:ln>
            <a:solidFill>
              <a:schemeClr val="tx1"/>
            </a:solidFill>
          </a:ln>
        </p:spPr>
      </p:pic>
      <p:sp>
        <p:nvSpPr>
          <p:cNvPr id="8" name="TextBox 7">
            <a:extLst>
              <a:ext uri="{FF2B5EF4-FFF2-40B4-BE49-F238E27FC236}">
                <a16:creationId xmlns:a16="http://schemas.microsoft.com/office/drawing/2014/main" id="{7B678235-E1DF-4396-8EFC-48D65F14FD82}"/>
              </a:ext>
            </a:extLst>
          </p:cNvPr>
          <p:cNvSpPr txBox="1"/>
          <p:nvPr/>
        </p:nvSpPr>
        <p:spPr>
          <a:xfrm>
            <a:off x="3941116" y="4923215"/>
            <a:ext cx="2875280" cy="1569660"/>
          </a:xfrm>
          <a:prstGeom prst="rect">
            <a:avLst/>
          </a:prstGeom>
          <a:solidFill>
            <a:schemeClr val="bg1"/>
          </a:solidFill>
          <a:ln>
            <a:solidFill>
              <a:schemeClr val="tx1"/>
            </a:solidFill>
          </a:ln>
        </p:spPr>
        <p:txBody>
          <a:bodyPr wrap="square" rtlCol="0">
            <a:spAutoFit/>
          </a:bodyPr>
          <a:lstStyle/>
          <a:p>
            <a:r>
              <a:rPr lang="en-US" sz="2400" b="1" dirty="0"/>
              <a:t>I – Informational </a:t>
            </a:r>
          </a:p>
          <a:p>
            <a:r>
              <a:rPr lang="en-US" sz="2400" b="1" dirty="0"/>
              <a:t>W – Warning</a:t>
            </a:r>
          </a:p>
          <a:p>
            <a:r>
              <a:rPr lang="en-US" sz="2400" b="1" dirty="0"/>
              <a:t>C – Critical </a:t>
            </a:r>
          </a:p>
          <a:p>
            <a:r>
              <a:rPr lang="en-US" sz="2400" b="1" dirty="0"/>
              <a:t>F – Fatal</a:t>
            </a:r>
          </a:p>
        </p:txBody>
      </p:sp>
      <p:cxnSp>
        <p:nvCxnSpPr>
          <p:cNvPr id="10" name="Straight Arrow Connector 9">
            <a:extLst>
              <a:ext uri="{FF2B5EF4-FFF2-40B4-BE49-F238E27FC236}">
                <a16:creationId xmlns:a16="http://schemas.microsoft.com/office/drawing/2014/main" id="{C463C980-CB10-418D-9627-12F06159DF9C}"/>
              </a:ext>
            </a:extLst>
          </p:cNvPr>
          <p:cNvCxnSpPr>
            <a:cxnSpLocks/>
            <a:stCxn id="8" idx="1"/>
          </p:cNvCxnSpPr>
          <p:nvPr/>
        </p:nvCxnSpPr>
        <p:spPr>
          <a:xfrm flipH="1" flipV="1">
            <a:off x="2833678" y="4481599"/>
            <a:ext cx="1107438" cy="12264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973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b="1" dirty="0"/>
              <a:t>Federal Child Count Flag </a:t>
            </a:r>
          </a:p>
        </p:txBody>
      </p:sp>
      <p:sp>
        <p:nvSpPr>
          <p:cNvPr id="3" name="Content Placeholder 2"/>
          <p:cNvSpPr>
            <a:spLocks noGrp="1"/>
          </p:cNvSpPr>
          <p:nvPr>
            <p:ph idx="1"/>
          </p:nvPr>
        </p:nvSpPr>
        <p:spPr>
          <a:xfrm>
            <a:off x="838200" y="1658535"/>
            <a:ext cx="10782300" cy="4299911"/>
          </a:xfrm>
        </p:spPr>
        <p:txBody>
          <a:bodyPr>
            <a:normAutofit/>
          </a:bodyPr>
          <a:lstStyle/>
          <a:p>
            <a:pPr marL="0" indent="0">
              <a:buNone/>
            </a:pPr>
            <a:r>
              <a:rPr lang="en-US" sz="3200" dirty="0"/>
              <a:t>FED CCT FLAG </a:t>
            </a:r>
          </a:p>
          <a:p>
            <a:pPr lvl="1"/>
            <a:r>
              <a:rPr lang="en-US" sz="2800" dirty="0"/>
              <a:t>Y – Student is intended to be included in the Federal Child Count</a:t>
            </a:r>
          </a:p>
          <a:p>
            <a:pPr lvl="1"/>
            <a:r>
              <a:rPr lang="en-US" sz="2800" dirty="0"/>
              <a:t>N – Student not included in the Federal Child Count</a:t>
            </a:r>
          </a:p>
          <a:p>
            <a:pPr lvl="1"/>
            <a:r>
              <a:rPr lang="en-US" sz="2800" dirty="0"/>
              <a:t>Review all students on the report regardless of flag</a:t>
            </a:r>
          </a:p>
        </p:txBody>
      </p:sp>
      <p:sp>
        <p:nvSpPr>
          <p:cNvPr id="4" name="Slide Number Placeholder 3"/>
          <p:cNvSpPr>
            <a:spLocks noGrp="1"/>
          </p:cNvSpPr>
          <p:nvPr>
            <p:ph type="sldNum" sz="quarter" idx="12"/>
          </p:nvPr>
        </p:nvSpPr>
        <p:spPr/>
        <p:txBody>
          <a:bodyPr/>
          <a:lstStyle/>
          <a:p>
            <a:fld id="{1BC7DB03-7057-184B-9DF0-B5FFC5E3886A}" type="slidenum">
              <a:rPr lang="en-US" smtClean="0"/>
              <a:t>13</a:t>
            </a:fld>
            <a:endParaRPr lang="en-US" dirty="0"/>
          </a:p>
        </p:txBody>
      </p:sp>
      <p:pic>
        <p:nvPicPr>
          <p:cNvPr id="5" name="Picture 4">
            <a:extLst>
              <a:ext uri="{FF2B5EF4-FFF2-40B4-BE49-F238E27FC236}">
                <a16:creationId xmlns:a16="http://schemas.microsoft.com/office/drawing/2014/main" id="{6024D227-0CB9-48B4-8673-491F740DF0BC}"/>
              </a:ext>
            </a:extLst>
          </p:cNvPr>
          <p:cNvPicPr>
            <a:picLocks noChangeAspect="1"/>
          </p:cNvPicPr>
          <p:nvPr/>
        </p:nvPicPr>
        <p:blipFill>
          <a:blip r:embed="rId3"/>
          <a:stretch>
            <a:fillRect/>
          </a:stretch>
        </p:blipFill>
        <p:spPr>
          <a:xfrm>
            <a:off x="1133875" y="3592927"/>
            <a:ext cx="10472029" cy="2218213"/>
          </a:xfrm>
          <a:prstGeom prst="rect">
            <a:avLst/>
          </a:prstGeom>
          <a:ln w="9525">
            <a:solidFill>
              <a:schemeClr val="tx1"/>
            </a:solidFill>
          </a:ln>
        </p:spPr>
      </p:pic>
      <p:sp>
        <p:nvSpPr>
          <p:cNvPr id="6" name="Rectangle 5">
            <a:extLst>
              <a:ext uri="{FF2B5EF4-FFF2-40B4-BE49-F238E27FC236}">
                <a16:creationId xmlns:a16="http://schemas.microsoft.com/office/drawing/2014/main" id="{BE6ACEE0-9256-4A50-A0A3-70BC4775D7B2}"/>
              </a:ext>
            </a:extLst>
          </p:cNvPr>
          <p:cNvSpPr/>
          <p:nvPr/>
        </p:nvSpPr>
        <p:spPr>
          <a:xfrm>
            <a:off x="5452217" y="3592927"/>
            <a:ext cx="643783" cy="22182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1320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58A2C-4828-4626-85F0-98168F2B7807}"/>
              </a:ext>
            </a:extLst>
          </p:cNvPr>
          <p:cNvSpPr>
            <a:spLocks noGrp="1"/>
          </p:cNvSpPr>
          <p:nvPr>
            <p:ph type="title"/>
          </p:nvPr>
        </p:nvSpPr>
        <p:spPr>
          <a:xfrm>
            <a:off x="838200" y="365126"/>
            <a:ext cx="10515600" cy="847658"/>
          </a:xfrm>
        </p:spPr>
        <p:txBody>
          <a:bodyPr/>
          <a:lstStyle/>
          <a:p>
            <a:r>
              <a:rPr lang="en-US" b="1" dirty="0"/>
              <a:t>Who is included in my FCC?</a:t>
            </a:r>
          </a:p>
        </p:txBody>
      </p:sp>
      <p:sp>
        <p:nvSpPr>
          <p:cNvPr id="3" name="Content Placeholder 2">
            <a:extLst>
              <a:ext uri="{FF2B5EF4-FFF2-40B4-BE49-F238E27FC236}">
                <a16:creationId xmlns:a16="http://schemas.microsoft.com/office/drawing/2014/main" id="{3BCB66A2-6257-4D3D-A752-E6995D71299A}"/>
              </a:ext>
            </a:extLst>
          </p:cNvPr>
          <p:cNvSpPr>
            <a:spLocks noGrp="1"/>
          </p:cNvSpPr>
          <p:nvPr>
            <p:ph idx="1"/>
          </p:nvPr>
        </p:nvSpPr>
        <p:spPr>
          <a:xfrm>
            <a:off x="838200" y="1253330"/>
            <a:ext cx="11018520" cy="4916463"/>
          </a:xfrm>
        </p:spPr>
        <p:txBody>
          <a:bodyPr>
            <a:normAutofit lnSpcReduction="10000"/>
          </a:bodyPr>
          <a:lstStyle/>
          <a:p>
            <a:r>
              <a:rPr lang="en-US" sz="3200" dirty="0"/>
              <a:t>In most cases, students count at their resident district except for students attending - </a:t>
            </a:r>
          </a:p>
          <a:p>
            <a:pPr lvl="1"/>
            <a:r>
              <a:rPr lang="en-US" sz="2800" dirty="0"/>
              <a:t>Community Schools</a:t>
            </a:r>
          </a:p>
          <a:p>
            <a:pPr lvl="1"/>
            <a:r>
              <a:rPr lang="en-US" sz="2800" dirty="0"/>
              <a:t>STEM Districts</a:t>
            </a:r>
          </a:p>
          <a:p>
            <a:pPr lvl="1"/>
            <a:r>
              <a:rPr lang="en-US" sz="2800" strike="sngStrike" dirty="0"/>
              <a:t>Ohio School for the Blind</a:t>
            </a:r>
          </a:p>
          <a:p>
            <a:pPr lvl="1"/>
            <a:r>
              <a:rPr lang="en-US" sz="2800" strike="sngStrike" dirty="0"/>
              <a:t>Ohio School for the Deaf</a:t>
            </a:r>
          </a:p>
          <a:p>
            <a:pPr lvl="1"/>
            <a:r>
              <a:rPr lang="en-US" sz="2800" dirty="0"/>
              <a:t>Buckeye United (DYS)</a:t>
            </a:r>
          </a:p>
          <a:p>
            <a:pPr lvl="1"/>
            <a:r>
              <a:rPr lang="en-US" sz="2800" strike="sngStrike" dirty="0"/>
              <a:t>Pilot Programs </a:t>
            </a:r>
          </a:p>
          <a:p>
            <a:r>
              <a:rPr lang="en-US" dirty="0"/>
              <a:t>Non-Public students receiving related services count at the traditional district providing the related services if active IEP event is reported as of October 31</a:t>
            </a:r>
          </a:p>
        </p:txBody>
      </p:sp>
      <p:sp>
        <p:nvSpPr>
          <p:cNvPr id="4" name="Slide Number Placeholder 3">
            <a:extLst>
              <a:ext uri="{FF2B5EF4-FFF2-40B4-BE49-F238E27FC236}">
                <a16:creationId xmlns:a16="http://schemas.microsoft.com/office/drawing/2014/main" id="{9A356456-9BA4-4534-9955-F185E26EF0BC}"/>
              </a:ext>
            </a:extLst>
          </p:cNvPr>
          <p:cNvSpPr>
            <a:spLocks noGrp="1"/>
          </p:cNvSpPr>
          <p:nvPr>
            <p:ph type="sldNum" sz="quarter" idx="12"/>
          </p:nvPr>
        </p:nvSpPr>
        <p:spPr/>
        <p:txBody>
          <a:bodyPr/>
          <a:lstStyle/>
          <a:p>
            <a:fld id="{1BC7DB03-7057-184B-9DF0-B5FFC5E3886A}" type="slidenum">
              <a:rPr lang="en-US" smtClean="0"/>
              <a:t>14</a:t>
            </a:fld>
            <a:endParaRPr lang="en-US" dirty="0"/>
          </a:p>
        </p:txBody>
      </p:sp>
    </p:spTree>
    <p:extLst>
      <p:ext uri="{BB962C8B-B14F-4D97-AF65-F5344CB8AC3E}">
        <p14:creationId xmlns:p14="http://schemas.microsoft.com/office/powerpoint/2010/main" val="3475963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8CC6C-152C-4E6E-A6A3-5CA3EB7C5A5C}"/>
              </a:ext>
            </a:extLst>
          </p:cNvPr>
          <p:cNvSpPr>
            <a:spLocks noGrp="1"/>
          </p:cNvSpPr>
          <p:nvPr>
            <p:ph type="title"/>
          </p:nvPr>
        </p:nvSpPr>
        <p:spPr/>
        <p:txBody>
          <a:bodyPr/>
          <a:lstStyle/>
          <a:p>
            <a:r>
              <a:rPr lang="en-US" b="1" dirty="0"/>
              <a:t>Who is not included in my FCC? </a:t>
            </a:r>
          </a:p>
        </p:txBody>
      </p:sp>
      <p:sp>
        <p:nvSpPr>
          <p:cNvPr id="3" name="Content Placeholder 2">
            <a:extLst>
              <a:ext uri="{FF2B5EF4-FFF2-40B4-BE49-F238E27FC236}">
                <a16:creationId xmlns:a16="http://schemas.microsoft.com/office/drawing/2014/main" id="{88A83A4B-8AFC-45AB-B2BC-C0A0E10C835A}"/>
              </a:ext>
            </a:extLst>
          </p:cNvPr>
          <p:cNvSpPr>
            <a:spLocks noGrp="1"/>
          </p:cNvSpPr>
          <p:nvPr>
            <p:ph idx="1"/>
          </p:nvPr>
        </p:nvSpPr>
        <p:spPr>
          <a:xfrm>
            <a:off x="838200" y="1690688"/>
            <a:ext cx="10515600" cy="4486275"/>
          </a:xfrm>
        </p:spPr>
        <p:txBody>
          <a:bodyPr/>
          <a:lstStyle/>
          <a:p>
            <a:r>
              <a:rPr lang="en-US" sz="3200" dirty="0"/>
              <a:t>Students with a disability as of October 31, who </a:t>
            </a:r>
            <a:r>
              <a:rPr lang="en-US" sz="3200" u="sng" dirty="0"/>
              <a:t>are not being reported</a:t>
            </a:r>
            <a:r>
              <a:rPr lang="en-US" sz="3200" dirty="0"/>
              <a:t> with an active IEP event as of October 31</a:t>
            </a:r>
          </a:p>
          <a:p>
            <a:r>
              <a:rPr lang="en-US" sz="3200" dirty="0"/>
              <a:t>Students reported with the following IEP outcomes</a:t>
            </a:r>
          </a:p>
          <a:p>
            <a:pPr lvl="1"/>
            <a:r>
              <a:rPr lang="en-US" sz="2800" dirty="0"/>
              <a:t>IEPR – IEP Complete – Parental Refusal</a:t>
            </a:r>
          </a:p>
          <a:p>
            <a:pPr lvl="1"/>
            <a:r>
              <a:rPr lang="en-US" sz="2800" dirty="0"/>
              <a:t>IENS – IEP Complete – Not Served</a:t>
            </a:r>
          </a:p>
          <a:p>
            <a:pPr lvl="1"/>
            <a:r>
              <a:rPr lang="en-US" sz="2800" dirty="0"/>
              <a:t>IEDP – IEP Resulted in Due Process</a:t>
            </a:r>
          </a:p>
          <a:p>
            <a:r>
              <a:rPr lang="en-US" sz="3200" dirty="0"/>
              <a:t>Refer to the FCC Level 2 Report Explanation, section “Include in USDOE Count” for additional information and exceptions</a:t>
            </a:r>
          </a:p>
          <a:p>
            <a:endParaRPr lang="en-US" dirty="0"/>
          </a:p>
        </p:txBody>
      </p:sp>
      <p:sp>
        <p:nvSpPr>
          <p:cNvPr id="4" name="Slide Number Placeholder 3">
            <a:extLst>
              <a:ext uri="{FF2B5EF4-FFF2-40B4-BE49-F238E27FC236}">
                <a16:creationId xmlns:a16="http://schemas.microsoft.com/office/drawing/2014/main" id="{8CCFEBDC-2E65-47D9-A75A-676C39D1DB94}"/>
              </a:ext>
            </a:extLst>
          </p:cNvPr>
          <p:cNvSpPr>
            <a:spLocks noGrp="1"/>
          </p:cNvSpPr>
          <p:nvPr>
            <p:ph type="sldNum" sz="quarter" idx="12"/>
          </p:nvPr>
        </p:nvSpPr>
        <p:spPr/>
        <p:txBody>
          <a:bodyPr/>
          <a:lstStyle/>
          <a:p>
            <a:fld id="{1BC7DB03-7057-184B-9DF0-B5FFC5E3886A}" type="slidenum">
              <a:rPr lang="en-US" smtClean="0"/>
              <a:t>15</a:t>
            </a:fld>
            <a:endParaRPr lang="en-US" dirty="0"/>
          </a:p>
        </p:txBody>
      </p:sp>
    </p:spTree>
    <p:extLst>
      <p:ext uri="{BB962C8B-B14F-4D97-AF65-F5344CB8AC3E}">
        <p14:creationId xmlns:p14="http://schemas.microsoft.com/office/powerpoint/2010/main" val="184311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6176"/>
          </a:xfrm>
        </p:spPr>
        <p:txBody>
          <a:bodyPr/>
          <a:lstStyle/>
          <a:p>
            <a:r>
              <a:rPr lang="en-US" b="1" dirty="0"/>
              <a:t>FCC Report Data </a:t>
            </a:r>
          </a:p>
        </p:txBody>
      </p:sp>
      <p:sp>
        <p:nvSpPr>
          <p:cNvPr id="3" name="Content Placeholder 2"/>
          <p:cNvSpPr>
            <a:spLocks noGrp="1"/>
          </p:cNvSpPr>
          <p:nvPr>
            <p:ph idx="1"/>
          </p:nvPr>
        </p:nvSpPr>
        <p:spPr>
          <a:xfrm>
            <a:off x="838200" y="1223977"/>
            <a:ext cx="10515600" cy="4860629"/>
          </a:xfrm>
        </p:spPr>
        <p:txBody>
          <a:bodyPr>
            <a:normAutofit/>
          </a:bodyPr>
          <a:lstStyle/>
          <a:p>
            <a:r>
              <a:rPr lang="en-US" sz="3200" dirty="0"/>
              <a:t>Disability Condition Code</a:t>
            </a:r>
          </a:p>
          <a:p>
            <a:pPr lvl="1"/>
            <a:r>
              <a:rPr lang="en-US" sz="2800" dirty="0"/>
              <a:t>Student must be reported to EMIS with a disability as of October 31 to be included on the report </a:t>
            </a:r>
          </a:p>
          <a:p>
            <a:pPr lvl="1"/>
            <a:r>
              <a:rPr lang="en-US" sz="2800" dirty="0"/>
              <a:t>Review for accuracy</a:t>
            </a:r>
          </a:p>
          <a:p>
            <a:r>
              <a:rPr lang="en-US" sz="3200" dirty="0"/>
              <a:t>Student Age Number</a:t>
            </a:r>
          </a:p>
          <a:p>
            <a:pPr lvl="1"/>
            <a:r>
              <a:rPr lang="en-US" sz="2800" dirty="0"/>
              <a:t>Student’s age </a:t>
            </a:r>
            <a:r>
              <a:rPr lang="en-US" sz="2800" u="sng" dirty="0"/>
              <a:t>as of</a:t>
            </a:r>
            <a:r>
              <a:rPr lang="en-US" sz="2800" dirty="0"/>
              <a:t> October 31</a:t>
            </a:r>
          </a:p>
        </p:txBody>
      </p:sp>
      <p:sp>
        <p:nvSpPr>
          <p:cNvPr id="4" name="Slide Number Placeholder 3"/>
          <p:cNvSpPr>
            <a:spLocks noGrp="1"/>
          </p:cNvSpPr>
          <p:nvPr>
            <p:ph type="sldNum" sz="quarter" idx="12"/>
          </p:nvPr>
        </p:nvSpPr>
        <p:spPr/>
        <p:txBody>
          <a:bodyPr/>
          <a:lstStyle/>
          <a:p>
            <a:fld id="{1BC7DB03-7057-184B-9DF0-B5FFC5E3886A}" type="slidenum">
              <a:rPr lang="en-US" smtClean="0"/>
              <a:t>16</a:t>
            </a:fld>
            <a:endParaRPr lang="en-US" dirty="0"/>
          </a:p>
        </p:txBody>
      </p:sp>
      <p:pic>
        <p:nvPicPr>
          <p:cNvPr id="7" name="Picture 6">
            <a:extLst>
              <a:ext uri="{FF2B5EF4-FFF2-40B4-BE49-F238E27FC236}">
                <a16:creationId xmlns:a16="http://schemas.microsoft.com/office/drawing/2014/main" id="{63468C1D-8BDE-40D3-A8FD-0447EFF2D72A}"/>
              </a:ext>
            </a:extLst>
          </p:cNvPr>
          <p:cNvPicPr>
            <a:picLocks noChangeAspect="1"/>
          </p:cNvPicPr>
          <p:nvPr/>
        </p:nvPicPr>
        <p:blipFill>
          <a:blip r:embed="rId3"/>
          <a:stretch>
            <a:fillRect/>
          </a:stretch>
        </p:blipFill>
        <p:spPr>
          <a:xfrm>
            <a:off x="1016950" y="4144711"/>
            <a:ext cx="9759297" cy="1939896"/>
          </a:xfrm>
          <a:prstGeom prst="rect">
            <a:avLst/>
          </a:prstGeom>
          <a:ln w="9525">
            <a:solidFill>
              <a:schemeClr val="tx1"/>
            </a:solidFill>
          </a:ln>
        </p:spPr>
      </p:pic>
      <p:sp>
        <p:nvSpPr>
          <p:cNvPr id="6" name="Rectangle 5">
            <a:extLst>
              <a:ext uri="{FF2B5EF4-FFF2-40B4-BE49-F238E27FC236}">
                <a16:creationId xmlns:a16="http://schemas.microsoft.com/office/drawing/2014/main" id="{1ECB2EB2-54B7-4589-B380-39DED88C03DE}"/>
              </a:ext>
            </a:extLst>
          </p:cNvPr>
          <p:cNvSpPr/>
          <p:nvPr/>
        </p:nvSpPr>
        <p:spPr>
          <a:xfrm>
            <a:off x="6896456" y="4144711"/>
            <a:ext cx="1230594" cy="19398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471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5FCEB-96D7-4207-9890-887A1DD84EF8}"/>
              </a:ext>
            </a:extLst>
          </p:cNvPr>
          <p:cNvSpPr>
            <a:spLocks noGrp="1"/>
          </p:cNvSpPr>
          <p:nvPr>
            <p:ph type="title"/>
          </p:nvPr>
        </p:nvSpPr>
        <p:spPr>
          <a:xfrm>
            <a:off x="838200" y="365126"/>
            <a:ext cx="10515600" cy="812630"/>
          </a:xfrm>
        </p:spPr>
        <p:txBody>
          <a:bodyPr/>
          <a:lstStyle/>
          <a:p>
            <a:r>
              <a:rPr lang="en-US" b="1" dirty="0"/>
              <a:t>FCC Report Data, cont’d</a:t>
            </a:r>
          </a:p>
        </p:txBody>
      </p:sp>
      <p:sp>
        <p:nvSpPr>
          <p:cNvPr id="3" name="Content Placeholder 2">
            <a:extLst>
              <a:ext uri="{FF2B5EF4-FFF2-40B4-BE49-F238E27FC236}">
                <a16:creationId xmlns:a16="http://schemas.microsoft.com/office/drawing/2014/main" id="{3428135B-D374-4DBD-96B6-AE2D664CBFB4}"/>
              </a:ext>
            </a:extLst>
          </p:cNvPr>
          <p:cNvSpPr>
            <a:spLocks noGrp="1"/>
          </p:cNvSpPr>
          <p:nvPr>
            <p:ph idx="1"/>
          </p:nvPr>
        </p:nvSpPr>
        <p:spPr>
          <a:xfrm>
            <a:off x="838199" y="1177756"/>
            <a:ext cx="11179629" cy="4913739"/>
          </a:xfrm>
        </p:spPr>
        <p:txBody>
          <a:bodyPr/>
          <a:lstStyle/>
          <a:p>
            <a:r>
              <a:rPr lang="en-US" sz="3200" dirty="0"/>
              <a:t>Legal District of Residence</a:t>
            </a:r>
          </a:p>
          <a:p>
            <a:r>
              <a:rPr lang="en-US" sz="3200" dirty="0"/>
              <a:t>FED CCT ALT IRN</a:t>
            </a:r>
          </a:p>
          <a:p>
            <a:pPr lvl="1"/>
            <a:r>
              <a:rPr lang="en-US" sz="2600" dirty="0"/>
              <a:t>Populated for Status Code FC0006 with LEA IRN where the student will count</a:t>
            </a:r>
          </a:p>
          <a:p>
            <a:r>
              <a:rPr lang="en-US" sz="3200" dirty="0"/>
              <a:t>Sent Reasons and IRNs</a:t>
            </a:r>
          </a:p>
          <a:p>
            <a:pPr lvl="1"/>
            <a:r>
              <a:rPr lang="en-US" sz="2600" dirty="0"/>
              <a:t>Displays if relevant to the FCC</a:t>
            </a:r>
          </a:p>
        </p:txBody>
      </p:sp>
      <p:sp>
        <p:nvSpPr>
          <p:cNvPr id="4" name="Slide Number Placeholder 3">
            <a:extLst>
              <a:ext uri="{FF2B5EF4-FFF2-40B4-BE49-F238E27FC236}">
                <a16:creationId xmlns:a16="http://schemas.microsoft.com/office/drawing/2014/main" id="{7E5E1983-D5AB-4712-B922-B1936086DAD6}"/>
              </a:ext>
            </a:extLst>
          </p:cNvPr>
          <p:cNvSpPr>
            <a:spLocks noGrp="1"/>
          </p:cNvSpPr>
          <p:nvPr>
            <p:ph type="sldNum" sz="quarter" idx="12"/>
          </p:nvPr>
        </p:nvSpPr>
        <p:spPr/>
        <p:txBody>
          <a:bodyPr/>
          <a:lstStyle/>
          <a:p>
            <a:fld id="{1BC7DB03-7057-184B-9DF0-B5FFC5E3886A}" type="slidenum">
              <a:rPr lang="en-US" smtClean="0"/>
              <a:t>17</a:t>
            </a:fld>
            <a:endParaRPr lang="en-US" dirty="0"/>
          </a:p>
        </p:txBody>
      </p:sp>
      <p:pic>
        <p:nvPicPr>
          <p:cNvPr id="9" name="Picture 8">
            <a:extLst>
              <a:ext uri="{FF2B5EF4-FFF2-40B4-BE49-F238E27FC236}">
                <a16:creationId xmlns:a16="http://schemas.microsoft.com/office/drawing/2014/main" id="{A9EBC9C2-A8C4-415D-B7D5-A029BA28D3FF}"/>
              </a:ext>
            </a:extLst>
          </p:cNvPr>
          <p:cNvPicPr>
            <a:picLocks noChangeAspect="1"/>
          </p:cNvPicPr>
          <p:nvPr/>
        </p:nvPicPr>
        <p:blipFill>
          <a:blip r:embed="rId3"/>
          <a:stretch>
            <a:fillRect/>
          </a:stretch>
        </p:blipFill>
        <p:spPr>
          <a:xfrm>
            <a:off x="1314449" y="3752850"/>
            <a:ext cx="9629775" cy="2260904"/>
          </a:xfrm>
          <a:prstGeom prst="rect">
            <a:avLst/>
          </a:prstGeom>
          <a:ln w="9525">
            <a:solidFill>
              <a:schemeClr val="tx1"/>
            </a:solidFill>
          </a:ln>
        </p:spPr>
      </p:pic>
      <p:sp>
        <p:nvSpPr>
          <p:cNvPr id="13" name="Rectangle 12">
            <a:extLst>
              <a:ext uri="{FF2B5EF4-FFF2-40B4-BE49-F238E27FC236}">
                <a16:creationId xmlns:a16="http://schemas.microsoft.com/office/drawing/2014/main" id="{0ECD2D57-802C-49D2-B83A-8AFD84E07E31}"/>
              </a:ext>
            </a:extLst>
          </p:cNvPr>
          <p:cNvSpPr/>
          <p:nvPr/>
        </p:nvSpPr>
        <p:spPr>
          <a:xfrm>
            <a:off x="2009775" y="3752850"/>
            <a:ext cx="676275" cy="22609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18B26D-A727-41F8-852F-1A02FD21A7FC}"/>
              </a:ext>
            </a:extLst>
          </p:cNvPr>
          <p:cNvSpPr/>
          <p:nvPr/>
        </p:nvSpPr>
        <p:spPr>
          <a:xfrm>
            <a:off x="6215061" y="3752850"/>
            <a:ext cx="676275" cy="22609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BECF224-35A9-4AC6-8611-A159A1673C91}"/>
              </a:ext>
            </a:extLst>
          </p:cNvPr>
          <p:cNvSpPr/>
          <p:nvPr/>
        </p:nvSpPr>
        <p:spPr>
          <a:xfrm>
            <a:off x="7553325" y="3752850"/>
            <a:ext cx="2695575" cy="22609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6262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1A9B9-FD46-42E7-9281-F5FCF9BABC28}"/>
              </a:ext>
            </a:extLst>
          </p:cNvPr>
          <p:cNvSpPr>
            <a:spLocks noGrp="1"/>
          </p:cNvSpPr>
          <p:nvPr>
            <p:ph type="title"/>
          </p:nvPr>
        </p:nvSpPr>
        <p:spPr>
          <a:xfrm>
            <a:off x="838199" y="365125"/>
            <a:ext cx="11068251" cy="661103"/>
          </a:xfrm>
        </p:spPr>
        <p:txBody>
          <a:bodyPr>
            <a:noAutofit/>
          </a:bodyPr>
          <a:lstStyle/>
          <a:p>
            <a:r>
              <a:rPr lang="en-US" b="1" dirty="0"/>
              <a:t>FCC Report Data, cont’d</a:t>
            </a:r>
            <a:endParaRPr lang="en-US" dirty="0"/>
          </a:p>
        </p:txBody>
      </p:sp>
      <p:sp>
        <p:nvSpPr>
          <p:cNvPr id="3" name="Content Placeholder 2">
            <a:extLst>
              <a:ext uri="{FF2B5EF4-FFF2-40B4-BE49-F238E27FC236}">
                <a16:creationId xmlns:a16="http://schemas.microsoft.com/office/drawing/2014/main" id="{3BAA68E9-7671-4F10-887B-65DA3A67EFD4}"/>
              </a:ext>
            </a:extLst>
          </p:cNvPr>
          <p:cNvSpPr>
            <a:spLocks noGrp="1"/>
          </p:cNvSpPr>
          <p:nvPr>
            <p:ph idx="1"/>
          </p:nvPr>
        </p:nvSpPr>
        <p:spPr>
          <a:xfrm>
            <a:off x="974957" y="982670"/>
            <a:ext cx="10789119" cy="4594229"/>
          </a:xfrm>
        </p:spPr>
        <p:txBody>
          <a:bodyPr/>
          <a:lstStyle/>
          <a:p>
            <a:r>
              <a:rPr lang="en-US" sz="3000" dirty="0"/>
              <a:t>FED CCT LRE Code – Least Restrictive Environment Code </a:t>
            </a:r>
          </a:p>
          <a:p>
            <a:pPr lvl="1"/>
            <a:r>
              <a:rPr lang="en-US" sz="2600" dirty="0"/>
              <a:t>If this is blank, the student is not included in the count </a:t>
            </a:r>
          </a:p>
          <a:p>
            <a:pPr lvl="1"/>
            <a:r>
              <a:rPr lang="en-US" sz="2600" dirty="0"/>
              <a:t>Value comes from IEP, FN270, or is derived</a:t>
            </a:r>
          </a:p>
          <a:p>
            <a:r>
              <a:rPr lang="en-US" sz="3000" dirty="0"/>
              <a:t>DIST LRE SRC CODE and DIST LRE SRC DESCR </a:t>
            </a:r>
          </a:p>
          <a:p>
            <a:pPr lvl="1"/>
            <a:r>
              <a:rPr lang="en-US" sz="2600" dirty="0"/>
              <a:t>Source codes indicate what data the report is looking at</a:t>
            </a:r>
            <a:endParaRPr lang="en-US" sz="2600" baseline="0" dirty="0"/>
          </a:p>
          <a:p>
            <a:pPr lvl="1"/>
            <a:r>
              <a:rPr lang="en-US" sz="2600" dirty="0"/>
              <a:t>Use in combination </a:t>
            </a:r>
            <a:r>
              <a:rPr lang="en-US" sz="2600" baseline="0" dirty="0"/>
              <a:t>with the Status Code value </a:t>
            </a:r>
            <a:r>
              <a:rPr lang="en-US" sz="2600" dirty="0"/>
              <a:t>to</a:t>
            </a:r>
            <a:r>
              <a:rPr lang="en-US" sz="2600" baseline="0" dirty="0"/>
              <a:t> determine what is being reported for each student</a:t>
            </a:r>
          </a:p>
          <a:p>
            <a:pPr lvl="1"/>
            <a:endParaRPr lang="en-US" sz="2800" baseline="0" dirty="0"/>
          </a:p>
          <a:p>
            <a:endParaRPr lang="en-US" sz="1200" dirty="0"/>
          </a:p>
        </p:txBody>
      </p:sp>
      <p:sp>
        <p:nvSpPr>
          <p:cNvPr id="4" name="Slide Number Placeholder 3">
            <a:extLst>
              <a:ext uri="{FF2B5EF4-FFF2-40B4-BE49-F238E27FC236}">
                <a16:creationId xmlns:a16="http://schemas.microsoft.com/office/drawing/2014/main" id="{6EDA43D1-55F0-43A3-A626-BBF901F541F5}"/>
              </a:ext>
            </a:extLst>
          </p:cNvPr>
          <p:cNvSpPr>
            <a:spLocks noGrp="1"/>
          </p:cNvSpPr>
          <p:nvPr>
            <p:ph type="sldNum" sz="quarter" idx="12"/>
          </p:nvPr>
        </p:nvSpPr>
        <p:spPr/>
        <p:txBody>
          <a:bodyPr/>
          <a:lstStyle/>
          <a:p>
            <a:fld id="{1BC7DB03-7057-184B-9DF0-B5FFC5E3886A}" type="slidenum">
              <a:rPr lang="en-US" smtClean="0"/>
              <a:t>18</a:t>
            </a:fld>
            <a:endParaRPr lang="en-US" dirty="0"/>
          </a:p>
        </p:txBody>
      </p:sp>
      <p:pic>
        <p:nvPicPr>
          <p:cNvPr id="7" name="Picture 6">
            <a:extLst>
              <a:ext uri="{FF2B5EF4-FFF2-40B4-BE49-F238E27FC236}">
                <a16:creationId xmlns:a16="http://schemas.microsoft.com/office/drawing/2014/main" id="{7CBCEB08-DB16-4096-A6AD-CCC62FED6F85}"/>
              </a:ext>
            </a:extLst>
          </p:cNvPr>
          <p:cNvPicPr>
            <a:picLocks noChangeAspect="1"/>
          </p:cNvPicPr>
          <p:nvPr/>
        </p:nvPicPr>
        <p:blipFill>
          <a:blip r:embed="rId3"/>
          <a:stretch>
            <a:fillRect/>
          </a:stretch>
        </p:blipFill>
        <p:spPr>
          <a:xfrm>
            <a:off x="1190624" y="4131137"/>
            <a:ext cx="9696450" cy="1945401"/>
          </a:xfrm>
          <a:prstGeom prst="rect">
            <a:avLst/>
          </a:prstGeom>
          <a:ln w="9525">
            <a:solidFill>
              <a:schemeClr val="tx1"/>
            </a:solidFill>
          </a:ln>
        </p:spPr>
      </p:pic>
      <p:sp>
        <p:nvSpPr>
          <p:cNvPr id="8" name="Rectangle 7">
            <a:extLst>
              <a:ext uri="{FF2B5EF4-FFF2-40B4-BE49-F238E27FC236}">
                <a16:creationId xmlns:a16="http://schemas.microsoft.com/office/drawing/2014/main" id="{049C324A-7284-4CE1-8A24-F165607BA1FB}"/>
              </a:ext>
            </a:extLst>
          </p:cNvPr>
          <p:cNvSpPr/>
          <p:nvPr/>
        </p:nvSpPr>
        <p:spPr>
          <a:xfrm>
            <a:off x="6095999" y="4131137"/>
            <a:ext cx="666750" cy="19454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1AEC8F-1489-4DC1-AB09-67156E59B48B}"/>
              </a:ext>
            </a:extLst>
          </p:cNvPr>
          <p:cNvSpPr/>
          <p:nvPr/>
        </p:nvSpPr>
        <p:spPr>
          <a:xfrm>
            <a:off x="8724898" y="4131137"/>
            <a:ext cx="2162175" cy="19454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6865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782300" cy="714528"/>
          </a:xfrm>
        </p:spPr>
        <p:txBody>
          <a:bodyPr>
            <a:normAutofit/>
          </a:bodyPr>
          <a:lstStyle/>
          <a:p>
            <a:r>
              <a:rPr lang="en-US" b="1" dirty="0"/>
              <a:t>DIST LRE Source Codes</a:t>
            </a:r>
          </a:p>
        </p:txBody>
      </p:sp>
      <p:sp>
        <p:nvSpPr>
          <p:cNvPr id="3" name="Content Placeholder 2"/>
          <p:cNvSpPr>
            <a:spLocks noGrp="1"/>
          </p:cNvSpPr>
          <p:nvPr>
            <p:ph idx="1"/>
          </p:nvPr>
        </p:nvSpPr>
        <p:spPr>
          <a:xfrm>
            <a:off x="838200" y="1232658"/>
            <a:ext cx="10782300" cy="4926981"/>
          </a:xfrm>
        </p:spPr>
        <p:txBody>
          <a:bodyPr>
            <a:noAutofit/>
          </a:bodyPr>
          <a:lstStyle/>
          <a:p>
            <a:r>
              <a:rPr lang="en-US" sz="3200" dirty="0"/>
              <a:t>1 - No Disability on October 31 </a:t>
            </a:r>
          </a:p>
          <a:p>
            <a:r>
              <a:rPr lang="en-US" sz="3200" dirty="0"/>
              <a:t>3 - Student’s age is not 3 – 21 </a:t>
            </a:r>
          </a:p>
          <a:p>
            <a:r>
              <a:rPr lang="en-US" sz="3200" dirty="0"/>
              <a:t>5 - No IEP Reported </a:t>
            </a:r>
          </a:p>
          <a:p>
            <a:r>
              <a:rPr lang="en-US" sz="3200" dirty="0"/>
              <a:t>7 - FN270 Override</a:t>
            </a:r>
          </a:p>
          <a:p>
            <a:r>
              <a:rPr lang="en-US" sz="3200" dirty="0"/>
              <a:t>8 - GE Record</a:t>
            </a:r>
          </a:p>
        </p:txBody>
      </p:sp>
      <p:sp>
        <p:nvSpPr>
          <p:cNvPr id="4" name="Slide Number Placeholder 3"/>
          <p:cNvSpPr>
            <a:spLocks noGrp="1"/>
          </p:cNvSpPr>
          <p:nvPr>
            <p:ph type="sldNum" sz="quarter" idx="12"/>
          </p:nvPr>
        </p:nvSpPr>
        <p:spPr/>
        <p:txBody>
          <a:bodyPr/>
          <a:lstStyle/>
          <a:p>
            <a:fld id="{1BC7DB03-7057-184B-9DF0-B5FFC5E3886A}" type="slidenum">
              <a:rPr lang="en-US" smtClean="0"/>
              <a:t>19</a:t>
            </a:fld>
            <a:endParaRPr lang="en-US" dirty="0"/>
          </a:p>
        </p:txBody>
      </p:sp>
      <p:pic>
        <p:nvPicPr>
          <p:cNvPr id="9" name="Picture 8">
            <a:extLst>
              <a:ext uri="{FF2B5EF4-FFF2-40B4-BE49-F238E27FC236}">
                <a16:creationId xmlns:a16="http://schemas.microsoft.com/office/drawing/2014/main" id="{46671CDF-F3C0-41E7-B007-855FDECC83A2}"/>
              </a:ext>
            </a:extLst>
          </p:cNvPr>
          <p:cNvPicPr>
            <a:picLocks noChangeAspect="1"/>
          </p:cNvPicPr>
          <p:nvPr/>
        </p:nvPicPr>
        <p:blipFill>
          <a:blip r:embed="rId3"/>
          <a:stretch>
            <a:fillRect/>
          </a:stretch>
        </p:blipFill>
        <p:spPr>
          <a:xfrm>
            <a:off x="971549" y="4043002"/>
            <a:ext cx="9696450" cy="1945401"/>
          </a:xfrm>
          <a:prstGeom prst="rect">
            <a:avLst/>
          </a:prstGeom>
          <a:ln w="9525">
            <a:solidFill>
              <a:schemeClr val="tx1"/>
            </a:solidFill>
          </a:ln>
        </p:spPr>
      </p:pic>
      <p:sp>
        <p:nvSpPr>
          <p:cNvPr id="11" name="Rectangle 10">
            <a:extLst>
              <a:ext uri="{FF2B5EF4-FFF2-40B4-BE49-F238E27FC236}">
                <a16:creationId xmlns:a16="http://schemas.microsoft.com/office/drawing/2014/main" id="{FC3C1E87-2402-4DDD-BD1E-E77C704DD40C}"/>
              </a:ext>
            </a:extLst>
          </p:cNvPr>
          <p:cNvSpPr/>
          <p:nvPr/>
        </p:nvSpPr>
        <p:spPr>
          <a:xfrm>
            <a:off x="8505823" y="4043002"/>
            <a:ext cx="2162175" cy="19454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617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9536"/>
            <a:ext cx="10515600" cy="5001768"/>
          </a:xfrm>
        </p:spPr>
        <p:txBody>
          <a:bodyPr>
            <a:noAutofit/>
          </a:bodyPr>
          <a:lstStyle/>
          <a:p>
            <a:pPr marL="0" indent="0">
              <a:buNone/>
            </a:pPr>
            <a:r>
              <a:rPr lang="en-US" sz="2400" i="1" dirty="0"/>
              <a:t>The Ohio Department of Education funds development of EMIS training materials as part of the EMIS Alliance grant. There is an expectation that ITCs will utilize these materials in training provided to your districts. That said, there are restrictions on use of the EMIS Alliance materials as follows: Materials developed as part of the EMIS Alliance program must be provided </a:t>
            </a:r>
            <a:r>
              <a:rPr lang="en-US" sz="2400" i="1" u="sng" dirty="0"/>
              <a:t>at no cost</a:t>
            </a:r>
            <a:r>
              <a:rPr lang="en-US" sz="2400" i="1" dirty="0"/>
              <a:t> to your training participants. If you utilize the EMIS Alliance training materials – in whole or in part – you must </a:t>
            </a:r>
            <a:r>
              <a:rPr lang="en-US" sz="2400" i="1" u="sng" dirty="0"/>
              <a:t>not</a:t>
            </a:r>
            <a:r>
              <a:rPr lang="en-US" sz="2400" i="1" dirty="0"/>
              <a:t> charge participants a fee to attend the class where the materials are used. Likewise, you may </a:t>
            </a:r>
            <a:r>
              <a:rPr lang="en-US" sz="2400" i="1" u="sng" dirty="0"/>
              <a:t>not</a:t>
            </a:r>
            <a:r>
              <a:rPr lang="en-US" sz="2400" i="1" dirty="0"/>
              <a:t> use the materials or any portion thereof in any event where a fee is charged to attend. Exceptions must be approved in writing by the Department of Education in advance of scheduling/promoting any event which may violate these restrictions.</a:t>
            </a:r>
            <a:endParaRPr lang="en-US" sz="2400" dirty="0"/>
          </a:p>
          <a:p>
            <a:pPr marL="0" indent="0">
              <a:buNone/>
            </a:pPr>
            <a:r>
              <a:rPr lang="en-US" sz="2400" i="1" dirty="0"/>
              <a:t>Questions regarding appropriate use of EMIS Alliance materials, or requests for exception to the restrictions noted above, should be directed to Melissa Hennon [</a:t>
            </a:r>
            <a:r>
              <a:rPr lang="en-US" sz="2400" i="1" u="sng" dirty="0">
                <a:hlinkClick r:id="rId3"/>
              </a:rPr>
              <a:t>Melissa.Hennon@education.ohio.gov</a:t>
            </a:r>
            <a:r>
              <a:rPr lang="en-US" sz="2400" i="1" dirty="0"/>
              <a:t>].</a:t>
            </a:r>
            <a:endParaRPr lang="en-US" sz="2400" dirty="0"/>
          </a:p>
        </p:txBody>
      </p:sp>
      <p:sp>
        <p:nvSpPr>
          <p:cNvPr id="4" name="Slide Number Placeholder 3"/>
          <p:cNvSpPr>
            <a:spLocks noGrp="1"/>
          </p:cNvSpPr>
          <p:nvPr>
            <p:ph type="sldNum" sz="quarter" idx="12"/>
          </p:nvPr>
        </p:nvSpPr>
        <p:spPr/>
        <p:txBody>
          <a:bodyPr/>
          <a:lstStyle/>
          <a:p>
            <a:fld id="{1BC7DB03-7057-184B-9DF0-B5FFC5E3886A}" type="slidenum">
              <a:rPr lang="en-US" smtClean="0"/>
              <a:t>2</a:t>
            </a:fld>
            <a:endParaRPr lang="en-US"/>
          </a:p>
        </p:txBody>
      </p:sp>
    </p:spTree>
    <p:extLst>
      <p:ext uri="{BB962C8B-B14F-4D97-AF65-F5344CB8AC3E}">
        <p14:creationId xmlns:p14="http://schemas.microsoft.com/office/powerpoint/2010/main" val="1013726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782300" cy="559322"/>
          </a:xfrm>
        </p:spPr>
        <p:txBody>
          <a:bodyPr>
            <a:normAutofit fontScale="90000"/>
          </a:bodyPr>
          <a:lstStyle/>
          <a:p>
            <a:r>
              <a:rPr lang="en-US" sz="4200" b="1" dirty="0"/>
              <a:t>DIST LRE Source Codes, cont’d</a:t>
            </a:r>
          </a:p>
        </p:txBody>
      </p:sp>
      <p:sp>
        <p:nvSpPr>
          <p:cNvPr id="3" name="Content Placeholder 2"/>
          <p:cNvSpPr>
            <a:spLocks noGrp="1"/>
          </p:cNvSpPr>
          <p:nvPr>
            <p:ph idx="1"/>
          </p:nvPr>
        </p:nvSpPr>
        <p:spPr>
          <a:xfrm>
            <a:off x="915202" y="908794"/>
            <a:ext cx="10782300" cy="5104563"/>
          </a:xfrm>
        </p:spPr>
        <p:txBody>
          <a:bodyPr>
            <a:noAutofit/>
          </a:bodyPr>
          <a:lstStyle/>
          <a:p>
            <a:r>
              <a:rPr lang="en-US" dirty="0"/>
              <a:t>9 - How Received = 6 </a:t>
            </a:r>
          </a:p>
          <a:p>
            <a:pPr lvl="1"/>
            <a:r>
              <a:rPr lang="en-US" dirty="0"/>
              <a:t>FED CCT LRE CODE will be IE39 Ages 5 and up, Not Grade Level PS</a:t>
            </a:r>
          </a:p>
          <a:p>
            <a:pPr lvl="1"/>
            <a:r>
              <a:rPr lang="en-US" dirty="0"/>
              <a:t>FED CCT LRE CODE will be IE39 Ages 6 and up, Grade Level PS</a:t>
            </a:r>
          </a:p>
          <a:p>
            <a:r>
              <a:rPr lang="en-US" dirty="0"/>
              <a:t>C - How Received = 6 and Grade Level  = PS </a:t>
            </a:r>
          </a:p>
          <a:p>
            <a:pPr lvl="1"/>
            <a:r>
              <a:rPr lang="en-US" dirty="0"/>
              <a:t>FED CCT LRE CODE will be IE51 if Ages 3 to 5 and Grade Level PS</a:t>
            </a:r>
          </a:p>
          <a:p>
            <a:r>
              <a:rPr lang="en-US" dirty="0"/>
              <a:t>A - Sent Reason = AU or JP </a:t>
            </a:r>
          </a:p>
          <a:p>
            <a:pPr lvl="1"/>
            <a:r>
              <a:rPr lang="en-US" dirty="0"/>
              <a:t>FED CCT LRE CODE will be IE39 if age 6 or older and IE51 if age 3-5</a:t>
            </a:r>
          </a:p>
          <a:p>
            <a:r>
              <a:rPr lang="en-US" dirty="0"/>
              <a:t>B - Changed to DYS LRE (Appears only on DYS report) </a:t>
            </a:r>
            <a:br>
              <a:rPr lang="en-US" dirty="0"/>
            </a:b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20</a:t>
            </a:fld>
            <a:endParaRPr lang="en-US" dirty="0"/>
          </a:p>
        </p:txBody>
      </p:sp>
      <p:pic>
        <p:nvPicPr>
          <p:cNvPr id="7" name="Picture 6">
            <a:extLst>
              <a:ext uri="{FF2B5EF4-FFF2-40B4-BE49-F238E27FC236}">
                <a16:creationId xmlns:a16="http://schemas.microsoft.com/office/drawing/2014/main" id="{6F08C172-F834-4ADE-9A2F-F54880D4584F}"/>
              </a:ext>
            </a:extLst>
          </p:cNvPr>
          <p:cNvPicPr>
            <a:picLocks noChangeAspect="1"/>
          </p:cNvPicPr>
          <p:nvPr/>
        </p:nvPicPr>
        <p:blipFill>
          <a:blip r:embed="rId3"/>
          <a:stretch>
            <a:fillRect/>
          </a:stretch>
        </p:blipFill>
        <p:spPr>
          <a:xfrm>
            <a:off x="915202" y="4611624"/>
            <a:ext cx="8966692" cy="1945401"/>
          </a:xfrm>
          <a:prstGeom prst="rect">
            <a:avLst/>
          </a:prstGeom>
          <a:ln w="9525">
            <a:solidFill>
              <a:schemeClr val="tx1"/>
            </a:solidFill>
          </a:ln>
        </p:spPr>
      </p:pic>
      <p:sp>
        <p:nvSpPr>
          <p:cNvPr id="10" name="Rectangle 9">
            <a:extLst>
              <a:ext uri="{FF2B5EF4-FFF2-40B4-BE49-F238E27FC236}">
                <a16:creationId xmlns:a16="http://schemas.microsoft.com/office/drawing/2014/main" id="{426B5897-4DB2-4DA9-8F74-08CA8943B4A4}"/>
              </a:ext>
            </a:extLst>
          </p:cNvPr>
          <p:cNvSpPr/>
          <p:nvPr/>
        </p:nvSpPr>
        <p:spPr>
          <a:xfrm>
            <a:off x="7882445" y="4611624"/>
            <a:ext cx="1999449" cy="19454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2379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Quick Check</a:t>
            </a:r>
          </a:p>
        </p:txBody>
      </p:sp>
      <p:sp>
        <p:nvSpPr>
          <p:cNvPr id="3" name="Content Placeholder 2"/>
          <p:cNvSpPr>
            <a:spLocks noGrp="1"/>
          </p:cNvSpPr>
          <p:nvPr>
            <p:ph idx="1"/>
          </p:nvPr>
        </p:nvSpPr>
        <p:spPr>
          <a:xfrm>
            <a:off x="5181600" y="1319823"/>
            <a:ext cx="6172200" cy="3615592"/>
          </a:xfrm>
        </p:spPr>
        <p:txBody>
          <a:bodyPr/>
          <a:lstStyle/>
          <a:p>
            <a:r>
              <a:rPr lang="en-US" dirty="0"/>
              <a:t>Are all students appearing on the report as expected?</a:t>
            </a:r>
          </a:p>
          <a:p>
            <a:r>
              <a:rPr lang="en-US" dirty="0"/>
              <a:t>Has someone verified the data for accuracy?</a:t>
            </a:r>
          </a:p>
          <a:p>
            <a:r>
              <a:rPr lang="en-US" dirty="0"/>
              <a:t>Has updated EMIS data been submitted to correct any inaccuracies on the report? </a:t>
            </a:r>
          </a:p>
          <a:p>
            <a:endParaRPr lang="en-US" dirty="0"/>
          </a:p>
        </p:txBody>
      </p:sp>
      <p:sp>
        <p:nvSpPr>
          <p:cNvPr id="4" name="Text Placeholder 3"/>
          <p:cNvSpPr>
            <a:spLocks noGrp="1"/>
          </p:cNvSpPr>
          <p:nvPr>
            <p:ph type="body" sz="half" idx="2"/>
          </p:nvPr>
        </p:nvSpPr>
        <p:spPr>
          <a:xfrm>
            <a:off x="839788" y="2057399"/>
            <a:ext cx="3932237" cy="3716079"/>
          </a:xfrm>
        </p:spPr>
        <p:txBody>
          <a:bodyPr>
            <a:normAutofit/>
          </a:bodyPr>
          <a:lstStyle/>
          <a:p>
            <a:r>
              <a:rPr lang="en-US" sz="2400" dirty="0"/>
              <a:t>The Federal Child Count Detail Report contains data specific to students with disabilities. Understanding each column of data is important to begin analyzing the data for accuracy and completeness. There is not an error for everything, so time spent reviewing all data on the report is recommended.  </a:t>
            </a:r>
          </a:p>
        </p:txBody>
      </p:sp>
      <p:sp>
        <p:nvSpPr>
          <p:cNvPr id="5" name="Slide Number Placeholder 4"/>
          <p:cNvSpPr>
            <a:spLocks noGrp="1"/>
          </p:cNvSpPr>
          <p:nvPr>
            <p:ph type="sldNum" sz="quarter" idx="12"/>
          </p:nvPr>
        </p:nvSpPr>
        <p:spPr/>
        <p:txBody>
          <a:bodyPr/>
          <a:lstStyle/>
          <a:p>
            <a:fld id="{1BC7DB03-7057-184B-9DF0-B5FFC5E3886A}" type="slidenum">
              <a:rPr lang="en-US" smtClean="0"/>
              <a:t>21</a:t>
            </a:fld>
            <a:endParaRPr lang="en-US" dirty="0"/>
          </a:p>
        </p:txBody>
      </p:sp>
    </p:spTree>
    <p:extLst>
      <p:ext uri="{BB962C8B-B14F-4D97-AF65-F5344CB8AC3E}">
        <p14:creationId xmlns:p14="http://schemas.microsoft.com/office/powerpoint/2010/main" val="419545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1662"/>
          </a:xfrm>
        </p:spPr>
        <p:txBody>
          <a:bodyPr/>
          <a:lstStyle/>
          <a:p>
            <a:r>
              <a:rPr lang="en-US" b="1" dirty="0"/>
              <a:t>FED CCT Status Codes</a:t>
            </a:r>
          </a:p>
        </p:txBody>
      </p:sp>
      <p:sp>
        <p:nvSpPr>
          <p:cNvPr id="3" name="Content Placeholder 2"/>
          <p:cNvSpPr>
            <a:spLocks noGrp="1"/>
          </p:cNvSpPr>
          <p:nvPr>
            <p:ph idx="1"/>
          </p:nvPr>
        </p:nvSpPr>
        <p:spPr>
          <a:xfrm>
            <a:off x="838200" y="1482291"/>
            <a:ext cx="11000874" cy="4562892"/>
          </a:xfrm>
        </p:spPr>
        <p:txBody>
          <a:bodyPr>
            <a:normAutofit/>
          </a:bodyPr>
          <a:lstStyle/>
          <a:p>
            <a:pPr marL="0" indent="0">
              <a:buNone/>
            </a:pPr>
            <a:r>
              <a:rPr lang="en-US" sz="3200" dirty="0"/>
              <a:t>FED CCT STATUS CODE and FED CCT STATUS CODE DESCR</a:t>
            </a:r>
          </a:p>
          <a:p>
            <a:pPr lvl="1"/>
            <a:r>
              <a:rPr lang="en-US" sz="2800" dirty="0"/>
              <a:t>Indicates the status of a student as it relates to inclusion in the count</a:t>
            </a:r>
          </a:p>
          <a:p>
            <a:pPr lvl="1"/>
            <a:r>
              <a:rPr lang="en-US" sz="2800" dirty="0"/>
              <a:t>Indicates that a data issue exists or that no errors are identified </a:t>
            </a:r>
          </a:p>
          <a:p>
            <a:pPr lvl="1"/>
            <a:r>
              <a:rPr lang="en-US" sz="2800" dirty="0"/>
              <a:t>Data with no errors on the report should still be reviewed for accuracy </a:t>
            </a:r>
          </a:p>
        </p:txBody>
      </p:sp>
      <p:sp>
        <p:nvSpPr>
          <p:cNvPr id="4" name="Slide Number Placeholder 3"/>
          <p:cNvSpPr>
            <a:spLocks noGrp="1"/>
          </p:cNvSpPr>
          <p:nvPr>
            <p:ph type="sldNum" sz="quarter" idx="12"/>
          </p:nvPr>
        </p:nvSpPr>
        <p:spPr/>
        <p:txBody>
          <a:bodyPr/>
          <a:lstStyle/>
          <a:p>
            <a:fld id="{1BC7DB03-7057-184B-9DF0-B5FFC5E3886A}" type="slidenum">
              <a:rPr lang="en-US" smtClean="0"/>
              <a:t>22</a:t>
            </a:fld>
            <a:endParaRPr lang="en-US" dirty="0"/>
          </a:p>
        </p:txBody>
      </p:sp>
      <p:pic>
        <p:nvPicPr>
          <p:cNvPr id="6" name="Picture 5">
            <a:extLst>
              <a:ext uri="{FF2B5EF4-FFF2-40B4-BE49-F238E27FC236}">
                <a16:creationId xmlns:a16="http://schemas.microsoft.com/office/drawing/2014/main" id="{21D7FE6C-2E26-4719-8086-F3E96C7A5B4A}"/>
              </a:ext>
            </a:extLst>
          </p:cNvPr>
          <p:cNvPicPr>
            <a:picLocks noChangeAspect="1"/>
          </p:cNvPicPr>
          <p:nvPr/>
        </p:nvPicPr>
        <p:blipFill>
          <a:blip r:embed="rId3"/>
          <a:stretch>
            <a:fillRect/>
          </a:stretch>
        </p:blipFill>
        <p:spPr>
          <a:xfrm>
            <a:off x="1156334" y="3630112"/>
            <a:ext cx="10401433" cy="2004333"/>
          </a:xfrm>
          <a:prstGeom prst="rect">
            <a:avLst/>
          </a:prstGeom>
          <a:ln w="9525">
            <a:solidFill>
              <a:schemeClr val="tx1"/>
            </a:solidFill>
          </a:ln>
        </p:spPr>
      </p:pic>
      <p:sp>
        <p:nvSpPr>
          <p:cNvPr id="7" name="Rectangle 6">
            <a:extLst>
              <a:ext uri="{FF2B5EF4-FFF2-40B4-BE49-F238E27FC236}">
                <a16:creationId xmlns:a16="http://schemas.microsoft.com/office/drawing/2014/main" id="{E0586455-56C2-46B3-B8DA-463335FC2F4B}"/>
              </a:ext>
            </a:extLst>
          </p:cNvPr>
          <p:cNvSpPr/>
          <p:nvPr/>
        </p:nvSpPr>
        <p:spPr>
          <a:xfrm>
            <a:off x="4408371" y="3630112"/>
            <a:ext cx="4408370" cy="20043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847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FED CCT Status Code FC0001</a:t>
            </a:r>
          </a:p>
        </p:txBody>
      </p:sp>
      <p:sp>
        <p:nvSpPr>
          <p:cNvPr id="3" name="Content Placeholder 2"/>
          <p:cNvSpPr>
            <a:spLocks noGrp="1"/>
          </p:cNvSpPr>
          <p:nvPr>
            <p:ph idx="1"/>
          </p:nvPr>
        </p:nvSpPr>
        <p:spPr>
          <a:xfrm>
            <a:off x="838200" y="1690688"/>
            <a:ext cx="10922876" cy="4078345"/>
          </a:xfrm>
        </p:spPr>
        <p:txBody>
          <a:bodyPr>
            <a:normAutofit/>
          </a:bodyPr>
          <a:lstStyle/>
          <a:p>
            <a:pPr marL="0" indent="0">
              <a:buNone/>
            </a:pPr>
            <a:r>
              <a:rPr lang="en-US" sz="3200" dirty="0"/>
              <a:t>Filter on FC0001 </a:t>
            </a:r>
          </a:p>
          <a:p>
            <a:pPr lvl="1"/>
            <a:r>
              <a:rPr lang="en-US" sz="2800" b="1" dirty="0"/>
              <a:t>On Oct 31 Student age is outside the 3-21 included range (Fatal)</a:t>
            </a:r>
          </a:p>
          <a:p>
            <a:pPr lvl="2"/>
            <a:r>
              <a:rPr lang="en-US" sz="2400" dirty="0"/>
              <a:t>Source Code 3 - Student age is not 3 – 21 </a:t>
            </a:r>
          </a:p>
          <a:p>
            <a:pPr lvl="2"/>
            <a:r>
              <a:rPr lang="en-US" sz="2400" dirty="0"/>
              <a:t>FED CCT FLAG - N</a:t>
            </a:r>
          </a:p>
          <a:p>
            <a:pPr lvl="1"/>
            <a:r>
              <a:rPr lang="en-US" sz="2800" dirty="0"/>
              <a:t>View the student’s reported date of birth on the Student Demographic (GI) Record to confirm age</a:t>
            </a:r>
          </a:p>
          <a:p>
            <a:pPr lvl="1"/>
            <a:r>
              <a:rPr lang="en-US" sz="2800" dirty="0"/>
              <a:t>If the student’s date of birth is incorrect, make the correction and submit updated EMIS data</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23</a:t>
            </a:fld>
            <a:endParaRPr lang="en-US" dirty="0"/>
          </a:p>
        </p:txBody>
      </p:sp>
    </p:spTree>
    <p:extLst>
      <p:ext uri="{BB962C8B-B14F-4D97-AF65-F5344CB8AC3E}">
        <p14:creationId xmlns:p14="http://schemas.microsoft.com/office/powerpoint/2010/main" val="365819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61431" cy="1059413"/>
          </a:xfrm>
        </p:spPr>
        <p:txBody>
          <a:bodyPr>
            <a:normAutofit/>
          </a:bodyPr>
          <a:lstStyle/>
          <a:p>
            <a:r>
              <a:rPr lang="en-US" b="1" dirty="0"/>
              <a:t>FED CCT Status Code FC0002</a:t>
            </a:r>
          </a:p>
        </p:txBody>
      </p:sp>
      <p:sp>
        <p:nvSpPr>
          <p:cNvPr id="3" name="Content Placeholder 2"/>
          <p:cNvSpPr>
            <a:spLocks noGrp="1"/>
          </p:cNvSpPr>
          <p:nvPr>
            <p:ph idx="1"/>
          </p:nvPr>
        </p:nvSpPr>
        <p:spPr>
          <a:xfrm>
            <a:off x="838200" y="1665170"/>
            <a:ext cx="10515600" cy="4186989"/>
          </a:xfrm>
        </p:spPr>
        <p:txBody>
          <a:bodyPr>
            <a:normAutofit fontScale="40000" lnSpcReduction="20000"/>
          </a:bodyPr>
          <a:lstStyle/>
          <a:p>
            <a:pPr marL="0" indent="0">
              <a:buNone/>
            </a:pPr>
            <a:r>
              <a:rPr lang="en-US" sz="8000" dirty="0"/>
              <a:t>Filter on FC0002 </a:t>
            </a:r>
          </a:p>
          <a:p>
            <a:pPr lvl="1"/>
            <a:r>
              <a:rPr lang="en-US" sz="7100" b="1" dirty="0"/>
              <a:t>Unable to translate LRE-must report FN270 element (Critical)</a:t>
            </a:r>
          </a:p>
          <a:p>
            <a:pPr lvl="2"/>
            <a:r>
              <a:rPr lang="en-US" sz="6000" dirty="0"/>
              <a:t>Source Code 7 - FN270 Override</a:t>
            </a:r>
          </a:p>
          <a:p>
            <a:pPr lvl="2"/>
            <a:r>
              <a:rPr lang="en-US" sz="6000" dirty="0"/>
              <a:t>or Source Code 8 - GE Record</a:t>
            </a:r>
          </a:p>
          <a:p>
            <a:pPr lvl="2"/>
            <a:r>
              <a:rPr lang="en-US" sz="6000" dirty="0"/>
              <a:t>FED CCT Flag - N</a:t>
            </a:r>
          </a:p>
          <a:p>
            <a:pPr lvl="1"/>
            <a:r>
              <a:rPr lang="en-US" sz="7000" dirty="0"/>
              <a:t>As of October 31, the student’s IEP Outcome (LRE) must agree with the student’s age and grade level</a:t>
            </a:r>
          </a:p>
          <a:p>
            <a:pPr lvl="2"/>
            <a:r>
              <a:rPr lang="en-US" sz="6600" dirty="0"/>
              <a:t>For ages 3-5 and in preschool, the LRE should be in the IE51 to IE72 range, if not report an LRE within this range on the FN270 </a:t>
            </a:r>
          </a:p>
          <a:p>
            <a:pPr lvl="2"/>
            <a:r>
              <a:rPr lang="en-US" sz="6600" dirty="0"/>
              <a:t>For ages 5 and over and in kindergarten or higher, LRE should be in the IE13 to IE39 range, if not report an LRE within this range on the FN270 </a:t>
            </a:r>
          </a:p>
        </p:txBody>
      </p:sp>
      <p:sp>
        <p:nvSpPr>
          <p:cNvPr id="4" name="Slide Number Placeholder 3"/>
          <p:cNvSpPr>
            <a:spLocks noGrp="1"/>
          </p:cNvSpPr>
          <p:nvPr>
            <p:ph type="sldNum" sz="quarter" idx="12"/>
          </p:nvPr>
        </p:nvSpPr>
        <p:spPr/>
        <p:txBody>
          <a:bodyPr/>
          <a:lstStyle/>
          <a:p>
            <a:fld id="{1BC7DB03-7057-184B-9DF0-B5FFC5E3886A}" type="slidenum">
              <a:rPr lang="en-US" smtClean="0"/>
              <a:t>24</a:t>
            </a:fld>
            <a:endParaRPr lang="en-US" dirty="0"/>
          </a:p>
        </p:txBody>
      </p:sp>
    </p:spTree>
    <p:extLst>
      <p:ext uri="{BB962C8B-B14F-4D97-AF65-F5344CB8AC3E}">
        <p14:creationId xmlns:p14="http://schemas.microsoft.com/office/powerpoint/2010/main" val="2106692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D0E5E-BD59-4148-8FAE-3491CD2B42CB}"/>
              </a:ext>
            </a:extLst>
          </p:cNvPr>
          <p:cNvSpPr>
            <a:spLocks noGrp="1"/>
          </p:cNvSpPr>
          <p:nvPr>
            <p:ph type="title"/>
          </p:nvPr>
        </p:nvSpPr>
        <p:spPr>
          <a:xfrm>
            <a:off x="838200" y="365126"/>
            <a:ext cx="10515600" cy="593879"/>
          </a:xfrm>
        </p:spPr>
        <p:txBody>
          <a:bodyPr>
            <a:noAutofit/>
          </a:bodyPr>
          <a:lstStyle/>
          <a:p>
            <a:r>
              <a:rPr lang="en-US" b="1" dirty="0"/>
              <a:t>Age, Grade Level, and Expected LRE</a:t>
            </a:r>
          </a:p>
        </p:txBody>
      </p:sp>
      <p:sp>
        <p:nvSpPr>
          <p:cNvPr id="3" name="Content Placeholder 2">
            <a:extLst>
              <a:ext uri="{FF2B5EF4-FFF2-40B4-BE49-F238E27FC236}">
                <a16:creationId xmlns:a16="http://schemas.microsoft.com/office/drawing/2014/main" id="{42EEA05C-7678-489F-8133-B9C44BBB7218}"/>
              </a:ext>
            </a:extLst>
          </p:cNvPr>
          <p:cNvSpPr>
            <a:spLocks noGrp="1"/>
          </p:cNvSpPr>
          <p:nvPr>
            <p:ph idx="1"/>
          </p:nvPr>
        </p:nvSpPr>
        <p:spPr>
          <a:xfrm>
            <a:off x="838200" y="1198423"/>
            <a:ext cx="10943492" cy="4918509"/>
          </a:xfrm>
        </p:spPr>
        <p:txBody>
          <a:bodyPr/>
          <a:lstStyle/>
          <a:p>
            <a:r>
              <a:rPr lang="en-US" sz="3200" dirty="0"/>
              <a:t>Age 3 to 5, Preschool Grade Level - Count as Preschool Student </a:t>
            </a:r>
          </a:p>
          <a:p>
            <a:pPr lvl="1"/>
            <a:r>
              <a:rPr lang="en-US" sz="2800" dirty="0"/>
              <a:t>Preschool LRE Expected (IE51-IE72)</a:t>
            </a:r>
          </a:p>
          <a:p>
            <a:r>
              <a:rPr lang="en-US" sz="3200" dirty="0"/>
              <a:t>Age 4, Kindergarten Grade Level - Count as Preschool Student</a:t>
            </a:r>
          </a:p>
          <a:p>
            <a:pPr lvl="1"/>
            <a:r>
              <a:rPr lang="en-US" sz="2800" dirty="0"/>
              <a:t>Preschool LRE Expected (IE51-IE72)</a:t>
            </a:r>
          </a:p>
          <a:p>
            <a:r>
              <a:rPr lang="en-US" sz="3200" dirty="0"/>
              <a:t>Age 5 and up, Kindergarten Grade Level - Count as School Aged Student </a:t>
            </a:r>
          </a:p>
          <a:p>
            <a:pPr lvl="1"/>
            <a:r>
              <a:rPr lang="en-US" sz="2800" dirty="0"/>
              <a:t>School Aged LRE Expected (IE13-IE39)</a:t>
            </a:r>
          </a:p>
          <a:p>
            <a:r>
              <a:rPr lang="en-US" sz="3200" dirty="0"/>
              <a:t>Age 6 and up, Any Grade Level, </a:t>
            </a:r>
            <a:r>
              <a:rPr lang="en-US" sz="3200" u="sng" dirty="0"/>
              <a:t>including Preschool</a:t>
            </a:r>
            <a:r>
              <a:rPr lang="en-US" sz="3200" dirty="0"/>
              <a:t> - Count as School Aged Student</a:t>
            </a:r>
          </a:p>
          <a:p>
            <a:pPr lvl="1"/>
            <a:r>
              <a:rPr lang="en-US" sz="2800" dirty="0"/>
              <a:t>School Aged LRE Expected (IE13-IE39)</a:t>
            </a:r>
          </a:p>
          <a:p>
            <a:pPr lvl="1"/>
            <a:endParaRPr lang="en-US" sz="2800" dirty="0"/>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6AD8D959-5D92-4FB4-A520-0E39B01F212B}"/>
              </a:ext>
            </a:extLst>
          </p:cNvPr>
          <p:cNvSpPr>
            <a:spLocks noGrp="1"/>
          </p:cNvSpPr>
          <p:nvPr>
            <p:ph type="sldNum" sz="quarter" idx="12"/>
          </p:nvPr>
        </p:nvSpPr>
        <p:spPr/>
        <p:txBody>
          <a:bodyPr/>
          <a:lstStyle/>
          <a:p>
            <a:fld id="{1BC7DB03-7057-184B-9DF0-B5FFC5E3886A}" type="slidenum">
              <a:rPr lang="en-US" smtClean="0"/>
              <a:t>25</a:t>
            </a:fld>
            <a:endParaRPr lang="en-US" dirty="0"/>
          </a:p>
        </p:txBody>
      </p:sp>
    </p:spTree>
    <p:extLst>
      <p:ext uri="{BB962C8B-B14F-4D97-AF65-F5344CB8AC3E}">
        <p14:creationId xmlns:p14="http://schemas.microsoft.com/office/powerpoint/2010/main" val="701231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9325"/>
          </a:xfrm>
        </p:spPr>
        <p:txBody>
          <a:bodyPr/>
          <a:lstStyle/>
          <a:p>
            <a:r>
              <a:rPr lang="en-US" b="1" dirty="0"/>
              <a:t>Reporting the FN270 Element</a:t>
            </a:r>
          </a:p>
        </p:txBody>
      </p:sp>
      <p:sp>
        <p:nvSpPr>
          <p:cNvPr id="3" name="Content Placeholder 2"/>
          <p:cNvSpPr>
            <a:spLocks noGrp="1"/>
          </p:cNvSpPr>
          <p:nvPr>
            <p:ph idx="1"/>
          </p:nvPr>
        </p:nvSpPr>
        <p:spPr>
          <a:xfrm>
            <a:off x="838199" y="1134450"/>
            <a:ext cx="11069098" cy="4964899"/>
          </a:xfrm>
        </p:spPr>
        <p:txBody>
          <a:bodyPr>
            <a:normAutofit/>
          </a:bodyPr>
          <a:lstStyle/>
          <a:p>
            <a:pPr marL="0" indent="0">
              <a:buNone/>
            </a:pPr>
            <a:r>
              <a:rPr lang="en-US" sz="3500" dirty="0"/>
              <a:t>Updated October 31 IEP Outcome Element (FN270)</a:t>
            </a:r>
          </a:p>
          <a:p>
            <a:pPr lvl="1"/>
            <a:r>
              <a:rPr lang="en-US" sz="2800" dirty="0"/>
              <a:t>The current IEP outcome and FN270 values should not be the same</a:t>
            </a:r>
          </a:p>
          <a:p>
            <a:pPr lvl="1"/>
            <a:r>
              <a:rPr lang="en-US" sz="2800" dirty="0"/>
              <a:t>When the FN270 value is reported correctly the LRE that aligns with the student’s age and grade level will appear in the column FED CCT LRE CODE</a:t>
            </a:r>
          </a:p>
          <a:p>
            <a:pPr lvl="1"/>
            <a:r>
              <a:rPr lang="en-US" sz="2800" dirty="0"/>
              <a:t>When reported incorrectly the FED CCT LRE CODE column will be blank</a:t>
            </a:r>
          </a:p>
        </p:txBody>
      </p:sp>
      <p:sp>
        <p:nvSpPr>
          <p:cNvPr id="4" name="Slide Number Placeholder 3"/>
          <p:cNvSpPr>
            <a:spLocks noGrp="1"/>
          </p:cNvSpPr>
          <p:nvPr>
            <p:ph type="sldNum" sz="quarter" idx="12"/>
          </p:nvPr>
        </p:nvSpPr>
        <p:spPr/>
        <p:txBody>
          <a:bodyPr/>
          <a:lstStyle/>
          <a:p>
            <a:fld id="{1BC7DB03-7057-184B-9DF0-B5FFC5E3886A}" type="slidenum">
              <a:rPr lang="en-US" smtClean="0"/>
              <a:t>26</a:t>
            </a:fld>
            <a:endParaRPr lang="en-US" dirty="0"/>
          </a:p>
        </p:txBody>
      </p:sp>
      <p:pic>
        <p:nvPicPr>
          <p:cNvPr id="16" name="Picture 15">
            <a:extLst>
              <a:ext uri="{FF2B5EF4-FFF2-40B4-BE49-F238E27FC236}">
                <a16:creationId xmlns:a16="http://schemas.microsoft.com/office/drawing/2014/main" id="{CDEA5C7A-810B-488A-907A-A021FE2C0D68}"/>
              </a:ext>
            </a:extLst>
          </p:cNvPr>
          <p:cNvPicPr>
            <a:picLocks noChangeAspect="1"/>
          </p:cNvPicPr>
          <p:nvPr/>
        </p:nvPicPr>
        <p:blipFill>
          <a:blip r:embed="rId3"/>
          <a:stretch>
            <a:fillRect/>
          </a:stretch>
        </p:blipFill>
        <p:spPr>
          <a:xfrm>
            <a:off x="1244047" y="4168827"/>
            <a:ext cx="9567510" cy="1905000"/>
          </a:xfrm>
          <a:prstGeom prst="rect">
            <a:avLst/>
          </a:prstGeom>
          <a:ln w="9525">
            <a:solidFill>
              <a:schemeClr val="tx1"/>
            </a:solidFill>
          </a:ln>
        </p:spPr>
      </p:pic>
      <p:sp>
        <p:nvSpPr>
          <p:cNvPr id="14" name="Rectangle 13">
            <a:extLst>
              <a:ext uri="{FF2B5EF4-FFF2-40B4-BE49-F238E27FC236}">
                <a16:creationId xmlns:a16="http://schemas.microsoft.com/office/drawing/2014/main" id="{B3C442F2-6643-4B6F-B107-43852D10EBC2}"/>
              </a:ext>
            </a:extLst>
          </p:cNvPr>
          <p:cNvSpPr/>
          <p:nvPr/>
        </p:nvSpPr>
        <p:spPr>
          <a:xfrm>
            <a:off x="1244048" y="5461618"/>
            <a:ext cx="9567510" cy="5944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3FB504-F3B2-45C4-9B4A-499A8FE86ECD}"/>
              </a:ext>
            </a:extLst>
          </p:cNvPr>
          <p:cNvSpPr/>
          <p:nvPr/>
        </p:nvSpPr>
        <p:spPr>
          <a:xfrm>
            <a:off x="1244048" y="5036329"/>
            <a:ext cx="9567509" cy="39626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42DE8ABF-445B-4EF7-B45C-6D051AA1C96D}"/>
              </a:ext>
            </a:extLst>
          </p:cNvPr>
          <p:cNvCxnSpPr>
            <a:cxnSpLocks/>
          </p:cNvCxnSpPr>
          <p:nvPr/>
        </p:nvCxnSpPr>
        <p:spPr>
          <a:xfrm>
            <a:off x="4781109" y="4776455"/>
            <a:ext cx="1432193" cy="4620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40CD032-AD89-43A5-B90D-BCE32954BC6D}"/>
              </a:ext>
            </a:extLst>
          </p:cNvPr>
          <p:cNvCxnSpPr>
            <a:cxnSpLocks/>
          </p:cNvCxnSpPr>
          <p:nvPr/>
        </p:nvCxnSpPr>
        <p:spPr>
          <a:xfrm flipV="1">
            <a:off x="4979412" y="5728729"/>
            <a:ext cx="1454227" cy="7094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C1516B9-5F10-468E-9400-CEFE0CB56DD0}"/>
              </a:ext>
            </a:extLst>
          </p:cNvPr>
          <p:cNvSpPr txBox="1"/>
          <p:nvPr/>
        </p:nvSpPr>
        <p:spPr>
          <a:xfrm>
            <a:off x="3899812" y="6165089"/>
            <a:ext cx="1398011" cy="461665"/>
          </a:xfrm>
          <a:prstGeom prst="rect">
            <a:avLst/>
          </a:prstGeom>
          <a:solidFill>
            <a:schemeClr val="bg1"/>
          </a:solidFill>
          <a:ln>
            <a:solidFill>
              <a:schemeClr val="tx1"/>
            </a:solidFill>
          </a:ln>
        </p:spPr>
        <p:txBody>
          <a:bodyPr wrap="none" rtlCol="0">
            <a:spAutoFit/>
          </a:bodyPr>
          <a:lstStyle/>
          <a:p>
            <a:r>
              <a:rPr lang="en-US" sz="2400" b="1" dirty="0"/>
              <a:t>Incorrect </a:t>
            </a:r>
          </a:p>
        </p:txBody>
      </p:sp>
      <p:sp>
        <p:nvSpPr>
          <p:cNvPr id="9" name="TextBox 8">
            <a:extLst>
              <a:ext uri="{FF2B5EF4-FFF2-40B4-BE49-F238E27FC236}">
                <a16:creationId xmlns:a16="http://schemas.microsoft.com/office/drawing/2014/main" id="{E9CA6AC2-1F84-437B-BD9A-3C8DC7830305}"/>
              </a:ext>
            </a:extLst>
          </p:cNvPr>
          <p:cNvSpPr txBox="1"/>
          <p:nvPr/>
        </p:nvSpPr>
        <p:spPr>
          <a:xfrm>
            <a:off x="3858548" y="4508924"/>
            <a:ext cx="1240971" cy="461665"/>
          </a:xfrm>
          <a:prstGeom prst="rect">
            <a:avLst/>
          </a:prstGeom>
          <a:solidFill>
            <a:schemeClr val="bg1"/>
          </a:solidFill>
          <a:ln>
            <a:solidFill>
              <a:schemeClr val="tx1"/>
            </a:solidFill>
          </a:ln>
        </p:spPr>
        <p:txBody>
          <a:bodyPr wrap="square" rtlCol="0">
            <a:spAutoFit/>
          </a:bodyPr>
          <a:lstStyle/>
          <a:p>
            <a:r>
              <a:rPr lang="en-US" sz="2400" b="1" dirty="0"/>
              <a:t>Correct</a:t>
            </a:r>
            <a:r>
              <a:rPr lang="en-US" dirty="0"/>
              <a:t> </a:t>
            </a:r>
          </a:p>
        </p:txBody>
      </p:sp>
    </p:spTree>
    <p:extLst>
      <p:ext uri="{BB962C8B-B14F-4D97-AF65-F5344CB8AC3E}">
        <p14:creationId xmlns:p14="http://schemas.microsoft.com/office/powerpoint/2010/main" val="4254711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72AF-407B-4B6A-8708-7A1EFE425E83}"/>
              </a:ext>
            </a:extLst>
          </p:cNvPr>
          <p:cNvSpPr>
            <a:spLocks noGrp="1"/>
          </p:cNvSpPr>
          <p:nvPr>
            <p:ph type="title"/>
          </p:nvPr>
        </p:nvSpPr>
        <p:spPr>
          <a:xfrm>
            <a:off x="838200" y="365125"/>
            <a:ext cx="10515600" cy="819439"/>
          </a:xfrm>
        </p:spPr>
        <p:txBody>
          <a:bodyPr/>
          <a:lstStyle/>
          <a:p>
            <a:r>
              <a:rPr lang="en-US" b="1" dirty="0"/>
              <a:t>Additional Information on FN270 Reporting </a:t>
            </a:r>
          </a:p>
        </p:txBody>
      </p:sp>
      <p:sp>
        <p:nvSpPr>
          <p:cNvPr id="3" name="Content Placeholder 2">
            <a:extLst>
              <a:ext uri="{FF2B5EF4-FFF2-40B4-BE49-F238E27FC236}">
                <a16:creationId xmlns:a16="http://schemas.microsoft.com/office/drawing/2014/main" id="{43D1C69F-72DC-412C-B025-6B6BDDDF7214}"/>
              </a:ext>
            </a:extLst>
          </p:cNvPr>
          <p:cNvSpPr>
            <a:spLocks noGrp="1"/>
          </p:cNvSpPr>
          <p:nvPr>
            <p:ph idx="1"/>
          </p:nvPr>
        </p:nvSpPr>
        <p:spPr>
          <a:xfrm>
            <a:off x="838199" y="1485899"/>
            <a:ext cx="11100955" cy="4499265"/>
          </a:xfrm>
        </p:spPr>
        <p:txBody>
          <a:bodyPr/>
          <a:lstStyle/>
          <a:p>
            <a:r>
              <a:rPr lang="en-US" sz="3200" dirty="0"/>
              <a:t>When completing the Federal Child Count, the Department will review the LRE on the latest reported IEP event effective as of October 31</a:t>
            </a:r>
          </a:p>
          <a:p>
            <a:r>
              <a:rPr lang="en-US" sz="3200" dirty="0"/>
              <a:t>The value the FN270 element will take precedence</a:t>
            </a:r>
          </a:p>
          <a:p>
            <a:r>
              <a:rPr lang="en-US" sz="3200" dirty="0"/>
              <a:t>Reporting of an FN270 value is not limited to PS and KG</a:t>
            </a:r>
          </a:p>
          <a:p>
            <a:r>
              <a:rPr lang="en-US" sz="3200" dirty="0"/>
              <a:t>For this element to be valid for the Federal Child Count, the student must already have an IEP reported to the Department that is valid on October 31. If no reported IEP is valid on October 31, then the value in this element will be ignored</a:t>
            </a:r>
            <a:endParaRPr lang="en-US" sz="2800" dirty="0"/>
          </a:p>
          <a:p>
            <a:pPr marL="0" indent="0">
              <a:buNone/>
            </a:pPr>
            <a:endParaRPr lang="en-US" dirty="0">
              <a:solidFill>
                <a:srgbClr val="FF0000"/>
              </a:solidFill>
            </a:endParaRPr>
          </a:p>
        </p:txBody>
      </p:sp>
      <p:sp>
        <p:nvSpPr>
          <p:cNvPr id="4" name="Slide Number Placeholder 3">
            <a:extLst>
              <a:ext uri="{FF2B5EF4-FFF2-40B4-BE49-F238E27FC236}">
                <a16:creationId xmlns:a16="http://schemas.microsoft.com/office/drawing/2014/main" id="{E6308A70-8B68-4D3D-9512-64402835C284}"/>
              </a:ext>
            </a:extLst>
          </p:cNvPr>
          <p:cNvSpPr>
            <a:spLocks noGrp="1"/>
          </p:cNvSpPr>
          <p:nvPr>
            <p:ph type="sldNum" sz="quarter" idx="12"/>
          </p:nvPr>
        </p:nvSpPr>
        <p:spPr/>
        <p:txBody>
          <a:bodyPr/>
          <a:lstStyle/>
          <a:p>
            <a:fld id="{1BC7DB03-7057-184B-9DF0-B5FFC5E3886A}" type="slidenum">
              <a:rPr lang="en-US" smtClean="0"/>
              <a:t>27</a:t>
            </a:fld>
            <a:endParaRPr lang="en-US" dirty="0"/>
          </a:p>
        </p:txBody>
      </p:sp>
    </p:spTree>
    <p:extLst>
      <p:ext uri="{BB962C8B-B14F-4D97-AF65-F5344CB8AC3E}">
        <p14:creationId xmlns:p14="http://schemas.microsoft.com/office/powerpoint/2010/main" val="4127261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3923E-5568-498B-8BB4-9205A390EA3D}"/>
              </a:ext>
            </a:extLst>
          </p:cNvPr>
          <p:cNvSpPr>
            <a:spLocks noGrp="1"/>
          </p:cNvSpPr>
          <p:nvPr>
            <p:ph type="title"/>
          </p:nvPr>
        </p:nvSpPr>
        <p:spPr>
          <a:xfrm>
            <a:off x="838199" y="365125"/>
            <a:ext cx="11111345" cy="663575"/>
          </a:xfrm>
        </p:spPr>
        <p:txBody>
          <a:bodyPr>
            <a:noAutofit/>
          </a:bodyPr>
          <a:lstStyle/>
          <a:p>
            <a:r>
              <a:rPr lang="en-US" sz="4200" b="1" dirty="0"/>
              <a:t>Additional Information on FN270 Reporting , cont’d</a:t>
            </a:r>
            <a:endParaRPr lang="en-US" sz="4200" dirty="0"/>
          </a:p>
        </p:txBody>
      </p:sp>
      <p:sp>
        <p:nvSpPr>
          <p:cNvPr id="3" name="Content Placeholder 2">
            <a:extLst>
              <a:ext uri="{FF2B5EF4-FFF2-40B4-BE49-F238E27FC236}">
                <a16:creationId xmlns:a16="http://schemas.microsoft.com/office/drawing/2014/main" id="{0755DBF7-CAF0-4918-A024-643C6D3FE1D2}"/>
              </a:ext>
            </a:extLst>
          </p:cNvPr>
          <p:cNvSpPr>
            <a:spLocks noGrp="1"/>
          </p:cNvSpPr>
          <p:nvPr>
            <p:ph idx="1"/>
          </p:nvPr>
        </p:nvSpPr>
        <p:spPr>
          <a:xfrm>
            <a:off x="838198" y="1028700"/>
            <a:ext cx="11111345" cy="5112327"/>
          </a:xfrm>
        </p:spPr>
        <p:txBody>
          <a:bodyPr>
            <a:noAutofit/>
          </a:bodyPr>
          <a:lstStyle/>
          <a:p>
            <a:pPr marL="0" indent="0">
              <a:buNone/>
            </a:pPr>
            <a:r>
              <a:rPr lang="en-US" sz="3200" dirty="0"/>
              <a:t>In general, the LRE will not change without a new IEP being completed and reported, but there are some cases, especially with IEPs reported in the prior year that are still in effect on October 31, where the LRE could change</a:t>
            </a:r>
          </a:p>
          <a:p>
            <a:pPr lvl="1"/>
            <a:r>
              <a:rPr lang="en-US" sz="2800" dirty="0"/>
              <a:t>Examples include but are not limited to </a:t>
            </a:r>
          </a:p>
          <a:p>
            <a:pPr lvl="2"/>
            <a:r>
              <a:rPr lang="en-US" sz="2400" dirty="0"/>
              <a:t>a student whose parent originally consented to services but pulled the student from services prior to October 31 </a:t>
            </a:r>
          </a:p>
          <a:p>
            <a:pPr lvl="2"/>
            <a:r>
              <a:rPr lang="en-US" sz="2400" dirty="0"/>
              <a:t>situations where an expelled student is given an alternative placement that will be in effect on October 31</a:t>
            </a:r>
          </a:p>
          <a:p>
            <a:pPr lvl="2"/>
            <a:r>
              <a:rPr lang="en-US" sz="2400" dirty="0"/>
              <a:t>a preschool student (especially for those who are part time), a parental placement in a private preschool program could change the LRE for that student</a:t>
            </a:r>
          </a:p>
          <a:p>
            <a:pPr lvl="1"/>
            <a:r>
              <a:rPr lang="en-US" sz="2800" dirty="0"/>
              <a:t>Questions on FN270 reporting should go to the ODE EMIS Helpdesk </a:t>
            </a:r>
          </a:p>
        </p:txBody>
      </p:sp>
      <p:sp>
        <p:nvSpPr>
          <p:cNvPr id="4" name="Slide Number Placeholder 3">
            <a:extLst>
              <a:ext uri="{FF2B5EF4-FFF2-40B4-BE49-F238E27FC236}">
                <a16:creationId xmlns:a16="http://schemas.microsoft.com/office/drawing/2014/main" id="{43055676-A2F7-4615-9CBC-D1A8BBEB096E}"/>
              </a:ext>
            </a:extLst>
          </p:cNvPr>
          <p:cNvSpPr>
            <a:spLocks noGrp="1"/>
          </p:cNvSpPr>
          <p:nvPr>
            <p:ph type="sldNum" sz="quarter" idx="12"/>
          </p:nvPr>
        </p:nvSpPr>
        <p:spPr/>
        <p:txBody>
          <a:bodyPr/>
          <a:lstStyle/>
          <a:p>
            <a:fld id="{1BC7DB03-7057-184B-9DF0-B5FFC5E3886A}" type="slidenum">
              <a:rPr lang="en-US" smtClean="0"/>
              <a:t>28</a:t>
            </a:fld>
            <a:endParaRPr lang="en-US" dirty="0"/>
          </a:p>
        </p:txBody>
      </p:sp>
    </p:spTree>
    <p:extLst>
      <p:ext uri="{BB962C8B-B14F-4D97-AF65-F5344CB8AC3E}">
        <p14:creationId xmlns:p14="http://schemas.microsoft.com/office/powerpoint/2010/main" val="1692170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FED CCT Status Code FC0003</a:t>
            </a:r>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en-US" sz="3200" dirty="0"/>
              <a:t>Filter on FC0003 </a:t>
            </a:r>
          </a:p>
          <a:p>
            <a:pPr lvl="1"/>
            <a:r>
              <a:rPr lang="en-US" sz="2800" b="1" dirty="0"/>
              <a:t>CIEP most recent IEP - should be no disability (Warning)</a:t>
            </a:r>
          </a:p>
          <a:p>
            <a:pPr lvl="2"/>
            <a:r>
              <a:rPr lang="en-US" sz="2400" dirty="0"/>
              <a:t>Source Code 8 - GE Record</a:t>
            </a:r>
          </a:p>
          <a:p>
            <a:pPr lvl="2"/>
            <a:r>
              <a:rPr lang="en-US" sz="2400" dirty="0"/>
              <a:t>FED CCT FLAG - N</a:t>
            </a:r>
          </a:p>
          <a:p>
            <a:pPr lvl="1"/>
            <a:r>
              <a:rPr lang="en-US" sz="2800" dirty="0"/>
              <a:t>Verify the CIEP event and confirm that the student’s disability code is being reported as ending on the date of the CIEP event</a:t>
            </a:r>
          </a:p>
          <a:p>
            <a:pPr lvl="1"/>
            <a:r>
              <a:rPr lang="en-US" sz="2800" dirty="0"/>
              <a:t>If the student’s disability code on the Student Attributes - Effective Date (FD) Record is not reported as ended, make the correction and submit updated EMIS data</a:t>
            </a:r>
          </a:p>
          <a:p>
            <a:pPr marL="457200" lvl="1" indent="0">
              <a:buNone/>
            </a:pPr>
            <a:endParaRPr lang="en-US" sz="3200" dirty="0"/>
          </a:p>
        </p:txBody>
      </p:sp>
      <p:sp>
        <p:nvSpPr>
          <p:cNvPr id="4" name="Slide Number Placeholder 3"/>
          <p:cNvSpPr>
            <a:spLocks noGrp="1"/>
          </p:cNvSpPr>
          <p:nvPr>
            <p:ph type="sldNum" sz="quarter" idx="12"/>
          </p:nvPr>
        </p:nvSpPr>
        <p:spPr/>
        <p:txBody>
          <a:bodyPr/>
          <a:lstStyle/>
          <a:p>
            <a:fld id="{1BC7DB03-7057-184B-9DF0-B5FFC5E3886A}" type="slidenum">
              <a:rPr lang="en-US" smtClean="0"/>
              <a:t>29</a:t>
            </a:fld>
            <a:endParaRPr lang="en-US" dirty="0"/>
          </a:p>
        </p:txBody>
      </p:sp>
    </p:spTree>
    <p:extLst>
      <p:ext uri="{BB962C8B-B14F-4D97-AF65-F5344CB8AC3E}">
        <p14:creationId xmlns:p14="http://schemas.microsoft.com/office/powerpoint/2010/main" val="102323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6"/>
            <a:ext cx="10515600" cy="699881"/>
          </a:xfrm>
        </p:spPr>
        <p:txBody>
          <a:bodyPr/>
          <a:lstStyle/>
          <a:p>
            <a:r>
              <a:rPr lang="en-US" b="1" dirty="0"/>
              <a:t>Overview</a:t>
            </a:r>
          </a:p>
        </p:txBody>
      </p:sp>
      <p:sp>
        <p:nvSpPr>
          <p:cNvPr id="2" name="Content Placeholder 1"/>
          <p:cNvSpPr>
            <a:spLocks noGrp="1"/>
          </p:cNvSpPr>
          <p:nvPr>
            <p:ph idx="1"/>
          </p:nvPr>
        </p:nvSpPr>
        <p:spPr>
          <a:xfrm>
            <a:off x="765110" y="1238866"/>
            <a:ext cx="10963470" cy="4817689"/>
          </a:xfrm>
        </p:spPr>
        <p:txBody>
          <a:bodyPr>
            <a:noAutofit/>
          </a:bodyPr>
          <a:lstStyle/>
          <a:p>
            <a:pPr>
              <a:tabLst>
                <a:tab pos="1828800" algn="l"/>
              </a:tabLst>
            </a:pPr>
            <a:r>
              <a:rPr lang="en-US" sz="3200" dirty="0"/>
              <a:t>The Federal Child Count (FCC) </a:t>
            </a:r>
          </a:p>
          <a:p>
            <a:pPr lvl="1">
              <a:tabLst>
                <a:tab pos="1828800" algn="l"/>
              </a:tabLst>
            </a:pPr>
            <a:r>
              <a:rPr lang="en-US" sz="2800" dirty="0"/>
              <a:t>Includes students with disabilities who are receiving special education services according to their IEPs as of October 31</a:t>
            </a:r>
          </a:p>
          <a:p>
            <a:pPr lvl="1">
              <a:tabLst>
                <a:tab pos="1828800" algn="l"/>
              </a:tabLst>
            </a:pPr>
            <a:r>
              <a:rPr lang="en-US" sz="2800" dirty="0"/>
              <a:t>Is used in determining the amount of Special Education Part-B IDEA and Early Childhood Special Education funds allocated to the state</a:t>
            </a:r>
          </a:p>
          <a:p>
            <a:pPr lvl="1">
              <a:tabLst>
                <a:tab pos="1828800" algn="l"/>
              </a:tabLst>
            </a:pPr>
            <a:r>
              <a:rPr lang="en-US" sz="2800" dirty="0"/>
              <a:t>Is collected from all LEAs except for ESCs and JVSDs through the Education Management Information System (EMIS) and is submitted to the US Department of Education (USDOE)</a:t>
            </a:r>
          </a:p>
          <a:p>
            <a:pPr>
              <a:tabLst>
                <a:tab pos="1828800" algn="l"/>
              </a:tabLst>
            </a:pPr>
            <a:r>
              <a:rPr lang="en-US" sz="3200" dirty="0"/>
              <a:t>This presentation will focus on troubleshooting the EMIS FCC Reports, which are generated throughout the EMIS data submission process</a:t>
            </a:r>
          </a:p>
        </p:txBody>
      </p:sp>
      <p:sp>
        <p:nvSpPr>
          <p:cNvPr id="3" name="Slide Number Placeholder 2"/>
          <p:cNvSpPr>
            <a:spLocks noGrp="1"/>
          </p:cNvSpPr>
          <p:nvPr>
            <p:ph type="sldNum" sz="quarter" idx="12"/>
          </p:nvPr>
        </p:nvSpPr>
        <p:spPr/>
        <p:txBody>
          <a:bodyPr/>
          <a:lstStyle/>
          <a:p>
            <a:fld id="{1BC7DB03-7057-184B-9DF0-B5FFC5E3886A}" type="slidenum">
              <a:rPr lang="en-US" smtClean="0"/>
              <a:t>3</a:t>
            </a:fld>
            <a:endParaRPr lang="en-US" dirty="0"/>
          </a:p>
        </p:txBody>
      </p:sp>
    </p:spTree>
    <p:extLst>
      <p:ext uri="{BB962C8B-B14F-4D97-AF65-F5344CB8AC3E}">
        <p14:creationId xmlns:p14="http://schemas.microsoft.com/office/powerpoint/2010/main" val="57129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4911"/>
          </a:xfrm>
        </p:spPr>
        <p:txBody>
          <a:bodyPr/>
          <a:lstStyle/>
          <a:p>
            <a:r>
              <a:rPr lang="en-US" b="1" dirty="0"/>
              <a:t>FED CCT Status Code FC0004</a:t>
            </a:r>
          </a:p>
        </p:txBody>
      </p:sp>
      <p:sp>
        <p:nvSpPr>
          <p:cNvPr id="3" name="Content Placeholder 2"/>
          <p:cNvSpPr>
            <a:spLocks noGrp="1"/>
          </p:cNvSpPr>
          <p:nvPr>
            <p:ph idx="1"/>
          </p:nvPr>
        </p:nvSpPr>
        <p:spPr>
          <a:xfrm>
            <a:off x="713508" y="1798655"/>
            <a:ext cx="11059392" cy="4290418"/>
          </a:xfrm>
        </p:spPr>
        <p:txBody>
          <a:bodyPr>
            <a:normAutofit/>
          </a:bodyPr>
          <a:lstStyle/>
          <a:p>
            <a:pPr marL="0" indent="0">
              <a:buNone/>
            </a:pPr>
            <a:r>
              <a:rPr lang="en-US" sz="3200" dirty="0"/>
              <a:t>Filter on FC0004 </a:t>
            </a:r>
          </a:p>
          <a:p>
            <a:pPr lvl="1"/>
            <a:r>
              <a:rPr lang="en-US" sz="2800" b="1" dirty="0"/>
              <a:t>No IEP reported for Oct 31 date (Fatal) </a:t>
            </a:r>
          </a:p>
          <a:p>
            <a:pPr lvl="2"/>
            <a:r>
              <a:rPr lang="en-US" sz="2400" dirty="0"/>
              <a:t>Source Code 5 - No IEP Reported</a:t>
            </a:r>
          </a:p>
          <a:p>
            <a:pPr lvl="2"/>
            <a:r>
              <a:rPr lang="en-US" sz="2400" dirty="0"/>
              <a:t>FED CCT Flag – N </a:t>
            </a:r>
          </a:p>
          <a:p>
            <a:pPr lvl="2"/>
            <a:r>
              <a:rPr lang="en-US" sz="2400" dirty="0"/>
              <a:t>FED CCT LRE CODE – Blank </a:t>
            </a:r>
          </a:p>
          <a:p>
            <a:pPr lvl="1"/>
            <a:r>
              <a:rPr lang="en-US" sz="2700" dirty="0"/>
              <a:t>Verify the student’s special education event records as of October 31</a:t>
            </a:r>
          </a:p>
          <a:p>
            <a:pPr lvl="1"/>
            <a:r>
              <a:rPr lang="en-US" sz="2700" dirty="0"/>
              <a:t>Verify the most recent IEP was reported to EMIS</a:t>
            </a:r>
          </a:p>
          <a:p>
            <a:pPr lvl="1"/>
            <a:r>
              <a:rPr lang="en-US" sz="2700" dirty="0"/>
              <a:t>Report an NIEP if appropriate</a:t>
            </a:r>
            <a:endParaRPr lang="en-US" sz="3200" dirty="0"/>
          </a:p>
          <a:p>
            <a:pPr marL="457200" lvl="1" indent="0">
              <a:buNone/>
            </a:pPr>
            <a:endParaRPr lang="en-US" sz="3200" dirty="0">
              <a:solidFill>
                <a:srgbClr val="FF000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30</a:t>
            </a:fld>
            <a:endParaRPr lang="en-US" dirty="0"/>
          </a:p>
        </p:txBody>
      </p:sp>
    </p:spTree>
    <p:extLst>
      <p:ext uri="{BB962C8B-B14F-4D97-AF65-F5344CB8AC3E}">
        <p14:creationId xmlns:p14="http://schemas.microsoft.com/office/powerpoint/2010/main" val="2524818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ODDEX Records</a:t>
            </a:r>
            <a:endParaRPr lang="en-US" b="1" dirty="0">
              <a:solidFill>
                <a:srgbClr val="FF0000"/>
              </a:solidFill>
            </a:endParaRPr>
          </a:p>
        </p:txBody>
      </p:sp>
      <p:sp>
        <p:nvSpPr>
          <p:cNvPr id="3" name="Content Placeholder 2"/>
          <p:cNvSpPr>
            <a:spLocks noGrp="1"/>
          </p:cNvSpPr>
          <p:nvPr>
            <p:ph idx="1"/>
          </p:nvPr>
        </p:nvSpPr>
        <p:spPr>
          <a:xfrm>
            <a:off x="923052" y="1452282"/>
            <a:ext cx="10515600" cy="4586569"/>
          </a:xfrm>
        </p:spPr>
        <p:txBody>
          <a:bodyPr/>
          <a:lstStyle/>
          <a:p>
            <a:pPr marL="0" indent="0">
              <a:buNone/>
            </a:pPr>
            <a:r>
              <a:rPr lang="en-US" sz="3200" dirty="0"/>
              <a:t>Special Education Data Tab </a:t>
            </a:r>
          </a:p>
          <a:p>
            <a:pPr lvl="1"/>
            <a:r>
              <a:rPr lang="en-US" sz="2800" dirty="0"/>
              <a:t>Use to verify if the student’s IEP events were reported to EMIS</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31</a:t>
            </a:fld>
            <a:endParaRPr lang="en-US" dirty="0"/>
          </a:p>
        </p:txBody>
      </p:sp>
      <p:pic>
        <p:nvPicPr>
          <p:cNvPr id="6" name="Picture 5">
            <a:extLst>
              <a:ext uri="{FF2B5EF4-FFF2-40B4-BE49-F238E27FC236}">
                <a16:creationId xmlns:a16="http://schemas.microsoft.com/office/drawing/2014/main" id="{3DFE7FD1-F883-4C51-9DCA-9E2742F289E6}"/>
              </a:ext>
            </a:extLst>
          </p:cNvPr>
          <p:cNvPicPr>
            <a:picLocks noChangeAspect="1"/>
          </p:cNvPicPr>
          <p:nvPr/>
        </p:nvPicPr>
        <p:blipFill>
          <a:blip r:embed="rId3"/>
          <a:stretch>
            <a:fillRect/>
          </a:stretch>
        </p:blipFill>
        <p:spPr>
          <a:xfrm>
            <a:off x="1138646" y="2620220"/>
            <a:ext cx="9581605" cy="3418631"/>
          </a:xfrm>
          <a:prstGeom prst="rect">
            <a:avLst/>
          </a:prstGeom>
          <a:ln w="9525">
            <a:solidFill>
              <a:schemeClr val="tx1"/>
            </a:solidFill>
          </a:ln>
        </p:spPr>
      </p:pic>
      <p:sp>
        <p:nvSpPr>
          <p:cNvPr id="7" name="Rectangle 6">
            <a:extLst>
              <a:ext uri="{FF2B5EF4-FFF2-40B4-BE49-F238E27FC236}">
                <a16:creationId xmlns:a16="http://schemas.microsoft.com/office/drawing/2014/main" id="{B164E5FF-8811-4F6C-919C-01D8E95E8C23}"/>
              </a:ext>
            </a:extLst>
          </p:cNvPr>
          <p:cNvSpPr/>
          <p:nvPr/>
        </p:nvSpPr>
        <p:spPr>
          <a:xfrm>
            <a:off x="1210490" y="4197531"/>
            <a:ext cx="1384663"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0EE972-2925-4C4C-AA41-56A671F78985}"/>
              </a:ext>
            </a:extLst>
          </p:cNvPr>
          <p:cNvSpPr/>
          <p:nvPr/>
        </p:nvSpPr>
        <p:spPr>
          <a:xfrm>
            <a:off x="5664924" y="4210593"/>
            <a:ext cx="1384663"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2EA3F6-D1A0-4070-A43E-2EE51704A4D5}"/>
              </a:ext>
            </a:extLst>
          </p:cNvPr>
          <p:cNvSpPr/>
          <p:nvPr/>
        </p:nvSpPr>
        <p:spPr>
          <a:xfrm>
            <a:off x="8094616" y="4210593"/>
            <a:ext cx="1384663"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889105-3B9C-475A-BF5D-9E928F92231C}"/>
              </a:ext>
            </a:extLst>
          </p:cNvPr>
          <p:cNvSpPr/>
          <p:nvPr/>
        </p:nvSpPr>
        <p:spPr>
          <a:xfrm>
            <a:off x="8860970" y="4889862"/>
            <a:ext cx="1384663"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5F5FD9-E87D-4556-9283-CB7B95A78D53}"/>
              </a:ext>
            </a:extLst>
          </p:cNvPr>
          <p:cNvSpPr/>
          <p:nvPr/>
        </p:nvSpPr>
        <p:spPr>
          <a:xfrm>
            <a:off x="8860970" y="5207361"/>
            <a:ext cx="1384663"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E9B869-91CB-41BD-A271-7B6902C297E0}"/>
              </a:ext>
            </a:extLst>
          </p:cNvPr>
          <p:cNvSpPr/>
          <p:nvPr/>
        </p:nvSpPr>
        <p:spPr>
          <a:xfrm>
            <a:off x="8902335" y="5495108"/>
            <a:ext cx="1384663"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1353AF2-328E-4DA6-80EB-C91060239720}"/>
              </a:ext>
            </a:extLst>
          </p:cNvPr>
          <p:cNvSpPr/>
          <p:nvPr/>
        </p:nvSpPr>
        <p:spPr>
          <a:xfrm>
            <a:off x="8832667" y="5819394"/>
            <a:ext cx="1384663"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600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C74F-08EF-4136-AAA8-50E236DBEBEB}"/>
              </a:ext>
            </a:extLst>
          </p:cNvPr>
          <p:cNvSpPr>
            <a:spLocks noGrp="1"/>
          </p:cNvSpPr>
          <p:nvPr>
            <p:ph type="title"/>
          </p:nvPr>
        </p:nvSpPr>
        <p:spPr>
          <a:xfrm>
            <a:off x="838200" y="365126"/>
            <a:ext cx="10515600" cy="1076400"/>
          </a:xfrm>
        </p:spPr>
        <p:txBody>
          <a:bodyPr/>
          <a:lstStyle/>
          <a:p>
            <a:r>
              <a:rPr lang="en-US" b="1" dirty="0"/>
              <a:t>NIEP Date Type - No IEP</a:t>
            </a:r>
            <a:endParaRPr lang="en-US" dirty="0"/>
          </a:p>
        </p:txBody>
      </p:sp>
      <p:sp>
        <p:nvSpPr>
          <p:cNvPr id="3" name="Content Placeholder 2">
            <a:extLst>
              <a:ext uri="{FF2B5EF4-FFF2-40B4-BE49-F238E27FC236}">
                <a16:creationId xmlns:a16="http://schemas.microsoft.com/office/drawing/2014/main" id="{E69E8E6E-7385-4C07-BB27-D5304A4C04EE}"/>
              </a:ext>
            </a:extLst>
          </p:cNvPr>
          <p:cNvSpPr>
            <a:spLocks noGrp="1"/>
          </p:cNvSpPr>
          <p:nvPr>
            <p:ph idx="1"/>
          </p:nvPr>
        </p:nvSpPr>
        <p:spPr>
          <a:xfrm>
            <a:off x="838200" y="1655545"/>
            <a:ext cx="10413734" cy="4336464"/>
          </a:xfrm>
        </p:spPr>
        <p:txBody>
          <a:bodyPr/>
          <a:lstStyle/>
          <a:p>
            <a:r>
              <a:rPr lang="en-US" sz="3200" dirty="0"/>
              <a:t>NIEP events for expired or non-transferable IEPs</a:t>
            </a:r>
          </a:p>
          <a:p>
            <a:pPr lvl="1"/>
            <a:r>
              <a:rPr lang="en-US" sz="2800" dirty="0"/>
              <a:t>10 - Student newly transferred in; IEP adoption determination not complete; services being provided based on prior IEP</a:t>
            </a:r>
          </a:p>
          <a:p>
            <a:pPr lvl="1"/>
            <a:r>
              <a:rPr lang="en-US" sz="2800" dirty="0"/>
              <a:t>11 - IEP expired; new IEP not in place; services being provided based on prior IEP</a:t>
            </a:r>
          </a:p>
          <a:p>
            <a:r>
              <a:rPr lang="en-US" sz="3200" dirty="0"/>
              <a:t>NIEP events using the non-compliance reason of 12 can be used until the end of the IEP that did not get reported to EMIS </a:t>
            </a:r>
          </a:p>
        </p:txBody>
      </p:sp>
      <p:sp>
        <p:nvSpPr>
          <p:cNvPr id="4" name="Slide Number Placeholder 3">
            <a:extLst>
              <a:ext uri="{FF2B5EF4-FFF2-40B4-BE49-F238E27FC236}">
                <a16:creationId xmlns:a16="http://schemas.microsoft.com/office/drawing/2014/main" id="{3D4DDA76-781A-4CD4-A132-779A22B5735D}"/>
              </a:ext>
            </a:extLst>
          </p:cNvPr>
          <p:cNvSpPr>
            <a:spLocks noGrp="1"/>
          </p:cNvSpPr>
          <p:nvPr>
            <p:ph type="sldNum" sz="quarter" idx="12"/>
          </p:nvPr>
        </p:nvSpPr>
        <p:spPr/>
        <p:txBody>
          <a:bodyPr/>
          <a:lstStyle/>
          <a:p>
            <a:fld id="{1BC7DB03-7057-184B-9DF0-B5FFC5E3886A}" type="slidenum">
              <a:rPr lang="en-US" smtClean="0"/>
              <a:t>32</a:t>
            </a:fld>
            <a:endParaRPr lang="en-US" dirty="0"/>
          </a:p>
        </p:txBody>
      </p:sp>
    </p:spTree>
    <p:extLst>
      <p:ext uri="{BB962C8B-B14F-4D97-AF65-F5344CB8AC3E}">
        <p14:creationId xmlns:p14="http://schemas.microsoft.com/office/powerpoint/2010/main" val="1046733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3691"/>
          </a:xfrm>
        </p:spPr>
        <p:txBody>
          <a:bodyPr/>
          <a:lstStyle/>
          <a:p>
            <a:r>
              <a:rPr lang="en-US" b="1" dirty="0"/>
              <a:t>FED CCT Status Code FC0005</a:t>
            </a:r>
          </a:p>
        </p:txBody>
      </p:sp>
      <p:sp>
        <p:nvSpPr>
          <p:cNvPr id="3" name="Content Placeholder 2"/>
          <p:cNvSpPr>
            <a:spLocks noGrp="1"/>
          </p:cNvSpPr>
          <p:nvPr>
            <p:ph idx="1"/>
          </p:nvPr>
        </p:nvSpPr>
        <p:spPr>
          <a:xfrm>
            <a:off x="838200" y="1473201"/>
            <a:ext cx="10848813" cy="4428836"/>
          </a:xfrm>
        </p:spPr>
        <p:txBody>
          <a:bodyPr>
            <a:normAutofit fontScale="85000" lnSpcReduction="10000"/>
          </a:bodyPr>
          <a:lstStyle/>
          <a:p>
            <a:pPr marL="0" indent="0">
              <a:buNone/>
            </a:pPr>
            <a:r>
              <a:rPr lang="en-US" sz="3800" dirty="0"/>
              <a:t>Filter on FC0005</a:t>
            </a:r>
          </a:p>
          <a:p>
            <a:pPr lvl="1"/>
            <a:r>
              <a:rPr lang="en-US" sz="3300" b="1" dirty="0"/>
              <a:t>Student does not meet inclusion filter in this district (Warning)</a:t>
            </a:r>
          </a:p>
          <a:p>
            <a:pPr lvl="2"/>
            <a:r>
              <a:rPr lang="en-US" sz="2800" dirty="0"/>
              <a:t>Source Code 5 - No IEP Reported </a:t>
            </a:r>
          </a:p>
          <a:p>
            <a:pPr lvl="2"/>
            <a:r>
              <a:rPr lang="en-US" sz="2800" dirty="0"/>
              <a:t>or Source Code 7 - FN270 Override</a:t>
            </a:r>
          </a:p>
          <a:p>
            <a:pPr lvl="2"/>
            <a:r>
              <a:rPr lang="en-US" sz="2800" dirty="0"/>
              <a:t>or Source Code 8 - GE Record</a:t>
            </a:r>
          </a:p>
          <a:p>
            <a:pPr lvl="2"/>
            <a:r>
              <a:rPr lang="en-US" sz="2800" dirty="0"/>
              <a:t>FED CCT Flag – N</a:t>
            </a:r>
          </a:p>
          <a:p>
            <a:pPr lvl="1"/>
            <a:r>
              <a:rPr lang="en-US" sz="3300" dirty="0"/>
              <a:t>Shared students can have this Status Code at the educating district</a:t>
            </a:r>
          </a:p>
          <a:p>
            <a:pPr lvl="1"/>
            <a:r>
              <a:rPr lang="en-US" sz="3300" dirty="0"/>
              <a:t>Shared students where IEPs are not reported can also have this Status Code with Source Code 5 – No IEP Reported</a:t>
            </a:r>
          </a:p>
          <a:p>
            <a:pPr lvl="1"/>
            <a:r>
              <a:rPr lang="en-US" sz="3300" dirty="0"/>
              <a:t>Refer to the Federal Child Count Report Explanation, section “Include in USDOE Count” </a:t>
            </a:r>
          </a:p>
          <a:p>
            <a:pPr marL="457200" lvl="1" indent="0">
              <a:buNone/>
            </a:pPr>
            <a:endParaRPr lang="en-US" sz="3300" dirty="0"/>
          </a:p>
        </p:txBody>
      </p:sp>
      <p:sp>
        <p:nvSpPr>
          <p:cNvPr id="4" name="Slide Number Placeholder 3"/>
          <p:cNvSpPr>
            <a:spLocks noGrp="1"/>
          </p:cNvSpPr>
          <p:nvPr>
            <p:ph type="sldNum" sz="quarter" idx="12"/>
          </p:nvPr>
        </p:nvSpPr>
        <p:spPr/>
        <p:txBody>
          <a:bodyPr/>
          <a:lstStyle/>
          <a:p>
            <a:fld id="{1BC7DB03-7057-184B-9DF0-B5FFC5E3886A}" type="slidenum">
              <a:rPr lang="en-US" smtClean="0"/>
              <a:t>33</a:t>
            </a:fld>
            <a:endParaRPr lang="en-US" dirty="0"/>
          </a:p>
        </p:txBody>
      </p:sp>
    </p:spTree>
    <p:extLst>
      <p:ext uri="{BB962C8B-B14F-4D97-AF65-F5344CB8AC3E}">
        <p14:creationId xmlns:p14="http://schemas.microsoft.com/office/powerpoint/2010/main" val="312129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84706"/>
          </a:xfrm>
        </p:spPr>
        <p:txBody>
          <a:bodyPr/>
          <a:lstStyle/>
          <a:p>
            <a:r>
              <a:rPr lang="en-US" b="1" dirty="0"/>
              <a:t>FED CCT Status Code FC0005, cont’d </a:t>
            </a:r>
          </a:p>
        </p:txBody>
      </p:sp>
      <p:sp>
        <p:nvSpPr>
          <p:cNvPr id="3" name="Content Placeholder 2"/>
          <p:cNvSpPr>
            <a:spLocks noGrp="1"/>
          </p:cNvSpPr>
          <p:nvPr>
            <p:ph idx="1"/>
          </p:nvPr>
        </p:nvSpPr>
        <p:spPr>
          <a:xfrm>
            <a:off x="838201" y="1656677"/>
            <a:ext cx="10365954" cy="4418657"/>
          </a:xfrm>
        </p:spPr>
        <p:txBody>
          <a:bodyPr>
            <a:normAutofit fontScale="92500"/>
          </a:bodyPr>
          <a:lstStyle/>
          <a:p>
            <a:pPr marL="0" indent="0">
              <a:buNone/>
            </a:pPr>
            <a:r>
              <a:rPr lang="en-US" sz="3500" dirty="0"/>
              <a:t>Filter on FC0005</a:t>
            </a:r>
          </a:p>
          <a:p>
            <a:pPr lvl="1"/>
            <a:r>
              <a:rPr lang="en-US" sz="3000" b="1" dirty="0"/>
              <a:t>Student does not meet inclusion filter in this district (Warning)</a:t>
            </a:r>
          </a:p>
          <a:p>
            <a:pPr lvl="2"/>
            <a:r>
              <a:rPr lang="en-US" sz="2800" dirty="0"/>
              <a:t>Source Code 9 – How Received = 6 </a:t>
            </a:r>
          </a:p>
          <a:p>
            <a:pPr lvl="2"/>
            <a:r>
              <a:rPr lang="en-US" sz="2800" dirty="0"/>
              <a:t>FED CCT Flag – N</a:t>
            </a:r>
          </a:p>
          <a:p>
            <a:pPr lvl="1"/>
            <a:r>
              <a:rPr lang="en-US" sz="3000" dirty="0"/>
              <a:t>Non-Public special education students receiving related services from reporting district with No IEP reported on October 31</a:t>
            </a:r>
            <a:r>
              <a:rPr lang="en-US" sz="2800" dirty="0"/>
              <a:t>	</a:t>
            </a:r>
          </a:p>
          <a:p>
            <a:pPr lvl="2"/>
            <a:r>
              <a:rPr lang="en-US" sz="2800" dirty="0"/>
              <a:t>Report does not consider ISPs </a:t>
            </a:r>
          </a:p>
          <a:p>
            <a:pPr lvl="2"/>
            <a:r>
              <a:rPr lang="en-US" sz="2800" dirty="0"/>
              <a:t>If no IEP in place on October 31, then the student is not included in the FCC</a:t>
            </a:r>
          </a:p>
          <a:p>
            <a:pPr marL="457200" lvl="1" indent="0">
              <a:buNone/>
            </a:pPr>
            <a:endParaRPr lang="en-US" sz="3200" dirty="0"/>
          </a:p>
        </p:txBody>
      </p:sp>
      <p:sp>
        <p:nvSpPr>
          <p:cNvPr id="4" name="Slide Number Placeholder 3"/>
          <p:cNvSpPr>
            <a:spLocks noGrp="1"/>
          </p:cNvSpPr>
          <p:nvPr>
            <p:ph type="sldNum" sz="quarter" idx="12"/>
          </p:nvPr>
        </p:nvSpPr>
        <p:spPr/>
        <p:txBody>
          <a:bodyPr/>
          <a:lstStyle/>
          <a:p>
            <a:fld id="{1BC7DB03-7057-184B-9DF0-B5FFC5E3886A}" type="slidenum">
              <a:rPr lang="en-US" smtClean="0"/>
              <a:t>34</a:t>
            </a:fld>
            <a:endParaRPr lang="en-US" dirty="0"/>
          </a:p>
        </p:txBody>
      </p:sp>
    </p:spTree>
    <p:extLst>
      <p:ext uri="{BB962C8B-B14F-4D97-AF65-F5344CB8AC3E}">
        <p14:creationId xmlns:p14="http://schemas.microsoft.com/office/powerpoint/2010/main" val="2207940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0967"/>
          </a:xfrm>
        </p:spPr>
        <p:txBody>
          <a:bodyPr/>
          <a:lstStyle/>
          <a:p>
            <a:r>
              <a:rPr lang="en-US" b="1" dirty="0"/>
              <a:t>Multiple District Tie Breakers</a:t>
            </a:r>
          </a:p>
        </p:txBody>
      </p:sp>
      <p:sp>
        <p:nvSpPr>
          <p:cNvPr id="3" name="Content Placeholder 2"/>
          <p:cNvSpPr>
            <a:spLocks noGrp="1"/>
          </p:cNvSpPr>
          <p:nvPr>
            <p:ph idx="1"/>
          </p:nvPr>
        </p:nvSpPr>
        <p:spPr>
          <a:xfrm>
            <a:off x="838200" y="1497205"/>
            <a:ext cx="10948516" cy="4340888"/>
          </a:xfrm>
        </p:spPr>
        <p:txBody>
          <a:bodyPr/>
          <a:lstStyle/>
          <a:p>
            <a:pPr marL="0" indent="0">
              <a:buNone/>
            </a:pPr>
            <a:r>
              <a:rPr lang="en-US" dirty="0"/>
              <a:t>1.  Will count at Buckeye United if reported by Buckeye United (060988)</a:t>
            </a:r>
          </a:p>
          <a:p>
            <a:pPr marL="0" indent="0">
              <a:buNone/>
            </a:pPr>
            <a:r>
              <a:rPr lang="en-US" dirty="0"/>
              <a:t>2.  Will count where Reporting IRN = District of Residence IRN</a:t>
            </a:r>
            <a:br>
              <a:rPr lang="en-US" dirty="0"/>
            </a:br>
            <a:r>
              <a:rPr lang="en-US" dirty="0"/>
              <a:t>      ~OR~ counts where Reporting IRN is reporting a How Received code of    </a:t>
            </a:r>
            <a:br>
              <a:rPr lang="en-US" dirty="0"/>
            </a:br>
            <a:r>
              <a:rPr lang="en-US" dirty="0"/>
              <a:t>      M (Community School) or K (STEM District)</a:t>
            </a:r>
          </a:p>
          <a:p>
            <a:pPr marL="0" indent="0">
              <a:buNone/>
            </a:pPr>
            <a:r>
              <a:rPr lang="en-US" dirty="0"/>
              <a:t>3. If multiple entities are claiming the student in the same way (as #2  </a:t>
            </a:r>
            <a:br>
              <a:rPr lang="en-US" dirty="0"/>
            </a:br>
            <a:r>
              <a:rPr lang="en-US" dirty="0"/>
              <a:t>    above), then the student is included at the entity with the later </a:t>
            </a:r>
            <a:br>
              <a:rPr lang="en-US" dirty="0"/>
            </a:br>
            <a:r>
              <a:rPr lang="en-US" dirty="0"/>
              <a:t>    admission date</a:t>
            </a:r>
          </a:p>
          <a:p>
            <a:pPr marL="0" indent="0">
              <a:buNone/>
            </a:pPr>
            <a:r>
              <a:rPr lang="en-US" dirty="0"/>
              <a:t>4. If entities are claiming the student in the same way (as #2 above) and</a:t>
            </a:r>
            <a:br>
              <a:rPr lang="en-US" dirty="0"/>
            </a:br>
            <a:r>
              <a:rPr lang="en-US" dirty="0"/>
              <a:t>    reporting the student with the same admission date, then the student</a:t>
            </a:r>
            <a:br>
              <a:rPr lang="en-US" dirty="0"/>
            </a:br>
            <a:r>
              <a:rPr lang="en-US" dirty="0"/>
              <a:t>    will not count for any district </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35</a:t>
            </a:fld>
            <a:endParaRPr lang="en-US" dirty="0"/>
          </a:p>
        </p:txBody>
      </p:sp>
    </p:spTree>
    <p:extLst>
      <p:ext uri="{BB962C8B-B14F-4D97-AF65-F5344CB8AC3E}">
        <p14:creationId xmlns:p14="http://schemas.microsoft.com/office/powerpoint/2010/main" val="2432954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FED CCT Status Code FC0006</a:t>
            </a:r>
          </a:p>
        </p:txBody>
      </p:sp>
      <p:sp>
        <p:nvSpPr>
          <p:cNvPr id="3" name="Content Placeholder 2"/>
          <p:cNvSpPr>
            <a:spLocks noGrp="1"/>
          </p:cNvSpPr>
          <p:nvPr>
            <p:ph idx="1"/>
          </p:nvPr>
        </p:nvSpPr>
        <p:spPr>
          <a:xfrm>
            <a:off x="697424" y="1446245"/>
            <a:ext cx="11065790" cy="4655975"/>
          </a:xfrm>
        </p:spPr>
        <p:txBody>
          <a:bodyPr>
            <a:normAutofit fontScale="55000" lnSpcReduction="20000"/>
          </a:bodyPr>
          <a:lstStyle/>
          <a:p>
            <a:pPr marL="0" indent="0">
              <a:buNone/>
            </a:pPr>
            <a:r>
              <a:rPr lang="en-US" sz="5800" dirty="0"/>
              <a:t>Filter on FC0006 </a:t>
            </a:r>
          </a:p>
          <a:p>
            <a:pPr lvl="1"/>
            <a:r>
              <a:rPr lang="en-US" sz="5100" b="1" dirty="0"/>
              <a:t>Student counting in alternative district - does not count in your district (Warning</a:t>
            </a:r>
            <a:r>
              <a:rPr lang="en-US" sz="4500" b="1" dirty="0"/>
              <a:t>)</a:t>
            </a:r>
          </a:p>
          <a:p>
            <a:pPr lvl="2"/>
            <a:r>
              <a:rPr lang="en-US" sz="4400" dirty="0"/>
              <a:t>Source Code 5 – No IEP Reported - verify if special education events need to be reported for this student</a:t>
            </a:r>
          </a:p>
          <a:p>
            <a:pPr lvl="2"/>
            <a:r>
              <a:rPr lang="en-US" sz="4400" dirty="0"/>
              <a:t>or Source Code 7 - FN270 Override </a:t>
            </a:r>
          </a:p>
          <a:p>
            <a:pPr lvl="2"/>
            <a:r>
              <a:rPr lang="en-US" sz="4400" dirty="0"/>
              <a:t>or Source Code 8 - GE Record</a:t>
            </a:r>
          </a:p>
          <a:p>
            <a:pPr lvl="2"/>
            <a:r>
              <a:rPr lang="en-US" sz="4400" dirty="0"/>
              <a:t>or Source Code 9 - How Received = 6</a:t>
            </a:r>
          </a:p>
          <a:p>
            <a:pPr lvl="2"/>
            <a:r>
              <a:rPr lang="en-US" sz="4400" dirty="0"/>
              <a:t>or Source Code A - Sent Reason AU or JP</a:t>
            </a:r>
          </a:p>
          <a:p>
            <a:pPr lvl="2"/>
            <a:r>
              <a:rPr lang="en-US" sz="4400" dirty="0"/>
              <a:t>FED CCT Flag - N</a:t>
            </a:r>
          </a:p>
          <a:p>
            <a:pPr lvl="1"/>
            <a:r>
              <a:rPr lang="en-US" sz="5100" dirty="0"/>
              <a:t>Student counts at the IRN in the FED CCT ALT IRN column</a:t>
            </a:r>
          </a:p>
          <a:p>
            <a:pPr lvl="1"/>
            <a:r>
              <a:rPr lang="en-US" sz="5100" dirty="0"/>
              <a:t>Review data in ODDEX to compare how data is being reported</a:t>
            </a:r>
          </a:p>
          <a:p>
            <a:pPr lvl="1"/>
            <a:r>
              <a:rPr lang="en-US" sz="5100" dirty="0"/>
              <a:t>Communicate with the alternative district to determine how this student should be reported</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36</a:t>
            </a:fld>
            <a:endParaRPr lang="en-US" dirty="0"/>
          </a:p>
        </p:txBody>
      </p:sp>
    </p:spTree>
    <p:extLst>
      <p:ext uri="{BB962C8B-B14F-4D97-AF65-F5344CB8AC3E}">
        <p14:creationId xmlns:p14="http://schemas.microsoft.com/office/powerpoint/2010/main" val="2840891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FED CCT Status Code FC0007</a:t>
            </a:r>
          </a:p>
        </p:txBody>
      </p:sp>
      <p:sp>
        <p:nvSpPr>
          <p:cNvPr id="3" name="Content Placeholder 2"/>
          <p:cNvSpPr>
            <a:spLocks noGrp="1"/>
          </p:cNvSpPr>
          <p:nvPr>
            <p:ph idx="1"/>
          </p:nvPr>
        </p:nvSpPr>
        <p:spPr>
          <a:xfrm>
            <a:off x="650929" y="1565329"/>
            <a:ext cx="11158779" cy="4448013"/>
          </a:xfrm>
        </p:spPr>
        <p:txBody>
          <a:bodyPr>
            <a:normAutofit fontScale="92500" lnSpcReduction="10000"/>
          </a:bodyPr>
          <a:lstStyle/>
          <a:p>
            <a:pPr marL="0" indent="0">
              <a:buNone/>
            </a:pPr>
            <a:r>
              <a:rPr lang="en-US" sz="3500" dirty="0"/>
              <a:t>Filter on FC0007</a:t>
            </a:r>
          </a:p>
          <a:p>
            <a:pPr lvl="1"/>
            <a:r>
              <a:rPr lang="en-US" sz="3000" b="1" dirty="0"/>
              <a:t>Student excluded -conflict in where student should count (Fatal) </a:t>
            </a:r>
          </a:p>
          <a:p>
            <a:pPr lvl="2"/>
            <a:r>
              <a:rPr lang="en-US" sz="2600" dirty="0"/>
              <a:t>Source Code – 7 FN270 Override</a:t>
            </a:r>
          </a:p>
          <a:p>
            <a:pPr lvl="2"/>
            <a:r>
              <a:rPr lang="en-US" sz="2600" dirty="0"/>
              <a:t>Or Source Code – 8 GE Record</a:t>
            </a:r>
          </a:p>
          <a:p>
            <a:pPr lvl="2"/>
            <a:r>
              <a:rPr lang="en-US" sz="2600" dirty="0"/>
              <a:t>FED CCT Flag - N</a:t>
            </a:r>
          </a:p>
          <a:p>
            <a:pPr lvl="1"/>
            <a:r>
              <a:rPr lang="en-US" sz="3000" dirty="0"/>
              <a:t>Could not determine where this student should count, so the student will not be counted at either entity</a:t>
            </a:r>
          </a:p>
          <a:p>
            <a:pPr lvl="1"/>
            <a:r>
              <a:rPr lang="en-US" sz="3000" dirty="0"/>
              <a:t>Review data in ODDEX to compare how data is being reported by both entities</a:t>
            </a:r>
          </a:p>
          <a:p>
            <a:pPr lvl="1"/>
            <a:r>
              <a:rPr lang="en-US" sz="3000" dirty="0"/>
              <a:t>Communicate with the other entity to determine how this student should be reported</a:t>
            </a:r>
          </a:p>
          <a:p>
            <a:pPr lvl="1"/>
            <a:endParaRPr lang="en-US" sz="3200" dirty="0"/>
          </a:p>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37</a:t>
            </a:fld>
            <a:endParaRPr lang="en-US" dirty="0"/>
          </a:p>
        </p:txBody>
      </p:sp>
    </p:spTree>
    <p:extLst>
      <p:ext uri="{BB962C8B-B14F-4D97-AF65-F5344CB8AC3E}">
        <p14:creationId xmlns:p14="http://schemas.microsoft.com/office/powerpoint/2010/main" val="2242546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5" y="365126"/>
            <a:ext cx="10631905" cy="760290"/>
          </a:xfrm>
        </p:spPr>
        <p:txBody>
          <a:bodyPr>
            <a:normAutofit/>
          </a:bodyPr>
          <a:lstStyle/>
          <a:p>
            <a:r>
              <a:rPr lang="en-US" b="1" dirty="0"/>
              <a:t>FED CCT Status Code FC0008</a:t>
            </a:r>
          </a:p>
        </p:txBody>
      </p:sp>
      <p:sp>
        <p:nvSpPr>
          <p:cNvPr id="3" name="Content Placeholder 2"/>
          <p:cNvSpPr>
            <a:spLocks noGrp="1"/>
          </p:cNvSpPr>
          <p:nvPr>
            <p:ph idx="1"/>
          </p:nvPr>
        </p:nvSpPr>
        <p:spPr>
          <a:xfrm>
            <a:off x="721895" y="1125416"/>
            <a:ext cx="11470105" cy="4903595"/>
          </a:xfrm>
        </p:spPr>
        <p:txBody>
          <a:bodyPr>
            <a:normAutofit fontScale="92500" lnSpcReduction="20000"/>
          </a:bodyPr>
          <a:lstStyle/>
          <a:p>
            <a:pPr marL="0" indent="0">
              <a:buNone/>
            </a:pPr>
            <a:r>
              <a:rPr lang="en-US" sz="3500" dirty="0"/>
              <a:t>Filter on FC0008</a:t>
            </a:r>
          </a:p>
          <a:p>
            <a:pPr lvl="1"/>
            <a:r>
              <a:rPr lang="en-US" sz="3000" b="1" dirty="0"/>
              <a:t>No errors identified in ODE processing (Informational) </a:t>
            </a:r>
          </a:p>
          <a:p>
            <a:pPr lvl="2"/>
            <a:r>
              <a:rPr lang="en-US" sz="2600" dirty="0"/>
              <a:t>Source Code 7 – FN270 Override </a:t>
            </a:r>
          </a:p>
          <a:p>
            <a:pPr lvl="2"/>
            <a:r>
              <a:rPr lang="en-US" sz="2600" dirty="0"/>
              <a:t>or Source Code 8 – GE Record</a:t>
            </a:r>
          </a:p>
          <a:p>
            <a:pPr lvl="2"/>
            <a:r>
              <a:rPr lang="en-US" sz="2600" dirty="0"/>
              <a:t>or Source Code 9 – How Received = 6</a:t>
            </a:r>
          </a:p>
          <a:p>
            <a:pPr lvl="2"/>
            <a:r>
              <a:rPr lang="en-US" sz="2600" dirty="0"/>
              <a:t>or Source Code A – Sent Reason = AU or JP</a:t>
            </a:r>
          </a:p>
          <a:p>
            <a:pPr lvl="2"/>
            <a:r>
              <a:rPr lang="en-US" sz="2600" dirty="0"/>
              <a:t>or Source Code B – Changed to DYS LRE (appears on Buckeye United FCC Report) </a:t>
            </a:r>
          </a:p>
          <a:p>
            <a:pPr lvl="2"/>
            <a:r>
              <a:rPr lang="en-US" sz="2600" dirty="0"/>
              <a:t>or Source Code C – How Received = 6 and Grade = PS </a:t>
            </a:r>
          </a:p>
          <a:p>
            <a:pPr lvl="2"/>
            <a:r>
              <a:rPr lang="en-US" sz="2600" dirty="0"/>
              <a:t>FED CCT Flag – Y </a:t>
            </a:r>
          </a:p>
          <a:p>
            <a:pPr lvl="1"/>
            <a:r>
              <a:rPr lang="en-US" sz="3000" dirty="0"/>
              <a:t>Data for the students should be reviewed for accuracy</a:t>
            </a:r>
          </a:p>
          <a:p>
            <a:pPr lvl="1"/>
            <a:r>
              <a:rPr lang="en-US" sz="3000" dirty="0"/>
              <a:t>Apply filters to verify elements such as disability conditions and LREs</a:t>
            </a:r>
          </a:p>
          <a:p>
            <a:pPr lvl="1"/>
            <a:r>
              <a:rPr lang="en-US" sz="3000" dirty="0"/>
              <a:t>District staff can be very helpful in verifying data accuracy and completeness</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38</a:t>
            </a:fld>
            <a:endParaRPr lang="en-US" dirty="0"/>
          </a:p>
        </p:txBody>
      </p:sp>
    </p:spTree>
    <p:extLst>
      <p:ext uri="{BB962C8B-B14F-4D97-AF65-F5344CB8AC3E}">
        <p14:creationId xmlns:p14="http://schemas.microsoft.com/office/powerpoint/2010/main" val="2621891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Quick Check</a:t>
            </a:r>
          </a:p>
        </p:txBody>
      </p:sp>
      <p:sp>
        <p:nvSpPr>
          <p:cNvPr id="3" name="Content Placeholder 2"/>
          <p:cNvSpPr>
            <a:spLocks noGrp="1"/>
          </p:cNvSpPr>
          <p:nvPr>
            <p:ph idx="1"/>
          </p:nvPr>
        </p:nvSpPr>
        <p:spPr/>
        <p:txBody>
          <a:bodyPr>
            <a:normAutofit/>
          </a:bodyPr>
          <a:lstStyle/>
          <a:p>
            <a:r>
              <a:rPr lang="en-US" dirty="0"/>
              <a:t>Have all status codes been reviewed, and all reporting issues corrected? </a:t>
            </a:r>
          </a:p>
          <a:p>
            <a:r>
              <a:rPr lang="en-US" dirty="0"/>
              <a:t>When corrections have been made in the student information system (SIS), has that updated data been submitted to EMIS?</a:t>
            </a:r>
          </a:p>
          <a:p>
            <a:r>
              <a:rPr lang="en-US" dirty="0"/>
              <a:t>Based on inclusion criteria are all of your special education students being counted correctly?</a:t>
            </a:r>
          </a:p>
          <a:p>
            <a:pPr marL="0" indent="0">
              <a:buNone/>
            </a:pPr>
            <a:endParaRPr lang="en-US" dirty="0"/>
          </a:p>
          <a:p>
            <a:endParaRPr lang="en-US" dirty="0"/>
          </a:p>
        </p:txBody>
      </p:sp>
      <p:sp>
        <p:nvSpPr>
          <p:cNvPr id="4" name="Text Placeholder 3"/>
          <p:cNvSpPr>
            <a:spLocks noGrp="1"/>
          </p:cNvSpPr>
          <p:nvPr>
            <p:ph type="body" sz="half" idx="2"/>
          </p:nvPr>
        </p:nvSpPr>
        <p:spPr/>
        <p:txBody>
          <a:bodyPr>
            <a:normAutofit/>
          </a:bodyPr>
          <a:lstStyle/>
          <a:p>
            <a:r>
              <a:rPr lang="en-US" sz="2400" dirty="0"/>
              <a:t>The Federal Child Count Detail report will display students who are and who are not included in your count. The report will also indicate students with issues preventing them from being included. Check this report often as it can be affected by another entity’s EMIS reporting. </a:t>
            </a:r>
          </a:p>
        </p:txBody>
      </p:sp>
      <p:sp>
        <p:nvSpPr>
          <p:cNvPr id="5" name="Slide Number Placeholder 4"/>
          <p:cNvSpPr>
            <a:spLocks noGrp="1"/>
          </p:cNvSpPr>
          <p:nvPr>
            <p:ph type="sldNum" sz="quarter" idx="12"/>
          </p:nvPr>
        </p:nvSpPr>
        <p:spPr/>
        <p:txBody>
          <a:bodyPr/>
          <a:lstStyle/>
          <a:p>
            <a:fld id="{1BC7DB03-7057-184B-9DF0-B5FFC5E3886A}" type="slidenum">
              <a:rPr lang="en-US" smtClean="0"/>
              <a:t>39</a:t>
            </a:fld>
            <a:endParaRPr lang="en-US" dirty="0"/>
          </a:p>
        </p:txBody>
      </p:sp>
    </p:spTree>
    <p:extLst>
      <p:ext uri="{BB962C8B-B14F-4D97-AF65-F5344CB8AC3E}">
        <p14:creationId xmlns:p14="http://schemas.microsoft.com/office/powerpoint/2010/main" val="395297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EMIS Data Collections and the FCC Snapshot</a:t>
            </a:r>
          </a:p>
        </p:txBody>
      </p:sp>
      <p:sp>
        <p:nvSpPr>
          <p:cNvPr id="3" name="Content Placeholder 2"/>
          <p:cNvSpPr>
            <a:spLocks noGrp="1"/>
          </p:cNvSpPr>
          <p:nvPr>
            <p:ph idx="1"/>
          </p:nvPr>
        </p:nvSpPr>
        <p:spPr>
          <a:xfrm>
            <a:off x="838200" y="1862051"/>
            <a:ext cx="10515600" cy="3524596"/>
          </a:xfrm>
        </p:spPr>
        <p:txBody>
          <a:bodyPr>
            <a:normAutofit/>
          </a:bodyPr>
          <a:lstStyle/>
          <a:p>
            <a:r>
              <a:rPr lang="en-US" sz="3200" dirty="0"/>
              <a:t>Collections containing the FCC report</a:t>
            </a:r>
          </a:p>
          <a:p>
            <a:pPr lvl="1"/>
            <a:r>
              <a:rPr lang="en-US" sz="2800" dirty="0"/>
              <a:t>Beginning of Year Student (S) Collection</a:t>
            </a:r>
          </a:p>
          <a:p>
            <a:pPr lvl="1"/>
            <a:r>
              <a:rPr lang="en-US" sz="2800" dirty="0"/>
              <a:t>SOES Beginning of Year Student (S) Collection</a:t>
            </a:r>
          </a:p>
          <a:p>
            <a:r>
              <a:rPr lang="en-US" sz="3200" dirty="0"/>
              <a:t>Collections are scheduled to close December 19, 2022</a:t>
            </a:r>
          </a:p>
          <a:p>
            <a:pPr lvl="1"/>
            <a:r>
              <a:rPr lang="en-US" sz="2800" dirty="0"/>
              <a:t>FCC will close when the above collections close</a:t>
            </a:r>
          </a:p>
          <a:p>
            <a:pPr lvl="1"/>
            <a:r>
              <a:rPr lang="en-US" sz="2800" dirty="0"/>
              <a:t>There is no appeal for the FCC</a:t>
            </a:r>
          </a:p>
          <a:p>
            <a:pPr marL="457200" lvl="1" indent="0">
              <a:buNone/>
            </a:pPr>
            <a:endParaRPr lang="en-US" sz="2800" dirty="0"/>
          </a:p>
        </p:txBody>
      </p:sp>
      <p:sp>
        <p:nvSpPr>
          <p:cNvPr id="4" name="Slide Number Placeholder 3"/>
          <p:cNvSpPr>
            <a:spLocks noGrp="1"/>
          </p:cNvSpPr>
          <p:nvPr>
            <p:ph type="sldNum" sz="quarter" idx="12"/>
          </p:nvPr>
        </p:nvSpPr>
        <p:spPr/>
        <p:txBody>
          <a:bodyPr/>
          <a:lstStyle/>
          <a:p>
            <a:fld id="{1BC7DB03-7057-184B-9DF0-B5FFC5E3886A}" type="slidenum">
              <a:rPr lang="en-US" smtClean="0"/>
              <a:t>4</a:t>
            </a:fld>
            <a:endParaRPr lang="en-US" dirty="0"/>
          </a:p>
        </p:txBody>
      </p:sp>
    </p:spTree>
    <p:extLst>
      <p:ext uri="{BB962C8B-B14F-4D97-AF65-F5344CB8AC3E}">
        <p14:creationId xmlns:p14="http://schemas.microsoft.com/office/powerpoint/2010/main" val="2364804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33754" y="1746738"/>
            <a:ext cx="11512061" cy="2657994"/>
          </a:xfrm>
        </p:spPr>
        <p:txBody>
          <a:bodyPr>
            <a:normAutofit fontScale="90000"/>
          </a:bodyPr>
          <a:lstStyle/>
          <a:p>
            <a:r>
              <a:rPr lang="en-US" b="1" dirty="0"/>
              <a:t/>
            </a:r>
            <a:br>
              <a:rPr lang="en-US" b="1" dirty="0"/>
            </a:br>
            <a:r>
              <a:rPr lang="en-US" b="1" dirty="0"/>
              <a:t/>
            </a:r>
            <a:br>
              <a:rPr lang="en-US" b="1" dirty="0"/>
            </a:br>
            <a:r>
              <a:rPr lang="en-US" b="1" dirty="0"/>
              <a:t>Troubleshooting </a:t>
            </a:r>
            <a:br>
              <a:rPr lang="en-US" b="1" dirty="0"/>
            </a:br>
            <a:r>
              <a:rPr lang="en-US" b="1" dirty="0"/>
              <a:t>the Federal Child Count Statement of Assurances Report</a:t>
            </a:r>
            <a:endParaRPr lang="en-US" dirty="0"/>
          </a:p>
        </p:txBody>
      </p:sp>
      <p:sp>
        <p:nvSpPr>
          <p:cNvPr id="5" name="Slide Number Placeholder 4"/>
          <p:cNvSpPr>
            <a:spLocks noGrp="1"/>
          </p:cNvSpPr>
          <p:nvPr>
            <p:ph type="sldNum" sz="quarter" idx="12"/>
          </p:nvPr>
        </p:nvSpPr>
        <p:spPr/>
        <p:txBody>
          <a:bodyPr/>
          <a:lstStyle/>
          <a:p>
            <a:fld id="{1BC7DB03-7057-184B-9DF0-B5FFC5E3886A}" type="slidenum">
              <a:rPr lang="en-US" smtClean="0"/>
              <a:t>40</a:t>
            </a:fld>
            <a:endParaRPr lang="en-US" dirty="0"/>
          </a:p>
        </p:txBody>
      </p:sp>
    </p:spTree>
    <p:extLst>
      <p:ext uri="{BB962C8B-B14F-4D97-AF65-F5344CB8AC3E}">
        <p14:creationId xmlns:p14="http://schemas.microsoft.com/office/powerpoint/2010/main" val="1595856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Open the FCC Statement of Assurances Report </a:t>
            </a:r>
          </a:p>
        </p:txBody>
      </p:sp>
      <p:sp>
        <p:nvSpPr>
          <p:cNvPr id="3" name="Content Placeholder 2"/>
          <p:cNvSpPr>
            <a:spLocks noGrp="1"/>
          </p:cNvSpPr>
          <p:nvPr>
            <p:ph idx="1"/>
          </p:nvPr>
        </p:nvSpPr>
        <p:spPr/>
        <p:txBody>
          <a:bodyPr>
            <a:normAutofit/>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41</a:t>
            </a:fld>
            <a:endParaRPr lang="en-US" dirty="0"/>
          </a:p>
        </p:txBody>
      </p:sp>
      <p:sp>
        <p:nvSpPr>
          <p:cNvPr id="6" name="TextBox 5"/>
          <p:cNvSpPr txBox="1"/>
          <p:nvPr/>
        </p:nvSpPr>
        <p:spPr>
          <a:xfrm>
            <a:off x="8852667" y="1624451"/>
            <a:ext cx="2698624" cy="1938992"/>
          </a:xfrm>
          <a:prstGeom prst="rect">
            <a:avLst/>
          </a:prstGeom>
          <a:solidFill>
            <a:schemeClr val="bg1"/>
          </a:solidFill>
          <a:ln w="28575">
            <a:solidFill>
              <a:schemeClr val="tx1"/>
            </a:solidFill>
          </a:ln>
        </p:spPr>
        <p:txBody>
          <a:bodyPr wrap="none" rtlCol="0">
            <a:spAutoFit/>
          </a:bodyPr>
          <a:lstStyle/>
          <a:p>
            <a:r>
              <a:rPr lang="en-US" sz="2400" b="1" dirty="0"/>
              <a:t>Format the report </a:t>
            </a:r>
          </a:p>
          <a:p>
            <a:r>
              <a:rPr lang="en-US" sz="2400" b="1" dirty="0"/>
              <a:t>by wrapping the </a:t>
            </a:r>
          </a:p>
          <a:p>
            <a:r>
              <a:rPr lang="en-US" sz="2400" b="1" dirty="0"/>
              <a:t>text in the header </a:t>
            </a:r>
          </a:p>
          <a:p>
            <a:r>
              <a:rPr lang="en-US" sz="2400" b="1" dirty="0"/>
              <a:t>row and expanding </a:t>
            </a:r>
          </a:p>
          <a:p>
            <a:r>
              <a:rPr lang="en-US" sz="2400" b="1" dirty="0"/>
              <a:t>all columns </a:t>
            </a:r>
          </a:p>
        </p:txBody>
      </p:sp>
      <p:pic>
        <p:nvPicPr>
          <p:cNvPr id="9" name="Picture 8">
            <a:extLst>
              <a:ext uri="{FF2B5EF4-FFF2-40B4-BE49-F238E27FC236}">
                <a16:creationId xmlns:a16="http://schemas.microsoft.com/office/drawing/2014/main" id="{43C85C24-FE21-4D46-9FF8-2FA4025DF056}"/>
              </a:ext>
            </a:extLst>
          </p:cNvPr>
          <p:cNvPicPr>
            <a:picLocks noChangeAspect="1"/>
          </p:cNvPicPr>
          <p:nvPr/>
        </p:nvPicPr>
        <p:blipFill>
          <a:blip r:embed="rId3"/>
          <a:stretch>
            <a:fillRect/>
          </a:stretch>
        </p:blipFill>
        <p:spPr>
          <a:xfrm>
            <a:off x="1055356" y="1624451"/>
            <a:ext cx="7096022" cy="4731899"/>
          </a:xfrm>
          <a:prstGeom prst="rect">
            <a:avLst/>
          </a:prstGeom>
          <a:ln w="9525">
            <a:solidFill>
              <a:schemeClr val="tx1"/>
            </a:solidFill>
          </a:ln>
        </p:spPr>
      </p:pic>
    </p:spTree>
    <p:extLst>
      <p:ext uri="{BB962C8B-B14F-4D97-AF65-F5344CB8AC3E}">
        <p14:creationId xmlns:p14="http://schemas.microsoft.com/office/powerpoint/2010/main" val="2677021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Understanding Statement of Assurances </a:t>
            </a:r>
          </a:p>
        </p:txBody>
      </p:sp>
      <p:sp>
        <p:nvSpPr>
          <p:cNvPr id="3" name="Content Placeholder 2"/>
          <p:cNvSpPr>
            <a:spLocks noGrp="1"/>
          </p:cNvSpPr>
          <p:nvPr>
            <p:ph idx="1"/>
          </p:nvPr>
        </p:nvSpPr>
        <p:spPr/>
        <p:txBody>
          <a:bodyPr>
            <a:normAutofit fontScale="92500" lnSpcReduction="20000"/>
          </a:bodyPr>
          <a:lstStyle/>
          <a:p>
            <a:r>
              <a:rPr lang="en-US" sz="3500" dirty="0"/>
              <a:t>The report includes</a:t>
            </a:r>
          </a:p>
          <a:p>
            <a:pPr lvl="1"/>
            <a:r>
              <a:rPr lang="en-US" sz="3000" dirty="0"/>
              <a:t>only students who have a FED CCT Flag = Y</a:t>
            </a:r>
          </a:p>
          <a:p>
            <a:pPr lvl="1"/>
            <a:r>
              <a:rPr lang="en-US" sz="3000" dirty="0"/>
              <a:t>all students age 3 to 5 in the first category</a:t>
            </a:r>
          </a:p>
          <a:p>
            <a:pPr lvl="1"/>
            <a:r>
              <a:rPr lang="en-US" sz="3000" dirty="0"/>
              <a:t>students age 6 to 21 in each disability specific category</a:t>
            </a:r>
          </a:p>
          <a:p>
            <a:r>
              <a:rPr lang="en-US" sz="3500" dirty="0"/>
              <a:t>Using the above criteria, the next series of slides will match the FCC Detail Report against the FCC Statement of Assurances Report </a:t>
            </a:r>
          </a:p>
          <a:p>
            <a:r>
              <a:rPr lang="en-US" sz="3500" dirty="0"/>
              <a:t>When you are told that the counts on this report are incorrect, filtering allows you to show which students are included or not included</a:t>
            </a:r>
          </a:p>
          <a:p>
            <a:pPr marL="0" indent="0">
              <a:buNone/>
            </a:pPr>
            <a:r>
              <a:rPr lang="en-US" sz="3200" dirty="0"/>
              <a:t> </a:t>
            </a:r>
          </a:p>
        </p:txBody>
      </p:sp>
      <p:sp>
        <p:nvSpPr>
          <p:cNvPr id="4" name="Slide Number Placeholder 3"/>
          <p:cNvSpPr>
            <a:spLocks noGrp="1"/>
          </p:cNvSpPr>
          <p:nvPr>
            <p:ph type="sldNum" sz="quarter" idx="12"/>
          </p:nvPr>
        </p:nvSpPr>
        <p:spPr/>
        <p:txBody>
          <a:bodyPr/>
          <a:lstStyle/>
          <a:p>
            <a:fld id="{1BC7DB03-7057-184B-9DF0-B5FFC5E3886A}" type="slidenum">
              <a:rPr lang="en-US" smtClean="0"/>
              <a:t>42</a:t>
            </a:fld>
            <a:endParaRPr lang="en-US" dirty="0"/>
          </a:p>
        </p:txBody>
      </p:sp>
    </p:spTree>
    <p:extLst>
      <p:ext uri="{BB962C8B-B14F-4D97-AF65-F5344CB8AC3E}">
        <p14:creationId xmlns:p14="http://schemas.microsoft.com/office/powerpoint/2010/main" val="2115168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2349"/>
          </a:xfrm>
        </p:spPr>
        <p:txBody>
          <a:bodyPr/>
          <a:lstStyle/>
          <a:p>
            <a:r>
              <a:rPr lang="en-US" b="1" dirty="0"/>
              <a:t>Filter on FCC CCT Flag </a:t>
            </a:r>
          </a:p>
        </p:txBody>
      </p:sp>
      <p:sp>
        <p:nvSpPr>
          <p:cNvPr id="4" name="Slide Number Placeholder 3"/>
          <p:cNvSpPr>
            <a:spLocks noGrp="1"/>
          </p:cNvSpPr>
          <p:nvPr>
            <p:ph type="sldNum" sz="quarter" idx="12"/>
          </p:nvPr>
        </p:nvSpPr>
        <p:spPr/>
        <p:txBody>
          <a:bodyPr/>
          <a:lstStyle/>
          <a:p>
            <a:fld id="{1BC7DB03-7057-184B-9DF0-B5FFC5E3886A}" type="slidenum">
              <a:rPr lang="en-US" smtClean="0"/>
              <a:t>43</a:t>
            </a:fld>
            <a:endParaRPr lang="en-US" dirty="0"/>
          </a:p>
        </p:txBody>
      </p:sp>
      <p:pic>
        <p:nvPicPr>
          <p:cNvPr id="3" name="Picture 2">
            <a:extLst>
              <a:ext uri="{FF2B5EF4-FFF2-40B4-BE49-F238E27FC236}">
                <a16:creationId xmlns:a16="http://schemas.microsoft.com/office/drawing/2014/main" id="{CE08C5AE-2C63-4103-844E-EF609AA68F20}"/>
              </a:ext>
            </a:extLst>
          </p:cNvPr>
          <p:cNvPicPr>
            <a:picLocks noChangeAspect="1"/>
          </p:cNvPicPr>
          <p:nvPr/>
        </p:nvPicPr>
        <p:blipFill>
          <a:blip r:embed="rId3"/>
          <a:stretch>
            <a:fillRect/>
          </a:stretch>
        </p:blipFill>
        <p:spPr>
          <a:xfrm>
            <a:off x="915625" y="1198517"/>
            <a:ext cx="9290822" cy="5010693"/>
          </a:xfrm>
          <a:prstGeom prst="rect">
            <a:avLst/>
          </a:prstGeom>
          <a:ln w="9525">
            <a:solidFill>
              <a:schemeClr val="tx1"/>
            </a:solidFill>
          </a:ln>
        </p:spPr>
      </p:pic>
      <p:sp>
        <p:nvSpPr>
          <p:cNvPr id="7" name="TextBox 6"/>
          <p:cNvSpPr txBox="1"/>
          <p:nvPr/>
        </p:nvSpPr>
        <p:spPr>
          <a:xfrm>
            <a:off x="2279145" y="2258851"/>
            <a:ext cx="3069366" cy="1200329"/>
          </a:xfrm>
          <a:prstGeom prst="rect">
            <a:avLst/>
          </a:prstGeom>
          <a:solidFill>
            <a:schemeClr val="bg1"/>
          </a:solidFill>
          <a:ln w="28575">
            <a:solidFill>
              <a:schemeClr val="tx1"/>
            </a:solidFill>
          </a:ln>
        </p:spPr>
        <p:txBody>
          <a:bodyPr wrap="square" rtlCol="0">
            <a:spAutoFit/>
          </a:bodyPr>
          <a:lstStyle/>
          <a:p>
            <a:r>
              <a:rPr lang="en-US" sz="2400" b="1" dirty="0"/>
              <a:t>Select Y on the </a:t>
            </a:r>
          </a:p>
          <a:p>
            <a:r>
              <a:rPr lang="en-US" sz="2400" b="1" dirty="0"/>
              <a:t>FED CCT Flag Filter on </a:t>
            </a:r>
          </a:p>
          <a:p>
            <a:r>
              <a:rPr lang="en-US" sz="2400" b="1" dirty="0"/>
              <a:t>the FCC Detail Report </a:t>
            </a:r>
          </a:p>
        </p:txBody>
      </p:sp>
      <p:cxnSp>
        <p:nvCxnSpPr>
          <p:cNvPr id="9" name="Straight Arrow Connector 8"/>
          <p:cNvCxnSpPr>
            <a:cxnSpLocks/>
            <a:stCxn id="7" idx="3"/>
          </p:cNvCxnSpPr>
          <p:nvPr/>
        </p:nvCxnSpPr>
        <p:spPr>
          <a:xfrm flipV="1">
            <a:off x="5348511" y="1968138"/>
            <a:ext cx="3525523" cy="8908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34004" y="3928290"/>
            <a:ext cx="3159648" cy="1569660"/>
          </a:xfrm>
          <a:prstGeom prst="rect">
            <a:avLst/>
          </a:prstGeom>
          <a:solidFill>
            <a:schemeClr val="bg1"/>
          </a:solidFill>
          <a:ln w="28575">
            <a:solidFill>
              <a:schemeClr val="tx1"/>
            </a:solidFill>
          </a:ln>
        </p:spPr>
        <p:txBody>
          <a:bodyPr wrap="none" rtlCol="0">
            <a:spAutoFit/>
          </a:bodyPr>
          <a:lstStyle/>
          <a:p>
            <a:r>
              <a:rPr lang="en-US" sz="2400" b="1" dirty="0"/>
              <a:t>These are the students </a:t>
            </a:r>
          </a:p>
          <a:p>
            <a:r>
              <a:rPr lang="en-US" sz="2400" b="1" dirty="0"/>
              <a:t>who are included in </a:t>
            </a:r>
          </a:p>
          <a:p>
            <a:r>
              <a:rPr lang="en-US" sz="2400" b="1" dirty="0"/>
              <a:t>the Statement of</a:t>
            </a:r>
          </a:p>
          <a:p>
            <a:r>
              <a:rPr lang="en-US" sz="2400" b="1" dirty="0"/>
              <a:t>Assurances Report</a:t>
            </a:r>
          </a:p>
        </p:txBody>
      </p:sp>
      <p:cxnSp>
        <p:nvCxnSpPr>
          <p:cNvPr id="11" name="Straight Arrow Connector 10"/>
          <p:cNvCxnSpPr>
            <a:cxnSpLocks/>
            <a:stCxn id="7" idx="3"/>
          </p:cNvCxnSpPr>
          <p:nvPr/>
        </p:nvCxnSpPr>
        <p:spPr>
          <a:xfrm>
            <a:off x="5348511" y="2859016"/>
            <a:ext cx="2187980" cy="14611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137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111" y="204295"/>
            <a:ext cx="10515600" cy="1325563"/>
          </a:xfrm>
        </p:spPr>
        <p:txBody>
          <a:bodyPr/>
          <a:lstStyle/>
          <a:p>
            <a:r>
              <a:rPr lang="en-US" b="1" dirty="0"/>
              <a:t>Add Second Filter on Student Age Number </a:t>
            </a:r>
          </a:p>
        </p:txBody>
      </p:sp>
      <p:sp>
        <p:nvSpPr>
          <p:cNvPr id="4" name="Slide Number Placeholder 3"/>
          <p:cNvSpPr>
            <a:spLocks noGrp="1"/>
          </p:cNvSpPr>
          <p:nvPr>
            <p:ph type="sldNum" sz="quarter" idx="12"/>
          </p:nvPr>
        </p:nvSpPr>
        <p:spPr/>
        <p:txBody>
          <a:bodyPr/>
          <a:lstStyle/>
          <a:p>
            <a:fld id="{1BC7DB03-7057-184B-9DF0-B5FFC5E3886A}" type="slidenum">
              <a:rPr lang="en-US" smtClean="0"/>
              <a:t>44</a:t>
            </a:fld>
            <a:endParaRPr lang="en-US" dirty="0"/>
          </a:p>
        </p:txBody>
      </p:sp>
      <p:pic>
        <p:nvPicPr>
          <p:cNvPr id="3" name="Picture 2">
            <a:extLst>
              <a:ext uri="{FF2B5EF4-FFF2-40B4-BE49-F238E27FC236}">
                <a16:creationId xmlns:a16="http://schemas.microsoft.com/office/drawing/2014/main" id="{09D621C9-0F55-46EC-B7CB-D434B94EE6AB}"/>
              </a:ext>
            </a:extLst>
          </p:cNvPr>
          <p:cNvPicPr>
            <a:picLocks noChangeAspect="1"/>
          </p:cNvPicPr>
          <p:nvPr/>
        </p:nvPicPr>
        <p:blipFill>
          <a:blip r:embed="rId3"/>
          <a:stretch>
            <a:fillRect/>
          </a:stretch>
        </p:blipFill>
        <p:spPr>
          <a:xfrm>
            <a:off x="871112" y="1214390"/>
            <a:ext cx="9561758" cy="4785543"/>
          </a:xfrm>
          <a:prstGeom prst="rect">
            <a:avLst/>
          </a:prstGeom>
          <a:ln w="9525">
            <a:solidFill>
              <a:schemeClr val="tx1"/>
            </a:solidFill>
          </a:ln>
        </p:spPr>
      </p:pic>
      <p:sp>
        <p:nvSpPr>
          <p:cNvPr id="6" name="TextBox 5"/>
          <p:cNvSpPr txBox="1"/>
          <p:nvPr/>
        </p:nvSpPr>
        <p:spPr>
          <a:xfrm>
            <a:off x="4184185" y="2036641"/>
            <a:ext cx="2935612" cy="1200329"/>
          </a:xfrm>
          <a:prstGeom prst="rect">
            <a:avLst/>
          </a:prstGeom>
          <a:solidFill>
            <a:schemeClr val="bg1"/>
          </a:solidFill>
          <a:ln w="28575">
            <a:solidFill>
              <a:schemeClr val="tx1"/>
            </a:solidFill>
          </a:ln>
        </p:spPr>
        <p:txBody>
          <a:bodyPr wrap="none" rtlCol="0">
            <a:spAutoFit/>
          </a:bodyPr>
          <a:lstStyle/>
          <a:p>
            <a:r>
              <a:rPr lang="en-US" sz="2400" b="1" dirty="0"/>
              <a:t>Select ages 3, 4 and </a:t>
            </a:r>
          </a:p>
          <a:p>
            <a:r>
              <a:rPr lang="en-US" sz="2400" b="1" dirty="0"/>
              <a:t>5 on the Student Age </a:t>
            </a:r>
          </a:p>
          <a:p>
            <a:r>
              <a:rPr lang="en-US" sz="2400" b="1" dirty="0"/>
              <a:t>Number Filter</a:t>
            </a:r>
          </a:p>
        </p:txBody>
      </p:sp>
      <p:cxnSp>
        <p:nvCxnSpPr>
          <p:cNvPr id="8" name="Straight Arrow Connector 7"/>
          <p:cNvCxnSpPr>
            <a:cxnSpLocks/>
          </p:cNvCxnSpPr>
          <p:nvPr/>
        </p:nvCxnSpPr>
        <p:spPr>
          <a:xfrm>
            <a:off x="7119797" y="2781702"/>
            <a:ext cx="1219418" cy="16204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06602" y="4164740"/>
            <a:ext cx="5070567" cy="1200329"/>
          </a:xfrm>
          <a:prstGeom prst="rect">
            <a:avLst/>
          </a:prstGeom>
          <a:solidFill>
            <a:schemeClr val="bg1"/>
          </a:solidFill>
          <a:ln w="28575">
            <a:solidFill>
              <a:schemeClr val="tx1"/>
            </a:solidFill>
          </a:ln>
        </p:spPr>
        <p:txBody>
          <a:bodyPr wrap="square" rtlCol="0">
            <a:spAutoFit/>
          </a:bodyPr>
          <a:lstStyle/>
          <a:p>
            <a:r>
              <a:rPr lang="en-US" sz="2400" b="1" dirty="0"/>
              <a:t>These students are included in the 3, </a:t>
            </a:r>
          </a:p>
          <a:p>
            <a:r>
              <a:rPr lang="en-US" sz="2400" b="1" dirty="0"/>
              <a:t>4, and 5-year-olds with any disability on the Statement of Assurances report </a:t>
            </a:r>
          </a:p>
        </p:txBody>
      </p:sp>
    </p:spTree>
    <p:extLst>
      <p:ext uri="{BB962C8B-B14F-4D97-AF65-F5344CB8AC3E}">
        <p14:creationId xmlns:p14="http://schemas.microsoft.com/office/powerpoint/2010/main" val="1573632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3702"/>
          </a:xfrm>
        </p:spPr>
        <p:txBody>
          <a:bodyPr>
            <a:normAutofit fontScale="90000"/>
          </a:bodyPr>
          <a:lstStyle/>
          <a:p>
            <a:r>
              <a:rPr lang="en-US" b="1" dirty="0"/>
              <a:t>Matching Data Between Reports</a:t>
            </a:r>
          </a:p>
        </p:txBody>
      </p:sp>
      <p:sp>
        <p:nvSpPr>
          <p:cNvPr id="4" name="Slide Number Placeholder 3"/>
          <p:cNvSpPr>
            <a:spLocks noGrp="1"/>
          </p:cNvSpPr>
          <p:nvPr>
            <p:ph type="sldNum" sz="quarter" idx="12"/>
          </p:nvPr>
        </p:nvSpPr>
        <p:spPr/>
        <p:txBody>
          <a:bodyPr/>
          <a:lstStyle/>
          <a:p>
            <a:fld id="{1BC7DB03-7057-184B-9DF0-B5FFC5E3886A}" type="slidenum">
              <a:rPr lang="en-US" smtClean="0"/>
              <a:t>45</a:t>
            </a:fld>
            <a:endParaRPr lang="en-US" dirty="0"/>
          </a:p>
        </p:txBody>
      </p:sp>
      <p:pic>
        <p:nvPicPr>
          <p:cNvPr id="3" name="Picture 2">
            <a:extLst>
              <a:ext uri="{FF2B5EF4-FFF2-40B4-BE49-F238E27FC236}">
                <a16:creationId xmlns:a16="http://schemas.microsoft.com/office/drawing/2014/main" id="{7276EFF3-AB86-4DEC-94C4-60D6CFDACCE7}"/>
              </a:ext>
            </a:extLst>
          </p:cNvPr>
          <p:cNvPicPr>
            <a:picLocks noChangeAspect="1"/>
          </p:cNvPicPr>
          <p:nvPr/>
        </p:nvPicPr>
        <p:blipFill>
          <a:blip r:embed="rId3"/>
          <a:stretch>
            <a:fillRect/>
          </a:stretch>
        </p:blipFill>
        <p:spPr>
          <a:xfrm>
            <a:off x="868770" y="1143772"/>
            <a:ext cx="5393322" cy="4977895"/>
          </a:xfrm>
          <a:prstGeom prst="rect">
            <a:avLst/>
          </a:prstGeom>
          <a:ln w="9525">
            <a:solidFill>
              <a:schemeClr val="tx1"/>
            </a:solidFill>
          </a:ln>
        </p:spPr>
      </p:pic>
      <p:sp>
        <p:nvSpPr>
          <p:cNvPr id="17" name="Oval 16"/>
          <p:cNvSpPr/>
          <p:nvPr/>
        </p:nvSpPr>
        <p:spPr>
          <a:xfrm>
            <a:off x="5631258" y="5921736"/>
            <a:ext cx="630834" cy="2691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cxnSpLocks/>
          </p:cNvCxnSpPr>
          <p:nvPr/>
        </p:nvCxnSpPr>
        <p:spPr>
          <a:xfrm>
            <a:off x="2791343" y="2670641"/>
            <a:ext cx="3022784" cy="31819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E67CBB6-40B4-4B78-AD35-1CAF4DEB74CD}"/>
              </a:ext>
            </a:extLst>
          </p:cNvPr>
          <p:cNvSpPr txBox="1"/>
          <p:nvPr/>
        </p:nvSpPr>
        <p:spPr>
          <a:xfrm>
            <a:off x="359666" y="2341476"/>
            <a:ext cx="5393321" cy="923330"/>
          </a:xfrm>
          <a:prstGeom prst="rect">
            <a:avLst/>
          </a:prstGeom>
          <a:solidFill>
            <a:schemeClr val="bg1"/>
          </a:solidFill>
          <a:ln w="28575">
            <a:solidFill>
              <a:schemeClr val="tx1"/>
            </a:solidFill>
          </a:ln>
        </p:spPr>
        <p:txBody>
          <a:bodyPr wrap="square" rtlCol="0">
            <a:spAutoFit/>
          </a:bodyPr>
          <a:lstStyle/>
          <a:p>
            <a:r>
              <a:rPr lang="en-US" b="1" dirty="0"/>
              <a:t>1. From the filtered students on the FCC Detail Report, select a range of cells and see the “count” appear at the bottom of the spreadsheet.</a:t>
            </a:r>
            <a:endParaRPr lang="en-US" dirty="0"/>
          </a:p>
        </p:txBody>
      </p:sp>
      <p:pic>
        <p:nvPicPr>
          <p:cNvPr id="16" name="Picture 15">
            <a:extLst>
              <a:ext uri="{FF2B5EF4-FFF2-40B4-BE49-F238E27FC236}">
                <a16:creationId xmlns:a16="http://schemas.microsoft.com/office/drawing/2014/main" id="{AA81BF6A-36B4-48AF-BA46-06E273AFBCC4}"/>
              </a:ext>
            </a:extLst>
          </p:cNvPr>
          <p:cNvPicPr>
            <a:picLocks noChangeAspect="1"/>
          </p:cNvPicPr>
          <p:nvPr/>
        </p:nvPicPr>
        <p:blipFill>
          <a:blip r:embed="rId4"/>
          <a:stretch>
            <a:fillRect/>
          </a:stretch>
        </p:blipFill>
        <p:spPr>
          <a:xfrm>
            <a:off x="6292662" y="1142138"/>
            <a:ext cx="5325979" cy="4979529"/>
          </a:xfrm>
          <a:prstGeom prst="rect">
            <a:avLst/>
          </a:prstGeom>
          <a:ln w="9525">
            <a:solidFill>
              <a:schemeClr val="tx1"/>
            </a:solidFill>
          </a:ln>
        </p:spPr>
      </p:pic>
      <p:sp>
        <p:nvSpPr>
          <p:cNvPr id="19" name="Rounded Rectangle 18"/>
          <p:cNvSpPr/>
          <p:nvPr/>
        </p:nvSpPr>
        <p:spPr>
          <a:xfrm>
            <a:off x="6292662" y="2215442"/>
            <a:ext cx="5183109" cy="2520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cxnSpLocks/>
          </p:cNvCxnSpPr>
          <p:nvPr/>
        </p:nvCxnSpPr>
        <p:spPr>
          <a:xfrm>
            <a:off x="7780601" y="1505195"/>
            <a:ext cx="3301392" cy="8362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76561" y="1163192"/>
            <a:ext cx="5677469" cy="646331"/>
          </a:xfrm>
          <a:prstGeom prst="rect">
            <a:avLst/>
          </a:prstGeom>
          <a:solidFill>
            <a:schemeClr val="bg1"/>
          </a:solidFill>
          <a:ln w="28575">
            <a:solidFill>
              <a:schemeClr val="tx1"/>
            </a:solidFill>
          </a:ln>
        </p:spPr>
        <p:txBody>
          <a:bodyPr wrap="square" rtlCol="0">
            <a:spAutoFit/>
          </a:bodyPr>
          <a:lstStyle/>
          <a:p>
            <a:r>
              <a:rPr lang="en-US" b="1" dirty="0"/>
              <a:t>2. This will match the count on the Statement of Assurances. </a:t>
            </a:r>
          </a:p>
        </p:txBody>
      </p:sp>
    </p:spTree>
    <p:extLst>
      <p:ext uri="{BB962C8B-B14F-4D97-AF65-F5344CB8AC3E}">
        <p14:creationId xmlns:p14="http://schemas.microsoft.com/office/powerpoint/2010/main" val="40690665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513"/>
            <a:ext cx="10515600" cy="1325563"/>
          </a:xfrm>
        </p:spPr>
        <p:txBody>
          <a:bodyPr/>
          <a:lstStyle/>
          <a:p>
            <a:r>
              <a:rPr lang="en-US" b="1" dirty="0"/>
              <a:t>Arrange All </a:t>
            </a:r>
          </a:p>
        </p:txBody>
      </p:sp>
      <p:sp>
        <p:nvSpPr>
          <p:cNvPr id="4" name="Slide Number Placeholder 3"/>
          <p:cNvSpPr>
            <a:spLocks noGrp="1"/>
          </p:cNvSpPr>
          <p:nvPr>
            <p:ph type="sldNum" sz="quarter" idx="12"/>
          </p:nvPr>
        </p:nvSpPr>
        <p:spPr/>
        <p:txBody>
          <a:bodyPr/>
          <a:lstStyle/>
          <a:p>
            <a:fld id="{1BC7DB03-7057-184B-9DF0-B5FFC5E3886A}" type="slidenum">
              <a:rPr lang="en-US" smtClean="0"/>
              <a:t>46</a:t>
            </a:fld>
            <a:endParaRPr lang="en-US" dirty="0"/>
          </a:p>
        </p:txBody>
      </p:sp>
      <p:pic>
        <p:nvPicPr>
          <p:cNvPr id="10" name="Picture 9">
            <a:extLst>
              <a:ext uri="{FF2B5EF4-FFF2-40B4-BE49-F238E27FC236}">
                <a16:creationId xmlns:a16="http://schemas.microsoft.com/office/drawing/2014/main" id="{4EC78F2D-25F7-46F2-BC92-2D6387CC352E}"/>
              </a:ext>
            </a:extLst>
          </p:cNvPr>
          <p:cNvPicPr>
            <a:picLocks noChangeAspect="1"/>
          </p:cNvPicPr>
          <p:nvPr/>
        </p:nvPicPr>
        <p:blipFill>
          <a:blip r:embed="rId3"/>
          <a:stretch>
            <a:fillRect/>
          </a:stretch>
        </p:blipFill>
        <p:spPr>
          <a:xfrm>
            <a:off x="789156" y="1340482"/>
            <a:ext cx="9464210" cy="4514086"/>
          </a:xfrm>
          <a:prstGeom prst="rect">
            <a:avLst/>
          </a:prstGeom>
          <a:ln w="9525">
            <a:solidFill>
              <a:schemeClr val="tx1"/>
            </a:solidFill>
          </a:ln>
        </p:spPr>
      </p:pic>
      <p:cxnSp>
        <p:nvCxnSpPr>
          <p:cNvPr id="14" name="Straight Arrow Connector 13">
            <a:extLst>
              <a:ext uri="{FF2B5EF4-FFF2-40B4-BE49-F238E27FC236}">
                <a16:creationId xmlns:a16="http://schemas.microsoft.com/office/drawing/2014/main" id="{31EE6B1D-1EA7-4464-95C8-59BB29DCBD9A}"/>
              </a:ext>
            </a:extLst>
          </p:cNvPr>
          <p:cNvCxnSpPr>
            <a:cxnSpLocks/>
          </p:cNvCxnSpPr>
          <p:nvPr/>
        </p:nvCxnSpPr>
        <p:spPr>
          <a:xfrm flipH="1">
            <a:off x="7661002" y="2024434"/>
            <a:ext cx="1363153" cy="20959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096000" y="1539076"/>
            <a:ext cx="459915" cy="6458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90913" y="1314865"/>
            <a:ext cx="530348" cy="2242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cxnSpLocks/>
          </p:cNvCxnSpPr>
          <p:nvPr/>
        </p:nvCxnSpPr>
        <p:spPr>
          <a:xfrm flipH="1">
            <a:off x="6573036" y="1625392"/>
            <a:ext cx="2451119" cy="2505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H="1" flipV="1">
            <a:off x="5521261" y="1450037"/>
            <a:ext cx="3391697" cy="1122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221157" y="822107"/>
            <a:ext cx="3339049" cy="1938992"/>
          </a:xfrm>
          <a:prstGeom prst="rect">
            <a:avLst/>
          </a:prstGeom>
          <a:solidFill>
            <a:schemeClr val="bg1"/>
          </a:solidFill>
          <a:ln w="28575">
            <a:solidFill>
              <a:schemeClr val="tx1"/>
            </a:solidFill>
          </a:ln>
        </p:spPr>
        <p:txBody>
          <a:bodyPr wrap="square" rtlCol="0">
            <a:spAutoFit/>
          </a:bodyPr>
          <a:lstStyle/>
          <a:p>
            <a:r>
              <a:rPr lang="en-US" sz="2400" b="1" dirty="0"/>
              <a:t>With two spreadsheets </a:t>
            </a:r>
          </a:p>
          <a:p>
            <a:r>
              <a:rPr lang="en-US" sz="2400" b="1" dirty="0"/>
              <a:t>open at the same time, from the View tab select “Arrange All” and then “Vertical” and “OK”</a:t>
            </a:r>
          </a:p>
        </p:txBody>
      </p:sp>
    </p:spTree>
    <p:extLst>
      <p:ext uri="{BB962C8B-B14F-4D97-AF65-F5344CB8AC3E}">
        <p14:creationId xmlns:p14="http://schemas.microsoft.com/office/powerpoint/2010/main" val="1678180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0049"/>
          </a:xfrm>
        </p:spPr>
        <p:txBody>
          <a:bodyPr/>
          <a:lstStyle/>
          <a:p>
            <a:r>
              <a:rPr lang="en-US" b="1" dirty="0"/>
              <a:t>Arrange All cont’d</a:t>
            </a:r>
          </a:p>
        </p:txBody>
      </p:sp>
      <p:sp>
        <p:nvSpPr>
          <p:cNvPr id="4" name="Slide Number Placeholder 3"/>
          <p:cNvSpPr>
            <a:spLocks noGrp="1"/>
          </p:cNvSpPr>
          <p:nvPr>
            <p:ph type="sldNum" sz="quarter" idx="12"/>
          </p:nvPr>
        </p:nvSpPr>
        <p:spPr/>
        <p:txBody>
          <a:bodyPr/>
          <a:lstStyle/>
          <a:p>
            <a:fld id="{1BC7DB03-7057-184B-9DF0-B5FFC5E3886A}" type="slidenum">
              <a:rPr lang="en-US" smtClean="0"/>
              <a:t>47</a:t>
            </a:fld>
            <a:endParaRPr lang="en-US" dirty="0"/>
          </a:p>
        </p:txBody>
      </p:sp>
      <p:pic>
        <p:nvPicPr>
          <p:cNvPr id="7" name="Picture 6">
            <a:extLst>
              <a:ext uri="{FF2B5EF4-FFF2-40B4-BE49-F238E27FC236}">
                <a16:creationId xmlns:a16="http://schemas.microsoft.com/office/drawing/2014/main" id="{2A0AE371-3D42-4458-B475-6BE14562072B}"/>
              </a:ext>
            </a:extLst>
          </p:cNvPr>
          <p:cNvPicPr>
            <a:picLocks noChangeAspect="1"/>
          </p:cNvPicPr>
          <p:nvPr/>
        </p:nvPicPr>
        <p:blipFill>
          <a:blip r:embed="rId3"/>
          <a:stretch>
            <a:fillRect/>
          </a:stretch>
        </p:blipFill>
        <p:spPr>
          <a:xfrm>
            <a:off x="838200" y="1375724"/>
            <a:ext cx="10731366" cy="4260556"/>
          </a:xfrm>
          <a:prstGeom prst="rect">
            <a:avLst/>
          </a:prstGeom>
          <a:ln w="9525">
            <a:solidFill>
              <a:schemeClr val="tx1"/>
            </a:solidFill>
          </a:ln>
        </p:spPr>
      </p:pic>
      <p:sp>
        <p:nvSpPr>
          <p:cNvPr id="6" name="TextBox 5"/>
          <p:cNvSpPr txBox="1"/>
          <p:nvPr/>
        </p:nvSpPr>
        <p:spPr>
          <a:xfrm>
            <a:off x="8760459" y="669068"/>
            <a:ext cx="3133960" cy="1569660"/>
          </a:xfrm>
          <a:prstGeom prst="rect">
            <a:avLst/>
          </a:prstGeom>
          <a:solidFill>
            <a:schemeClr val="bg1"/>
          </a:solidFill>
          <a:ln w="28575">
            <a:solidFill>
              <a:schemeClr val="tx1"/>
            </a:solidFill>
          </a:ln>
        </p:spPr>
        <p:txBody>
          <a:bodyPr wrap="square" rtlCol="0">
            <a:spAutoFit/>
          </a:bodyPr>
          <a:lstStyle/>
          <a:p>
            <a:r>
              <a:rPr lang="en-US" sz="2400" b="1" dirty="0"/>
              <a:t>“Arrange All” allows both spreadsheets to be viewable at the </a:t>
            </a:r>
          </a:p>
          <a:p>
            <a:r>
              <a:rPr lang="en-US" sz="2400" b="1" dirty="0"/>
              <a:t>same time</a:t>
            </a:r>
          </a:p>
        </p:txBody>
      </p:sp>
    </p:spTree>
    <p:extLst>
      <p:ext uri="{BB962C8B-B14F-4D97-AF65-F5344CB8AC3E}">
        <p14:creationId xmlns:p14="http://schemas.microsoft.com/office/powerpoint/2010/main" val="8120538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728"/>
            <a:ext cx="10515600" cy="1325563"/>
          </a:xfrm>
        </p:spPr>
        <p:txBody>
          <a:bodyPr/>
          <a:lstStyle/>
          <a:p>
            <a:r>
              <a:rPr lang="en-US" b="1" dirty="0"/>
              <a:t>Change the Student Age Filter</a:t>
            </a:r>
          </a:p>
        </p:txBody>
      </p:sp>
      <p:sp>
        <p:nvSpPr>
          <p:cNvPr id="4" name="Slide Number Placeholder 3"/>
          <p:cNvSpPr>
            <a:spLocks noGrp="1"/>
          </p:cNvSpPr>
          <p:nvPr>
            <p:ph type="sldNum" sz="quarter" idx="12"/>
          </p:nvPr>
        </p:nvSpPr>
        <p:spPr/>
        <p:txBody>
          <a:bodyPr/>
          <a:lstStyle/>
          <a:p>
            <a:fld id="{1BC7DB03-7057-184B-9DF0-B5FFC5E3886A}" type="slidenum">
              <a:rPr lang="en-US" smtClean="0"/>
              <a:t>48</a:t>
            </a:fld>
            <a:endParaRPr lang="en-US" dirty="0"/>
          </a:p>
        </p:txBody>
      </p:sp>
      <p:pic>
        <p:nvPicPr>
          <p:cNvPr id="6" name="Picture 5">
            <a:extLst>
              <a:ext uri="{FF2B5EF4-FFF2-40B4-BE49-F238E27FC236}">
                <a16:creationId xmlns:a16="http://schemas.microsoft.com/office/drawing/2014/main" id="{0ED385E3-1A5E-45B7-B966-245F380AE225}"/>
              </a:ext>
            </a:extLst>
          </p:cNvPr>
          <p:cNvPicPr>
            <a:picLocks noChangeAspect="1"/>
          </p:cNvPicPr>
          <p:nvPr/>
        </p:nvPicPr>
        <p:blipFill>
          <a:blip r:embed="rId3"/>
          <a:stretch>
            <a:fillRect/>
          </a:stretch>
        </p:blipFill>
        <p:spPr>
          <a:xfrm>
            <a:off x="1257665" y="1249094"/>
            <a:ext cx="8819986" cy="5026577"/>
          </a:xfrm>
          <a:prstGeom prst="rect">
            <a:avLst/>
          </a:prstGeom>
          <a:ln w="9525">
            <a:solidFill>
              <a:schemeClr val="tx1"/>
            </a:solidFill>
          </a:ln>
        </p:spPr>
      </p:pic>
      <p:sp>
        <p:nvSpPr>
          <p:cNvPr id="5" name="TextBox 4"/>
          <p:cNvSpPr txBox="1"/>
          <p:nvPr/>
        </p:nvSpPr>
        <p:spPr>
          <a:xfrm>
            <a:off x="1613799" y="4342774"/>
            <a:ext cx="4390689" cy="1200329"/>
          </a:xfrm>
          <a:prstGeom prst="rect">
            <a:avLst/>
          </a:prstGeom>
          <a:solidFill>
            <a:schemeClr val="bg1"/>
          </a:solidFill>
          <a:ln w="28575">
            <a:solidFill>
              <a:schemeClr val="tx1"/>
            </a:solidFill>
          </a:ln>
        </p:spPr>
        <p:txBody>
          <a:bodyPr wrap="square" rtlCol="0">
            <a:spAutoFit/>
          </a:bodyPr>
          <a:lstStyle/>
          <a:p>
            <a:r>
              <a:rPr lang="en-US" sz="2400" b="1" dirty="0"/>
              <a:t>Change the filter for the Student </a:t>
            </a:r>
          </a:p>
          <a:p>
            <a:r>
              <a:rPr lang="en-US" sz="2400" b="1" dirty="0"/>
              <a:t>Age Number column to include </a:t>
            </a:r>
          </a:p>
          <a:p>
            <a:r>
              <a:rPr lang="en-US" sz="2400" b="1" dirty="0"/>
              <a:t>all ages except 3, 4, and 5</a:t>
            </a:r>
          </a:p>
        </p:txBody>
      </p:sp>
      <p:sp>
        <p:nvSpPr>
          <p:cNvPr id="8" name="TextBox 7"/>
          <p:cNvSpPr txBox="1"/>
          <p:nvPr/>
        </p:nvSpPr>
        <p:spPr>
          <a:xfrm>
            <a:off x="1692594" y="2677703"/>
            <a:ext cx="3132221" cy="1200329"/>
          </a:xfrm>
          <a:prstGeom prst="rect">
            <a:avLst/>
          </a:prstGeom>
          <a:solidFill>
            <a:schemeClr val="bg1"/>
          </a:solidFill>
          <a:ln w="28575">
            <a:solidFill>
              <a:schemeClr val="tx1"/>
            </a:solidFill>
          </a:ln>
        </p:spPr>
        <p:txBody>
          <a:bodyPr wrap="square" rtlCol="0">
            <a:spAutoFit/>
          </a:bodyPr>
          <a:lstStyle/>
          <a:p>
            <a:r>
              <a:rPr lang="en-US" sz="2400" b="1" dirty="0"/>
              <a:t>Leave the FED CCT Flag </a:t>
            </a:r>
          </a:p>
          <a:p>
            <a:r>
              <a:rPr lang="en-US" sz="2400" b="1" dirty="0"/>
              <a:t>Column filter set to </a:t>
            </a:r>
          </a:p>
          <a:p>
            <a:r>
              <a:rPr lang="en-US" sz="2400" b="1" dirty="0"/>
              <a:t>show only Y values </a:t>
            </a:r>
          </a:p>
        </p:txBody>
      </p:sp>
      <p:cxnSp>
        <p:nvCxnSpPr>
          <p:cNvPr id="10" name="Straight Arrow Connector 9"/>
          <p:cNvCxnSpPr>
            <a:cxnSpLocks/>
          </p:cNvCxnSpPr>
          <p:nvPr/>
        </p:nvCxnSpPr>
        <p:spPr>
          <a:xfrm>
            <a:off x="5991841" y="4621860"/>
            <a:ext cx="1738487" cy="4553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stCxn id="8" idx="3"/>
          </p:cNvCxnSpPr>
          <p:nvPr/>
        </p:nvCxnSpPr>
        <p:spPr>
          <a:xfrm flipV="1">
            <a:off x="4824815" y="2220304"/>
            <a:ext cx="2334053" cy="10575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644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Add a Third Filter</a:t>
            </a:r>
          </a:p>
        </p:txBody>
      </p:sp>
      <p:sp>
        <p:nvSpPr>
          <p:cNvPr id="4" name="Slide Number Placeholder 3"/>
          <p:cNvSpPr>
            <a:spLocks noGrp="1"/>
          </p:cNvSpPr>
          <p:nvPr>
            <p:ph type="sldNum" sz="quarter" idx="12"/>
          </p:nvPr>
        </p:nvSpPr>
        <p:spPr/>
        <p:txBody>
          <a:bodyPr/>
          <a:lstStyle/>
          <a:p>
            <a:fld id="{1BC7DB03-7057-184B-9DF0-B5FFC5E3886A}" type="slidenum">
              <a:rPr lang="en-US" smtClean="0"/>
              <a:t>49</a:t>
            </a:fld>
            <a:endParaRPr lang="en-US" dirty="0"/>
          </a:p>
        </p:txBody>
      </p:sp>
      <p:pic>
        <p:nvPicPr>
          <p:cNvPr id="3" name="Picture 2">
            <a:extLst>
              <a:ext uri="{FF2B5EF4-FFF2-40B4-BE49-F238E27FC236}">
                <a16:creationId xmlns:a16="http://schemas.microsoft.com/office/drawing/2014/main" id="{DF9B582C-6F68-4065-9945-B09A770B1493}"/>
              </a:ext>
            </a:extLst>
          </p:cNvPr>
          <p:cNvPicPr>
            <a:picLocks noChangeAspect="1"/>
          </p:cNvPicPr>
          <p:nvPr/>
        </p:nvPicPr>
        <p:blipFill>
          <a:blip r:embed="rId3"/>
          <a:stretch>
            <a:fillRect/>
          </a:stretch>
        </p:blipFill>
        <p:spPr>
          <a:xfrm>
            <a:off x="962890" y="1312743"/>
            <a:ext cx="8700873" cy="5033428"/>
          </a:xfrm>
          <a:prstGeom prst="rect">
            <a:avLst/>
          </a:prstGeom>
          <a:ln w="22225">
            <a:solidFill>
              <a:schemeClr val="tx1"/>
            </a:solidFill>
          </a:ln>
        </p:spPr>
      </p:pic>
      <p:cxnSp>
        <p:nvCxnSpPr>
          <p:cNvPr id="8" name="Straight Arrow Connector 7"/>
          <p:cNvCxnSpPr>
            <a:cxnSpLocks/>
          </p:cNvCxnSpPr>
          <p:nvPr/>
        </p:nvCxnSpPr>
        <p:spPr>
          <a:xfrm flipV="1">
            <a:off x="5313326" y="2368427"/>
            <a:ext cx="3483629" cy="10605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V="1">
            <a:off x="5393245" y="4376618"/>
            <a:ext cx="1405509" cy="5118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87435" y="4444954"/>
            <a:ext cx="2805576" cy="830997"/>
          </a:xfrm>
          <a:prstGeom prst="rect">
            <a:avLst/>
          </a:prstGeom>
          <a:solidFill>
            <a:schemeClr val="bg1"/>
          </a:solidFill>
          <a:ln w="28575">
            <a:solidFill>
              <a:schemeClr val="tx1"/>
            </a:solidFill>
          </a:ln>
        </p:spPr>
        <p:txBody>
          <a:bodyPr wrap="none" rtlCol="0">
            <a:spAutoFit/>
          </a:bodyPr>
          <a:lstStyle/>
          <a:p>
            <a:r>
              <a:rPr lang="en-US" sz="2400" b="1" dirty="0"/>
              <a:t>Select one disability </a:t>
            </a:r>
          </a:p>
          <a:p>
            <a:r>
              <a:rPr lang="en-US" sz="2400" b="1" dirty="0"/>
              <a:t>code at a time</a:t>
            </a:r>
          </a:p>
        </p:txBody>
      </p:sp>
      <p:sp>
        <p:nvSpPr>
          <p:cNvPr id="6" name="TextBox 5"/>
          <p:cNvSpPr txBox="1"/>
          <p:nvPr/>
        </p:nvSpPr>
        <p:spPr>
          <a:xfrm>
            <a:off x="2705402" y="2648485"/>
            <a:ext cx="2787609" cy="1200329"/>
          </a:xfrm>
          <a:prstGeom prst="rect">
            <a:avLst/>
          </a:prstGeom>
          <a:solidFill>
            <a:schemeClr val="bg1"/>
          </a:solidFill>
          <a:ln w="28575">
            <a:solidFill>
              <a:schemeClr val="tx1"/>
            </a:solidFill>
          </a:ln>
        </p:spPr>
        <p:txBody>
          <a:bodyPr wrap="square" rtlCol="0">
            <a:spAutoFit/>
          </a:bodyPr>
          <a:lstStyle/>
          <a:p>
            <a:r>
              <a:rPr lang="en-US" sz="2400" b="1" dirty="0"/>
              <a:t>Add a third filter in the DISAB CNDTN CODE column</a:t>
            </a:r>
          </a:p>
        </p:txBody>
      </p:sp>
    </p:spTree>
    <p:extLst>
      <p:ext uri="{BB962C8B-B14F-4D97-AF65-F5344CB8AC3E}">
        <p14:creationId xmlns:p14="http://schemas.microsoft.com/office/powerpoint/2010/main" val="4071491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8162"/>
          </a:xfrm>
        </p:spPr>
        <p:txBody>
          <a:bodyPr/>
          <a:lstStyle/>
          <a:p>
            <a:r>
              <a:rPr lang="en-US" b="1" dirty="0"/>
              <a:t>FCC Reports</a:t>
            </a:r>
          </a:p>
        </p:txBody>
      </p:sp>
      <p:sp>
        <p:nvSpPr>
          <p:cNvPr id="3" name="Content Placeholder 2"/>
          <p:cNvSpPr>
            <a:spLocks noGrp="1"/>
          </p:cNvSpPr>
          <p:nvPr>
            <p:ph idx="1"/>
          </p:nvPr>
        </p:nvSpPr>
        <p:spPr>
          <a:xfrm>
            <a:off x="838200" y="1546167"/>
            <a:ext cx="10637018" cy="4483014"/>
          </a:xfrm>
        </p:spPr>
        <p:txBody>
          <a:bodyPr>
            <a:normAutofit/>
          </a:bodyPr>
          <a:lstStyle/>
          <a:p>
            <a:r>
              <a:rPr lang="en-US" sz="3200" dirty="0"/>
              <a:t>Level 2 Reports</a:t>
            </a:r>
          </a:p>
          <a:p>
            <a:pPr lvl="1"/>
            <a:r>
              <a:rPr lang="en-US" sz="2800" dirty="0"/>
              <a:t>(FCCD-001) Federal Child Count Detail</a:t>
            </a:r>
          </a:p>
          <a:p>
            <a:pPr lvl="1"/>
            <a:r>
              <a:rPr lang="en-US" sz="2800" dirty="0"/>
              <a:t>(FCCS-001) Federal Child Count Statement of Assurances</a:t>
            </a:r>
          </a:p>
          <a:p>
            <a:r>
              <a:rPr lang="en-US" sz="3200" dirty="0"/>
              <a:t>FCC Reports are updated nightly</a:t>
            </a:r>
          </a:p>
          <a:p>
            <a:r>
              <a:rPr lang="en-US" sz="3200" dirty="0"/>
              <a:t>Can contain data reported by other LEAs</a:t>
            </a:r>
          </a:p>
          <a:p>
            <a:r>
              <a:rPr lang="en-US" sz="3200" dirty="0"/>
              <a:t>Review the most recent version of the reports throughout the data collection process</a:t>
            </a:r>
          </a:p>
          <a:p>
            <a:r>
              <a:rPr lang="en-US" sz="3200" dirty="0"/>
              <a:t>Submit updated EMIS data to make corrections to the reports</a:t>
            </a:r>
          </a:p>
          <a:p>
            <a:pPr marL="0" indent="0">
              <a:buNone/>
            </a:pPr>
            <a:endParaRPr lang="en-US" sz="3200" dirty="0"/>
          </a:p>
        </p:txBody>
      </p:sp>
      <p:sp>
        <p:nvSpPr>
          <p:cNvPr id="4" name="Slide Number Placeholder 3"/>
          <p:cNvSpPr>
            <a:spLocks noGrp="1"/>
          </p:cNvSpPr>
          <p:nvPr>
            <p:ph type="sldNum" sz="quarter" idx="12"/>
          </p:nvPr>
        </p:nvSpPr>
        <p:spPr/>
        <p:txBody>
          <a:bodyPr/>
          <a:lstStyle/>
          <a:p>
            <a:fld id="{1BC7DB03-7057-184B-9DF0-B5FFC5E3886A}" type="slidenum">
              <a:rPr lang="en-US" smtClean="0"/>
              <a:t>5</a:t>
            </a:fld>
            <a:endParaRPr lang="en-US" dirty="0"/>
          </a:p>
        </p:txBody>
      </p:sp>
    </p:spTree>
    <p:extLst>
      <p:ext uri="{BB962C8B-B14F-4D97-AF65-F5344CB8AC3E}">
        <p14:creationId xmlns:p14="http://schemas.microsoft.com/office/powerpoint/2010/main" val="2626943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0206"/>
          </a:xfrm>
        </p:spPr>
        <p:txBody>
          <a:bodyPr>
            <a:normAutofit fontScale="90000"/>
          </a:bodyPr>
          <a:lstStyle/>
          <a:p>
            <a:r>
              <a:rPr lang="en-US" b="1" dirty="0"/>
              <a:t>Match the Data Between the Reports </a:t>
            </a:r>
          </a:p>
        </p:txBody>
      </p:sp>
      <p:sp>
        <p:nvSpPr>
          <p:cNvPr id="4" name="Slide Number Placeholder 3"/>
          <p:cNvSpPr>
            <a:spLocks noGrp="1"/>
          </p:cNvSpPr>
          <p:nvPr>
            <p:ph type="sldNum" sz="quarter" idx="12"/>
          </p:nvPr>
        </p:nvSpPr>
        <p:spPr>
          <a:xfrm>
            <a:off x="8610600" y="6356350"/>
            <a:ext cx="2743200" cy="365125"/>
          </a:xfrm>
        </p:spPr>
        <p:txBody>
          <a:bodyPr/>
          <a:lstStyle/>
          <a:p>
            <a:fld id="{1BC7DB03-7057-184B-9DF0-B5FFC5E3886A}" type="slidenum">
              <a:rPr lang="en-US" smtClean="0"/>
              <a:t>50</a:t>
            </a:fld>
            <a:endParaRPr lang="en-US" dirty="0"/>
          </a:p>
        </p:txBody>
      </p:sp>
      <p:pic>
        <p:nvPicPr>
          <p:cNvPr id="7" name="Picture 6">
            <a:extLst>
              <a:ext uri="{FF2B5EF4-FFF2-40B4-BE49-F238E27FC236}">
                <a16:creationId xmlns:a16="http://schemas.microsoft.com/office/drawing/2014/main" id="{47AA0E99-FBC1-4017-B779-158372D28529}"/>
              </a:ext>
            </a:extLst>
          </p:cNvPr>
          <p:cNvPicPr>
            <a:picLocks noChangeAspect="1"/>
          </p:cNvPicPr>
          <p:nvPr/>
        </p:nvPicPr>
        <p:blipFill>
          <a:blip r:embed="rId3"/>
          <a:stretch>
            <a:fillRect/>
          </a:stretch>
        </p:blipFill>
        <p:spPr>
          <a:xfrm>
            <a:off x="6235500" y="989209"/>
            <a:ext cx="5463014" cy="5067127"/>
          </a:xfrm>
          <a:prstGeom prst="rect">
            <a:avLst/>
          </a:prstGeom>
          <a:ln w="9525">
            <a:solidFill>
              <a:schemeClr val="tx1"/>
            </a:solidFill>
          </a:ln>
        </p:spPr>
      </p:pic>
      <p:sp>
        <p:nvSpPr>
          <p:cNvPr id="13" name="Oval 12"/>
          <p:cNvSpPr/>
          <p:nvPr/>
        </p:nvSpPr>
        <p:spPr>
          <a:xfrm flipV="1">
            <a:off x="9395340" y="5847954"/>
            <a:ext cx="667222" cy="2278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D486DC2-8C05-4AD1-A782-51D3141FDD95}"/>
              </a:ext>
            </a:extLst>
          </p:cNvPr>
          <p:cNvPicPr>
            <a:picLocks noChangeAspect="1"/>
          </p:cNvPicPr>
          <p:nvPr/>
        </p:nvPicPr>
        <p:blipFill>
          <a:blip r:embed="rId4"/>
          <a:stretch>
            <a:fillRect/>
          </a:stretch>
        </p:blipFill>
        <p:spPr>
          <a:xfrm>
            <a:off x="770021" y="969705"/>
            <a:ext cx="5325979" cy="5106133"/>
          </a:xfrm>
          <a:prstGeom prst="rect">
            <a:avLst/>
          </a:prstGeom>
          <a:ln w="9525">
            <a:solidFill>
              <a:schemeClr val="tx1"/>
            </a:solidFill>
          </a:ln>
        </p:spPr>
      </p:pic>
      <p:sp>
        <p:nvSpPr>
          <p:cNvPr id="3" name="Rectangle 2"/>
          <p:cNvSpPr/>
          <p:nvPr/>
        </p:nvSpPr>
        <p:spPr>
          <a:xfrm>
            <a:off x="770021" y="2337685"/>
            <a:ext cx="5082139" cy="2711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cxnSpLocks/>
          </p:cNvCxnSpPr>
          <p:nvPr/>
        </p:nvCxnSpPr>
        <p:spPr>
          <a:xfrm flipV="1">
            <a:off x="3236067" y="2608809"/>
            <a:ext cx="2271935" cy="15987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45431" y="3712788"/>
            <a:ext cx="4024845" cy="1200329"/>
          </a:xfrm>
          <a:prstGeom prst="rect">
            <a:avLst/>
          </a:prstGeom>
          <a:solidFill>
            <a:schemeClr val="bg1"/>
          </a:solidFill>
          <a:ln w="28575">
            <a:solidFill>
              <a:schemeClr val="tx1"/>
            </a:solidFill>
          </a:ln>
        </p:spPr>
        <p:txBody>
          <a:bodyPr wrap="square" rtlCol="0">
            <a:spAutoFit/>
          </a:bodyPr>
          <a:lstStyle/>
          <a:p>
            <a:r>
              <a:rPr lang="en-US" sz="2400" b="1" dirty="0"/>
              <a:t>2. This will match the count on the Statement of Assurances. </a:t>
            </a:r>
          </a:p>
        </p:txBody>
      </p:sp>
      <p:cxnSp>
        <p:nvCxnSpPr>
          <p:cNvPr id="8" name="Straight Arrow Connector 7">
            <a:extLst>
              <a:ext uri="{FF2B5EF4-FFF2-40B4-BE49-F238E27FC236}">
                <a16:creationId xmlns:a16="http://schemas.microsoft.com/office/drawing/2014/main" id="{28D479AC-03E9-49E5-9D42-B0500FF62076}"/>
              </a:ext>
            </a:extLst>
          </p:cNvPr>
          <p:cNvCxnSpPr>
            <a:cxnSpLocks/>
          </p:cNvCxnSpPr>
          <p:nvPr/>
        </p:nvCxnSpPr>
        <p:spPr>
          <a:xfrm>
            <a:off x="5846977" y="2530775"/>
            <a:ext cx="3721612" cy="331717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550032" y="3343457"/>
            <a:ext cx="4791953" cy="1569660"/>
          </a:xfrm>
          <a:prstGeom prst="rect">
            <a:avLst/>
          </a:prstGeom>
          <a:solidFill>
            <a:schemeClr val="bg1"/>
          </a:solidFill>
          <a:ln w="28575">
            <a:solidFill>
              <a:schemeClr val="tx1"/>
            </a:solidFill>
          </a:ln>
        </p:spPr>
        <p:txBody>
          <a:bodyPr wrap="none" rtlCol="0">
            <a:spAutoFit/>
          </a:bodyPr>
          <a:lstStyle/>
          <a:p>
            <a:r>
              <a:rPr lang="en-US" sz="2400" b="1" dirty="0"/>
              <a:t>1. From the filtered students on the </a:t>
            </a:r>
          </a:p>
          <a:p>
            <a:r>
              <a:rPr lang="en-US" sz="2400" b="1" dirty="0"/>
              <a:t>FCC Detail Report, select a range </a:t>
            </a:r>
          </a:p>
          <a:p>
            <a:r>
              <a:rPr lang="en-US" sz="2400" b="1" dirty="0"/>
              <a:t>of cells and see the “count” appear </a:t>
            </a:r>
          </a:p>
          <a:p>
            <a:r>
              <a:rPr lang="en-US" sz="2400" b="1" dirty="0"/>
              <a:t>at the bottom of the spreadsheet. </a:t>
            </a:r>
          </a:p>
        </p:txBody>
      </p:sp>
    </p:spTree>
    <p:extLst>
      <p:ext uri="{BB962C8B-B14F-4D97-AF65-F5344CB8AC3E}">
        <p14:creationId xmlns:p14="http://schemas.microsoft.com/office/powerpoint/2010/main" val="37560794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Quick Check</a:t>
            </a:r>
          </a:p>
        </p:txBody>
      </p:sp>
      <p:sp>
        <p:nvSpPr>
          <p:cNvPr id="3" name="Content Placeholder 2"/>
          <p:cNvSpPr>
            <a:spLocks noGrp="1"/>
          </p:cNvSpPr>
          <p:nvPr>
            <p:ph idx="1"/>
          </p:nvPr>
        </p:nvSpPr>
        <p:spPr>
          <a:xfrm>
            <a:off x="5183188" y="1524000"/>
            <a:ext cx="6172200" cy="4337050"/>
          </a:xfrm>
        </p:spPr>
        <p:txBody>
          <a:bodyPr/>
          <a:lstStyle/>
          <a:p>
            <a:r>
              <a:rPr lang="en-US" dirty="0"/>
              <a:t>Can you match the data between the two reports using filters?</a:t>
            </a:r>
          </a:p>
          <a:p>
            <a:r>
              <a:rPr lang="en-US" dirty="0"/>
              <a:t>Are you seeing the numbers of students that you were expecting? </a:t>
            </a:r>
          </a:p>
          <a:p>
            <a:r>
              <a:rPr lang="en-US" dirty="0"/>
              <a:t>Has this data been shared with others in your district?</a:t>
            </a:r>
          </a:p>
          <a:p>
            <a:pPr marL="0" indent="0">
              <a:buNone/>
            </a:pPr>
            <a:endParaRPr lang="en-US" dirty="0"/>
          </a:p>
          <a:p>
            <a:endParaRPr lang="en-US" dirty="0"/>
          </a:p>
        </p:txBody>
      </p:sp>
      <p:sp>
        <p:nvSpPr>
          <p:cNvPr id="4" name="Text Placeholder 3"/>
          <p:cNvSpPr>
            <a:spLocks noGrp="1"/>
          </p:cNvSpPr>
          <p:nvPr>
            <p:ph type="body" sz="half" idx="2"/>
          </p:nvPr>
        </p:nvSpPr>
        <p:spPr/>
        <p:txBody>
          <a:bodyPr>
            <a:normAutofit/>
          </a:bodyPr>
          <a:lstStyle/>
          <a:p>
            <a:r>
              <a:rPr lang="en-US" sz="2400" dirty="0"/>
              <a:t>The Federal Child Count</a:t>
            </a:r>
            <a:r>
              <a:rPr lang="en-US" sz="2400" dirty="0">
                <a:solidFill>
                  <a:srgbClr val="FF0000"/>
                </a:solidFill>
              </a:rPr>
              <a:t> </a:t>
            </a:r>
            <a:r>
              <a:rPr lang="en-US" sz="2400" dirty="0"/>
              <a:t>Statement of Assurances Report is derived from the same data that is on the FCC Detail Report. Using filters, you can match the data between the reports. The Statement of Assurances is sometimes requested by auditors.</a:t>
            </a:r>
          </a:p>
        </p:txBody>
      </p:sp>
      <p:sp>
        <p:nvSpPr>
          <p:cNvPr id="5" name="Slide Number Placeholder 4"/>
          <p:cNvSpPr>
            <a:spLocks noGrp="1"/>
          </p:cNvSpPr>
          <p:nvPr>
            <p:ph type="sldNum" sz="quarter" idx="12"/>
          </p:nvPr>
        </p:nvSpPr>
        <p:spPr/>
        <p:txBody>
          <a:bodyPr/>
          <a:lstStyle/>
          <a:p>
            <a:fld id="{1BC7DB03-7057-184B-9DF0-B5FFC5E3886A}" type="slidenum">
              <a:rPr lang="en-US" smtClean="0"/>
              <a:t>51</a:t>
            </a:fld>
            <a:endParaRPr lang="en-US" dirty="0"/>
          </a:p>
        </p:txBody>
      </p:sp>
    </p:spTree>
    <p:extLst>
      <p:ext uri="{BB962C8B-B14F-4D97-AF65-F5344CB8AC3E}">
        <p14:creationId xmlns:p14="http://schemas.microsoft.com/office/powerpoint/2010/main" val="2837824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Summary</a:t>
            </a:r>
          </a:p>
        </p:txBody>
      </p:sp>
      <p:sp>
        <p:nvSpPr>
          <p:cNvPr id="5" name="Content Placeholder 4"/>
          <p:cNvSpPr>
            <a:spLocks noGrp="1"/>
          </p:cNvSpPr>
          <p:nvPr>
            <p:ph idx="1"/>
          </p:nvPr>
        </p:nvSpPr>
        <p:spPr/>
        <p:txBody>
          <a:bodyPr>
            <a:normAutofit/>
          </a:bodyPr>
          <a:lstStyle/>
          <a:p>
            <a:r>
              <a:rPr lang="en-US" sz="3200" dirty="0"/>
              <a:t>The FCC Reports contain both data to verify and issues to correct</a:t>
            </a:r>
          </a:p>
          <a:p>
            <a:r>
              <a:rPr lang="en-US" sz="3200" dirty="0"/>
              <a:t>Some issues can be corrected, and some are simply stating the fact that the student cannot be included in the count </a:t>
            </a:r>
          </a:p>
          <a:p>
            <a:r>
              <a:rPr lang="en-US" sz="3200" dirty="0"/>
              <a:t>Work with district staff to verify that the data is both correct and complete</a:t>
            </a:r>
          </a:p>
          <a:p>
            <a:r>
              <a:rPr lang="en-US" sz="3200" dirty="0"/>
              <a:t>“No errors” does not necessarily mean that your data is accurate</a:t>
            </a:r>
          </a:p>
        </p:txBody>
      </p:sp>
      <p:sp>
        <p:nvSpPr>
          <p:cNvPr id="2" name="Slide Number Placeholder 1"/>
          <p:cNvSpPr>
            <a:spLocks noGrp="1"/>
          </p:cNvSpPr>
          <p:nvPr>
            <p:ph type="sldNum" sz="quarter" idx="12"/>
          </p:nvPr>
        </p:nvSpPr>
        <p:spPr/>
        <p:txBody>
          <a:bodyPr/>
          <a:lstStyle/>
          <a:p>
            <a:fld id="{1BC7DB03-7057-184B-9DF0-B5FFC5E3886A}" type="slidenum">
              <a:rPr lang="en-US" smtClean="0"/>
              <a:t>52</a:t>
            </a:fld>
            <a:endParaRPr lang="en-US" dirty="0"/>
          </a:p>
        </p:txBody>
      </p:sp>
    </p:spTree>
    <p:extLst>
      <p:ext uri="{BB962C8B-B14F-4D97-AF65-F5344CB8AC3E}">
        <p14:creationId xmlns:p14="http://schemas.microsoft.com/office/powerpoint/2010/main" val="1159258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a:t>
            </a:r>
          </a:p>
        </p:txBody>
      </p:sp>
      <p:sp>
        <p:nvSpPr>
          <p:cNvPr id="3" name="Content Placeholder 2"/>
          <p:cNvSpPr>
            <a:spLocks noGrp="1"/>
          </p:cNvSpPr>
          <p:nvPr>
            <p:ph idx="1"/>
          </p:nvPr>
        </p:nvSpPr>
        <p:spPr>
          <a:xfrm>
            <a:off x="838200" y="1520890"/>
            <a:ext cx="10515600" cy="4656073"/>
          </a:xfrm>
        </p:spPr>
        <p:txBody>
          <a:bodyPr/>
          <a:lstStyle/>
          <a:p>
            <a:r>
              <a:rPr lang="en-US" sz="3200" dirty="0"/>
              <a:t>Federal Child Count Detail Report and Federal Child Count Statement of Assurances Report Explanation</a:t>
            </a:r>
          </a:p>
          <a:p>
            <a:pPr lvl="1"/>
            <a:r>
              <a:rPr lang="en-US" sz="2800" dirty="0"/>
              <a:t>ODE Home &gt; Data &gt; EMIS &gt; Documentation &gt; EMIS Validation and Report Explanations </a:t>
            </a:r>
          </a:p>
          <a:p>
            <a:r>
              <a:rPr lang="en-US" sz="3200" dirty="0"/>
              <a:t>EMIS Manual </a:t>
            </a:r>
          </a:p>
          <a:p>
            <a:pPr lvl="1"/>
            <a:r>
              <a:rPr lang="en-US" sz="2800" dirty="0"/>
              <a:t>ODE Home &gt; Data &gt; EMIS &gt; Documentation &gt; EMIS Manual</a:t>
            </a:r>
          </a:p>
          <a:p>
            <a:r>
              <a:rPr lang="en-US" sz="3200" dirty="0"/>
              <a:t>Your district staff</a:t>
            </a:r>
          </a:p>
          <a:p>
            <a:r>
              <a:rPr lang="en-US" sz="3200" dirty="0"/>
              <a:t>Your ITC</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53</a:t>
            </a:fld>
            <a:endParaRPr lang="en-US" dirty="0"/>
          </a:p>
        </p:txBody>
      </p:sp>
    </p:spTree>
    <p:extLst>
      <p:ext uri="{BB962C8B-B14F-4D97-AF65-F5344CB8AC3E}">
        <p14:creationId xmlns:p14="http://schemas.microsoft.com/office/powerpoint/2010/main" val="40938114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BC7DB03-7057-184B-9DF0-B5FFC5E3886A}" type="slidenum">
              <a:rPr lang="en-US" smtClean="0"/>
              <a:t>54</a:t>
            </a:fld>
            <a:endParaRPr lang="en-US" dirty="0"/>
          </a:p>
        </p:txBody>
      </p:sp>
      <p:sp>
        <p:nvSpPr>
          <p:cNvPr id="5" name="TextBox 4"/>
          <p:cNvSpPr txBox="1"/>
          <p:nvPr/>
        </p:nvSpPr>
        <p:spPr>
          <a:xfrm>
            <a:off x="4054480" y="2232549"/>
            <a:ext cx="4033605" cy="923330"/>
          </a:xfrm>
          <a:prstGeom prst="rect">
            <a:avLst/>
          </a:prstGeom>
          <a:noFill/>
        </p:spPr>
        <p:txBody>
          <a:bodyPr wrap="square" rtlCol="0">
            <a:spAutoFit/>
          </a:bodyPr>
          <a:lstStyle/>
          <a:p>
            <a:r>
              <a:rPr lang="en-US" sz="5400" dirty="0"/>
              <a:t>Questions?</a:t>
            </a:r>
          </a:p>
        </p:txBody>
      </p:sp>
      <p:sp>
        <p:nvSpPr>
          <p:cNvPr id="2" name="TextBox 1">
            <a:extLst>
              <a:ext uri="{FF2B5EF4-FFF2-40B4-BE49-F238E27FC236}">
                <a16:creationId xmlns:a16="http://schemas.microsoft.com/office/drawing/2014/main" id="{38202EE4-8373-44B7-BBEB-68C1E331C3EB}"/>
              </a:ext>
            </a:extLst>
          </p:cNvPr>
          <p:cNvSpPr txBox="1"/>
          <p:nvPr/>
        </p:nvSpPr>
        <p:spPr>
          <a:xfrm>
            <a:off x="2783561" y="3261867"/>
            <a:ext cx="5963363" cy="1292662"/>
          </a:xfrm>
          <a:prstGeom prst="rect">
            <a:avLst/>
          </a:prstGeom>
          <a:noFill/>
        </p:spPr>
        <p:txBody>
          <a:bodyPr wrap="none" rtlCol="0">
            <a:spAutoFit/>
          </a:bodyPr>
          <a:lstStyle/>
          <a:p>
            <a:pPr algn="ctr"/>
            <a:r>
              <a:rPr lang="en-US" sz="2000" b="1" dirty="0"/>
              <a:t>If you would like a certificate of attendance for this </a:t>
            </a:r>
          </a:p>
          <a:p>
            <a:pPr algn="ctr"/>
            <a:r>
              <a:rPr lang="en-US" sz="2000" b="1" dirty="0"/>
              <a:t>training, you must complete the below feedback form </a:t>
            </a:r>
          </a:p>
          <a:p>
            <a:pPr algn="ctr"/>
            <a:r>
              <a:rPr lang="en-US" sz="2000" b="1" dirty="0"/>
              <a:t>within 5 business days of this training</a:t>
            </a:r>
          </a:p>
          <a:p>
            <a:pPr algn="ctr"/>
            <a:r>
              <a:rPr lang="en-US" sz="1800" u="sng" dirty="0">
                <a:solidFill>
                  <a:srgbClr val="000000"/>
                </a:solidFill>
                <a:effectLst/>
                <a:latin typeface="Calibri" panose="020F0502020204030204" pitchFamily="34" charset="0"/>
                <a:ea typeface="Times New Roman" panose="02020603050405020304" pitchFamily="18" charset="0"/>
                <a:hlinkClick r:id="rId3"/>
              </a:rPr>
              <a:t>https://tinyurl.com/EA-District-Feedback</a:t>
            </a:r>
            <a:r>
              <a:rPr lang="en-US" sz="1800" dirty="0">
                <a:solidFill>
                  <a:srgbClr val="000000"/>
                </a:solidFill>
                <a:effectLst/>
                <a:latin typeface="Calibri" panose="020F0502020204030204" pitchFamily="34" charset="0"/>
                <a:ea typeface="Times New Roman" panose="02020603050405020304" pitchFamily="18" charset="0"/>
              </a:rPr>
              <a:t>  </a:t>
            </a:r>
            <a:endParaRPr lang="en-US" sz="2000" dirty="0"/>
          </a:p>
        </p:txBody>
      </p:sp>
    </p:spTree>
    <p:extLst>
      <p:ext uri="{BB962C8B-B14F-4D97-AF65-F5344CB8AC3E}">
        <p14:creationId xmlns:p14="http://schemas.microsoft.com/office/powerpoint/2010/main" val="222292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b="1" dirty="0"/>
              <a:t>Level 2 Reports </a:t>
            </a:r>
          </a:p>
        </p:txBody>
      </p:sp>
      <p:sp>
        <p:nvSpPr>
          <p:cNvPr id="4" name="Slide Number Placeholder 3"/>
          <p:cNvSpPr>
            <a:spLocks noGrp="1"/>
          </p:cNvSpPr>
          <p:nvPr>
            <p:ph type="sldNum" sz="quarter" idx="12"/>
          </p:nvPr>
        </p:nvSpPr>
        <p:spPr/>
        <p:txBody>
          <a:bodyPr/>
          <a:lstStyle/>
          <a:p>
            <a:fld id="{1BC7DB03-7057-184B-9DF0-B5FFC5E3886A}" type="slidenum">
              <a:rPr lang="en-US" smtClean="0"/>
              <a:t>6</a:t>
            </a:fld>
            <a:endParaRPr lang="en-US" dirty="0"/>
          </a:p>
        </p:txBody>
      </p:sp>
      <p:pic>
        <p:nvPicPr>
          <p:cNvPr id="27" name="Picture 26">
            <a:extLst>
              <a:ext uri="{FF2B5EF4-FFF2-40B4-BE49-F238E27FC236}">
                <a16:creationId xmlns:a16="http://schemas.microsoft.com/office/drawing/2014/main" id="{7326945B-CB4A-45D1-9390-B28743CBB758}"/>
              </a:ext>
            </a:extLst>
          </p:cNvPr>
          <p:cNvPicPr>
            <a:picLocks noChangeAspect="1"/>
          </p:cNvPicPr>
          <p:nvPr/>
        </p:nvPicPr>
        <p:blipFill>
          <a:blip r:embed="rId3"/>
          <a:stretch>
            <a:fillRect/>
          </a:stretch>
        </p:blipFill>
        <p:spPr>
          <a:xfrm>
            <a:off x="877090" y="1483649"/>
            <a:ext cx="8953276" cy="4326842"/>
          </a:xfrm>
          <a:prstGeom prst="rect">
            <a:avLst/>
          </a:prstGeom>
          <a:ln w="9525">
            <a:solidFill>
              <a:schemeClr val="tx1"/>
            </a:solidFill>
          </a:ln>
        </p:spPr>
      </p:pic>
      <p:sp>
        <p:nvSpPr>
          <p:cNvPr id="7" name="Oval 6"/>
          <p:cNvSpPr/>
          <p:nvPr/>
        </p:nvSpPr>
        <p:spPr>
          <a:xfrm>
            <a:off x="6516295" y="2089500"/>
            <a:ext cx="2134336" cy="4762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16295" y="4523082"/>
            <a:ext cx="2024876" cy="4616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cxnSpLocks/>
          </p:cNvCxnSpPr>
          <p:nvPr/>
        </p:nvCxnSpPr>
        <p:spPr>
          <a:xfrm flipV="1">
            <a:off x="4812415" y="2506587"/>
            <a:ext cx="1889327" cy="9815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a:off x="4464154" y="3678360"/>
            <a:ext cx="2133416" cy="9283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587689" y="3429000"/>
            <a:ext cx="3995774" cy="461665"/>
          </a:xfrm>
          <a:prstGeom prst="rect">
            <a:avLst/>
          </a:prstGeom>
          <a:solidFill>
            <a:schemeClr val="bg1"/>
          </a:solidFill>
          <a:ln w="28575">
            <a:solidFill>
              <a:schemeClr val="tx1"/>
            </a:solidFill>
          </a:ln>
        </p:spPr>
        <p:txBody>
          <a:bodyPr wrap="none" rtlCol="0">
            <a:spAutoFit/>
          </a:bodyPr>
          <a:lstStyle/>
          <a:p>
            <a:r>
              <a:rPr lang="en-US" sz="2400" b="1" dirty="0"/>
              <a:t>Select the Level 2 Reports link</a:t>
            </a:r>
          </a:p>
        </p:txBody>
      </p:sp>
    </p:spTree>
    <p:extLst>
      <p:ext uri="{BB962C8B-B14F-4D97-AF65-F5344CB8AC3E}">
        <p14:creationId xmlns:p14="http://schemas.microsoft.com/office/powerpoint/2010/main" val="3178419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5977"/>
          </a:xfrm>
          <a:ln>
            <a:noFill/>
          </a:ln>
        </p:spPr>
        <p:txBody>
          <a:bodyPr>
            <a:noAutofit/>
          </a:bodyPr>
          <a:lstStyle/>
          <a:p>
            <a:r>
              <a:rPr lang="en-US" b="1" dirty="0"/>
              <a:t>FCC Reports </a:t>
            </a:r>
          </a:p>
        </p:txBody>
      </p:sp>
      <p:sp>
        <p:nvSpPr>
          <p:cNvPr id="4" name="Slide Number Placeholder 3"/>
          <p:cNvSpPr>
            <a:spLocks noGrp="1"/>
          </p:cNvSpPr>
          <p:nvPr>
            <p:ph type="sldNum" sz="quarter" idx="12"/>
          </p:nvPr>
        </p:nvSpPr>
        <p:spPr/>
        <p:txBody>
          <a:bodyPr/>
          <a:lstStyle/>
          <a:p>
            <a:fld id="{1BC7DB03-7057-184B-9DF0-B5FFC5E3886A}" type="slidenum">
              <a:rPr lang="en-US" smtClean="0"/>
              <a:t>7</a:t>
            </a:fld>
            <a:endParaRPr lang="en-US" dirty="0"/>
          </a:p>
        </p:txBody>
      </p:sp>
      <p:sp>
        <p:nvSpPr>
          <p:cNvPr id="9" name="Rectangle 8">
            <a:extLst>
              <a:ext uri="{FF2B5EF4-FFF2-40B4-BE49-F238E27FC236}">
                <a16:creationId xmlns:a16="http://schemas.microsoft.com/office/drawing/2014/main" id="{C5104463-343A-490C-8959-A0777486A6FD}"/>
              </a:ext>
            </a:extLst>
          </p:cNvPr>
          <p:cNvSpPr/>
          <p:nvPr/>
        </p:nvSpPr>
        <p:spPr>
          <a:xfrm>
            <a:off x="5377065" y="4608908"/>
            <a:ext cx="380738" cy="100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C6CF54D-6CFB-4858-A52D-8FF8138397FC}"/>
              </a:ext>
            </a:extLst>
          </p:cNvPr>
          <p:cNvSpPr/>
          <p:nvPr/>
        </p:nvSpPr>
        <p:spPr>
          <a:xfrm>
            <a:off x="3117923" y="5627077"/>
            <a:ext cx="943036" cy="145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38FDBA3-DCBC-4BD6-8EDD-86EA22DD768F}"/>
              </a:ext>
            </a:extLst>
          </p:cNvPr>
          <p:cNvSpPr/>
          <p:nvPr/>
        </p:nvSpPr>
        <p:spPr>
          <a:xfrm>
            <a:off x="3070298" y="5913582"/>
            <a:ext cx="943036" cy="145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DE8E32-A486-416A-AF82-543FA6AA6F8A}"/>
              </a:ext>
            </a:extLst>
          </p:cNvPr>
          <p:cNvSpPr/>
          <p:nvPr/>
        </p:nvSpPr>
        <p:spPr>
          <a:xfrm>
            <a:off x="3070298" y="5801779"/>
            <a:ext cx="749348" cy="141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D640750-11D3-4820-B1CB-FE1457CCEA5A}"/>
              </a:ext>
            </a:extLst>
          </p:cNvPr>
          <p:cNvSpPr/>
          <p:nvPr/>
        </p:nvSpPr>
        <p:spPr>
          <a:xfrm>
            <a:off x="3070298" y="6079220"/>
            <a:ext cx="749348" cy="141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8D49E5FE-30EB-4465-B05D-FB63EC2C9ECD}"/>
              </a:ext>
            </a:extLst>
          </p:cNvPr>
          <p:cNvPicPr>
            <a:picLocks noChangeAspect="1"/>
          </p:cNvPicPr>
          <p:nvPr/>
        </p:nvPicPr>
        <p:blipFill>
          <a:blip r:embed="rId3"/>
          <a:stretch>
            <a:fillRect/>
          </a:stretch>
        </p:blipFill>
        <p:spPr>
          <a:xfrm>
            <a:off x="899245" y="993886"/>
            <a:ext cx="8844147" cy="5362464"/>
          </a:xfrm>
          <a:prstGeom prst="rect">
            <a:avLst/>
          </a:prstGeom>
          <a:ln w="9525">
            <a:solidFill>
              <a:schemeClr val="tx1"/>
            </a:solidFill>
          </a:ln>
        </p:spPr>
      </p:pic>
      <p:sp>
        <p:nvSpPr>
          <p:cNvPr id="8" name="Oval 7"/>
          <p:cNvSpPr/>
          <p:nvPr/>
        </p:nvSpPr>
        <p:spPr>
          <a:xfrm>
            <a:off x="5091763" y="3387173"/>
            <a:ext cx="2171143" cy="2769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5" name="Straight Arrow Connector 14">
            <a:extLst>
              <a:ext uri="{FF2B5EF4-FFF2-40B4-BE49-F238E27FC236}">
                <a16:creationId xmlns:a16="http://schemas.microsoft.com/office/drawing/2014/main" id="{18C8B11E-8F4F-4134-8B86-40C2612DC4B2}"/>
              </a:ext>
            </a:extLst>
          </p:cNvPr>
          <p:cNvCxnSpPr>
            <a:cxnSpLocks/>
          </p:cNvCxnSpPr>
          <p:nvPr/>
        </p:nvCxnSpPr>
        <p:spPr>
          <a:xfrm flipH="1" flipV="1">
            <a:off x="7297181" y="3568754"/>
            <a:ext cx="1707253" cy="1022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FF3F696-1F77-4FEB-9E1A-DB0EEE026759}"/>
              </a:ext>
            </a:extLst>
          </p:cNvPr>
          <p:cNvSpPr txBox="1"/>
          <p:nvPr/>
        </p:nvSpPr>
        <p:spPr>
          <a:xfrm>
            <a:off x="8837071" y="3248666"/>
            <a:ext cx="2929804" cy="830997"/>
          </a:xfrm>
          <a:prstGeom prst="rect">
            <a:avLst/>
          </a:prstGeom>
          <a:solidFill>
            <a:schemeClr val="bg1"/>
          </a:solidFill>
          <a:ln w="28575">
            <a:solidFill>
              <a:schemeClr val="tx1"/>
            </a:solidFill>
          </a:ln>
        </p:spPr>
        <p:txBody>
          <a:bodyPr wrap="square" rtlCol="0">
            <a:spAutoFit/>
          </a:bodyPr>
          <a:lstStyle/>
          <a:p>
            <a:r>
              <a:rPr lang="en-US" sz="2400" b="1" dirty="0"/>
              <a:t>FCC was added to the </a:t>
            </a:r>
          </a:p>
          <a:p>
            <a:r>
              <a:rPr lang="en-US" sz="2400" b="1" dirty="0"/>
              <a:t>filter in this example </a:t>
            </a:r>
          </a:p>
        </p:txBody>
      </p:sp>
      <p:sp>
        <p:nvSpPr>
          <p:cNvPr id="20" name="Oval 19">
            <a:extLst>
              <a:ext uri="{FF2B5EF4-FFF2-40B4-BE49-F238E27FC236}">
                <a16:creationId xmlns:a16="http://schemas.microsoft.com/office/drawing/2014/main" id="{BF6018BA-086B-4467-89E6-C1DD071734A3}"/>
              </a:ext>
            </a:extLst>
          </p:cNvPr>
          <p:cNvSpPr/>
          <p:nvPr/>
        </p:nvSpPr>
        <p:spPr>
          <a:xfrm>
            <a:off x="1054622" y="4199455"/>
            <a:ext cx="816780" cy="2327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46232BCB-5597-4F70-A6E9-5D610FF0DDAF}"/>
              </a:ext>
            </a:extLst>
          </p:cNvPr>
          <p:cNvCxnSpPr>
            <a:cxnSpLocks/>
          </p:cNvCxnSpPr>
          <p:nvPr/>
        </p:nvCxnSpPr>
        <p:spPr>
          <a:xfrm flipH="1" flipV="1">
            <a:off x="1871402" y="4365415"/>
            <a:ext cx="2759872" cy="3826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060959" y="4432213"/>
            <a:ext cx="3058594" cy="461665"/>
          </a:xfrm>
          <a:prstGeom prst="rect">
            <a:avLst/>
          </a:prstGeom>
          <a:solidFill>
            <a:schemeClr val="bg1"/>
          </a:solidFill>
          <a:ln w="28575">
            <a:solidFill>
              <a:schemeClr val="tx1"/>
            </a:solidFill>
          </a:ln>
        </p:spPr>
        <p:txBody>
          <a:bodyPr wrap="none" rtlCol="0">
            <a:spAutoFit/>
          </a:bodyPr>
          <a:lstStyle/>
          <a:p>
            <a:r>
              <a:rPr lang="en-US" sz="2400" b="1" dirty="0"/>
              <a:t>Select “Show Reports”</a:t>
            </a:r>
          </a:p>
        </p:txBody>
      </p:sp>
    </p:spTree>
    <p:extLst>
      <p:ext uri="{BB962C8B-B14F-4D97-AF65-F5344CB8AC3E}">
        <p14:creationId xmlns:p14="http://schemas.microsoft.com/office/powerpoint/2010/main" val="227142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3744"/>
          </a:xfrm>
        </p:spPr>
        <p:txBody>
          <a:bodyPr>
            <a:normAutofit/>
          </a:bodyPr>
          <a:lstStyle/>
          <a:p>
            <a:r>
              <a:rPr lang="en-US" b="1" dirty="0"/>
              <a:t>Formatting the FCC Detail Report</a:t>
            </a:r>
          </a:p>
        </p:txBody>
      </p:sp>
      <p:sp>
        <p:nvSpPr>
          <p:cNvPr id="3" name="Content Placeholder 2"/>
          <p:cNvSpPr>
            <a:spLocks noGrp="1"/>
          </p:cNvSpPr>
          <p:nvPr>
            <p:ph idx="1"/>
          </p:nvPr>
        </p:nvSpPr>
        <p:spPr>
          <a:xfrm>
            <a:off x="838200" y="1847850"/>
            <a:ext cx="10515600" cy="4088001"/>
          </a:xfrm>
        </p:spPr>
        <p:txBody>
          <a:bodyPr>
            <a:normAutofit/>
          </a:bodyPr>
          <a:lstStyle/>
          <a:p>
            <a:r>
              <a:rPr lang="en-US" sz="3200" dirty="0"/>
              <a:t>Open the (FCCD-001) Federal Child Count Detail Report</a:t>
            </a:r>
          </a:p>
          <a:p>
            <a:pPr lvl="1"/>
            <a:r>
              <a:rPr lang="en-US" sz="2800" dirty="0"/>
              <a:t>Wrap text header row</a:t>
            </a:r>
          </a:p>
          <a:p>
            <a:pPr lvl="1"/>
            <a:r>
              <a:rPr lang="en-US" sz="2800" dirty="0"/>
              <a:t>Freeze top row</a:t>
            </a:r>
          </a:p>
          <a:p>
            <a:pPr lvl="1"/>
            <a:r>
              <a:rPr lang="en-US" sz="2800" dirty="0"/>
              <a:t>Expand all columns</a:t>
            </a:r>
          </a:p>
          <a:p>
            <a:pPr lvl="1"/>
            <a:r>
              <a:rPr lang="en-US" sz="2800" dirty="0"/>
              <a:t>Apply filters</a:t>
            </a:r>
          </a:p>
          <a:p>
            <a:pPr lvl="1"/>
            <a:r>
              <a:rPr lang="en-US" sz="2800" dirty="0"/>
              <a:t>Better yet, run your macro!</a:t>
            </a:r>
          </a:p>
        </p:txBody>
      </p:sp>
      <p:sp>
        <p:nvSpPr>
          <p:cNvPr id="4" name="Slide Number Placeholder 3"/>
          <p:cNvSpPr>
            <a:spLocks noGrp="1"/>
          </p:cNvSpPr>
          <p:nvPr>
            <p:ph type="sldNum" sz="quarter" idx="12"/>
          </p:nvPr>
        </p:nvSpPr>
        <p:spPr/>
        <p:txBody>
          <a:bodyPr/>
          <a:lstStyle/>
          <a:p>
            <a:fld id="{1BC7DB03-7057-184B-9DF0-B5FFC5E3886A}" type="slidenum">
              <a:rPr lang="en-US" smtClean="0"/>
              <a:t>8</a:t>
            </a:fld>
            <a:endParaRPr lang="en-US" dirty="0"/>
          </a:p>
        </p:txBody>
      </p:sp>
    </p:spTree>
    <p:extLst>
      <p:ext uri="{BB962C8B-B14F-4D97-AF65-F5344CB8AC3E}">
        <p14:creationId xmlns:p14="http://schemas.microsoft.com/office/powerpoint/2010/main" val="665900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Quick Check</a:t>
            </a:r>
          </a:p>
        </p:txBody>
      </p:sp>
      <p:sp>
        <p:nvSpPr>
          <p:cNvPr id="3" name="Content Placeholder 2"/>
          <p:cNvSpPr>
            <a:spLocks noGrp="1"/>
          </p:cNvSpPr>
          <p:nvPr>
            <p:ph idx="1"/>
          </p:nvPr>
        </p:nvSpPr>
        <p:spPr>
          <a:xfrm>
            <a:off x="5181600" y="1319823"/>
            <a:ext cx="6172200" cy="3615592"/>
          </a:xfrm>
        </p:spPr>
        <p:txBody>
          <a:bodyPr/>
          <a:lstStyle/>
          <a:p>
            <a:r>
              <a:rPr lang="en-US" dirty="0"/>
              <a:t>Are you using the most recent version of the report?</a:t>
            </a:r>
          </a:p>
          <a:p>
            <a:r>
              <a:rPr lang="en-US" dirty="0"/>
              <a:t>Are you able to open and format the CSV report to begin the review process?</a:t>
            </a:r>
          </a:p>
          <a:p>
            <a:r>
              <a:rPr lang="en-US" dirty="0"/>
              <a:t>Can you apply filters to all columns? </a:t>
            </a:r>
          </a:p>
          <a:p>
            <a:endParaRPr lang="en-US" dirty="0"/>
          </a:p>
        </p:txBody>
      </p:sp>
      <p:sp>
        <p:nvSpPr>
          <p:cNvPr id="4" name="Text Placeholder 3"/>
          <p:cNvSpPr>
            <a:spLocks noGrp="1"/>
          </p:cNvSpPr>
          <p:nvPr>
            <p:ph type="body" sz="half" idx="2"/>
          </p:nvPr>
        </p:nvSpPr>
        <p:spPr>
          <a:xfrm>
            <a:off x="839788" y="2057400"/>
            <a:ext cx="3932237" cy="2990850"/>
          </a:xfrm>
        </p:spPr>
        <p:txBody>
          <a:bodyPr>
            <a:normAutofit/>
          </a:bodyPr>
          <a:lstStyle/>
          <a:p>
            <a:r>
              <a:rPr lang="en-US" sz="2400" dirty="0"/>
              <a:t>The Federal Child Count Detail Report contains student detail data as it pertains to the count. This report is critical in the data review and error correction process and should be carefully reviewed for accuracy and completeness.</a:t>
            </a:r>
          </a:p>
        </p:txBody>
      </p:sp>
      <p:sp>
        <p:nvSpPr>
          <p:cNvPr id="5" name="Slide Number Placeholder 4"/>
          <p:cNvSpPr>
            <a:spLocks noGrp="1"/>
          </p:cNvSpPr>
          <p:nvPr>
            <p:ph type="sldNum" sz="quarter" idx="12"/>
          </p:nvPr>
        </p:nvSpPr>
        <p:spPr/>
        <p:txBody>
          <a:bodyPr/>
          <a:lstStyle/>
          <a:p>
            <a:fld id="{1BC7DB03-7057-184B-9DF0-B5FFC5E3886A}" type="slidenum">
              <a:rPr lang="en-US" smtClean="0"/>
              <a:t>9</a:t>
            </a:fld>
            <a:endParaRPr lang="en-US" dirty="0"/>
          </a:p>
        </p:txBody>
      </p:sp>
    </p:spTree>
    <p:extLst>
      <p:ext uri="{BB962C8B-B14F-4D97-AF65-F5344CB8AC3E}">
        <p14:creationId xmlns:p14="http://schemas.microsoft.com/office/powerpoint/2010/main" val="2312918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28204</TotalTime>
  <Words>5648</Words>
  <Application>Microsoft Office PowerPoint</Application>
  <PresentationFormat>Widescreen</PresentationFormat>
  <Paragraphs>492</Paragraphs>
  <Slides>54</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Times New Roman</vt:lpstr>
      <vt:lpstr>Office Theme</vt:lpstr>
      <vt:lpstr>  Troubleshooting Federal  Child Count Reports</vt:lpstr>
      <vt:lpstr>PowerPoint Presentation</vt:lpstr>
      <vt:lpstr>Overview</vt:lpstr>
      <vt:lpstr>EMIS Data Collections and the FCC Snapshot</vt:lpstr>
      <vt:lpstr>FCC Reports</vt:lpstr>
      <vt:lpstr>Level 2 Reports </vt:lpstr>
      <vt:lpstr>FCC Reports </vt:lpstr>
      <vt:lpstr>Formatting the FCC Detail Report</vt:lpstr>
      <vt:lpstr>Quick Check</vt:lpstr>
      <vt:lpstr>Troubleshooting  the Federal Child Count  Detail Report</vt:lpstr>
      <vt:lpstr>Troubleshooting the FCC Detail Report</vt:lpstr>
      <vt:lpstr>Severity Codes</vt:lpstr>
      <vt:lpstr>Federal Child Count Flag </vt:lpstr>
      <vt:lpstr>Who is included in my FCC?</vt:lpstr>
      <vt:lpstr>Who is not included in my FCC? </vt:lpstr>
      <vt:lpstr>FCC Report Data </vt:lpstr>
      <vt:lpstr>FCC Report Data, cont’d</vt:lpstr>
      <vt:lpstr>FCC Report Data, cont’d</vt:lpstr>
      <vt:lpstr>DIST LRE Source Codes</vt:lpstr>
      <vt:lpstr>DIST LRE Source Codes, cont’d</vt:lpstr>
      <vt:lpstr>Quick Check</vt:lpstr>
      <vt:lpstr>FED CCT Status Codes</vt:lpstr>
      <vt:lpstr>FED CCT Status Code FC0001</vt:lpstr>
      <vt:lpstr>FED CCT Status Code FC0002</vt:lpstr>
      <vt:lpstr>Age, Grade Level, and Expected LRE</vt:lpstr>
      <vt:lpstr>Reporting the FN270 Element</vt:lpstr>
      <vt:lpstr>Additional Information on FN270 Reporting </vt:lpstr>
      <vt:lpstr>Additional Information on FN270 Reporting , cont’d</vt:lpstr>
      <vt:lpstr>FED CCT Status Code FC0003</vt:lpstr>
      <vt:lpstr>FED CCT Status Code FC0004</vt:lpstr>
      <vt:lpstr>ODDEX Records</vt:lpstr>
      <vt:lpstr>NIEP Date Type - No IEP</vt:lpstr>
      <vt:lpstr>FED CCT Status Code FC0005</vt:lpstr>
      <vt:lpstr>FED CCT Status Code FC0005, cont’d </vt:lpstr>
      <vt:lpstr>Multiple District Tie Breakers</vt:lpstr>
      <vt:lpstr>FED CCT Status Code FC0006</vt:lpstr>
      <vt:lpstr>FED CCT Status Code FC0007</vt:lpstr>
      <vt:lpstr>FED CCT Status Code FC0008</vt:lpstr>
      <vt:lpstr>Quick Check</vt:lpstr>
      <vt:lpstr>  Troubleshooting  the Federal Child Count Statement of Assurances Report</vt:lpstr>
      <vt:lpstr>Open the FCC Statement of Assurances Report </vt:lpstr>
      <vt:lpstr>Understanding Statement of Assurances </vt:lpstr>
      <vt:lpstr>Filter on FCC CCT Flag </vt:lpstr>
      <vt:lpstr>Add Second Filter on Student Age Number </vt:lpstr>
      <vt:lpstr>Matching Data Between Reports</vt:lpstr>
      <vt:lpstr>Arrange All </vt:lpstr>
      <vt:lpstr>Arrange All cont’d</vt:lpstr>
      <vt:lpstr>Change the Student Age Filter</vt:lpstr>
      <vt:lpstr>Add a Third Filter</vt:lpstr>
      <vt:lpstr>Match the Data Between the Reports </vt:lpstr>
      <vt:lpstr>Quick Check</vt:lpstr>
      <vt:lpstr>Summary</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EMIS Training</dc:title>
  <dc:creator>Edward Hill</dc:creator>
  <cp:lastModifiedBy>Karen Wilson</cp:lastModifiedBy>
  <cp:revision>979</cp:revision>
  <cp:lastPrinted>2021-11-30T13:09:49Z</cp:lastPrinted>
  <dcterms:created xsi:type="dcterms:W3CDTF">2016-04-29T15:21:53Z</dcterms:created>
  <dcterms:modified xsi:type="dcterms:W3CDTF">2022-11-09T17:25:27Z</dcterms:modified>
</cp:coreProperties>
</file>