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6"/>
  </p:notesMasterIdLst>
  <p:handoutMasterIdLst>
    <p:handoutMasterId r:id="rId77"/>
  </p:handoutMasterIdLst>
  <p:sldIdLst>
    <p:sldId id="256" r:id="rId2"/>
    <p:sldId id="523" r:id="rId3"/>
    <p:sldId id="257" r:id="rId4"/>
    <p:sldId id="507" r:id="rId5"/>
    <p:sldId id="522" r:id="rId6"/>
    <p:sldId id="531" r:id="rId7"/>
    <p:sldId id="431" r:id="rId8"/>
    <p:sldId id="485" r:id="rId9"/>
    <p:sldId id="533" r:id="rId10"/>
    <p:sldId id="357" r:id="rId11"/>
    <p:sldId id="418" r:id="rId12"/>
    <p:sldId id="426" r:id="rId13"/>
    <p:sldId id="361" r:id="rId14"/>
    <p:sldId id="492" r:id="rId15"/>
    <p:sldId id="528" r:id="rId16"/>
    <p:sldId id="519" r:id="rId17"/>
    <p:sldId id="465" r:id="rId18"/>
    <p:sldId id="516" r:id="rId19"/>
    <p:sldId id="535" r:id="rId20"/>
    <p:sldId id="493" r:id="rId21"/>
    <p:sldId id="534" r:id="rId22"/>
    <p:sldId id="536" r:id="rId23"/>
    <p:sldId id="494" r:id="rId24"/>
    <p:sldId id="495" r:id="rId25"/>
    <p:sldId id="518" r:id="rId26"/>
    <p:sldId id="526" r:id="rId27"/>
    <p:sldId id="527" r:id="rId28"/>
    <p:sldId id="521" r:id="rId29"/>
    <p:sldId id="520" r:id="rId30"/>
    <p:sldId id="517" r:id="rId31"/>
    <p:sldId id="515" r:id="rId32"/>
    <p:sldId id="497" r:id="rId33"/>
    <p:sldId id="499" r:id="rId34"/>
    <p:sldId id="498" r:id="rId35"/>
    <p:sldId id="501" r:id="rId36"/>
    <p:sldId id="500" r:id="rId37"/>
    <p:sldId id="462" r:id="rId38"/>
    <p:sldId id="503" r:id="rId39"/>
    <p:sldId id="461" r:id="rId40"/>
    <p:sldId id="504" r:id="rId41"/>
    <p:sldId id="486" r:id="rId42"/>
    <p:sldId id="488" r:id="rId43"/>
    <p:sldId id="447" r:id="rId44"/>
    <p:sldId id="473" r:id="rId45"/>
    <p:sldId id="474" r:id="rId46"/>
    <p:sldId id="508" r:id="rId47"/>
    <p:sldId id="478" r:id="rId48"/>
    <p:sldId id="490" r:id="rId49"/>
    <p:sldId id="491" r:id="rId50"/>
    <p:sldId id="480" r:id="rId51"/>
    <p:sldId id="484" r:id="rId52"/>
    <p:sldId id="482" r:id="rId53"/>
    <p:sldId id="448" r:id="rId54"/>
    <p:sldId id="514" r:id="rId55"/>
    <p:sldId id="450" r:id="rId56"/>
    <p:sldId id="455" r:id="rId57"/>
    <p:sldId id="541" r:id="rId58"/>
    <p:sldId id="456" r:id="rId59"/>
    <p:sldId id="548" r:id="rId60"/>
    <p:sldId id="549" r:id="rId61"/>
    <p:sldId id="457" r:id="rId62"/>
    <p:sldId id="458" r:id="rId63"/>
    <p:sldId id="459" r:id="rId64"/>
    <p:sldId id="460" r:id="rId65"/>
    <p:sldId id="496" r:id="rId66"/>
    <p:sldId id="543" r:id="rId67"/>
    <p:sldId id="544" r:id="rId68"/>
    <p:sldId id="545" r:id="rId69"/>
    <p:sldId id="546" r:id="rId70"/>
    <p:sldId id="547" r:id="rId71"/>
    <p:sldId id="262" r:id="rId72"/>
    <p:sldId id="542" r:id="rId73"/>
    <p:sldId id="429" r:id="rId74"/>
    <p:sldId id="529" r:id="rId7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4D595A-F807-4C24-B54C-CB006BEAFF35}">
          <p14:sldIdLst>
            <p14:sldId id="256"/>
            <p14:sldId id="523"/>
            <p14:sldId id="257"/>
            <p14:sldId id="507"/>
            <p14:sldId id="522"/>
            <p14:sldId id="531"/>
            <p14:sldId id="431"/>
            <p14:sldId id="485"/>
            <p14:sldId id="533"/>
            <p14:sldId id="357"/>
            <p14:sldId id="418"/>
          </p14:sldIdLst>
        </p14:section>
        <p14:section name="Understanding TLC" id="{29454762-FDB6-4392-837B-0FCE88DCD6E9}">
          <p14:sldIdLst>
            <p14:sldId id="426"/>
            <p14:sldId id="361"/>
            <p14:sldId id="492"/>
            <p14:sldId id="528"/>
            <p14:sldId id="519"/>
            <p14:sldId id="465"/>
            <p14:sldId id="516"/>
            <p14:sldId id="535"/>
            <p14:sldId id="493"/>
            <p14:sldId id="534"/>
            <p14:sldId id="536"/>
            <p14:sldId id="494"/>
            <p14:sldId id="495"/>
            <p14:sldId id="518"/>
            <p14:sldId id="526"/>
            <p14:sldId id="527"/>
            <p14:sldId id="521"/>
            <p14:sldId id="520"/>
            <p14:sldId id="517"/>
            <p14:sldId id="515"/>
          </p14:sldIdLst>
        </p14:section>
        <p14:section name="Credential Course Disability Indicator" id="{C6CEDC3C-9394-47D5-9957-4A89DD6D20E9}">
          <p14:sldIdLst>
            <p14:sldId id="497"/>
            <p14:sldId id="499"/>
            <p14:sldId id="498"/>
            <p14:sldId id="501"/>
            <p14:sldId id="500"/>
          </p14:sldIdLst>
        </p14:section>
        <p14:section name="Check Type Codes" id="{EB45B323-DA5D-4F9E-BC5B-9AC5CB461679}">
          <p14:sldIdLst>
            <p14:sldId id="462"/>
            <p14:sldId id="503"/>
            <p14:sldId id="461"/>
            <p14:sldId id="504"/>
            <p14:sldId id="486"/>
          </p14:sldIdLst>
        </p14:section>
        <p14:section name="Cert Lookup" id="{7647782B-13B2-4B87-B1D3-6E8B8CDE3577}">
          <p14:sldIdLst>
            <p14:sldId id="488"/>
            <p14:sldId id="447"/>
            <p14:sldId id="473"/>
            <p14:sldId id="474"/>
            <p14:sldId id="508"/>
            <p14:sldId id="478"/>
            <p14:sldId id="490"/>
            <p14:sldId id="491"/>
            <p14:sldId id="480"/>
            <p14:sldId id="484"/>
            <p14:sldId id="482"/>
            <p14:sldId id="448"/>
          </p14:sldIdLst>
        </p14:section>
        <p14:section name="TLC Status Result Codes" id="{F5831911-2579-4BD9-8F4F-94FAFE101878}">
          <p14:sldIdLst>
            <p14:sldId id="514"/>
            <p14:sldId id="450"/>
            <p14:sldId id="455"/>
            <p14:sldId id="541"/>
            <p14:sldId id="456"/>
            <p14:sldId id="548"/>
            <p14:sldId id="549"/>
            <p14:sldId id="457"/>
            <p14:sldId id="458"/>
            <p14:sldId id="459"/>
            <p14:sldId id="460"/>
            <p14:sldId id="496"/>
          </p14:sldIdLst>
        </p14:section>
        <p14:section name="TLC Excel Tips" id="{85CA1F58-7C43-4E4E-AE60-0C20C9BA2787}">
          <p14:sldIdLst>
            <p14:sldId id="543"/>
            <p14:sldId id="544"/>
            <p14:sldId id="545"/>
            <p14:sldId id="546"/>
            <p14:sldId id="547"/>
          </p14:sldIdLst>
        </p14:section>
        <p14:section name="Summary" id="{1027A5A4-5968-408C-A828-D4A28D7688E2}">
          <p14:sldIdLst>
            <p14:sldId id="262"/>
            <p14:sldId id="542"/>
            <p14:sldId id="429"/>
            <p14:sldId id="5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272988-6196-2497-85ED-12D56BC3382E}" name="Sparr Sandy" initials="SS" userId="S::sparr.sandy@ncocc.net::f8a3e6a1-e3f3-4639-a42d-2acd6ced1d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mmy Hrosch" initials="TH" lastIdx="1" clrIdx="0">
    <p:extLst>
      <p:ext uri="{19B8F6BF-5375-455C-9EA6-DF929625EA0E}">
        <p15:presenceInfo xmlns:p15="http://schemas.microsoft.com/office/powerpoint/2012/main" userId="S::TammyHrosch@metasolutions.net::df659b2f-5de0-447c-b39e-60acf0af4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275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86" autoAdjust="0"/>
  </p:normalViewPr>
  <p:slideViewPr>
    <p:cSldViewPr snapToGrid="0" snapToObjects="1">
      <p:cViewPr varScale="1">
        <p:scale>
          <a:sx n="104" d="100"/>
          <a:sy n="104" d="100"/>
        </p:scale>
        <p:origin x="870" y="96"/>
      </p:cViewPr>
      <p:guideLst>
        <p:guide orient="horz" pos="2160"/>
        <p:guide pos="3840"/>
      </p:guideLst>
    </p:cSldViewPr>
  </p:slideViewPr>
  <p:outlineViewPr>
    <p:cViewPr>
      <p:scale>
        <a:sx n="33" d="100"/>
        <a:sy n="33" d="100"/>
      </p:scale>
      <p:origin x="0" y="-330"/>
    </p:cViewPr>
  </p:outlineViewPr>
  <p:notesTextViewPr>
    <p:cViewPr>
      <p:scale>
        <a:sx n="1" d="1"/>
        <a:sy n="1" d="1"/>
      </p:scale>
      <p:origin x="0" y="0"/>
    </p:cViewPr>
  </p:notesTextViewPr>
  <p:sorterViewPr>
    <p:cViewPr>
      <p:scale>
        <a:sx n="100" d="100"/>
        <a:sy n="100" d="100"/>
      </p:scale>
      <p:origin x="0" y="-590"/>
    </p:cViewPr>
  </p:sorter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55" cy="466238"/>
          </a:xfrm>
          <a:prstGeom prst="rect">
            <a:avLst/>
          </a:prstGeom>
        </p:spPr>
        <p:txBody>
          <a:bodyPr vert="horz" lIns="90651" tIns="45326" rIns="90651" bIns="45326" rtlCol="0"/>
          <a:lstStyle>
            <a:lvl1pPr algn="l">
              <a:defRPr sz="1200"/>
            </a:lvl1pPr>
          </a:lstStyle>
          <a:p>
            <a:endParaRPr lang="en-US"/>
          </a:p>
        </p:txBody>
      </p:sp>
      <p:sp>
        <p:nvSpPr>
          <p:cNvPr id="3" name="Date Placeholder 2"/>
          <p:cNvSpPr>
            <a:spLocks noGrp="1"/>
          </p:cNvSpPr>
          <p:nvPr>
            <p:ph type="dt" sz="quarter" idx="1"/>
          </p:nvPr>
        </p:nvSpPr>
        <p:spPr>
          <a:xfrm>
            <a:off x="3970674" y="0"/>
            <a:ext cx="3038155" cy="466238"/>
          </a:xfrm>
          <a:prstGeom prst="rect">
            <a:avLst/>
          </a:prstGeom>
        </p:spPr>
        <p:txBody>
          <a:bodyPr vert="horz" lIns="90651" tIns="45326" rIns="90651" bIns="45326" rtlCol="0"/>
          <a:lstStyle>
            <a:lvl1pPr algn="r">
              <a:defRPr sz="1200"/>
            </a:lvl1pPr>
          </a:lstStyle>
          <a:p>
            <a:r>
              <a:rPr lang="en-US"/>
              <a:t>12/08/2022</a:t>
            </a:r>
          </a:p>
        </p:txBody>
      </p:sp>
      <p:sp>
        <p:nvSpPr>
          <p:cNvPr id="4" name="Footer Placeholder 3"/>
          <p:cNvSpPr>
            <a:spLocks noGrp="1"/>
          </p:cNvSpPr>
          <p:nvPr>
            <p:ph type="ftr" sz="quarter" idx="2"/>
          </p:nvPr>
        </p:nvSpPr>
        <p:spPr>
          <a:xfrm>
            <a:off x="1" y="8830162"/>
            <a:ext cx="3038155" cy="466238"/>
          </a:xfrm>
          <a:prstGeom prst="rect">
            <a:avLst/>
          </a:prstGeom>
        </p:spPr>
        <p:txBody>
          <a:bodyPr vert="horz" lIns="90651" tIns="45326" rIns="90651" bIns="45326" rtlCol="0" anchor="b"/>
          <a:lstStyle>
            <a:lvl1pPr algn="l">
              <a:defRPr sz="1200"/>
            </a:lvl1pPr>
          </a:lstStyle>
          <a:p>
            <a:endParaRPr lang="en-US"/>
          </a:p>
        </p:txBody>
      </p:sp>
      <p:sp>
        <p:nvSpPr>
          <p:cNvPr id="5" name="Slide Number Placeholder 4"/>
          <p:cNvSpPr>
            <a:spLocks noGrp="1"/>
          </p:cNvSpPr>
          <p:nvPr>
            <p:ph type="sldNum" sz="quarter" idx="3"/>
          </p:nvPr>
        </p:nvSpPr>
        <p:spPr>
          <a:xfrm>
            <a:off x="3970674" y="8830162"/>
            <a:ext cx="3038155" cy="466238"/>
          </a:xfrm>
          <a:prstGeom prst="rect">
            <a:avLst/>
          </a:prstGeom>
        </p:spPr>
        <p:txBody>
          <a:bodyPr vert="horz" lIns="90651" tIns="45326" rIns="90651" bIns="45326" rtlCol="0" anchor="b"/>
          <a:lstStyle>
            <a:lvl1pPr algn="r">
              <a:defRPr sz="1200"/>
            </a:lvl1pPr>
          </a:lstStyle>
          <a:p>
            <a:fld id="{94ABE9F6-44E0-444C-88EC-A5510BC97392}" type="slidenum">
              <a:rPr lang="en-US" smtClean="0"/>
              <a:t>‹#›</a:t>
            </a:fld>
            <a:endParaRPr lang="en-US"/>
          </a:p>
        </p:txBody>
      </p:sp>
    </p:spTree>
    <p:extLst>
      <p:ext uri="{BB962C8B-B14F-4D97-AF65-F5344CB8AC3E}">
        <p14:creationId xmlns:p14="http://schemas.microsoft.com/office/powerpoint/2010/main" val="396873162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40" y="0"/>
            <a:ext cx="3037840" cy="466434"/>
          </a:xfrm>
          <a:prstGeom prst="rect">
            <a:avLst/>
          </a:prstGeom>
        </p:spPr>
        <p:txBody>
          <a:bodyPr vert="horz" lIns="93159" tIns="46580" rIns="93159" bIns="46580" rtlCol="0"/>
          <a:lstStyle>
            <a:lvl1pPr algn="r">
              <a:defRPr sz="1200"/>
            </a:lvl1pPr>
          </a:lstStyle>
          <a:p>
            <a:r>
              <a:rPr lang="en-US"/>
              <a:t>12/08/2022</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9" tIns="46580" rIns="93159"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3"/>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3159" tIns="46580" rIns="93159" bIns="46580" rtlCol="0" anchor="b"/>
          <a:lstStyle>
            <a:lvl1pPr algn="r">
              <a:defRPr sz="1200"/>
            </a:lvl1pPr>
          </a:lstStyle>
          <a:p>
            <a:fld id="{A14D76B5-9437-466B-8333-8FA70E4511FB}" type="slidenum">
              <a:rPr lang="en-US" smtClean="0"/>
              <a:t>‹#›</a:t>
            </a:fld>
            <a:endParaRPr lang="en-US" dirty="0"/>
          </a:p>
        </p:txBody>
      </p:sp>
    </p:spTree>
    <p:extLst>
      <p:ext uri="{BB962C8B-B14F-4D97-AF65-F5344CB8AC3E}">
        <p14:creationId xmlns:p14="http://schemas.microsoft.com/office/powerpoint/2010/main" val="276739622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ebapp1.ode.state.oh.us/emis/certification/disSearch.as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ducation.ohio.gov/getattachment/Topics/Ohio-Education-Options/Credit-Flexibility-Plan/Credit-Flexibility-Guidance-and-Information-2018.pdf.aspx?lang=en-U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ebapp1.ode.state.oh.us/emis/certification/disSearch.asp"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ebapp2.ode.state.oh.us/emis/certification/courseSearch.asp"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helpful for attendees to have a copy of the TLC Status Report Explanation as well as access to the EMIS manual. </a:t>
            </a:r>
          </a:p>
          <a:p>
            <a:endParaRPr lang="en-US" dirty="0"/>
          </a:p>
          <a:p>
            <a:r>
              <a:rPr lang="en-US" dirty="0"/>
              <a:t>See Ticket 104996 for details: </a:t>
            </a:r>
          </a:p>
          <a:p>
            <a:r>
              <a:rPr lang="en-US" dirty="0"/>
              <a:t>Q. </a:t>
            </a:r>
            <a:r>
              <a:rPr lang="en-US" b="0" i="0" dirty="0">
                <a:solidFill>
                  <a:srgbClr val="000000"/>
                </a:solidFill>
                <a:effectLst/>
                <a:latin typeface="Verdana" panose="020B0604030504040204" pitchFamily="34" charset="0"/>
              </a:rPr>
              <a:t>I have received questions from some district EMIS Coordinator "inquiring minds" related to potential changes in EMIS staff requirements due to the nationwide teaching shortage. Do you know if anything is in the works with our legislation to allow more flexibility for licensure requirements as related to the TLC report? </a:t>
            </a:r>
          </a:p>
          <a:p>
            <a:r>
              <a:rPr lang="en-US" b="0" i="0" dirty="0">
                <a:solidFill>
                  <a:srgbClr val="000000"/>
                </a:solidFill>
                <a:effectLst/>
                <a:latin typeface="Verdana" panose="020B0604030504040204" pitchFamily="34" charset="0"/>
              </a:rPr>
              <a:t>A. </a:t>
            </a:r>
            <a:r>
              <a:rPr lang="en-US" b="0" i="0" dirty="0">
                <a:solidFill>
                  <a:srgbClr val="000000"/>
                </a:solidFill>
                <a:effectLst/>
                <a:latin typeface="Calibri" panose="020F0502020204030204" pitchFamily="34" charset="0"/>
              </a:rPr>
              <a:t>To our knowledge, there have been no changes to the requirements relating to teachers being licensed for the courses they teach. These requirements are set forth in Ohio Revised Code, and the Ohio Legislature has made no changes to the law, whether temporary or permanent.</a:t>
            </a:r>
            <a:endParaRPr lang="en-US" b="0" i="0"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1</a:t>
            </a:fld>
            <a:endParaRPr lang="en-US" dirty="0"/>
          </a:p>
        </p:txBody>
      </p:sp>
      <p:sp>
        <p:nvSpPr>
          <p:cNvPr id="5" name="Date Placeholder 4">
            <a:extLst>
              <a:ext uri="{FF2B5EF4-FFF2-40B4-BE49-F238E27FC236}">
                <a16:creationId xmlns:a16="http://schemas.microsoft.com/office/drawing/2014/main" id="{06F871B2-D4CF-40F1-86C4-8B5B072A3865}"/>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50852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b="0" i="0" u="none" baseline="0" dirty="0">
                <a:solidFill>
                  <a:schemeClr val="tx1"/>
                </a:solidFill>
              </a:rPr>
              <a:t>Presenter can use the (TLCS-001) Teacher Licensure DEMO.xlsx report for this demonstration</a:t>
            </a:r>
            <a:r>
              <a:rPr lang="en-US" b="0" i="0" u="none" baseline="0" dirty="0">
                <a:solidFill>
                  <a:srgbClr val="FF0000"/>
                </a:solidFill>
              </a:rPr>
              <a:t>. </a:t>
            </a:r>
          </a:p>
          <a:p>
            <a:pPr defTabSz="914220">
              <a:defRPr/>
            </a:pPr>
            <a:r>
              <a:rPr lang="en-US" dirty="0"/>
              <a:t>Demonstrate these steps of preparing the report and the </a:t>
            </a:r>
            <a:r>
              <a:rPr lang="en-US" baseline="0" dirty="0"/>
              <a:t>attendees can prepare their own report as you demonstrate the Basic Excel steps.</a:t>
            </a:r>
            <a:endParaRPr lang="en-US" dirty="0"/>
          </a:p>
          <a:p>
            <a:pPr marL="171428" indent="-171428" defTabSz="948335">
              <a:buFont typeface="Arial" panose="020B0604020202020204" pitchFamily="34" charset="0"/>
              <a:buChar char="•"/>
              <a:defRPr/>
            </a:pPr>
            <a:r>
              <a:rPr lang="en-US" baseline="0" dirty="0">
                <a:solidFill>
                  <a:schemeClr val="tx1"/>
                </a:solidFill>
              </a:rPr>
              <a:t>Select top row and select Wrap Text from the Home Tab. </a:t>
            </a:r>
          </a:p>
          <a:p>
            <a:pPr marL="171428" indent="-171428" defTabSz="948335">
              <a:buFont typeface="Arial" panose="020B0604020202020204" pitchFamily="34" charset="0"/>
              <a:buChar char="•"/>
              <a:defRPr/>
            </a:pPr>
            <a:r>
              <a:rPr lang="en-US" baseline="0" dirty="0">
                <a:solidFill>
                  <a:schemeClr val="tx1"/>
                </a:solidFill>
              </a:rPr>
              <a:t>While the top row is selected, from the View tab, select Freeze Panes and Freeze Top Row. </a:t>
            </a:r>
          </a:p>
          <a:p>
            <a:pPr marL="171428" indent="-171428" defTabSz="948335">
              <a:buFont typeface="Arial" panose="020B0604020202020204" pitchFamily="34" charset="0"/>
              <a:buChar char="•"/>
              <a:defRPr/>
            </a:pPr>
            <a:r>
              <a:rPr lang="en-US" baseline="0" dirty="0">
                <a:solidFill>
                  <a:schemeClr val="tx1"/>
                </a:solidFill>
              </a:rPr>
              <a:t>Select entire spreadsheet (click cell between Row 1 and Column A) then place cursor on the line between any two column headers and double click. </a:t>
            </a:r>
          </a:p>
          <a:p>
            <a:pPr marL="171428" indent="-171428" defTabSz="948335">
              <a:buFont typeface="Arial" panose="020B0604020202020204" pitchFamily="34" charset="0"/>
              <a:buChar char="•"/>
              <a:defRPr/>
            </a:pPr>
            <a:r>
              <a:rPr lang="en-US" baseline="0" dirty="0">
                <a:solidFill>
                  <a:schemeClr val="tx1"/>
                </a:solidFill>
              </a:rPr>
              <a:t>While spreadsheet is highlighted, from the Data tab, choose Filter (or from the Home Tab select Filter)</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10</a:t>
            </a:fld>
            <a:endParaRPr lang="en-US" dirty="0"/>
          </a:p>
        </p:txBody>
      </p:sp>
      <p:sp>
        <p:nvSpPr>
          <p:cNvPr id="5" name="Date Placeholder 4">
            <a:extLst>
              <a:ext uri="{FF2B5EF4-FFF2-40B4-BE49-F238E27FC236}">
                <a16:creationId xmlns:a16="http://schemas.microsoft.com/office/drawing/2014/main" id="{3119A556-AF4E-4A4C-88C4-B0E1C2723E39}"/>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4182446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best practice,</a:t>
            </a:r>
            <a:r>
              <a:rPr lang="en-US" baseline="0" dirty="0"/>
              <a:t> </a:t>
            </a:r>
            <a:r>
              <a:rPr lang="en-US" dirty="0"/>
              <a:t>encourage districts</a:t>
            </a:r>
            <a:r>
              <a:rPr lang="en-US" baseline="0" dirty="0"/>
              <a:t> to keep notes from previous troubleshooting of these reports to save time as the reports continue to be generated.</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11</a:t>
            </a:fld>
            <a:endParaRPr lang="en-US" dirty="0"/>
          </a:p>
        </p:txBody>
      </p:sp>
      <p:sp>
        <p:nvSpPr>
          <p:cNvPr id="5" name="Date Placeholder 4">
            <a:extLst>
              <a:ext uri="{FF2B5EF4-FFF2-40B4-BE49-F238E27FC236}">
                <a16:creationId xmlns:a16="http://schemas.microsoft.com/office/drawing/2014/main" id="{459218D8-D6DA-4128-9DBF-2E2EB626496E}"/>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23852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12</a:t>
            </a:fld>
            <a:endParaRPr lang="en-US" dirty="0"/>
          </a:p>
        </p:txBody>
      </p:sp>
      <p:sp>
        <p:nvSpPr>
          <p:cNvPr id="5" name="Date Placeholder 4">
            <a:extLst>
              <a:ext uri="{FF2B5EF4-FFF2-40B4-BE49-F238E27FC236}">
                <a16:creationId xmlns:a16="http://schemas.microsoft.com/office/drawing/2014/main" id="{0E533A25-30CD-419E-A89E-7DD830446647}"/>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47195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dirty="0"/>
              <a:t>It</a:t>
            </a:r>
            <a:r>
              <a:rPr lang="en-US" baseline="0" dirty="0"/>
              <a:t> is important to understand that the TLC Status Report is finalized when Initial Staff and Course (L) closes. </a:t>
            </a:r>
            <a:r>
              <a:rPr lang="en-US" dirty="0"/>
              <a:t>Since the TLC Status Report uses data from many collections it is</a:t>
            </a:r>
            <a:r>
              <a:rPr lang="en-US" baseline="0" dirty="0"/>
              <a:t> necessary</a:t>
            </a:r>
            <a:r>
              <a:rPr lang="en-US" dirty="0"/>
              <a:t> to carefully and thoroughly verify that the data is correct and complete. </a:t>
            </a:r>
          </a:p>
        </p:txBody>
      </p:sp>
      <p:sp>
        <p:nvSpPr>
          <p:cNvPr id="4" name="Slide Number Placeholder 3"/>
          <p:cNvSpPr>
            <a:spLocks noGrp="1"/>
          </p:cNvSpPr>
          <p:nvPr>
            <p:ph type="sldNum" sz="quarter" idx="10"/>
          </p:nvPr>
        </p:nvSpPr>
        <p:spPr/>
        <p:txBody>
          <a:bodyPr/>
          <a:lstStyle/>
          <a:p>
            <a:fld id="{A14D76B5-9437-466B-8333-8FA70E4511FB}" type="slidenum">
              <a:rPr lang="en-US" smtClean="0"/>
              <a:t>13</a:t>
            </a:fld>
            <a:endParaRPr lang="en-US" dirty="0"/>
          </a:p>
        </p:txBody>
      </p:sp>
      <p:sp>
        <p:nvSpPr>
          <p:cNvPr id="5" name="Date Placeholder 4">
            <a:extLst>
              <a:ext uri="{FF2B5EF4-FFF2-40B4-BE49-F238E27FC236}">
                <a16:creationId xmlns:a16="http://schemas.microsoft.com/office/drawing/2014/main" id="{85223AFF-62E4-4185-98D9-6F7DC057FEB0}"/>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424797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baseline="0" dirty="0"/>
              <a:t>are going to move across the report to discuss the data that is contained in the report. Note that the RPT DEST IRN is the entity that is receiving the report. If the staff name on the report is incorrect for the state staff ID you are reporting, create a ticket to the EMIS helpdesk for assistance. </a:t>
            </a:r>
          </a:p>
          <a:p>
            <a:pPr defTabSz="914285">
              <a:defRPr/>
            </a:pPr>
            <a:endParaRPr lang="en-US" b="1" u="sng" dirty="0"/>
          </a:p>
          <a:p>
            <a:pPr defTabSz="914285">
              <a:defRPr/>
            </a:pPr>
            <a:r>
              <a:rPr lang="en-US" b="1" u="sng" dirty="0"/>
              <a:t>Be sure state staff ID is uppercase</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14</a:t>
            </a:fld>
            <a:endParaRPr lang="en-US" dirty="0"/>
          </a:p>
        </p:txBody>
      </p:sp>
      <p:sp>
        <p:nvSpPr>
          <p:cNvPr id="5" name="Date Placeholder 4">
            <a:extLst>
              <a:ext uri="{FF2B5EF4-FFF2-40B4-BE49-F238E27FC236}">
                <a16:creationId xmlns:a16="http://schemas.microsoft.com/office/drawing/2014/main" id="{C98E994A-EF6F-44A3-9937-E62CA5693F84}"/>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38796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15</a:t>
            </a:fld>
            <a:endParaRPr lang="en-US" dirty="0"/>
          </a:p>
        </p:txBody>
      </p:sp>
      <p:sp>
        <p:nvSpPr>
          <p:cNvPr id="5" name="Date Placeholder 4">
            <a:extLst>
              <a:ext uri="{FF2B5EF4-FFF2-40B4-BE49-F238E27FC236}">
                <a16:creationId xmlns:a16="http://schemas.microsoft.com/office/drawing/2014/main" id="{082ACCDD-AB42-4FD2-A424-A7BBFEBA80C1}"/>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20067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Ticket 105931 for details:</a:t>
            </a:r>
            <a:br>
              <a:rPr lang="en-US" dirty="0"/>
            </a:br>
            <a:r>
              <a:rPr lang="en-US" dirty="0"/>
              <a:t>Q. </a:t>
            </a:r>
            <a:r>
              <a:rPr lang="en-US" b="0" i="0" dirty="0">
                <a:solidFill>
                  <a:srgbClr val="000000"/>
                </a:solidFill>
                <a:effectLst/>
                <a:latin typeface="Verdana" panose="020B0604030504040204" pitchFamily="34" charset="0"/>
              </a:rPr>
              <a:t>District is noticing some discrepancies on their TLC report for course CEHS-BUS101. All sections of this course are taught by the same two teachers, each for half of the semester while the other teaches the other half. One teacher is certified to teach the course and one is not. We thought the teacher who teaches the course for the longer period of time would be the one to appear on the TLC report, but this does not seem to be the case.</a:t>
            </a:r>
            <a:r>
              <a:rPr lang="en-US" dirty="0"/>
              <a:t/>
            </a:r>
            <a:br>
              <a:rPr lang="en-US" dirty="0"/>
            </a:br>
            <a:r>
              <a:rPr lang="en-US" b="0" i="0" dirty="0">
                <a:solidFill>
                  <a:srgbClr val="000000"/>
                </a:solidFill>
                <a:effectLst/>
                <a:latin typeface="Verdana" panose="020B0604030504040204" pitchFamily="34" charset="0"/>
              </a:rPr>
              <a:t>For example, CEHS-BUS101-11 is taught by the certified teacher for 46 days and is taught by the non-certified teacher for 45 days, yet the non-certified teacher is who is appearing on the report.  Could you clarify who the TLC report chooses in cases like this and why?</a:t>
            </a:r>
          </a:p>
          <a:p>
            <a:r>
              <a:rPr lang="en-US" dirty="0"/>
              <a:t/>
            </a:r>
            <a:br>
              <a:rPr lang="en-US" dirty="0"/>
            </a:br>
            <a:r>
              <a:rPr lang="en-US" dirty="0"/>
              <a:t>A. </a:t>
            </a:r>
            <a:r>
              <a:rPr lang="en-US" b="0" i="0" dirty="0">
                <a:solidFill>
                  <a:srgbClr val="000000"/>
                </a:solidFill>
                <a:effectLst/>
                <a:latin typeface="Calibri" panose="020F0502020204030204" pitchFamily="34" charset="0"/>
              </a:rPr>
              <a:t>It's a little more complicated than simply counting the days the teachers are assigned to the course. We look at:</a:t>
            </a:r>
          </a:p>
          <a:p>
            <a:pPr marL="628571" lvl="1" indent="-171428">
              <a:buFont typeface="Arial" panose="020B0604020202020204" pitchFamily="34" charset="0"/>
              <a:buChar char="•"/>
            </a:pPr>
            <a:r>
              <a:rPr lang="en-US" b="0" i="0" dirty="0">
                <a:solidFill>
                  <a:srgbClr val="000000"/>
                </a:solidFill>
                <a:effectLst/>
                <a:latin typeface="Calibri" panose="020F0502020204030204" pitchFamily="34" charset="0"/>
              </a:rPr>
              <a:t>The greater of the staff course start date and the course start date and the least of the course end date and the staff course end date. </a:t>
            </a:r>
          </a:p>
          <a:p>
            <a:pPr marL="628571" lvl="1" indent="-171428">
              <a:buFont typeface="Arial" panose="020B0604020202020204" pitchFamily="34" charset="0"/>
              <a:buChar char="•"/>
            </a:pPr>
            <a:r>
              <a:rPr lang="en-US" b="0" i="0" dirty="0">
                <a:solidFill>
                  <a:srgbClr val="000000"/>
                </a:solidFill>
                <a:effectLst/>
                <a:latin typeface="Calibri" panose="020F0502020204030204" pitchFamily="34" charset="0"/>
              </a:rPr>
              <a:t>We count those days. </a:t>
            </a:r>
          </a:p>
          <a:p>
            <a:pPr marL="628571" lvl="1" indent="-171428">
              <a:buFont typeface="Arial" panose="020B0604020202020204" pitchFamily="34" charset="0"/>
              <a:buChar char="•"/>
            </a:pPr>
            <a:r>
              <a:rPr lang="en-US" b="0" i="0" dirty="0">
                <a:solidFill>
                  <a:srgbClr val="000000"/>
                </a:solidFill>
                <a:effectLst/>
                <a:latin typeface="Calibri" panose="020F0502020204030204" pitchFamily="34" charset="0"/>
              </a:rPr>
              <a:t>We also count the days between the course start and end dates. </a:t>
            </a:r>
          </a:p>
          <a:p>
            <a:pPr marL="628571" lvl="1" indent="-171428">
              <a:buFont typeface="Arial" panose="020B0604020202020204" pitchFamily="34" charset="0"/>
              <a:buChar char="•"/>
            </a:pPr>
            <a:r>
              <a:rPr lang="en-US" b="0" i="0" dirty="0">
                <a:solidFill>
                  <a:srgbClr val="000000"/>
                </a:solidFill>
                <a:effectLst/>
                <a:latin typeface="Calibri" panose="020F0502020204030204" pitchFamily="34" charset="0"/>
              </a:rPr>
              <a:t>We then take the percentage of those two values to determine the teacher's percent of time for the course. </a:t>
            </a:r>
          </a:p>
          <a:p>
            <a:pPr marL="628571" lvl="1" indent="-171428">
              <a:buFont typeface="Arial" panose="020B0604020202020204" pitchFamily="34" charset="0"/>
              <a:buChar char="•"/>
            </a:pPr>
            <a:r>
              <a:rPr lang="en-US" b="0" i="0" dirty="0">
                <a:solidFill>
                  <a:srgbClr val="000000"/>
                </a:solidFill>
                <a:effectLst/>
                <a:latin typeface="Calibri" panose="020F0502020204030204" pitchFamily="34" charset="0"/>
              </a:rPr>
              <a:t>We do that for all teachers reported as the teacher of record for the course. </a:t>
            </a:r>
          </a:p>
          <a:p>
            <a:pPr marL="628571" lvl="1" indent="-171428">
              <a:buFont typeface="Arial" panose="020B0604020202020204" pitchFamily="34" charset="0"/>
              <a:buChar char="•"/>
            </a:pPr>
            <a:r>
              <a:rPr lang="en-US" b="0" i="0" dirty="0">
                <a:solidFill>
                  <a:srgbClr val="000000"/>
                </a:solidFill>
                <a:effectLst/>
                <a:latin typeface="Calibri" panose="020F0502020204030204" pitchFamily="34" charset="0"/>
              </a:rPr>
              <a:t>The teacher with the greater percent of time is the person assigned to the course on the TLCS report.  </a:t>
            </a:r>
          </a:p>
          <a:p>
            <a:pPr marL="628571" lvl="1" indent="-171428">
              <a:buFont typeface="Arial" panose="020B0604020202020204" pitchFamily="34" charset="0"/>
              <a:buChar char="•"/>
            </a:pPr>
            <a:r>
              <a:rPr lang="en-US" b="0" i="0" dirty="0">
                <a:solidFill>
                  <a:srgbClr val="000000"/>
                </a:solidFill>
                <a:effectLst/>
                <a:latin typeface="Calibri" panose="020F0502020204030204" pitchFamily="34" charset="0"/>
              </a:rPr>
              <a:t>It counts all days between the relevant course dates.</a:t>
            </a:r>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16</a:t>
            </a:fld>
            <a:endParaRPr lang="en-US" dirty="0"/>
          </a:p>
        </p:txBody>
      </p:sp>
      <p:sp>
        <p:nvSpPr>
          <p:cNvPr id="5" name="Date Placeholder 4">
            <a:extLst>
              <a:ext uri="{FF2B5EF4-FFF2-40B4-BE49-F238E27FC236}">
                <a16:creationId xmlns:a16="http://schemas.microsoft.com/office/drawing/2014/main" id="{E5B8CC15-E4AA-435F-8E40-F30D88C50455}"/>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4088958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See ticket 105817 for details</a:t>
            </a:r>
          </a:p>
          <a:p>
            <a:pPr algn="l"/>
            <a:r>
              <a:rPr lang="en-US" b="0" i="0" dirty="0">
                <a:solidFill>
                  <a:srgbClr val="000000"/>
                </a:solidFill>
                <a:effectLst/>
                <a:latin typeface="Verdana" panose="020B0604030504040204" pitchFamily="34" charset="0"/>
              </a:rPr>
              <a:t>Q. TLC report for Logan Hocking has a course listed with a result code TL0006 - </a:t>
            </a:r>
          </a:p>
          <a:p>
            <a:pPr algn="l"/>
            <a:r>
              <a:rPr lang="en-US" dirty="0">
                <a:effectLst/>
              </a:rPr>
              <a:t>Course is Not Properly Certified as no students scheduled into the course and the Student Counts are all showing 0.  Looking at the Student Course Record, the one student in the course is </a:t>
            </a:r>
            <a:r>
              <a:rPr lang="en-US" dirty="0" err="1">
                <a:effectLst/>
              </a:rPr>
              <a:t>listed.</a:t>
            </a:r>
            <a:r>
              <a:rPr lang="en-US" b="0" i="0" dirty="0" err="1">
                <a:solidFill>
                  <a:srgbClr val="000000"/>
                </a:solidFill>
                <a:effectLst/>
                <a:latin typeface="Verdana" panose="020B0604030504040204" pitchFamily="34" charset="0"/>
              </a:rPr>
              <a:t>Local</a:t>
            </a:r>
            <a:r>
              <a:rPr lang="en-US" b="0" i="0" dirty="0">
                <a:solidFill>
                  <a:srgbClr val="000000"/>
                </a:solidFill>
                <a:effectLst/>
                <a:latin typeface="Verdana" panose="020B0604030504040204" pitchFamily="34" charset="0"/>
              </a:rPr>
              <a:t> Classroom code is </a:t>
            </a:r>
            <a:r>
              <a:rPr lang="en-US" dirty="0">
                <a:effectLst/>
              </a:rPr>
              <a:t>000000021246-3201D-4</a:t>
            </a:r>
          </a:p>
          <a:p>
            <a:pPr algn="l"/>
            <a:r>
              <a:rPr lang="en-US" b="0" i="0" dirty="0">
                <a:solidFill>
                  <a:srgbClr val="000000"/>
                </a:solidFill>
                <a:effectLst/>
                <a:latin typeface="Verdana" panose="020B0604030504040204" pitchFamily="34" charset="0"/>
              </a:rPr>
              <a:t>Student assigned to course on 9/14/2022</a:t>
            </a:r>
          </a:p>
          <a:p>
            <a:r>
              <a:rPr lang="en-US" dirty="0"/>
              <a:t>A. </a:t>
            </a:r>
            <a:r>
              <a:rPr lang="en-US" b="0" i="0" dirty="0">
                <a:solidFill>
                  <a:srgbClr val="000000"/>
                </a:solidFill>
                <a:effectLst/>
                <a:latin typeface="Calibri" panose="020F0502020204030204" pitchFamily="34" charset="0"/>
              </a:rPr>
              <a:t>It looks like they're reporting a student enrollment end date of May 25 and a course end date of December 16. One of those needs to be corrected.</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17</a:t>
            </a:fld>
            <a:endParaRPr lang="en-US" dirty="0"/>
          </a:p>
        </p:txBody>
      </p:sp>
      <p:sp>
        <p:nvSpPr>
          <p:cNvPr id="5" name="Date Placeholder 4">
            <a:extLst>
              <a:ext uri="{FF2B5EF4-FFF2-40B4-BE49-F238E27FC236}">
                <a16:creationId xmlns:a16="http://schemas.microsoft.com/office/drawing/2014/main" id="{68D2C8F8-61C9-45BB-8D53-C5402B07E87E}"/>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922311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14">
              <a:defRPr/>
            </a:pPr>
            <a:r>
              <a:rPr lang="en-US" baseline="0" dirty="0"/>
              <a:t>There are additional reporting instructions for Location IRN in the above referenced section of the EMIS Manual that should be carefully reviewed. It is very important to report a building IRN as the Location.  LEAs that have both district and building IRNs should not report their district IRN as the Location IRN.  </a:t>
            </a:r>
          </a:p>
        </p:txBody>
      </p:sp>
      <p:sp>
        <p:nvSpPr>
          <p:cNvPr id="4" name="Slide Number Placeholder 3"/>
          <p:cNvSpPr>
            <a:spLocks noGrp="1"/>
          </p:cNvSpPr>
          <p:nvPr>
            <p:ph type="sldNum" sz="quarter" idx="5"/>
          </p:nvPr>
        </p:nvSpPr>
        <p:spPr/>
        <p:txBody>
          <a:bodyPr/>
          <a:lstStyle/>
          <a:p>
            <a:fld id="{A14D76B5-9437-466B-8333-8FA70E4511FB}" type="slidenum">
              <a:rPr lang="en-US" smtClean="0"/>
              <a:t>18</a:t>
            </a:fld>
            <a:endParaRPr lang="en-US" dirty="0"/>
          </a:p>
        </p:txBody>
      </p:sp>
      <p:sp>
        <p:nvSpPr>
          <p:cNvPr id="5" name="Date Placeholder 4">
            <a:extLst>
              <a:ext uri="{FF2B5EF4-FFF2-40B4-BE49-F238E27FC236}">
                <a16:creationId xmlns:a16="http://schemas.microsoft.com/office/drawing/2014/main" id="{CCA59479-DBB3-47F4-8CA6-BF117AC62B2A}"/>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62075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14">
              <a:defRPr/>
            </a:pPr>
            <a:r>
              <a:rPr lang="en-US" baseline="0" dirty="0"/>
              <a:t>There are additional reporting instructions for Location IRN in the above referenced section of the EMIS Manual that should be carefully reviewed. It is very important to report a building IRN as the Location.  LEAs that have both district and building IRNs should not report their district IRN as the Location IRN.  </a:t>
            </a:r>
          </a:p>
        </p:txBody>
      </p:sp>
      <p:sp>
        <p:nvSpPr>
          <p:cNvPr id="4" name="Slide Number Placeholder 3"/>
          <p:cNvSpPr>
            <a:spLocks noGrp="1"/>
          </p:cNvSpPr>
          <p:nvPr>
            <p:ph type="sldNum" sz="quarter" idx="5"/>
          </p:nvPr>
        </p:nvSpPr>
        <p:spPr/>
        <p:txBody>
          <a:bodyPr/>
          <a:lstStyle/>
          <a:p>
            <a:fld id="{A14D76B5-9437-466B-8333-8FA70E4511FB}" type="slidenum">
              <a:rPr lang="en-US" smtClean="0"/>
              <a:t>19</a:t>
            </a:fld>
            <a:endParaRPr lang="en-US" dirty="0"/>
          </a:p>
        </p:txBody>
      </p:sp>
      <p:sp>
        <p:nvSpPr>
          <p:cNvPr id="5" name="Date Placeholder 4">
            <a:extLst>
              <a:ext uri="{FF2B5EF4-FFF2-40B4-BE49-F238E27FC236}">
                <a16:creationId xmlns:a16="http://schemas.microsoft.com/office/drawing/2014/main" id="{01B645F7-146F-49DA-B19C-9A3822329865}"/>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425706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2</a:t>
            </a:fld>
            <a:endParaRPr lang="en-US" dirty="0"/>
          </a:p>
        </p:txBody>
      </p:sp>
      <p:sp>
        <p:nvSpPr>
          <p:cNvPr id="5" name="Date Placeholder 4">
            <a:extLst>
              <a:ext uri="{FF2B5EF4-FFF2-40B4-BE49-F238E27FC236}">
                <a16:creationId xmlns:a16="http://schemas.microsoft.com/office/drawing/2014/main" id="{3CC4C51D-74F5-4E7F-A041-A3F1B57E756B}"/>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4212782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14">
              <a:defRPr/>
            </a:pPr>
            <a:r>
              <a:rPr lang="en-US" baseline="0" dirty="0"/>
              <a:t>Note that result codes could change between reports if the staff member has more than one applicable result code for a course. </a:t>
            </a:r>
          </a:p>
        </p:txBody>
      </p:sp>
      <p:sp>
        <p:nvSpPr>
          <p:cNvPr id="4" name="Slide Number Placeholder 3"/>
          <p:cNvSpPr>
            <a:spLocks noGrp="1"/>
          </p:cNvSpPr>
          <p:nvPr>
            <p:ph type="sldNum" sz="quarter" idx="10"/>
          </p:nvPr>
        </p:nvSpPr>
        <p:spPr/>
        <p:txBody>
          <a:bodyPr/>
          <a:lstStyle/>
          <a:p>
            <a:fld id="{A14D76B5-9437-466B-8333-8FA70E4511FB}" type="slidenum">
              <a:rPr lang="en-US" smtClean="0"/>
              <a:t>20</a:t>
            </a:fld>
            <a:endParaRPr lang="en-US" dirty="0"/>
          </a:p>
        </p:txBody>
      </p:sp>
      <p:sp>
        <p:nvSpPr>
          <p:cNvPr id="5" name="Date Placeholder 4">
            <a:extLst>
              <a:ext uri="{FF2B5EF4-FFF2-40B4-BE49-F238E27FC236}">
                <a16:creationId xmlns:a16="http://schemas.microsoft.com/office/drawing/2014/main" id="{7AADCC45-0DF4-467F-8B92-5AA4EF20A656}"/>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227008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14">
              <a:defRPr/>
            </a:pPr>
            <a:r>
              <a:rPr lang="en-US" dirty="0"/>
              <a:t>We will review the Result</a:t>
            </a:r>
            <a:r>
              <a:rPr lang="en-US" baseline="0" dirty="0"/>
              <a:t> Codes and Descriptions as well as the Calculated TLC IRN on upcoming slides. Note that the Student Population element is the population of students for whom the curriculum is intended and not about the students who are actually enrolled.</a:t>
            </a:r>
          </a:p>
        </p:txBody>
      </p:sp>
      <p:sp>
        <p:nvSpPr>
          <p:cNvPr id="4" name="Slide Number Placeholder 3"/>
          <p:cNvSpPr>
            <a:spLocks noGrp="1"/>
          </p:cNvSpPr>
          <p:nvPr>
            <p:ph type="sldNum" sz="quarter" idx="10"/>
          </p:nvPr>
        </p:nvSpPr>
        <p:spPr/>
        <p:txBody>
          <a:bodyPr/>
          <a:lstStyle/>
          <a:p>
            <a:fld id="{A14D76B5-9437-466B-8333-8FA70E4511FB}" type="slidenum">
              <a:rPr lang="en-US" smtClean="0"/>
              <a:t>21</a:t>
            </a:fld>
            <a:endParaRPr lang="en-US" dirty="0"/>
          </a:p>
        </p:txBody>
      </p:sp>
      <p:sp>
        <p:nvSpPr>
          <p:cNvPr id="5" name="Date Placeholder 4">
            <a:extLst>
              <a:ext uri="{FF2B5EF4-FFF2-40B4-BE49-F238E27FC236}">
                <a16:creationId xmlns:a16="http://schemas.microsoft.com/office/drawing/2014/main" id="{3E969F6B-88BD-4F80-95AC-396A76E1655B}"/>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242335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r>
              <a:rPr lang="en-US" sz="11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tooltip="http://webapp1.ode.state.oh.us/emis/certification/disSearch.asp  &#10;Ctrl + Click to follow link"/>
              </a:rPr>
              <a:t>http://webapp1.ode.state.oh.us/emis/certification/disSearch.asp</a:t>
            </a:r>
            <a:endParaRPr lang="en-US" sz="11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defTabSz="914285">
              <a:defRPr/>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Intervention specialist license, the teacher would be properly certified to teach special education courses. They would not be properly certified to teach regular education courses.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defTabSz="914285">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t>Special Ed. Intervention License</a:t>
            </a:r>
          </a:p>
          <a:p>
            <a:pPr marL="171428" indent="-171428">
              <a:buFont typeface="Arial" panose="020B0604020202020204" pitchFamily="34" charset="0"/>
              <a:buChar char="•"/>
            </a:pPr>
            <a:r>
              <a:rPr lang="en-US" sz="1100" dirty="0"/>
              <a:t>Must have 50% or more SE students </a:t>
            </a:r>
          </a:p>
          <a:p>
            <a:pPr marL="171428" indent="-171428">
              <a:buFont typeface="Arial" panose="020B0604020202020204" pitchFamily="34" charset="0"/>
              <a:buChar char="•"/>
            </a:pPr>
            <a:r>
              <a:rPr lang="en-US" sz="1100" dirty="0"/>
              <a:t>SE student population on course</a:t>
            </a:r>
          </a:p>
          <a:p>
            <a:pPr marL="171428" indent="-171428">
              <a:buFont typeface="Arial" panose="020B0604020202020204" pitchFamily="34" charset="0"/>
              <a:buChar char="•"/>
            </a:pPr>
            <a:r>
              <a:rPr lang="en-US" sz="1100" dirty="0"/>
              <a:t>Teacher must have 230/999414 position/assignment area</a:t>
            </a:r>
          </a:p>
          <a:p>
            <a:pPr marL="171428" indent="-171428">
              <a:buFont typeface="Arial" panose="020B0604020202020204" pitchFamily="34" charset="0"/>
              <a:buChar char="•"/>
            </a:pPr>
            <a:r>
              <a:rPr lang="en-US" sz="1100" dirty="0"/>
              <a:t>1 single student enrolled in course on a 504 plan will not pass cert. check</a:t>
            </a:r>
          </a:p>
          <a:p>
            <a:pPr marL="171428" indent="-171428">
              <a:buFont typeface="Arial" panose="020B0604020202020204" pitchFamily="34" charset="0"/>
              <a:buChar char="•"/>
            </a:pPr>
            <a:r>
              <a:rPr lang="en-US" sz="1100" dirty="0">
                <a:solidFill>
                  <a:srgbClr val="000000"/>
                </a:solidFill>
                <a:latin typeface="Calibri" panose="020F0502020204030204" pitchFamily="34" charset="0"/>
              </a:rPr>
              <a:t>Ticket 101462 – </a:t>
            </a: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The student population should be reported based on the structure of the class. If it was modified for a special education population, then it should be reported with an SE student population. </a:t>
            </a: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If it was not modified for a special education population, then it should be reported with an RG student population.</a:t>
            </a:r>
            <a:endParaRPr lang="en-US" sz="1100" dirty="0">
              <a:solidFill>
                <a:srgbClr val="000000"/>
              </a:solidFill>
              <a:latin typeface="Verdana" panose="020B0604030504040204" pitchFamily="34" charset="0"/>
            </a:endParaRP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If the course is reported with an SE student population, then the teacher needs a special education license to appear as properly certified on the TLC Status report</a:t>
            </a: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If the course is reported with an RG student population, then the teacher needs to have a regular education license to appear as properly certified.</a:t>
            </a:r>
            <a:endParaRPr lang="en-US" sz="1100" dirty="0">
              <a:solidFill>
                <a:srgbClr val="000000"/>
              </a:solidFill>
              <a:latin typeface="Verdana" panose="020B0604030504040204" pitchFamily="34" charset="0"/>
            </a:endParaRP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Remember that the certification and licensure search does not include courses coded with a student population of SE. For those rules, see this link: </a:t>
            </a:r>
            <a:r>
              <a:rPr lang="en-US" sz="1100" u="sng" dirty="0">
                <a:solidFill>
                  <a:srgbClr val="0000FF"/>
                </a:solidFill>
                <a:latin typeface="Calibri" panose="020F0502020204030204" pitchFamily="34" charset="0"/>
                <a:hlinkClick r:id="rId3" tooltip="http://webapp1.ode.state.oh.us/emis/certification/disSearch.asp  &#10;Ctrl + Click to follow link"/>
              </a:rPr>
              <a:t>http://webapp1.ode.state.oh.us/emis/certification/disSearch.asp</a:t>
            </a:r>
            <a:r>
              <a:rPr lang="en-US" sz="1100" dirty="0">
                <a:solidFill>
                  <a:srgbClr val="000000"/>
                </a:solidFill>
                <a:latin typeface="Calibri" panose="020F0502020204030204" pitchFamily="34" charset="0"/>
              </a:rPr>
              <a:t>.</a:t>
            </a:r>
          </a:p>
          <a:p>
            <a:pPr marL="171428" indent="-171428">
              <a:buFont typeface="Arial" panose="020B0604020202020204" pitchFamily="34" charset="0"/>
              <a:buChar char="•"/>
            </a:pPr>
            <a:r>
              <a:rPr lang="en-US" sz="1100" dirty="0">
                <a:solidFill>
                  <a:srgbClr val="000000"/>
                </a:solidFill>
                <a:latin typeface="Calibri" panose="020F0502020204030204" pitchFamily="34" charset="0"/>
              </a:rPr>
              <a:t>As far as the TLC Status Report is concerned, someone with a special ed license can teach any subject in a special ed classroom.</a:t>
            </a:r>
            <a:endParaRPr lang="en-US" sz="1100" dirty="0">
              <a:solidFill>
                <a:srgbClr val="000000"/>
              </a:solidFill>
              <a:latin typeface="Verdana" panose="020B0604030504040204" pitchFamily="34" charset="0"/>
            </a:endParaRPr>
          </a:p>
          <a:p>
            <a:pPr marL="171428" indent="-171428">
              <a:buFont typeface="Arial" panose="020B0604020202020204" pitchFamily="34" charset="0"/>
              <a:buChar char="•"/>
            </a:pPr>
            <a:r>
              <a:rPr lang="en-US" sz="1100" dirty="0">
                <a:solidFill>
                  <a:srgbClr val="000000"/>
                </a:solidFill>
                <a:latin typeface="Calibri" panose="020F0502020204030204" pitchFamily="34" charset="0"/>
              </a:rPr>
              <a:t>Note that the general rule for special education licenses can be found here </a:t>
            </a:r>
            <a:r>
              <a:rPr lang="en-US" sz="1100" u="sng" dirty="0">
                <a:solidFill>
                  <a:srgbClr val="0000FF"/>
                </a:solidFill>
                <a:latin typeface="Calibri" panose="020F0502020204030204" pitchFamily="34" charset="0"/>
                <a:hlinkClick r:id="rId3" tooltip="http://webapp1.ode.state.oh.us/emis/certification/disSearch.asp  &#10;Ctrl + Click to follow link"/>
              </a:rPr>
              <a:t>http://webapp1.ode.state.oh.us/emis/certification/disSearch.asp</a:t>
            </a:r>
            <a:r>
              <a:rPr lang="en-US" sz="1100" dirty="0">
                <a:solidFill>
                  <a:srgbClr val="000000"/>
                </a:solidFill>
                <a:latin typeface="Calibri" panose="020F0502020204030204" pitchFamily="34" charset="0"/>
              </a:rPr>
              <a:t>.</a:t>
            </a:r>
            <a:endParaRPr lang="en-US" sz="1100" b="0" i="0"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A14D76B5-9437-466B-8333-8FA70E4511FB}" type="slidenum">
              <a:rPr lang="en-US" smtClean="0"/>
              <a:t>22</a:t>
            </a:fld>
            <a:endParaRPr lang="en-US" dirty="0"/>
          </a:p>
        </p:txBody>
      </p:sp>
      <p:sp>
        <p:nvSpPr>
          <p:cNvPr id="5" name="Date Placeholder 4">
            <a:extLst>
              <a:ext uri="{FF2B5EF4-FFF2-40B4-BE49-F238E27FC236}">
                <a16:creationId xmlns:a16="http://schemas.microsoft.com/office/drawing/2014/main" id="{4E1C2A61-1B52-425C-8774-31B264FD0333}"/>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05256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a:t>
            </a:r>
            <a:r>
              <a:rPr lang="en-US" baseline="0" dirty="0"/>
              <a:t> looks at grade level at the time the data is processed to generate the report. Sometimes the data in these rows can be blank if there are no students enrolled in the course, or when the student data isn’t being populated onto the report. We will talk about this in upcoming slides.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23</a:t>
            </a:fld>
            <a:endParaRPr lang="en-US" dirty="0"/>
          </a:p>
        </p:txBody>
      </p:sp>
      <p:sp>
        <p:nvSpPr>
          <p:cNvPr id="5" name="Date Placeholder 4">
            <a:extLst>
              <a:ext uri="{FF2B5EF4-FFF2-40B4-BE49-F238E27FC236}">
                <a16:creationId xmlns:a16="http://schemas.microsoft.com/office/drawing/2014/main" id="{DA8069A2-7DF6-4171-843C-2E07379165FB}"/>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4273899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will talk at length about the Credential Course Disability Indicator Code and Description as well as the Check Type Code, TLC IRN, and Provider IRN.</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24</a:t>
            </a:fld>
            <a:endParaRPr lang="en-US" dirty="0"/>
          </a:p>
        </p:txBody>
      </p:sp>
      <p:sp>
        <p:nvSpPr>
          <p:cNvPr id="5" name="Date Placeholder 4">
            <a:extLst>
              <a:ext uri="{FF2B5EF4-FFF2-40B4-BE49-F238E27FC236}">
                <a16:creationId xmlns:a16="http://schemas.microsoft.com/office/drawing/2014/main" id="{208EF5A2-DBE6-42ED-93A4-702219B4A445}"/>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615368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25</a:t>
            </a:fld>
            <a:endParaRPr lang="en-US" dirty="0"/>
          </a:p>
        </p:txBody>
      </p:sp>
      <p:sp>
        <p:nvSpPr>
          <p:cNvPr id="5" name="Date Placeholder 4">
            <a:extLst>
              <a:ext uri="{FF2B5EF4-FFF2-40B4-BE49-F238E27FC236}">
                <a16:creationId xmlns:a16="http://schemas.microsoft.com/office/drawing/2014/main" id="{B72001E2-EDAA-4013-9B7C-F9657D5FE066}"/>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322427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26</a:t>
            </a:fld>
            <a:endParaRPr lang="en-US" dirty="0"/>
          </a:p>
        </p:txBody>
      </p:sp>
      <p:sp>
        <p:nvSpPr>
          <p:cNvPr id="5" name="Date Placeholder 4">
            <a:extLst>
              <a:ext uri="{FF2B5EF4-FFF2-40B4-BE49-F238E27FC236}">
                <a16:creationId xmlns:a16="http://schemas.microsoft.com/office/drawing/2014/main" id="{BBDE5CAF-B184-413D-8E70-E05CEF4DF376}"/>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70740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dirty="0">
                <a:latin typeface="Calibri" panose="020F0502020204030204" pitchFamily="34" charset="0"/>
                <a:ea typeface="Calibri" panose="020F0502020204030204" pitchFamily="34" charset="0"/>
                <a:cs typeface="Times New Roman" panose="02020603050405020304" pitchFamily="18" charset="0"/>
              </a:rPr>
              <a:t>A link to additional Credit Flex information is provided in the resources section of this presentation. </a:t>
            </a:r>
          </a:p>
          <a:p>
            <a:r>
              <a:rPr lang="en-US" dirty="0"/>
              <a:t>Presenter</a:t>
            </a:r>
            <a:r>
              <a:rPr lang="en-US" baseline="0" dirty="0"/>
              <a:t> should open the TLC IRN reporting instructions from section 4.3 Staff Course (CU) Record of the EMIS manual to view all of the reporting instructions for this element. </a:t>
            </a:r>
          </a:p>
          <a:p>
            <a:pPr marL="342857" indent="-342857">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Credit Flex</a:t>
            </a:r>
          </a:p>
          <a:p>
            <a:pPr marL="742857" lvl="1" indent="-285714">
              <a:lnSpc>
                <a:spcPct val="107000"/>
              </a:lnSpc>
              <a:spcAft>
                <a:spcPts val="800"/>
              </a:spcAft>
              <a:buFont typeface="Courier New" panose="02070309020205020404" pitchFamily="49" charset="0"/>
              <a:buChar char="o"/>
            </a:pPr>
            <a:r>
              <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http://education.ohio.gov/getattachment/Topics/Ohio-Education-Options/Credit-Flexibility-Plan/Credit-Flexibility-Guidance-and-Information-2018.pdf.aspx?lang=en-US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14D76B5-9437-466B-8333-8FA70E4511FB}" type="slidenum">
              <a:rPr lang="en-US" smtClean="0"/>
              <a:t>27</a:t>
            </a:fld>
            <a:endParaRPr lang="en-US" dirty="0"/>
          </a:p>
        </p:txBody>
      </p:sp>
      <p:sp>
        <p:nvSpPr>
          <p:cNvPr id="5" name="Date Placeholder 4">
            <a:extLst>
              <a:ext uri="{FF2B5EF4-FFF2-40B4-BE49-F238E27FC236}">
                <a16:creationId xmlns:a16="http://schemas.microsoft.com/office/drawing/2014/main" id="{C791975B-88C1-48B7-BB8C-6B9C118D012E}"/>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140138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some softwares</a:t>
            </a:r>
            <a:r>
              <a:rPr lang="en-US" baseline="0" dirty="0"/>
              <a:t> will translate a blank value for TLC IRN to be the building where the course is being reported. </a:t>
            </a:r>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28</a:t>
            </a:fld>
            <a:endParaRPr lang="en-US" dirty="0"/>
          </a:p>
        </p:txBody>
      </p:sp>
      <p:sp>
        <p:nvSpPr>
          <p:cNvPr id="5" name="Date Placeholder 4">
            <a:extLst>
              <a:ext uri="{FF2B5EF4-FFF2-40B4-BE49-F238E27FC236}">
                <a16:creationId xmlns:a16="http://schemas.microsoft.com/office/drawing/2014/main" id="{BE8DD6B8-AEB9-4978-BEB0-53FDFADFE7CE}"/>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525306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ODE ITC EMIS Training Q/A</a:t>
            </a:r>
          </a:p>
          <a:p>
            <a:endParaRPr lang="en-US" dirty="0"/>
          </a:p>
          <a:p>
            <a:r>
              <a:rPr lang="en-US" dirty="0"/>
              <a:t>Q14 How could another district’s reporting impact my district’s TLC Status Report? </a:t>
            </a:r>
          </a:p>
          <a:p>
            <a:endParaRPr lang="en-US" dirty="0"/>
          </a:p>
          <a:p>
            <a:r>
              <a:rPr lang="en-US" dirty="0"/>
              <a:t>A14 A common example is when a district contracts with an ESC for a teacher. If that ESC is not reporting a Contractor Staff Employment (CJ) Record that points to your district, then your report will show the related courses as not properly certified and with no staff data. It could also be that the ESC was reporting the CJ Record and then stopped reporting it. This would cause courses on your report that had previously appeared as properly certified to change to not properly certified with no staff data. This is why it is important to continue reviewing your report, even after you have finished reporting for your district. </a:t>
            </a:r>
          </a:p>
          <a:p>
            <a:endParaRPr lang="en-US" dirty="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29</a:t>
            </a:fld>
            <a:endParaRPr lang="en-US" dirty="0"/>
          </a:p>
        </p:txBody>
      </p:sp>
      <p:sp>
        <p:nvSpPr>
          <p:cNvPr id="5" name="Date Placeholder 4">
            <a:extLst>
              <a:ext uri="{FF2B5EF4-FFF2-40B4-BE49-F238E27FC236}">
                <a16:creationId xmlns:a16="http://schemas.microsoft.com/office/drawing/2014/main" id="{2AB699CE-C25A-4EEA-87FB-AD0B9D316A4D}"/>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85010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The FY23 Initial Staff and Course Collection is scheduled to close on January 31, 2023.</a:t>
            </a:r>
          </a:p>
        </p:txBody>
      </p:sp>
      <p:sp>
        <p:nvSpPr>
          <p:cNvPr id="4" name="Slide Number Placeholder 3"/>
          <p:cNvSpPr>
            <a:spLocks noGrp="1"/>
          </p:cNvSpPr>
          <p:nvPr>
            <p:ph type="sldNum" sz="quarter" idx="10"/>
          </p:nvPr>
        </p:nvSpPr>
        <p:spPr/>
        <p:txBody>
          <a:bodyPr/>
          <a:lstStyle/>
          <a:p>
            <a:fld id="{A14D76B5-9437-466B-8333-8FA70E4511FB}" type="slidenum">
              <a:rPr lang="en-US" smtClean="0"/>
              <a:t>3</a:t>
            </a:fld>
            <a:endParaRPr lang="en-US" dirty="0"/>
          </a:p>
        </p:txBody>
      </p:sp>
      <p:sp>
        <p:nvSpPr>
          <p:cNvPr id="5" name="Date Placeholder 4">
            <a:extLst>
              <a:ext uri="{FF2B5EF4-FFF2-40B4-BE49-F238E27FC236}">
                <a16:creationId xmlns:a16="http://schemas.microsoft.com/office/drawing/2014/main" id="{8684AA95-226F-4988-A060-52A94510F673}"/>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445352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CJ Contractor Staff Records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857" lvl="1" indent="-285714">
              <a:lnSpc>
                <a:spcPct val="107000"/>
              </a:lnSpc>
              <a:buFont typeface="Courier New" panose="02070309020205020404" pitchFamily="49" charset="0"/>
              <a:buChar char="o"/>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Explain guidance in reporting staff ID &amp; provider IRN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857" lvl="1" indent="-285714">
              <a:lnSpc>
                <a:spcPct val="107000"/>
              </a:lnSpc>
              <a:spcAft>
                <a:spcPts val="800"/>
              </a:spcAft>
              <a:buFont typeface="Courier New" panose="02070309020205020404" pitchFamily="49" charset="0"/>
              <a:buChar char="o"/>
            </a:pP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Explain district responsibility to have that employee on TLC report</a:t>
            </a:r>
            <a:endParaRPr lang="en-US" dirty="0">
              <a:solidFill>
                <a:schemeClr val="bg2">
                  <a:lumMod val="50000"/>
                </a:schemeClr>
              </a:solidFill>
            </a:endParaRPr>
          </a:p>
        </p:txBody>
      </p:sp>
      <p:sp>
        <p:nvSpPr>
          <p:cNvPr id="4" name="Slide Number Placeholder 3"/>
          <p:cNvSpPr>
            <a:spLocks noGrp="1"/>
          </p:cNvSpPr>
          <p:nvPr>
            <p:ph type="sldNum" sz="quarter" idx="5"/>
          </p:nvPr>
        </p:nvSpPr>
        <p:spPr/>
        <p:txBody>
          <a:bodyPr/>
          <a:lstStyle/>
          <a:p>
            <a:fld id="{A14D76B5-9437-466B-8333-8FA70E4511FB}" type="slidenum">
              <a:rPr lang="en-US" smtClean="0"/>
              <a:t>30</a:t>
            </a:fld>
            <a:endParaRPr lang="en-US" dirty="0"/>
          </a:p>
        </p:txBody>
      </p:sp>
      <p:sp>
        <p:nvSpPr>
          <p:cNvPr id="5" name="Date Placeholder 4">
            <a:extLst>
              <a:ext uri="{FF2B5EF4-FFF2-40B4-BE49-F238E27FC236}">
                <a16:creationId xmlns:a16="http://schemas.microsoft.com/office/drawing/2014/main" id="{68A9ACE1-EA40-419D-AE30-418496524934}"/>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442557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explore the Credential Course Disability Indicator and Check Type Code on the next slides. </a:t>
            </a:r>
          </a:p>
          <a:p>
            <a:r>
              <a:rPr lang="en-US" dirty="0">
                <a:latin typeface="Calibri" panose="020F0502020204030204" pitchFamily="34" charset="0"/>
                <a:ea typeface="Calibri" panose="020F0502020204030204" pitchFamily="34" charset="0"/>
              </a:rPr>
              <a:t>If a teacher that actually has an invalid cert that can’t be resolved, the IRN’s can play a bigger role for the building LRC because the building takes a hit and of course principals don’t want another building employee on the building level LRC.  Verify Staff Provider, Location &amp; Building IRN’s carefully.</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I go an extra step in the pivot table and add filters to select them by building or I add it as the 1</a:t>
            </a:r>
            <a:r>
              <a:rPr lang="en-US" baseline="30000" dirty="0">
                <a:latin typeface="Calibri" panose="020F0502020204030204" pitchFamily="34" charset="0"/>
                <a:ea typeface="Calibri" panose="020F0502020204030204" pitchFamily="34" charset="0"/>
              </a:rPr>
              <a:t>st</a:t>
            </a:r>
            <a:r>
              <a:rPr lang="en-US" dirty="0">
                <a:latin typeface="Calibri" panose="020F0502020204030204" pitchFamily="34" charset="0"/>
                <a:ea typeface="Calibri" panose="020F0502020204030204" pitchFamily="34" charset="0"/>
              </a:rPr>
              <a:t> option in rows.</a:t>
            </a:r>
          </a:p>
          <a:p>
            <a:pPr defTabSz="914285">
              <a:defRPr/>
            </a:pPr>
            <a:endParaRPr lang="en-US" dirty="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31</a:t>
            </a:fld>
            <a:endParaRPr lang="en-US" dirty="0"/>
          </a:p>
        </p:txBody>
      </p:sp>
      <p:sp>
        <p:nvSpPr>
          <p:cNvPr id="5" name="Date Placeholder 4">
            <a:extLst>
              <a:ext uri="{FF2B5EF4-FFF2-40B4-BE49-F238E27FC236}">
                <a16:creationId xmlns:a16="http://schemas.microsoft.com/office/drawing/2014/main" id="{DB8EB2C3-B538-4F4C-BA8B-5FA7ACAAE667}"/>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758866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indicator is</a:t>
            </a:r>
            <a:r>
              <a:rPr lang="en-US" baseline="0" dirty="0"/>
              <a:t> generated when a student population of DP or SP is reported. The report checks for a valid number of students with disabilities and also checks for the specific combination of disabilities. If it does not find the correct number/combination of students with disabilities, the indicator D will be assigned. Note that this check may not work correctly for preschool courses.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32</a:t>
            </a:fld>
            <a:endParaRPr lang="en-US" dirty="0"/>
          </a:p>
        </p:txBody>
      </p:sp>
      <p:sp>
        <p:nvSpPr>
          <p:cNvPr id="5" name="Date Placeholder 4">
            <a:extLst>
              <a:ext uri="{FF2B5EF4-FFF2-40B4-BE49-F238E27FC236}">
                <a16:creationId xmlns:a16="http://schemas.microsoft.com/office/drawing/2014/main" id="{CA831EC3-FE8B-4141-989B-B67F2A3C7F71}"/>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531149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dirty="0"/>
              <a:t>Just like indicator A, this indicator is</a:t>
            </a:r>
            <a:r>
              <a:rPr lang="en-US" baseline="0" dirty="0"/>
              <a:t> generated when a student population of DP or SP is reported. The report checks for a valid number of students with disabilities and also checks for the specific combination of disabilities. If it does not find the correct number/combination of students with disabilities, the indicator D will be assigned. Note that this check may not work correctly for preschool courses. Credential Course Disability Indicator B is not on the DEMO file. </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33</a:t>
            </a:fld>
            <a:endParaRPr lang="en-US" dirty="0"/>
          </a:p>
        </p:txBody>
      </p:sp>
      <p:sp>
        <p:nvSpPr>
          <p:cNvPr id="5" name="Date Placeholder 4">
            <a:extLst>
              <a:ext uri="{FF2B5EF4-FFF2-40B4-BE49-F238E27FC236}">
                <a16:creationId xmlns:a16="http://schemas.microsoft.com/office/drawing/2014/main" id="{0DD68DA8-AD6A-4A9A-8CF1-C41D0322415F}"/>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872399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dirty="0"/>
              <a:t>This indicator is</a:t>
            </a:r>
            <a:r>
              <a:rPr lang="en-US" baseline="0" dirty="0"/>
              <a:t> generated when a student population of D8 or SE is reported. The report checks for a valid number of students with disabilities enrolled in the course. If it does not find the appropriate number of students with disabilities, then indicator D is assigned.</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34</a:t>
            </a:fld>
            <a:endParaRPr lang="en-US" dirty="0"/>
          </a:p>
        </p:txBody>
      </p:sp>
      <p:sp>
        <p:nvSpPr>
          <p:cNvPr id="5" name="Date Placeholder 4">
            <a:extLst>
              <a:ext uri="{FF2B5EF4-FFF2-40B4-BE49-F238E27FC236}">
                <a16:creationId xmlns:a16="http://schemas.microsoft.com/office/drawing/2014/main" id="{0683A339-BE84-4633-B6FD-F16A04A04CE3}"/>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51243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dirty="0"/>
              <a:t>This indicator is</a:t>
            </a:r>
            <a:r>
              <a:rPr lang="en-US" baseline="0" dirty="0"/>
              <a:t> generated when a student population of DP, D8, SE, or SP is reported, and the check does not find the appropriate number of students with disabilities enrolled in the course. Since the course does not have the appropriate number of special education students enrolled, the report runs a Regular Check on the staff member’s credentials.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35</a:t>
            </a:fld>
            <a:endParaRPr lang="en-US" dirty="0"/>
          </a:p>
        </p:txBody>
      </p:sp>
      <p:sp>
        <p:nvSpPr>
          <p:cNvPr id="5" name="Date Placeholder 4">
            <a:extLst>
              <a:ext uri="{FF2B5EF4-FFF2-40B4-BE49-F238E27FC236}">
                <a16:creationId xmlns:a16="http://schemas.microsoft.com/office/drawing/2014/main" id="{69ABB1E4-EC3F-4B25-B22C-FD3D4AF7A967}"/>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824637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dirty="0"/>
              <a:t>Courses reported</a:t>
            </a:r>
            <a:r>
              <a:rPr lang="en-US" baseline="0" dirty="0"/>
              <a:t> as gifted courses do not look at student gifted records. Note that in rare cases, a Credential Course Disability Indicator of X could appear. </a:t>
            </a:r>
            <a:r>
              <a:rPr lang="en-US" dirty="0"/>
              <a:t>X is essentially “none of the above”, meaning it does not fit into categories A, B, C, D, E, or Z. If you see an X, just verify the proper certification flag has been set correctly.</a:t>
            </a:r>
          </a:p>
          <a:p>
            <a:pPr defTabSz="914220">
              <a:defRPr/>
            </a:pP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36</a:t>
            </a:fld>
            <a:endParaRPr lang="en-US" dirty="0"/>
          </a:p>
        </p:txBody>
      </p:sp>
      <p:sp>
        <p:nvSpPr>
          <p:cNvPr id="5" name="Date Placeholder 4">
            <a:extLst>
              <a:ext uri="{FF2B5EF4-FFF2-40B4-BE49-F238E27FC236}">
                <a16:creationId xmlns:a16="http://schemas.microsoft.com/office/drawing/2014/main" id="{7710E096-9146-4F3E-953F-4665F1414055}"/>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59273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Regular Check Type Code looks for a non-special education certification for the teacher of record. Note that when a Regular Check is done on a course with a special education student population, it indicates that there are not more than 50% of the students with disabilities enrolled in the course.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37</a:t>
            </a:fld>
            <a:endParaRPr lang="en-US" dirty="0"/>
          </a:p>
        </p:txBody>
      </p:sp>
      <p:sp>
        <p:nvSpPr>
          <p:cNvPr id="5" name="Date Placeholder 4">
            <a:extLst>
              <a:ext uri="{FF2B5EF4-FFF2-40B4-BE49-F238E27FC236}">
                <a16:creationId xmlns:a16="http://schemas.microsoft.com/office/drawing/2014/main" id="{F49C054F-2CD4-4BC1-93CA-24C6FC9613AC}"/>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15119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592048"/>
          </a:xfrm>
        </p:spPr>
        <p:txBody>
          <a:bodyPr/>
          <a:lstStyle/>
          <a:p>
            <a:pPr defTabSz="914220">
              <a:defRPr/>
            </a:pPr>
            <a:r>
              <a:rPr lang="en-US" sz="1100" dirty="0"/>
              <a:t>The</a:t>
            </a:r>
            <a:r>
              <a:rPr lang="en-US" sz="1100" baseline="0" dirty="0"/>
              <a:t> Special Situation Check Type Code looks for an early childhood, special education, or gifted intervention specialist certification for the teacher of record. </a:t>
            </a:r>
          </a:p>
          <a:p>
            <a:pPr defTabSz="914220">
              <a:defRPr/>
            </a:pPr>
            <a:endParaRPr lang="en-US" sz="1100" baseline="0" dirty="0"/>
          </a:p>
          <a:p>
            <a:r>
              <a:rPr lang="en-US" sz="1100" dirty="0"/>
              <a:t>Special Ed. Intervention License</a:t>
            </a:r>
          </a:p>
          <a:p>
            <a:pPr marL="171428" indent="-171428">
              <a:buFont typeface="Arial" panose="020B0604020202020204" pitchFamily="34" charset="0"/>
              <a:buChar char="•"/>
            </a:pPr>
            <a:r>
              <a:rPr lang="en-US" sz="1100" dirty="0"/>
              <a:t>Must have 50% or more SE students </a:t>
            </a:r>
          </a:p>
          <a:p>
            <a:pPr marL="171428" indent="-171428">
              <a:buFont typeface="Arial" panose="020B0604020202020204" pitchFamily="34" charset="0"/>
              <a:buChar char="•"/>
            </a:pPr>
            <a:r>
              <a:rPr lang="en-US" sz="1100" dirty="0"/>
              <a:t>SE student population on course</a:t>
            </a:r>
          </a:p>
          <a:p>
            <a:pPr marL="171428" indent="-171428">
              <a:buFont typeface="Arial" panose="020B0604020202020204" pitchFamily="34" charset="0"/>
              <a:buChar char="•"/>
            </a:pPr>
            <a:r>
              <a:rPr lang="en-US" sz="1100" dirty="0"/>
              <a:t>Teacher must have 230/999414 position/assignment area</a:t>
            </a:r>
          </a:p>
          <a:p>
            <a:pPr marL="171428" indent="-171428">
              <a:buFont typeface="Arial" panose="020B0604020202020204" pitchFamily="34" charset="0"/>
              <a:buChar char="•"/>
            </a:pPr>
            <a:r>
              <a:rPr lang="en-US" sz="1100" dirty="0"/>
              <a:t>1 single student enrolled in course on a 504 plan will not pass cert. check</a:t>
            </a:r>
          </a:p>
          <a:p>
            <a:pPr marL="171428" indent="-171428">
              <a:buFont typeface="Arial" panose="020B0604020202020204" pitchFamily="34" charset="0"/>
              <a:buChar char="•"/>
            </a:pPr>
            <a:r>
              <a:rPr lang="en-US" sz="1100" dirty="0">
                <a:solidFill>
                  <a:srgbClr val="000000"/>
                </a:solidFill>
                <a:latin typeface="Calibri" panose="020F0502020204030204" pitchFamily="34" charset="0"/>
              </a:rPr>
              <a:t>Ticket 101462 – </a:t>
            </a: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The student population should be reported based on the structure of the class. If it was modified for a special education population, then it should be reported with an SE student population. </a:t>
            </a: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If it was not modified for a special education population, then it should be reported with an RG student population.</a:t>
            </a:r>
            <a:endParaRPr lang="en-US" sz="1100" dirty="0">
              <a:solidFill>
                <a:srgbClr val="000000"/>
              </a:solidFill>
              <a:latin typeface="Verdana" panose="020B0604030504040204" pitchFamily="34" charset="0"/>
            </a:endParaRP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If the course is reported with an SE student population, then the teacher needs a special education license to appear as properly certified on the TLC Status report</a:t>
            </a: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If the course is reported with an RG student population, then the teacher needs to have a regular education license to appear as properly certified.</a:t>
            </a:r>
            <a:endParaRPr lang="en-US" sz="1100" dirty="0">
              <a:solidFill>
                <a:srgbClr val="000000"/>
              </a:solidFill>
              <a:latin typeface="Verdana" panose="020B0604030504040204" pitchFamily="34" charset="0"/>
            </a:endParaRPr>
          </a:p>
          <a:p>
            <a:pPr marL="628571" lvl="1" indent="-171428">
              <a:buFont typeface="Arial" panose="020B0604020202020204" pitchFamily="34" charset="0"/>
              <a:buChar char="•"/>
            </a:pPr>
            <a:r>
              <a:rPr lang="en-US" sz="1100" dirty="0">
                <a:solidFill>
                  <a:srgbClr val="000000"/>
                </a:solidFill>
                <a:latin typeface="Calibri" panose="020F0502020204030204" pitchFamily="34" charset="0"/>
              </a:rPr>
              <a:t>Remember that the certification and licensure search does not include courses coded with a student population of SE. For those rules, see this link: </a:t>
            </a:r>
            <a:r>
              <a:rPr lang="en-US" sz="1100" u="sng" dirty="0">
                <a:solidFill>
                  <a:srgbClr val="0000FF"/>
                </a:solidFill>
                <a:latin typeface="Calibri" panose="020F0502020204030204" pitchFamily="34" charset="0"/>
                <a:hlinkClick r:id="rId3" tooltip="http://webapp1.ode.state.oh.us/emis/certification/disSearch.asp  &#10;Ctrl + Click to follow link"/>
              </a:rPr>
              <a:t>http://webapp1.ode.state.oh.us/emis/certification/disSearch.asp</a:t>
            </a:r>
            <a:r>
              <a:rPr lang="en-US" sz="1100" dirty="0">
                <a:solidFill>
                  <a:srgbClr val="000000"/>
                </a:solidFill>
                <a:latin typeface="Calibri" panose="020F0502020204030204" pitchFamily="34" charset="0"/>
              </a:rPr>
              <a:t>.</a:t>
            </a:r>
          </a:p>
          <a:p>
            <a:pPr marL="171428" indent="-171428">
              <a:buFont typeface="Arial" panose="020B0604020202020204" pitchFamily="34" charset="0"/>
              <a:buChar char="•"/>
            </a:pPr>
            <a:r>
              <a:rPr lang="en-US" sz="1100" dirty="0">
                <a:solidFill>
                  <a:srgbClr val="000000"/>
                </a:solidFill>
                <a:latin typeface="Calibri" panose="020F0502020204030204" pitchFamily="34" charset="0"/>
              </a:rPr>
              <a:t>As far as the TLC Status Report is concerned, someone with a special ed license can teach any subject in a special ed classroom.</a:t>
            </a:r>
            <a:endParaRPr lang="en-US" sz="1100" dirty="0">
              <a:solidFill>
                <a:srgbClr val="000000"/>
              </a:solidFill>
              <a:latin typeface="Verdana" panose="020B0604030504040204" pitchFamily="34" charset="0"/>
            </a:endParaRPr>
          </a:p>
          <a:p>
            <a:pPr marL="171428" indent="-171428">
              <a:buFont typeface="Arial" panose="020B0604020202020204" pitchFamily="34" charset="0"/>
              <a:buChar char="•"/>
            </a:pPr>
            <a:r>
              <a:rPr lang="en-US" sz="1100" dirty="0">
                <a:solidFill>
                  <a:srgbClr val="000000"/>
                </a:solidFill>
                <a:latin typeface="Calibri" panose="020F0502020204030204" pitchFamily="34" charset="0"/>
              </a:rPr>
              <a:t>Note that the general rule for special education licenses can be found here </a:t>
            </a:r>
            <a:r>
              <a:rPr lang="en-US" sz="1100" u="sng" dirty="0">
                <a:solidFill>
                  <a:srgbClr val="0000FF"/>
                </a:solidFill>
                <a:latin typeface="Calibri" panose="020F0502020204030204" pitchFamily="34" charset="0"/>
                <a:hlinkClick r:id="rId3" tooltip="http://webapp1.ode.state.oh.us/emis/certification/disSearch.asp  &#10;Ctrl + Click to follow link"/>
              </a:rPr>
              <a:t>http://webapp1.ode.state.oh.us/emis/certification/disSearch.asp</a:t>
            </a:r>
            <a:r>
              <a:rPr lang="en-US" sz="1100" dirty="0">
                <a:solidFill>
                  <a:srgbClr val="000000"/>
                </a:solidFill>
                <a:latin typeface="Calibri" panose="020F0502020204030204" pitchFamily="34" charset="0"/>
              </a:rPr>
              <a:t>.</a:t>
            </a:r>
            <a:endParaRPr lang="en-US" sz="1100" b="0" i="0" dirty="0">
              <a:solidFill>
                <a:srgbClr val="000000"/>
              </a:solidFill>
              <a:effectLst/>
              <a:latin typeface="Verdana" panose="020B0604030504040204" pitchFamily="34" charset="0"/>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38</a:t>
            </a:fld>
            <a:endParaRPr lang="en-US" dirty="0"/>
          </a:p>
        </p:txBody>
      </p:sp>
      <p:sp>
        <p:nvSpPr>
          <p:cNvPr id="5" name="Date Placeholder 4">
            <a:extLst>
              <a:ext uri="{FF2B5EF4-FFF2-40B4-BE49-F238E27FC236}">
                <a16:creationId xmlns:a16="http://schemas.microsoft.com/office/drawing/2014/main" id="{77FD6056-7CA7-45E4-AD05-0BFFD8DF839B}"/>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05988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 Chec</a:t>
            </a:r>
            <a:r>
              <a:rPr lang="en-US" baseline="0" dirty="0"/>
              <a:t>k Type looks for any certification for the teacher of record. The N Check Types indicates that no check is required.   </a:t>
            </a:r>
            <a:r>
              <a:rPr lang="en-US" dirty="0">
                <a:latin typeface="Calibri" panose="020F0502020204030204" pitchFamily="34" charset="0"/>
                <a:ea typeface="Calibri" panose="020F0502020204030204" pitchFamily="34" charset="0"/>
                <a:cs typeface="Times New Roman" panose="02020603050405020304" pitchFamily="18" charset="0"/>
              </a:rPr>
              <a:t>Educational Options include - testing out, educational travel, independent study, internships, community service, work-based learning.</a:t>
            </a:r>
          </a:p>
          <a:p>
            <a:r>
              <a:rPr lang="en-US" baseline="0" dirty="0"/>
              <a:t>Clarification on Educational Option – Cherwell ticket 6874, Question asked for additional clarification and if a course being offered online with no other unique elements/circumstances could be reported as an Educational Option. Response from ODE- “Educational options are largely determined locally. However, there is generally more to them than just being taught online. As you said, there needs to be an instructional plan and oversight. And it is true that often the courses are not taught by district teachers. Though that's not always the case. They're also generally unique to a student, not to an entire class of students. So, for instance, there may be one student traveling abroad and a plan has been developed to allow that student to learn while traveling and incorporates their travels into their curriculum. Unfortunately, I really cannot provide more guidance on educational options. However, I can say that if the district is essentially just providing their regular classes online--whether the entire district is doing online education or students can elect to attend online or in person--it is not an educational option. Many districts are offering online courses this year; some are 100% online, some are hybrids between face to face and online. They shouldn't be reporting them as educational options. They're making changes to keep kids and communities safe; they're not creating special instruction plans to offer educational options.”</a:t>
            </a:r>
          </a:p>
        </p:txBody>
      </p:sp>
      <p:sp>
        <p:nvSpPr>
          <p:cNvPr id="4" name="Slide Number Placeholder 3"/>
          <p:cNvSpPr>
            <a:spLocks noGrp="1"/>
          </p:cNvSpPr>
          <p:nvPr>
            <p:ph type="sldNum" sz="quarter" idx="10"/>
          </p:nvPr>
        </p:nvSpPr>
        <p:spPr/>
        <p:txBody>
          <a:bodyPr/>
          <a:lstStyle/>
          <a:p>
            <a:fld id="{A14D76B5-9437-466B-8333-8FA70E4511FB}" type="slidenum">
              <a:rPr lang="en-US" smtClean="0"/>
              <a:t>39</a:t>
            </a:fld>
            <a:endParaRPr lang="en-US" dirty="0"/>
          </a:p>
        </p:txBody>
      </p:sp>
      <p:sp>
        <p:nvSpPr>
          <p:cNvPr id="5" name="Date Placeholder 4">
            <a:extLst>
              <a:ext uri="{FF2B5EF4-FFF2-40B4-BE49-F238E27FC236}">
                <a16:creationId xmlns:a16="http://schemas.microsoft.com/office/drawing/2014/main" id="{6A7D1185-5393-4A86-BA32-0403F57DBC9F}"/>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05201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segment of the data that appears on the LRC using data from the initial staff and course collection. Temporary and conditional credentials can be seen in the Educator Profile Search. </a:t>
            </a:r>
          </a:p>
        </p:txBody>
      </p:sp>
      <p:sp>
        <p:nvSpPr>
          <p:cNvPr id="4" name="Slide Number Placeholder 3"/>
          <p:cNvSpPr>
            <a:spLocks noGrp="1"/>
          </p:cNvSpPr>
          <p:nvPr>
            <p:ph type="sldNum" sz="quarter" idx="5"/>
          </p:nvPr>
        </p:nvSpPr>
        <p:spPr/>
        <p:txBody>
          <a:bodyPr/>
          <a:lstStyle/>
          <a:p>
            <a:fld id="{A14D76B5-9437-466B-8333-8FA70E4511FB}" type="slidenum">
              <a:rPr lang="en-US" smtClean="0"/>
              <a:t>4</a:t>
            </a:fld>
            <a:endParaRPr lang="en-US" dirty="0"/>
          </a:p>
        </p:txBody>
      </p:sp>
      <p:sp>
        <p:nvSpPr>
          <p:cNvPr id="5" name="Date Placeholder 4">
            <a:extLst>
              <a:ext uri="{FF2B5EF4-FFF2-40B4-BE49-F238E27FC236}">
                <a16:creationId xmlns:a16="http://schemas.microsoft.com/office/drawing/2014/main" id="{1879E65E-35D6-4746-B4D9-81CC9A4C52EA}"/>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744273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40</a:t>
            </a:fld>
            <a:endParaRPr lang="en-US" dirty="0"/>
          </a:p>
        </p:txBody>
      </p:sp>
      <p:sp>
        <p:nvSpPr>
          <p:cNvPr id="5" name="Date Placeholder 4">
            <a:extLst>
              <a:ext uri="{FF2B5EF4-FFF2-40B4-BE49-F238E27FC236}">
                <a16:creationId xmlns:a16="http://schemas.microsoft.com/office/drawing/2014/main" id="{6BD5A643-5884-4573-B033-AB8B911AAC09}"/>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008056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41</a:t>
            </a:fld>
            <a:endParaRPr lang="en-US" dirty="0"/>
          </a:p>
        </p:txBody>
      </p:sp>
      <p:sp>
        <p:nvSpPr>
          <p:cNvPr id="5" name="Date Placeholder 4">
            <a:extLst>
              <a:ext uri="{FF2B5EF4-FFF2-40B4-BE49-F238E27FC236}">
                <a16:creationId xmlns:a16="http://schemas.microsoft.com/office/drawing/2014/main" id="{7465F23B-7253-4D77-8798-57DAD551444F}"/>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69244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42</a:t>
            </a:fld>
            <a:endParaRPr lang="en-US" dirty="0"/>
          </a:p>
        </p:txBody>
      </p:sp>
      <p:sp>
        <p:nvSpPr>
          <p:cNvPr id="5" name="Date Placeholder 4">
            <a:extLst>
              <a:ext uri="{FF2B5EF4-FFF2-40B4-BE49-F238E27FC236}">
                <a16:creationId xmlns:a16="http://schemas.microsoft.com/office/drawing/2014/main" id="{F0564459-EC6E-4CAD-A177-BB13DDEE2137}"/>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486373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43</a:t>
            </a:fld>
            <a:endParaRPr lang="en-US" dirty="0"/>
          </a:p>
        </p:txBody>
      </p:sp>
      <p:sp>
        <p:nvSpPr>
          <p:cNvPr id="5" name="Date Placeholder 4">
            <a:extLst>
              <a:ext uri="{FF2B5EF4-FFF2-40B4-BE49-F238E27FC236}">
                <a16:creationId xmlns:a16="http://schemas.microsoft.com/office/drawing/2014/main" id="{BCF8B07C-9AC1-480F-9E91-07F413F695F2}"/>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8282120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the ODE website for “Educator Profile Search”. Bookmark the</a:t>
            </a:r>
            <a:r>
              <a:rPr lang="en-US" baseline="0" dirty="0"/>
              <a:t> education search tool for quick access or log into your OH|ID account to access the Educator Licensure and Records (CORE) App. Searching by Educator State ID is the fastest way to find a specific person. Note the “Help” link which contains the User Manual, web page link, and contact information for the Office of Educator Licensure. </a:t>
            </a:r>
            <a:br>
              <a:rPr lang="en-US" baseline="0" dirty="0"/>
            </a:br>
            <a:r>
              <a:rPr lang="en-US" baseline="0" dirty="0"/>
              <a: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44</a:t>
            </a:fld>
            <a:endParaRPr lang="en-US" dirty="0"/>
          </a:p>
        </p:txBody>
      </p:sp>
      <p:sp>
        <p:nvSpPr>
          <p:cNvPr id="5" name="Date Placeholder 4">
            <a:extLst>
              <a:ext uri="{FF2B5EF4-FFF2-40B4-BE49-F238E27FC236}">
                <a16:creationId xmlns:a16="http://schemas.microsoft.com/office/drawing/2014/main" id="{0A88D889-2EF1-43BC-ADD5-AF9594CEE727}"/>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706259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dirty="0"/>
              <a:t>In the prior version of the educator search, it was necessary to click on “credentials” to view license information. Additional information includes application status, documents, account information, and assignment data. An active credential should</a:t>
            </a:r>
            <a:r>
              <a:rPr lang="en-US" baseline="0" dirty="0"/>
              <a:t> have a status of “Issued”. Other statuses include inactive and expired. You can view the application status if you scroll down the screen.</a:t>
            </a:r>
            <a:endParaRPr lang="en-US" dirty="0"/>
          </a:p>
          <a:p>
            <a:r>
              <a:rPr lang="en-US" dirty="0"/>
              <a:t> </a:t>
            </a:r>
          </a:p>
        </p:txBody>
      </p:sp>
      <p:sp>
        <p:nvSpPr>
          <p:cNvPr id="4" name="Slide Number Placeholder 3"/>
          <p:cNvSpPr>
            <a:spLocks noGrp="1"/>
          </p:cNvSpPr>
          <p:nvPr>
            <p:ph type="sldNum" sz="quarter" idx="10"/>
          </p:nvPr>
        </p:nvSpPr>
        <p:spPr/>
        <p:txBody>
          <a:bodyPr/>
          <a:lstStyle/>
          <a:p>
            <a:fld id="{A14D76B5-9437-466B-8333-8FA70E4511FB}" type="slidenum">
              <a:rPr lang="en-US" smtClean="0"/>
              <a:t>45</a:t>
            </a:fld>
            <a:endParaRPr lang="en-US" dirty="0"/>
          </a:p>
        </p:txBody>
      </p:sp>
      <p:sp>
        <p:nvSpPr>
          <p:cNvPr id="5" name="Date Placeholder 4">
            <a:extLst>
              <a:ext uri="{FF2B5EF4-FFF2-40B4-BE49-F238E27FC236}">
                <a16:creationId xmlns:a16="http://schemas.microsoft.com/office/drawing/2014/main" id="{16E5805F-1267-422F-89F1-A5E5823A3AA0}"/>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29892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way to get all data for a school/district into Excel. Note that the search also brings back nonteaching staff and expired certifications/licenses. Filter to exclude expired records from spreadsheet. </a:t>
            </a:r>
          </a:p>
        </p:txBody>
      </p:sp>
      <p:sp>
        <p:nvSpPr>
          <p:cNvPr id="4" name="Slide Number Placeholder 3"/>
          <p:cNvSpPr>
            <a:spLocks noGrp="1"/>
          </p:cNvSpPr>
          <p:nvPr>
            <p:ph type="sldNum" sz="quarter" idx="5"/>
          </p:nvPr>
        </p:nvSpPr>
        <p:spPr/>
        <p:txBody>
          <a:bodyPr/>
          <a:lstStyle/>
          <a:p>
            <a:fld id="{A14D76B5-9437-466B-8333-8FA70E4511FB}" type="slidenum">
              <a:rPr lang="en-US" smtClean="0"/>
              <a:t>46</a:t>
            </a:fld>
            <a:endParaRPr lang="en-US" dirty="0"/>
          </a:p>
        </p:txBody>
      </p:sp>
      <p:sp>
        <p:nvSpPr>
          <p:cNvPr id="5" name="Date Placeholder 4">
            <a:extLst>
              <a:ext uri="{FF2B5EF4-FFF2-40B4-BE49-F238E27FC236}">
                <a16:creationId xmlns:a16="http://schemas.microsoft.com/office/drawing/2014/main" id="{8F356FB0-BF0C-4C89-93E5-1DD954A67D0C}"/>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411231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 “Issued” vs “Expired” status as well as the teaching fields, endorsements and limitations. Endorsements are similar to teaching fields and would be listed on the credential.</a:t>
            </a:r>
          </a:p>
          <a:p>
            <a:pPr marL="342857" indent="-342857">
              <a:lnSpc>
                <a:spcPct val="107000"/>
              </a:lnSpc>
              <a:buFont typeface="Symbol" panose="05050102010706020507" pitchFamily="18" charset="2"/>
              <a:buChar char=""/>
            </a:pPr>
            <a:r>
              <a:rPr lang="en-US" sz="11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Teacher Cert Assignment Data (assigned to district)</a:t>
            </a:r>
            <a:endPar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857" lvl="1" indent="-285714">
              <a:lnSpc>
                <a:spcPct val="107000"/>
              </a:lnSpc>
              <a:buFont typeface="Courier New" panose="02070309020205020404" pitchFamily="49" charset="0"/>
              <a:buChar char="o"/>
            </a:pPr>
            <a:r>
              <a:rPr lang="en-US" sz="11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OH|ID</a:t>
            </a:r>
            <a:endPar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857" lvl="1" indent="-285714">
              <a:lnSpc>
                <a:spcPct val="107000"/>
              </a:lnSpc>
              <a:buFont typeface="Courier New" panose="02070309020205020404" pitchFamily="49" charset="0"/>
              <a:buChar char="o"/>
            </a:pPr>
            <a:r>
              <a:rPr lang="en-US" sz="11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Educator Licensure &amp; Records (CORE)</a:t>
            </a:r>
            <a:endPar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857" lvl="1" indent="-285714">
              <a:lnSpc>
                <a:spcPct val="107000"/>
              </a:lnSpc>
              <a:buFont typeface="Courier New" panose="02070309020205020404" pitchFamily="49" charset="0"/>
              <a:buChar char="o"/>
            </a:pPr>
            <a:r>
              <a:rPr lang="en-US" sz="11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Educator Profile</a:t>
            </a:r>
            <a:endPar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857" lvl="1" indent="-285714">
              <a:lnSpc>
                <a:spcPct val="107000"/>
              </a:lnSpc>
              <a:buFont typeface="Courier New" panose="02070309020205020404" pitchFamily="49" charset="0"/>
              <a:buChar char="o"/>
            </a:pPr>
            <a:r>
              <a:rPr lang="en-US" sz="11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Assignment Data</a:t>
            </a:r>
            <a:endPar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742857" lvl="1" indent="-285714">
              <a:lnSpc>
                <a:spcPct val="107000"/>
              </a:lnSpc>
              <a:spcAft>
                <a:spcPts val="800"/>
              </a:spcAft>
              <a:buFont typeface="Courier New" panose="02070309020205020404" pitchFamily="49" charset="0"/>
              <a:buChar char="o"/>
            </a:pPr>
            <a:r>
              <a:rPr lang="en-US" sz="11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Check if assigned to district</a:t>
            </a:r>
            <a:endParaRPr lang="en-US" sz="1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47</a:t>
            </a:fld>
            <a:endParaRPr lang="en-US" dirty="0"/>
          </a:p>
        </p:txBody>
      </p:sp>
      <p:sp>
        <p:nvSpPr>
          <p:cNvPr id="5" name="Date Placeholder 4">
            <a:extLst>
              <a:ext uri="{FF2B5EF4-FFF2-40B4-BE49-F238E27FC236}">
                <a16:creationId xmlns:a16="http://schemas.microsoft.com/office/drawing/2014/main" id="{8A19C251-2F06-48D8-83DE-8BC5231E97C5}"/>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525254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information on this page and discuss with the group. As it explains, not everything is searchable, and some situations will require districts to reach out to ODE EMIS or the Office of Educator Licensure. On the next two slides we will follow link 1 and link 2. Note that the Early Childhood Education Qualification element is used to report early childhood education teachers who have a degree but not a certificate or license and is reported on the Staff Demographic (CI) Record. See EMIS Newsflash – January 10, 2020, For any of your district’s preschool courses that are appearing on the Teacher Licensure Course (TLC) Status Report with a proper cert flag of N, be sure to review this element for the relevant teacher(s). For preschool teachers who meet one of the numeric options (1–6), accurate reporting will allow their preschool courses to appear on the TLC Status Report as properly certified. PS is not included in the proper cert numbers on the report card. </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48</a:t>
            </a:fld>
            <a:endParaRPr lang="en-US" dirty="0"/>
          </a:p>
        </p:txBody>
      </p:sp>
      <p:sp>
        <p:nvSpPr>
          <p:cNvPr id="5" name="Date Placeholder 4">
            <a:extLst>
              <a:ext uri="{FF2B5EF4-FFF2-40B4-BE49-F238E27FC236}">
                <a16:creationId xmlns:a16="http://schemas.microsoft.com/office/drawing/2014/main" id="{DABCB167-866E-440B-8A87-8E2B1DD01E8B}"/>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7231117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this</a:t>
            </a:r>
            <a:r>
              <a:rPr lang="en-US" baseline="0" dirty="0"/>
              <a:t> is not a search but an explanation of the certification criteria for special education teachers.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49</a:t>
            </a:fld>
            <a:endParaRPr lang="en-US" dirty="0"/>
          </a:p>
        </p:txBody>
      </p:sp>
      <p:sp>
        <p:nvSpPr>
          <p:cNvPr id="5" name="Date Placeholder 4">
            <a:extLst>
              <a:ext uri="{FF2B5EF4-FFF2-40B4-BE49-F238E27FC236}">
                <a16:creationId xmlns:a16="http://schemas.microsoft.com/office/drawing/2014/main" id="{0A1FC9A9-070E-4BFE-AFF9-73827E230244}"/>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3054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3"/>
            <a:ext cx="5608320" cy="3660458"/>
          </a:xfrm>
        </p:spPr>
        <p:txBody>
          <a:bodyPr/>
          <a:lstStyle/>
          <a:p>
            <a:r>
              <a:rPr lang="en-US" dirty="0">
                <a:latin typeface="Calibri" panose="020F0502020204030204" pitchFamily="34" charset="0"/>
                <a:ea typeface="Calibri" panose="020F0502020204030204" pitchFamily="34" charset="0"/>
              </a:rPr>
              <a:t>ESSA file description: “This Assurances report reflects the State certification and licensure determination for each core academic course. It is based on the EMIS Teacher Licensure Course Status Report”</a:t>
            </a:r>
          </a:p>
          <a:p>
            <a:endParaRPr lang="en-US" dirty="0"/>
          </a:p>
          <a:p>
            <a:r>
              <a:rPr lang="en-US" dirty="0"/>
              <a:t>Changes made to data in Final Staff and Course (L) will not be included in this report. When a staff name appears incorrectly on the report, multiple districts could be reporting the State Staff ID with different names or spellings OR the state staff ID is incorrect for one of the schools. An incorrect name does not impact actual data since ODE only uses the State Staff ID.   See ticket 105907 for details.</a:t>
            </a:r>
          </a:p>
          <a:p>
            <a:endParaRPr lang="en-US" dirty="0"/>
          </a:p>
          <a:p>
            <a:r>
              <a:rPr lang="en-US" i="1" dirty="0">
                <a:latin typeface="Calibri" panose="020F0502020204030204" pitchFamily="34" charset="0"/>
                <a:ea typeface="Calibri" panose="020F0502020204030204" pitchFamily="34" charset="0"/>
              </a:rPr>
              <a:t>Wrong staff name on the ESSA report. ODE does not use the name, the state ID is used.  As long as the state ID is reported correctly, the calculations and numbers and such will be correct. And in these situations, the name could change from report to report. It’ll depend on the order in which the data is processed and whether the right name came first or last. And that can change. If districts have this issue, they can have their ITC put in a helpdesk ticket. We do find the other district and reach out to try to get them to correct the data.</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a:t>
            </a:fld>
            <a:endParaRPr lang="en-US" dirty="0"/>
          </a:p>
        </p:txBody>
      </p:sp>
      <p:sp>
        <p:nvSpPr>
          <p:cNvPr id="5" name="Date Placeholder 4">
            <a:extLst>
              <a:ext uri="{FF2B5EF4-FFF2-40B4-BE49-F238E27FC236}">
                <a16:creationId xmlns:a16="http://schemas.microsoft.com/office/drawing/2014/main" id="{F6C5AF2D-4F4A-46E2-BA45-5B316B56BD89}"/>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9572816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If you look at the landing page for the search or the first page in any of the dictionary documents, you'll see the general rule for elementary credentials:</a:t>
            </a:r>
            <a:endParaRPr lang="en-US" b="0" i="0" dirty="0">
              <a:solidFill>
                <a:srgbClr val="000000"/>
              </a:solidFill>
              <a:effectLst/>
              <a:latin typeface="Verdana" panose="020B0604030504040204" pitchFamily="34" charset="0"/>
            </a:endParaRPr>
          </a:p>
          <a:p>
            <a:r>
              <a:rPr lang="en-US" sz="1800" dirty="0">
                <a:solidFill>
                  <a:srgbClr val="000000"/>
                </a:solidFill>
                <a:latin typeface="Calibri" panose="020F0502020204030204" pitchFamily="34" charset="0"/>
              </a:rPr>
              <a:t>"Note that the general rule for elementary credentials (i.e., Kindergarten-Primary (KP), Kindergarten-Elementary (KE), Elementary (EL), Early Childhood (EC)) allows the teachers who hold these credentials to teach any course within the relevant grade range. These situations are not reflected within this search tool. An exception to this rule is for those initially hired on or after July 1, 2013, to teach physical education. These teachers must be licensed in PE and are included in this search tool."</a:t>
            </a:r>
            <a:endParaRPr lang="en-US" b="0" i="0"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50</a:t>
            </a:fld>
            <a:endParaRPr lang="en-US" dirty="0"/>
          </a:p>
        </p:txBody>
      </p:sp>
      <p:sp>
        <p:nvSpPr>
          <p:cNvPr id="5" name="Date Placeholder 4">
            <a:extLst>
              <a:ext uri="{FF2B5EF4-FFF2-40B4-BE49-F238E27FC236}">
                <a16:creationId xmlns:a16="http://schemas.microsoft.com/office/drawing/2014/main" id="{55FB4408-E561-43AB-82F1-1355B8F34A08}"/>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616056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51</a:t>
            </a:fld>
            <a:endParaRPr lang="en-US" dirty="0"/>
          </a:p>
        </p:txBody>
      </p:sp>
      <p:sp>
        <p:nvSpPr>
          <p:cNvPr id="5" name="Date Placeholder 4">
            <a:extLst>
              <a:ext uri="{FF2B5EF4-FFF2-40B4-BE49-F238E27FC236}">
                <a16:creationId xmlns:a16="http://schemas.microsoft.com/office/drawing/2014/main" id="{87743731-369B-405D-A05F-30ADB400C134}"/>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035055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r>
              <a:rPr lang="en-US" dirty="0"/>
              <a:t>Ticket 105755 - Computer Science 290245 (Manually address late Jan. or early Feb. if not updated):</a:t>
            </a:r>
          </a:p>
          <a:p>
            <a:r>
              <a:rPr lang="en-US" dirty="0"/>
              <a:t>Q. </a:t>
            </a:r>
            <a:r>
              <a:rPr lang="en-US" b="0" i="0" dirty="0">
                <a:solidFill>
                  <a:srgbClr val="000000"/>
                </a:solidFill>
                <a:effectLst/>
                <a:latin typeface="Verdana" panose="020B0604030504040204" pitchFamily="34" charset="0"/>
              </a:rPr>
              <a:t>Can you guys please update the </a:t>
            </a:r>
            <a:r>
              <a:rPr lang="en-US" b="0" i="0" dirty="0">
                <a:solidFill>
                  <a:srgbClr val="0000AA"/>
                </a:solidFill>
                <a:effectLst/>
                <a:latin typeface="Verdana" panose="020B0604030504040204" pitchFamily="34" charset="0"/>
                <a:hlinkClick r:id="rId3" tooltip="http://webapp2.ode.state.oh.us/emis/certification/courseSearch.asp   &#10;Ctrl + Click to follow link"/>
              </a:rPr>
              <a:t>Teaching Certificate and License</a:t>
            </a:r>
            <a:r>
              <a:rPr lang="en-US" b="0" i="0" dirty="0">
                <a:solidFill>
                  <a:srgbClr val="000000"/>
                </a:solidFill>
                <a:effectLst/>
                <a:latin typeface="Verdana" panose="020B0604030504040204" pitchFamily="34" charset="0"/>
              </a:rPr>
              <a:t> search page to add the Ohio subject code 290245 (Comp Sci K-8).</a:t>
            </a:r>
            <a:endParaRPr lang="en-US" dirty="0"/>
          </a:p>
          <a:p>
            <a:r>
              <a:rPr lang="en-US" dirty="0"/>
              <a:t>A. </a:t>
            </a:r>
            <a:r>
              <a:rPr lang="en-US" sz="1800" dirty="0">
                <a:solidFill>
                  <a:srgbClr val="000000"/>
                </a:solidFill>
                <a:latin typeface="Calibri" panose="020F0502020204030204" pitchFamily="34" charset="0"/>
              </a:rPr>
              <a:t>Because we don't have checks from the business office for these computer science courses, we have had to update the TLCS report manually. This is actually done by the data managers in the Office of Educator Licensure and is done either at the very end of the Initial Collection or just after it closes.</a:t>
            </a:r>
            <a:endParaRPr lang="en-US" b="0" i="0" dirty="0">
              <a:solidFill>
                <a:srgbClr val="000000"/>
              </a:solidFill>
              <a:effectLst/>
              <a:latin typeface="Verdana" panose="020B0604030504040204" pitchFamily="34" charset="0"/>
            </a:endParaRPr>
          </a:p>
          <a:p>
            <a:r>
              <a:rPr lang="en-US" sz="1800" dirty="0">
                <a:solidFill>
                  <a:srgbClr val="000000"/>
                </a:solidFill>
                <a:latin typeface="Calibri" panose="020F0502020204030204" pitchFamily="34" charset="0"/>
              </a:rPr>
              <a:t>I am still trying to get those checks from the business office. My understanding was that they were close to having them ready, but I have not received them. I'm still hopeful we'll get these so that the report can correctly reflect these courses. However, if this doesn't happen, we are aware of this issue and we will manually address it... but not until late January/early February.</a:t>
            </a:r>
            <a:endParaRPr lang="en-US" b="0" i="0"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52</a:t>
            </a:fld>
            <a:endParaRPr lang="en-US" dirty="0"/>
          </a:p>
        </p:txBody>
      </p:sp>
      <p:sp>
        <p:nvSpPr>
          <p:cNvPr id="5" name="Date Placeholder 4">
            <a:extLst>
              <a:ext uri="{FF2B5EF4-FFF2-40B4-BE49-F238E27FC236}">
                <a16:creationId xmlns:a16="http://schemas.microsoft.com/office/drawing/2014/main" id="{55B36298-C24D-4F10-9A79-1F25B0A2120A}"/>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8571867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53</a:t>
            </a:fld>
            <a:endParaRPr lang="en-US" dirty="0"/>
          </a:p>
        </p:txBody>
      </p:sp>
      <p:sp>
        <p:nvSpPr>
          <p:cNvPr id="5" name="Date Placeholder 4">
            <a:extLst>
              <a:ext uri="{FF2B5EF4-FFF2-40B4-BE49-F238E27FC236}">
                <a16:creationId xmlns:a16="http://schemas.microsoft.com/office/drawing/2014/main" id="{6223C502-08CD-4B38-A71B-0287AF12E72F}"/>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94361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54</a:t>
            </a:fld>
            <a:endParaRPr lang="en-US" dirty="0"/>
          </a:p>
        </p:txBody>
      </p:sp>
      <p:sp>
        <p:nvSpPr>
          <p:cNvPr id="5" name="Date Placeholder 4">
            <a:extLst>
              <a:ext uri="{FF2B5EF4-FFF2-40B4-BE49-F238E27FC236}">
                <a16:creationId xmlns:a16="http://schemas.microsoft.com/office/drawing/2014/main" id="{1C868E63-EB7E-44B2-814A-7BA714D74BD6}"/>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550658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dirty="0"/>
              <a:t>As a best practice,</a:t>
            </a:r>
            <a:r>
              <a:rPr lang="en-US" baseline="0" dirty="0"/>
              <a:t> </a:t>
            </a:r>
            <a:r>
              <a:rPr lang="en-US" dirty="0"/>
              <a:t>encourage districts</a:t>
            </a:r>
            <a:r>
              <a:rPr lang="en-US" baseline="0" dirty="0"/>
              <a:t> to keep notes from previous troubleshooting of these reports to save time as the reports continue to be released. </a:t>
            </a:r>
            <a:endParaRPr lang="en-US" strike="sngStrike" dirty="0"/>
          </a:p>
        </p:txBody>
      </p:sp>
      <p:sp>
        <p:nvSpPr>
          <p:cNvPr id="4" name="Slide Number Placeholder 3"/>
          <p:cNvSpPr>
            <a:spLocks noGrp="1"/>
          </p:cNvSpPr>
          <p:nvPr>
            <p:ph type="sldNum" sz="quarter" idx="10"/>
          </p:nvPr>
        </p:nvSpPr>
        <p:spPr/>
        <p:txBody>
          <a:bodyPr/>
          <a:lstStyle/>
          <a:p>
            <a:fld id="{A14D76B5-9437-466B-8333-8FA70E4511FB}" type="slidenum">
              <a:rPr lang="en-US" smtClean="0"/>
              <a:t>55</a:t>
            </a:fld>
            <a:endParaRPr lang="en-US" dirty="0"/>
          </a:p>
        </p:txBody>
      </p:sp>
      <p:sp>
        <p:nvSpPr>
          <p:cNvPr id="5" name="Date Placeholder 4">
            <a:extLst>
              <a:ext uri="{FF2B5EF4-FFF2-40B4-BE49-F238E27FC236}">
                <a16:creationId xmlns:a16="http://schemas.microsoft.com/office/drawing/2014/main" id="{1EA8F281-D390-4CFC-8877-02FADD417E00}"/>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8773069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a:t>
            </a:r>
            <a:r>
              <a:rPr lang="en-US" baseline="0" dirty="0"/>
              <a:t> students enrolled in the course are not being reported due to a date issue, correct the dates so that the students get reported.</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56</a:t>
            </a:fld>
            <a:endParaRPr lang="en-US" dirty="0"/>
          </a:p>
        </p:txBody>
      </p:sp>
      <p:sp>
        <p:nvSpPr>
          <p:cNvPr id="5" name="Date Placeholder 4">
            <a:extLst>
              <a:ext uri="{FF2B5EF4-FFF2-40B4-BE49-F238E27FC236}">
                <a16:creationId xmlns:a16="http://schemas.microsoft.com/office/drawing/2014/main" id="{17C175FC-3711-46FE-A3C2-1923E9C8FF18}"/>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1181432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a:t>
            </a:r>
            <a:r>
              <a:rPr lang="en-US" baseline="0" dirty="0"/>
              <a:t> students enrolled in the course are not being reported due to a date issue, correct the dates so that the students get reported.</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57</a:t>
            </a:fld>
            <a:endParaRPr lang="en-US" dirty="0"/>
          </a:p>
        </p:txBody>
      </p:sp>
      <p:sp>
        <p:nvSpPr>
          <p:cNvPr id="5" name="Date Placeholder 4">
            <a:extLst>
              <a:ext uri="{FF2B5EF4-FFF2-40B4-BE49-F238E27FC236}">
                <a16:creationId xmlns:a16="http://schemas.microsoft.com/office/drawing/2014/main" id="{FA712EB0-667E-4133-9EA7-737B76BA81A9}"/>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0387554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Ticket 106019 – </a:t>
            </a:r>
          </a:p>
          <a:p>
            <a:r>
              <a:rPr lang="en-US" b="0" i="0">
                <a:solidFill>
                  <a:srgbClr val="000000"/>
                </a:solidFill>
                <a:effectLst/>
                <a:latin typeface="Verdana" panose="020B0604030504040204" pitchFamily="34" charset="0"/>
              </a:rPr>
              <a:t>Q. Gifted </a:t>
            </a:r>
            <a:r>
              <a:rPr lang="en-US" b="0" i="0" dirty="0">
                <a:solidFill>
                  <a:srgbClr val="000000"/>
                </a:solidFill>
                <a:effectLst/>
                <a:latin typeface="Verdana" panose="020B0604030504040204" pitchFamily="34" charset="0"/>
              </a:rPr>
              <a:t>endorsement teaching regular ed class. If a teacher has gifted endorsement and is teaching a regular education course that is not marked gifted, would the teacher need to have valid certification in the specific subject area?</a:t>
            </a:r>
          </a:p>
          <a:p>
            <a:r>
              <a:rPr lang="en-US" dirty="0"/>
              <a:t> </a:t>
            </a:r>
          </a:p>
          <a:p>
            <a:r>
              <a:rPr lang="en-US" b="0" i="0" dirty="0">
                <a:solidFill>
                  <a:srgbClr val="000000"/>
                </a:solidFill>
                <a:effectLst/>
                <a:latin typeface="Calibri" panose="020F0502020204030204" pitchFamily="34" charset="0"/>
              </a:rPr>
              <a:t>A. It is correct that this teacher will appear as not properly certified for courses that are being evaluated as regular ed classes. To appear as properly certified, she would need </a:t>
            </a:r>
            <a:r>
              <a:rPr lang="en-US" b="0" i="0" dirty="0" err="1">
                <a:solidFill>
                  <a:srgbClr val="000000"/>
                </a:solidFill>
                <a:effectLst/>
                <a:latin typeface="Calibri" panose="020F0502020204030204" pitchFamily="34" charset="0"/>
              </a:rPr>
              <a:t>need</a:t>
            </a:r>
            <a:r>
              <a:rPr lang="en-US" b="0" i="0" dirty="0">
                <a:solidFill>
                  <a:srgbClr val="000000"/>
                </a:solidFill>
                <a:effectLst/>
                <a:latin typeface="Calibri" panose="020F0502020204030204" pitchFamily="34" charset="0"/>
              </a:rPr>
              <a:t> additional licensure.</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58</a:t>
            </a:fld>
            <a:endParaRPr lang="en-US" dirty="0"/>
          </a:p>
        </p:txBody>
      </p:sp>
      <p:sp>
        <p:nvSpPr>
          <p:cNvPr id="5" name="Date Placeholder 4">
            <a:extLst>
              <a:ext uri="{FF2B5EF4-FFF2-40B4-BE49-F238E27FC236}">
                <a16:creationId xmlns:a16="http://schemas.microsoft.com/office/drawing/2014/main" id="{E43074FC-356C-471C-9003-E119B6DCE5BD}"/>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124069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59</a:t>
            </a:fld>
            <a:endParaRPr lang="en-US" dirty="0"/>
          </a:p>
        </p:txBody>
      </p:sp>
      <p:sp>
        <p:nvSpPr>
          <p:cNvPr id="5" name="Date Placeholder 4">
            <a:extLst>
              <a:ext uri="{FF2B5EF4-FFF2-40B4-BE49-F238E27FC236}">
                <a16:creationId xmlns:a16="http://schemas.microsoft.com/office/drawing/2014/main" id="{D7142869-F83B-4210-B49D-75341FEB196A}"/>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38592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Ticket 103549 details:</a:t>
            </a:r>
          </a:p>
          <a:p>
            <a:pPr algn="l"/>
            <a:r>
              <a:rPr lang="en-US" b="0" i="0" dirty="0">
                <a:solidFill>
                  <a:srgbClr val="000000"/>
                </a:solidFill>
                <a:effectLst/>
                <a:latin typeface="Verdana" panose="020B0604030504040204" pitchFamily="34" charset="0"/>
              </a:rPr>
              <a:t>Q. Supt has the following question: The Local Equitable Access Planning Analysis Tool reported that we had "out of field courses" being taught at McCormick (022244). This would by for FY21. How can we determine which courses those were?</a:t>
            </a:r>
          </a:p>
          <a:p>
            <a:pPr algn="l"/>
            <a:r>
              <a:rPr lang="en-US" b="0" i="0" dirty="0">
                <a:solidFill>
                  <a:srgbClr val="000000"/>
                </a:solidFill>
                <a:effectLst/>
                <a:latin typeface="Verdana" panose="020B0604030504040204" pitchFamily="34" charset="0"/>
              </a:rPr>
              <a:t>I searched some other tickets - most of them didn't pertain or said to contact equity@education.ohio.gov. Another mentioned to see the Departments resources on Local Equity Plans.  In looking at the Resource guide - I see that "Out of Field Teachers" (not courses) - defined as "A teacher who is teaching a core academic course that he or she is not licensed to teach".  In reviewing the district's TLC for FY21 - there were 4 critical errors for teachers/courses but all 4 of those were not certified because there were no students in the course. </a:t>
            </a:r>
          </a:p>
          <a:p>
            <a:pPr algn="l"/>
            <a:r>
              <a:rPr lang="en-US" b="0" i="0" dirty="0">
                <a:solidFill>
                  <a:srgbClr val="000000"/>
                </a:solidFill>
                <a:effectLst/>
                <a:latin typeface="Verdana" panose="020B0604030504040204" pitchFamily="34" charset="0"/>
              </a:rPr>
              <a:t>Is this the reason for the district having "out of field courses"?</a:t>
            </a:r>
          </a:p>
          <a:p>
            <a:endParaRPr lang="en-US" dirty="0"/>
          </a:p>
          <a:p>
            <a:r>
              <a:rPr lang="en-US" dirty="0"/>
              <a:t>A. Y</a:t>
            </a:r>
            <a:r>
              <a:rPr lang="en-US" b="0" i="0" dirty="0">
                <a:solidFill>
                  <a:srgbClr val="000000"/>
                </a:solidFill>
                <a:effectLst/>
                <a:latin typeface="Calibri" panose="020F0502020204030204" pitchFamily="34" charset="0"/>
              </a:rPr>
              <a:t>es, if a course is judged to be not properly certified because it has been reported as having 0 student enrollment, that would show up in the Equitable Access tool. Reviewing the TLC Status report or the ESSA Assurances report is one way to see this.</a:t>
            </a:r>
            <a:r>
              <a:rPr lang="en-US" dirty="0"/>
              <a:t/>
            </a:r>
            <a:br>
              <a:rPr lang="en-US" dirty="0"/>
            </a:br>
            <a:r>
              <a:rPr lang="en-US" b="0" i="0" dirty="0">
                <a:solidFill>
                  <a:srgbClr val="000000"/>
                </a:solidFill>
                <a:effectLst/>
                <a:latin typeface="Calibri" panose="020F0502020204030204" pitchFamily="34" charset="0"/>
              </a:rPr>
              <a:t>Note that for 2022, the list of such courses is immediately available to each district through the Equitable Access Analysis Tool in the SDC under the “District Out of Field Courses” tab.</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a:t>
            </a:fld>
            <a:endParaRPr lang="en-US" dirty="0"/>
          </a:p>
        </p:txBody>
      </p:sp>
      <p:sp>
        <p:nvSpPr>
          <p:cNvPr id="5" name="Date Placeholder 4">
            <a:extLst>
              <a:ext uri="{FF2B5EF4-FFF2-40B4-BE49-F238E27FC236}">
                <a16:creationId xmlns:a16="http://schemas.microsoft.com/office/drawing/2014/main" id="{C1FABBD7-1D23-4D89-A2A5-0A40EF5A3651}"/>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7491876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12/08/2022</a:t>
            </a:r>
            <a:endParaRPr lang="en-US" dirty="0"/>
          </a:p>
        </p:txBody>
      </p:sp>
      <p:sp>
        <p:nvSpPr>
          <p:cNvPr id="5" name="Slide Number Placeholder 4"/>
          <p:cNvSpPr>
            <a:spLocks noGrp="1"/>
          </p:cNvSpPr>
          <p:nvPr>
            <p:ph type="sldNum" sz="quarter" idx="5"/>
          </p:nvPr>
        </p:nvSpPr>
        <p:spPr/>
        <p:txBody>
          <a:bodyPr/>
          <a:lstStyle/>
          <a:p>
            <a:fld id="{A14D76B5-9437-466B-8333-8FA70E4511FB}" type="slidenum">
              <a:rPr lang="en-US" smtClean="0"/>
              <a:t>60</a:t>
            </a:fld>
            <a:endParaRPr lang="en-US" dirty="0"/>
          </a:p>
        </p:txBody>
      </p:sp>
    </p:spTree>
    <p:extLst>
      <p:ext uri="{BB962C8B-B14F-4D97-AF65-F5344CB8AC3E}">
        <p14:creationId xmlns:p14="http://schemas.microsoft.com/office/powerpoint/2010/main" val="31148427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14D76B5-9437-466B-8333-8FA70E4511FB}" type="slidenum">
              <a:rPr lang="en-US" smtClean="0"/>
              <a:t>61</a:t>
            </a:fld>
            <a:endParaRPr lang="en-US" dirty="0"/>
          </a:p>
        </p:txBody>
      </p:sp>
      <p:sp>
        <p:nvSpPr>
          <p:cNvPr id="5" name="Date Placeholder 4">
            <a:extLst>
              <a:ext uri="{FF2B5EF4-FFF2-40B4-BE49-F238E27FC236}">
                <a16:creationId xmlns:a16="http://schemas.microsoft.com/office/drawing/2014/main" id="{B5C781A8-3FCC-48A9-B958-FA47FAC3EBEE}"/>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3453785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credential indicates that this teacher will only be properly certified at this specific IRN.</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62</a:t>
            </a:fld>
            <a:endParaRPr lang="en-US" dirty="0"/>
          </a:p>
        </p:txBody>
      </p:sp>
      <p:sp>
        <p:nvSpPr>
          <p:cNvPr id="5" name="Date Placeholder 4">
            <a:extLst>
              <a:ext uri="{FF2B5EF4-FFF2-40B4-BE49-F238E27FC236}">
                <a16:creationId xmlns:a16="http://schemas.microsoft.com/office/drawing/2014/main" id="{87BF81B6-125B-410E-8D92-1538AD16532F}"/>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933764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Ticket 462 – subject accelerated student in 6</a:t>
            </a:r>
            <a:r>
              <a:rPr lang="en-US" baseline="30000" dirty="0"/>
              <a:t>th</a:t>
            </a:r>
            <a:r>
              <a:rPr lang="en-US" baseline="0" dirty="0"/>
              <a:t> </a:t>
            </a:r>
            <a:r>
              <a:rPr lang="en-US" dirty="0"/>
              <a:t>grade in</a:t>
            </a:r>
            <a:r>
              <a:rPr lang="en-US" baseline="0" dirty="0"/>
              <a:t> a course being taught with a staff member who has a 7 -12 certification could generate result code TL0009 if for example they are the only student(s) in the course or make up more than 50% of the students enrolled in the course</a:t>
            </a:r>
          </a:p>
          <a:p>
            <a:endParaRPr lang="en-US" strike="sngStrike" baseline="0" dirty="0"/>
          </a:p>
          <a:p>
            <a:r>
              <a:rPr lang="en-US" b="0" i="0" dirty="0">
                <a:solidFill>
                  <a:srgbClr val="000000"/>
                </a:solidFill>
                <a:effectLst/>
                <a:latin typeface="Calibri" panose="020F0502020204030204" pitchFamily="34" charset="0"/>
              </a:rPr>
              <a:t>Ticket 7734 – </a:t>
            </a:r>
          </a:p>
          <a:p>
            <a:pPr marL="171428" indent="-171428">
              <a:buFont typeface="Arial" panose="020B0604020202020204" pitchFamily="34" charset="0"/>
              <a:buChar char="•"/>
            </a:pPr>
            <a:r>
              <a:rPr lang="en-US" b="0" i="0" dirty="0">
                <a:solidFill>
                  <a:srgbClr val="000000"/>
                </a:solidFill>
                <a:effectLst/>
                <a:latin typeface="Verdana" panose="020B0604030504040204" pitchFamily="34" charset="0"/>
              </a:rPr>
              <a:t>delivery method CI, Computer as Instructor</a:t>
            </a:r>
          </a:p>
          <a:p>
            <a:pPr marL="171428" indent="-171428">
              <a:buFont typeface="Arial" panose="020B0604020202020204" pitchFamily="34" charset="0"/>
              <a:buChar char="•"/>
            </a:pPr>
            <a:r>
              <a:rPr lang="en-US" b="0" i="0" dirty="0">
                <a:solidFill>
                  <a:srgbClr val="000000"/>
                </a:solidFill>
                <a:effectLst/>
                <a:latin typeface="Verdana" panose="020B0604030504040204" pitchFamily="34" charset="0"/>
              </a:rPr>
              <a:t>student population SE</a:t>
            </a:r>
          </a:p>
          <a:p>
            <a:pPr marL="171428" indent="-171428">
              <a:buFont typeface="Arial" panose="020B0604020202020204" pitchFamily="34" charset="0"/>
              <a:buChar char="•"/>
            </a:pPr>
            <a:r>
              <a:rPr lang="en-US" b="0" i="0" dirty="0">
                <a:solidFill>
                  <a:srgbClr val="000000"/>
                </a:solidFill>
                <a:effectLst/>
                <a:latin typeface="Verdana" panose="020B0604030504040204" pitchFamily="34" charset="0"/>
              </a:rPr>
              <a:t>curriculum code OT</a:t>
            </a:r>
          </a:p>
          <a:p>
            <a:pPr marL="171428" indent="-171428">
              <a:buFont typeface="Arial" panose="020B0604020202020204" pitchFamily="34" charset="0"/>
              <a:buChar char="•"/>
            </a:pPr>
            <a:r>
              <a:rPr lang="en-US" b="0" i="0" dirty="0">
                <a:solidFill>
                  <a:srgbClr val="000000"/>
                </a:solidFill>
                <a:effectLst/>
                <a:latin typeface="Verdana" panose="020B0604030504040204" pitchFamily="34" charset="0"/>
              </a:rPr>
              <a:t>education option NO</a:t>
            </a:r>
          </a:p>
          <a:p>
            <a:pPr marL="171428" indent="-171428">
              <a:buFont typeface="Arial" panose="020B0604020202020204" pitchFamily="34" charset="0"/>
              <a:buChar char="•"/>
            </a:pPr>
            <a:r>
              <a:rPr lang="en-US" b="0" i="0" dirty="0">
                <a:solidFill>
                  <a:srgbClr val="000000"/>
                </a:solidFill>
                <a:effectLst/>
                <a:latin typeface="Calibri" panose="020F0502020204030204" pitchFamily="34" charset="0"/>
              </a:rPr>
              <a:t>Student population "trumps" delivery method. So the person overseeing a CI course that is a special ed course would need to be appropriately credentialed for special education.</a:t>
            </a:r>
            <a:endParaRPr lang="en-US" strike="sngStrike" dirty="0"/>
          </a:p>
        </p:txBody>
      </p:sp>
      <p:sp>
        <p:nvSpPr>
          <p:cNvPr id="4" name="Slide Number Placeholder 3"/>
          <p:cNvSpPr>
            <a:spLocks noGrp="1"/>
          </p:cNvSpPr>
          <p:nvPr>
            <p:ph type="sldNum" sz="quarter" idx="10"/>
          </p:nvPr>
        </p:nvSpPr>
        <p:spPr/>
        <p:txBody>
          <a:bodyPr/>
          <a:lstStyle/>
          <a:p>
            <a:fld id="{A14D76B5-9437-466B-8333-8FA70E4511FB}" type="slidenum">
              <a:rPr lang="en-US" smtClean="0"/>
              <a:t>63</a:t>
            </a:fld>
            <a:endParaRPr lang="en-US" dirty="0"/>
          </a:p>
        </p:txBody>
      </p:sp>
      <p:sp>
        <p:nvSpPr>
          <p:cNvPr id="5" name="Date Placeholder 4">
            <a:extLst>
              <a:ext uri="{FF2B5EF4-FFF2-40B4-BE49-F238E27FC236}">
                <a16:creationId xmlns:a16="http://schemas.microsoft.com/office/drawing/2014/main" id="{89D8B4EE-6065-47D7-B1B7-D978D9D8553B}"/>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8139999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64</a:t>
            </a:fld>
            <a:endParaRPr lang="en-US" dirty="0"/>
          </a:p>
        </p:txBody>
      </p:sp>
      <p:sp>
        <p:nvSpPr>
          <p:cNvPr id="5" name="Date Placeholder 4">
            <a:extLst>
              <a:ext uri="{FF2B5EF4-FFF2-40B4-BE49-F238E27FC236}">
                <a16:creationId xmlns:a16="http://schemas.microsoft.com/office/drawing/2014/main" id="{91D4DB03-B959-43C2-BDC8-915BAE0465B8}"/>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2531118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65</a:t>
            </a:fld>
            <a:endParaRPr lang="en-US" dirty="0"/>
          </a:p>
        </p:txBody>
      </p:sp>
      <p:sp>
        <p:nvSpPr>
          <p:cNvPr id="5" name="Date Placeholder 4">
            <a:extLst>
              <a:ext uri="{FF2B5EF4-FFF2-40B4-BE49-F238E27FC236}">
                <a16:creationId xmlns:a16="http://schemas.microsoft.com/office/drawing/2014/main" id="{D5EA8F5C-63DB-4951-9C20-D5787E4C1B58}"/>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4687069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66</a:t>
            </a:fld>
            <a:endParaRPr lang="en-US" dirty="0"/>
          </a:p>
        </p:txBody>
      </p:sp>
      <p:sp>
        <p:nvSpPr>
          <p:cNvPr id="5" name="Date Placeholder 4">
            <a:extLst>
              <a:ext uri="{FF2B5EF4-FFF2-40B4-BE49-F238E27FC236}">
                <a16:creationId xmlns:a16="http://schemas.microsoft.com/office/drawing/2014/main" id="{A00FE9B7-2303-40F2-A689-ACD2B42C742D}"/>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5714779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Sort can be done in data tab or home tab</a:t>
            </a:r>
          </a:p>
          <a:p>
            <a:endParaRPr lang="en-US" dirty="0"/>
          </a:p>
          <a:p>
            <a:r>
              <a:rPr lang="en-US" dirty="0"/>
              <a:t>This exercise does not work well with the provided DEMO file.  Districts should follow this exercise on their own TLCS report.</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67</a:t>
            </a:fld>
            <a:endParaRPr lang="en-US" dirty="0"/>
          </a:p>
        </p:txBody>
      </p:sp>
      <p:sp>
        <p:nvSpPr>
          <p:cNvPr id="5" name="Date Placeholder 4">
            <a:extLst>
              <a:ext uri="{FF2B5EF4-FFF2-40B4-BE49-F238E27FC236}">
                <a16:creationId xmlns:a16="http://schemas.microsoft.com/office/drawing/2014/main" id="{54A3FB0A-9032-48E6-AF70-858CF7390A7F}"/>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41167697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68</a:t>
            </a:fld>
            <a:endParaRPr lang="en-US" dirty="0"/>
          </a:p>
        </p:txBody>
      </p:sp>
      <p:sp>
        <p:nvSpPr>
          <p:cNvPr id="5" name="Date Placeholder 4">
            <a:extLst>
              <a:ext uri="{FF2B5EF4-FFF2-40B4-BE49-F238E27FC236}">
                <a16:creationId xmlns:a16="http://schemas.microsoft.com/office/drawing/2014/main" id="{162E10C2-3219-4FB1-BB30-BD36F63BC1CB}"/>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9619598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should use TCHR STATE ID for the “Rows” columns since teacher names are scrambled. </a:t>
            </a:r>
          </a:p>
        </p:txBody>
      </p:sp>
      <p:sp>
        <p:nvSpPr>
          <p:cNvPr id="4" name="Slide Number Placeholder 3"/>
          <p:cNvSpPr>
            <a:spLocks noGrp="1"/>
          </p:cNvSpPr>
          <p:nvPr>
            <p:ph type="sldNum" sz="quarter" idx="5"/>
          </p:nvPr>
        </p:nvSpPr>
        <p:spPr/>
        <p:txBody>
          <a:bodyPr/>
          <a:lstStyle/>
          <a:p>
            <a:fld id="{A14D76B5-9437-466B-8333-8FA70E4511FB}" type="slidenum">
              <a:rPr lang="en-US" smtClean="0"/>
              <a:t>69</a:t>
            </a:fld>
            <a:endParaRPr lang="en-US" dirty="0"/>
          </a:p>
        </p:txBody>
      </p:sp>
      <p:sp>
        <p:nvSpPr>
          <p:cNvPr id="5" name="Date Placeholder 4">
            <a:extLst>
              <a:ext uri="{FF2B5EF4-FFF2-40B4-BE49-F238E27FC236}">
                <a16:creationId xmlns:a16="http://schemas.microsoft.com/office/drawing/2014/main" id="{B04A0177-B29A-4F93-B7F3-84E2B3F48CFA}"/>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11459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look at the “View submission” link and then demonstrate</a:t>
            </a:r>
            <a:r>
              <a:rPr lang="en-US" baseline="0" dirty="0"/>
              <a:t> how to generate the TLC Status Report in the Data Collector by following the Level 2 Reports link in the Staff and Course Collection – Initial FY23 Collection.</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a:t>
            </a:fld>
            <a:endParaRPr lang="en-US" dirty="0"/>
          </a:p>
        </p:txBody>
      </p:sp>
      <p:sp>
        <p:nvSpPr>
          <p:cNvPr id="5" name="Date Placeholder 4">
            <a:extLst>
              <a:ext uri="{FF2B5EF4-FFF2-40B4-BE49-F238E27FC236}">
                <a16:creationId xmlns:a16="http://schemas.microsoft.com/office/drawing/2014/main" id="{5A94D6F2-8276-440F-A2FD-E945FDCF7D0A}"/>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4751010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70</a:t>
            </a:fld>
            <a:endParaRPr lang="en-US" dirty="0"/>
          </a:p>
        </p:txBody>
      </p:sp>
      <p:sp>
        <p:nvSpPr>
          <p:cNvPr id="5" name="Date Placeholder 4">
            <a:extLst>
              <a:ext uri="{FF2B5EF4-FFF2-40B4-BE49-F238E27FC236}">
                <a16:creationId xmlns:a16="http://schemas.microsoft.com/office/drawing/2014/main" id="{0E850B9F-F37E-4378-9A09-320B52A022D7}"/>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30642010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71</a:t>
            </a:fld>
            <a:endParaRPr lang="en-US" dirty="0"/>
          </a:p>
        </p:txBody>
      </p:sp>
      <p:sp>
        <p:nvSpPr>
          <p:cNvPr id="5" name="Date Placeholder 4">
            <a:extLst>
              <a:ext uri="{FF2B5EF4-FFF2-40B4-BE49-F238E27FC236}">
                <a16:creationId xmlns:a16="http://schemas.microsoft.com/office/drawing/2014/main" id="{73460BB6-6BEC-49EF-A4FC-17A5EC6FE00A}"/>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5294964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72</a:t>
            </a:fld>
            <a:endParaRPr lang="en-US" dirty="0"/>
          </a:p>
        </p:txBody>
      </p:sp>
      <p:sp>
        <p:nvSpPr>
          <p:cNvPr id="5" name="Date Placeholder 4">
            <a:extLst>
              <a:ext uri="{FF2B5EF4-FFF2-40B4-BE49-F238E27FC236}">
                <a16:creationId xmlns:a16="http://schemas.microsoft.com/office/drawing/2014/main" id="{BBE02099-929C-465F-A103-3540D018ABFE}"/>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9297480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r>
              <a:rPr lang="en-US" sz="1800" i="1" dirty="0">
                <a:latin typeface="Calibri" panose="020F0502020204030204" pitchFamily="34" charset="0"/>
                <a:ea typeface="Calibri" panose="020F0502020204030204" pitchFamily="34" charset="0"/>
              </a:rPr>
              <a:t>Note the Certification &amp; Licensure Dictionary was last updated in November 2020.  Plans to update have not been released. It’s still a useful tool as it has the names of credentials and courses included and includes some of the things the online lookup does not include (i.e., 2-part checks). Just need to be aware of the last time it was updated.  Districts can always tell when a particular document was update as it’s in the footer of each pdf.</a:t>
            </a: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73</a:t>
            </a:fld>
            <a:endParaRPr lang="en-US" dirty="0"/>
          </a:p>
        </p:txBody>
      </p:sp>
      <p:sp>
        <p:nvSpPr>
          <p:cNvPr id="5" name="Date Placeholder 4">
            <a:extLst>
              <a:ext uri="{FF2B5EF4-FFF2-40B4-BE49-F238E27FC236}">
                <a16:creationId xmlns:a16="http://schemas.microsoft.com/office/drawing/2014/main" id="{44E77271-8874-478D-BC08-BC5485137E4A}"/>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5309890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Insert your contact information on this slide.</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74</a:t>
            </a:fld>
            <a:endParaRPr lang="en-US" dirty="0"/>
          </a:p>
        </p:txBody>
      </p:sp>
      <p:sp>
        <p:nvSpPr>
          <p:cNvPr id="5" name="Date Placeholder 4">
            <a:extLst>
              <a:ext uri="{FF2B5EF4-FFF2-40B4-BE49-F238E27FC236}">
                <a16:creationId xmlns:a16="http://schemas.microsoft.com/office/drawing/2014/main" id="{4A2018A0-75C2-4A7F-A34B-290EE7E44264}"/>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187932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this data is not correct, they should expect their TLC Status report to have incomplete or inaccurate data. If there are courses that are not making it onto the report your LRC data will be incorrect.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8</a:t>
            </a:fld>
            <a:endParaRPr lang="en-US" dirty="0"/>
          </a:p>
        </p:txBody>
      </p:sp>
      <p:sp>
        <p:nvSpPr>
          <p:cNvPr id="5" name="Date Placeholder 4">
            <a:extLst>
              <a:ext uri="{FF2B5EF4-FFF2-40B4-BE49-F238E27FC236}">
                <a16:creationId xmlns:a16="http://schemas.microsoft.com/office/drawing/2014/main" id="{CFBBEB54-3CE5-4DD2-B856-3DE0F2B5B0E1}"/>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76578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0">
              <a:defRPr/>
            </a:pPr>
            <a:r>
              <a:rPr lang="en-US" dirty="0"/>
              <a:t>Demonstrate</a:t>
            </a:r>
            <a:r>
              <a:rPr lang="en-US" baseline="0" dirty="0"/>
              <a:t> the steps to access the TLC Status report. Note that TLC Report was selected in the “Report Name” filter. </a:t>
            </a:r>
            <a:r>
              <a:rPr lang="en-US" dirty="0"/>
              <a:t>Allow attendees</a:t>
            </a:r>
            <a:r>
              <a:rPr lang="en-US" baseline="0" dirty="0"/>
              <a:t> to open their reports and prepare them on the next slide.</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9</a:t>
            </a:fld>
            <a:endParaRPr lang="en-US" dirty="0"/>
          </a:p>
        </p:txBody>
      </p:sp>
      <p:sp>
        <p:nvSpPr>
          <p:cNvPr id="5" name="Date Placeholder 4">
            <a:extLst>
              <a:ext uri="{FF2B5EF4-FFF2-40B4-BE49-F238E27FC236}">
                <a16:creationId xmlns:a16="http://schemas.microsoft.com/office/drawing/2014/main" id="{AC3620BA-F61E-47EB-9B75-DB4A7B69F6AF}"/>
              </a:ext>
            </a:extLst>
          </p:cNvPr>
          <p:cNvSpPr>
            <a:spLocks noGrp="1"/>
          </p:cNvSpPr>
          <p:nvPr>
            <p:ph type="dt" idx="1"/>
          </p:nvPr>
        </p:nvSpPr>
        <p:spPr/>
        <p:txBody>
          <a:bodyPr/>
          <a:lstStyle/>
          <a:p>
            <a:r>
              <a:rPr lang="en-US"/>
              <a:t>12/08/2022</a:t>
            </a:r>
            <a:endParaRPr lang="en-US" dirty="0"/>
          </a:p>
        </p:txBody>
      </p:sp>
    </p:spTree>
    <p:extLst>
      <p:ext uri="{BB962C8B-B14F-4D97-AF65-F5344CB8AC3E}">
        <p14:creationId xmlns:p14="http://schemas.microsoft.com/office/powerpoint/2010/main" val="2018215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12/08/2022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20095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12/08/2022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92448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12/08/2022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3040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12/08/2022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4321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12/08/2022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738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12/08/2022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62799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12/08/2022</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937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12/08/2022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85643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12/08/2022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3766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12/08/2022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7456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12/08/2022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5926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12/08/2022</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7DB03-7057-184B-9DF0-B5FFC5E3886A}" type="slidenum">
              <a:rPr lang="en-US" smtClean="0"/>
              <a:t>‹#›</a:t>
            </a:fld>
            <a:endParaRPr lang="en-US" dirty="0"/>
          </a:p>
        </p:txBody>
      </p:sp>
      <p:pic>
        <p:nvPicPr>
          <p:cNvPr id="13" name="Picture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16200000">
            <a:off x="-3043233" y="2971800"/>
            <a:ext cx="6858000" cy="914400"/>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58400" y="6119545"/>
            <a:ext cx="905244" cy="710319"/>
          </a:xfrm>
          <a:prstGeom prst="rect">
            <a:avLst/>
          </a:prstGeom>
        </p:spPr>
      </p:pic>
    </p:spTree>
    <p:extLst>
      <p:ext uri="{BB962C8B-B14F-4D97-AF65-F5344CB8AC3E}">
        <p14:creationId xmlns:p14="http://schemas.microsoft.com/office/powerpoint/2010/main" val="98941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unity.mcoecn.org/display/EM/FY22+EMIS+Alliance+Using+Excel+to+Troubleshoot+EMIS+Data" TargetMode="External"/><Relationship Id="rId7" Type="http://schemas.openxmlformats.org/officeDocument/2006/relationships/hyperlink" Target="https://community.mcoecn.org/display/EM/EMIS+Alliance%3A+FY18+Using+Excel+to+Troubleshoot+EMIS+Dat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ommunity.mcoecn.org/display/EM/FY19+EMIS+Alliance%3A+Using+Excel+to+Troubleshoot+EMIS+Data" TargetMode="External"/><Relationship Id="rId5" Type="http://schemas.openxmlformats.org/officeDocument/2006/relationships/hyperlink" Target="https://community.mcoecn.org/display/EM/FY20+EMIS+Alliance%3A+Using+Excel+to+Troubleshoot+EMIS+Data" TargetMode="External"/><Relationship Id="rId4" Type="http://schemas.openxmlformats.org/officeDocument/2006/relationships/hyperlink" Target="https://community.mcoecn.org/display/EM/FY21+EMIS+Alliance%3A+Using+Excel+to+Troubleshoot+EMIS+Dat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elissa.Hennon@educatioin.ohi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quity@education.ohio.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ducation.ohio.gov/Topics/Teaching/Educator-Equity/Educator-Equity-in-Ohio/Local-Equity-Plan-1"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core.ode.state.oh.us/Core4/ODE.CORE.Lic.Profile.Public.UI/"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mailto:educator.licensure@education.ohio.gov" TargetMode="External"/><Relationship Id="rId4" Type="http://schemas.openxmlformats.org/officeDocument/2006/relationships/hyperlink" Target="https://education.ohio.gov/Topics/Teaching/Licensure/Additional-Information/Certification-and-Licensure-Dictionary"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nam04.safelinks.protection.outlook.com/?url=https%3A%2F%2Ftinyurl.com%2FEA-District-Feedback&amp;data=04%7C01%7Ctammyhrosch%40metasolutions.net%7C1ffc7cb91444482682a808d968c965ab%7Ca2b91a638b914657a89212e8f42ed79c%7C0%7C0%7C637656036474783411%7CUnknown%7CTWFpbGZsb3d8eyJWIjoiMC4wLjAwMDAiLCJQIjoiV2luMzIiLCJBTiI6Ik1haWwiLCJXVCI6Mn0%3D%7C1000&amp;sdata=%2BLOxwQTPwvKI1G%2FtLDrBW000JdyqS8QPohAjh7llCPE%3D&amp;reserved=0"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9446"/>
            <a:ext cx="9144000" cy="1723292"/>
          </a:xfrm>
        </p:spPr>
        <p:txBody>
          <a:bodyPr>
            <a:normAutofit fontScale="90000"/>
          </a:bodyPr>
          <a:lstStyle/>
          <a:p>
            <a:r>
              <a:rPr lang="en-US" b="1" dirty="0"/>
              <a:t/>
            </a:r>
            <a:br>
              <a:rPr lang="en-US" b="1" dirty="0"/>
            </a:br>
            <a:r>
              <a:rPr lang="en-US" b="1" dirty="0"/>
              <a:t/>
            </a:r>
            <a:br>
              <a:rPr lang="en-US" b="1" dirty="0"/>
            </a:br>
            <a:r>
              <a:rPr lang="en-US" b="1" dirty="0"/>
              <a:t>Troubleshooting the Teacher Licensure Course Status Report </a:t>
            </a:r>
          </a:p>
        </p:txBody>
      </p:sp>
    </p:spTree>
    <p:extLst>
      <p:ext uri="{BB962C8B-B14F-4D97-AF65-F5344CB8AC3E}">
        <p14:creationId xmlns:p14="http://schemas.microsoft.com/office/powerpoint/2010/main" val="19786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3744"/>
          </a:xfrm>
        </p:spPr>
        <p:txBody>
          <a:bodyPr>
            <a:normAutofit/>
          </a:bodyPr>
          <a:lstStyle/>
          <a:p>
            <a:r>
              <a:rPr lang="en-US" b="1" dirty="0"/>
              <a:t>Formatting the TLC Status Report</a:t>
            </a:r>
          </a:p>
        </p:txBody>
      </p:sp>
      <p:sp>
        <p:nvSpPr>
          <p:cNvPr id="3" name="Content Placeholder 2"/>
          <p:cNvSpPr>
            <a:spLocks noGrp="1"/>
          </p:cNvSpPr>
          <p:nvPr>
            <p:ph idx="1"/>
          </p:nvPr>
        </p:nvSpPr>
        <p:spPr>
          <a:xfrm>
            <a:off x="838200" y="1847850"/>
            <a:ext cx="10515600" cy="4508500"/>
          </a:xfrm>
        </p:spPr>
        <p:txBody>
          <a:bodyPr>
            <a:normAutofit fontScale="92500"/>
          </a:bodyPr>
          <a:lstStyle/>
          <a:p>
            <a:r>
              <a:rPr lang="en-US" sz="3200" dirty="0"/>
              <a:t>Open the (TLCS-001) Teacher Licensure Course Status Report</a:t>
            </a:r>
          </a:p>
          <a:p>
            <a:pPr lvl="1"/>
            <a:r>
              <a:rPr lang="en-US" sz="2800" dirty="0"/>
              <a:t>Wrap text header row</a:t>
            </a:r>
          </a:p>
          <a:p>
            <a:pPr lvl="1"/>
            <a:r>
              <a:rPr lang="en-US" sz="2800" dirty="0"/>
              <a:t>Freeze top row</a:t>
            </a:r>
          </a:p>
          <a:p>
            <a:pPr lvl="1"/>
            <a:r>
              <a:rPr lang="en-US" sz="2800" dirty="0"/>
              <a:t>Expand all columns</a:t>
            </a:r>
          </a:p>
          <a:p>
            <a:pPr lvl="1"/>
            <a:r>
              <a:rPr lang="en-US" sz="2800" dirty="0"/>
              <a:t>Apply filters</a:t>
            </a:r>
          </a:p>
          <a:p>
            <a:r>
              <a:rPr lang="en-US" sz="2800" dirty="0"/>
              <a:t>Better yet, use your macro! </a:t>
            </a:r>
            <a:r>
              <a:rPr lang="en-US" sz="3200" dirty="0"/>
              <a:t>EMIS Alliance Excel </a:t>
            </a:r>
          </a:p>
          <a:p>
            <a:pPr lvl="1"/>
            <a:r>
              <a:rPr lang="en-US" sz="1700" dirty="0">
                <a:hlinkClick r:id="rId3"/>
              </a:rPr>
              <a:t>https://community.mcoecn.org/display/EM/FY22+EMIS+Alliance+Using+Excel+to+Troubleshoot+EMIS+Data</a:t>
            </a:r>
            <a:endParaRPr lang="en-US" sz="1700" dirty="0"/>
          </a:p>
          <a:p>
            <a:pPr lvl="1"/>
            <a:r>
              <a:rPr lang="en-US" sz="1700" dirty="0">
                <a:hlinkClick r:id="rId4"/>
              </a:rPr>
              <a:t>https://community.mcoecn.org/display/EM/FY21+EMIS+Alliance%3A+Using+Excel+to+Troubleshoot+EMIS+Data</a:t>
            </a:r>
            <a:endParaRPr lang="en-US" sz="1700" dirty="0"/>
          </a:p>
          <a:p>
            <a:pPr lvl="1"/>
            <a:r>
              <a:rPr lang="en-US" sz="1700" dirty="0">
                <a:hlinkClick r:id="rId5"/>
              </a:rPr>
              <a:t>https://community.mcoecn.org/display/EM/FY20+EMIS+Alliance%3A+Using+Excel+to+Troubleshoot+EMIS+Data</a:t>
            </a:r>
            <a:endParaRPr lang="en-US" sz="1700" dirty="0"/>
          </a:p>
          <a:p>
            <a:pPr lvl="1"/>
            <a:r>
              <a:rPr lang="en-US" sz="1700" dirty="0">
                <a:hlinkClick r:id="rId6"/>
              </a:rPr>
              <a:t>https://community.mcoecn.org/display/EM/FY19+EMIS+Alliance%3A+Using+Excel+to+Troubleshoot+EMIS+Data</a:t>
            </a:r>
            <a:endParaRPr lang="en-US" sz="1700" dirty="0"/>
          </a:p>
          <a:p>
            <a:pPr lvl="1"/>
            <a:r>
              <a:rPr lang="en-US" sz="1700" dirty="0">
                <a:hlinkClick r:id="rId7"/>
              </a:rPr>
              <a:t>https://community.mcoecn.org/display/EM/EMIS+Alliance%3A+FY18+Using+Excel+to+Troubleshoot+EMIS+Data</a:t>
            </a:r>
            <a:r>
              <a:rPr lang="en-US" sz="1700" dirty="0"/>
              <a:t> </a:t>
            </a:r>
          </a:p>
        </p:txBody>
      </p:sp>
      <p:sp>
        <p:nvSpPr>
          <p:cNvPr id="5" name="Date Placeholder 4">
            <a:extLst>
              <a:ext uri="{FF2B5EF4-FFF2-40B4-BE49-F238E27FC236}">
                <a16:creationId xmlns:a16="http://schemas.microsoft.com/office/drawing/2014/main" id="{0B70868A-A641-4B5E-8042-CBA434F337B5}"/>
              </a:ext>
            </a:extLst>
          </p:cNvPr>
          <p:cNvSpPr>
            <a:spLocks noGrp="1"/>
          </p:cNvSpPr>
          <p:nvPr>
            <p:ph type="dt" sz="half" idx="10"/>
          </p:nvPr>
        </p:nvSpPr>
        <p:spPr/>
        <p:txBody>
          <a:bodyPr/>
          <a:lstStyle/>
          <a:p>
            <a:r>
              <a:rPr lang="en-US"/>
              <a:t>12/08/2022</a:t>
            </a:r>
            <a:endParaRPr lang="en-US" dirty="0"/>
          </a:p>
        </p:txBody>
      </p:sp>
      <p:sp>
        <p:nvSpPr>
          <p:cNvPr id="4" name="Star: 5 Points 3">
            <a:extLst>
              <a:ext uri="{FF2B5EF4-FFF2-40B4-BE49-F238E27FC236}">
                <a16:creationId xmlns:a16="http://schemas.microsoft.com/office/drawing/2014/main" id="{222878BB-3463-CC89-2101-FA1474BD7BAC}"/>
              </a:ext>
            </a:extLst>
          </p:cNvPr>
          <p:cNvSpPr/>
          <p:nvPr/>
        </p:nvSpPr>
        <p:spPr>
          <a:xfrm>
            <a:off x="1259840" y="5338245"/>
            <a:ext cx="267509" cy="3513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E7A0A25-2191-96A5-21A6-C73741792238}"/>
              </a:ext>
            </a:extLst>
          </p:cNvPr>
          <p:cNvSpPr>
            <a:spLocks noGrp="1"/>
          </p:cNvSpPr>
          <p:nvPr>
            <p:ph type="sldNum" sz="quarter" idx="12"/>
          </p:nvPr>
        </p:nvSpPr>
        <p:spPr/>
        <p:txBody>
          <a:bodyPr/>
          <a:lstStyle/>
          <a:p>
            <a:fld id="{1BC7DB03-7057-184B-9DF0-B5FFC5E3886A}" type="slidenum">
              <a:rPr lang="en-US" smtClean="0"/>
              <a:t>10</a:t>
            </a:fld>
            <a:endParaRPr lang="en-US" dirty="0"/>
          </a:p>
        </p:txBody>
      </p:sp>
    </p:spTree>
    <p:extLst>
      <p:ext uri="{BB962C8B-B14F-4D97-AF65-F5344CB8AC3E}">
        <p14:creationId xmlns:p14="http://schemas.microsoft.com/office/powerpoint/2010/main" val="6659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569026"/>
            <a:ext cx="6172200" cy="3808044"/>
          </a:xfrm>
        </p:spPr>
        <p:txBody>
          <a:bodyPr>
            <a:normAutofit fontScale="77500" lnSpcReduction="20000"/>
          </a:bodyPr>
          <a:lstStyle/>
          <a:p>
            <a:r>
              <a:rPr lang="en-US" sz="3600" dirty="0"/>
              <a:t>Are you using the most recent version of the report?</a:t>
            </a:r>
          </a:p>
          <a:p>
            <a:pPr lvl="1"/>
            <a:r>
              <a:rPr lang="en-US" sz="3600" dirty="0"/>
              <a:t>TLC</a:t>
            </a:r>
          </a:p>
          <a:p>
            <a:pPr lvl="1"/>
            <a:r>
              <a:rPr lang="en-US" sz="3600" dirty="0"/>
              <a:t>ESSA State Licensure Assurances</a:t>
            </a:r>
          </a:p>
          <a:p>
            <a:pPr lvl="1"/>
            <a:r>
              <a:rPr lang="en-US" sz="3600" dirty="0"/>
              <a:t>Equity Analysis</a:t>
            </a:r>
          </a:p>
          <a:p>
            <a:r>
              <a:rPr lang="en-US" sz="3600" dirty="0"/>
              <a:t>Have you corrected Level 1 Validation errors, excluded records, and missing staff?</a:t>
            </a:r>
          </a:p>
          <a:p>
            <a:r>
              <a:rPr lang="en-US" sz="3600" dirty="0"/>
              <a:t>Are you able to open and format your TLC Status report? </a:t>
            </a:r>
          </a:p>
          <a:p>
            <a:endParaRPr lang="en-US" dirty="0"/>
          </a:p>
        </p:txBody>
      </p:sp>
      <p:sp>
        <p:nvSpPr>
          <p:cNvPr id="4" name="Text Placeholder 3"/>
          <p:cNvSpPr>
            <a:spLocks noGrp="1"/>
          </p:cNvSpPr>
          <p:nvPr>
            <p:ph type="body" sz="half" idx="2"/>
          </p:nvPr>
        </p:nvSpPr>
        <p:spPr>
          <a:xfrm>
            <a:off x="839788" y="2057400"/>
            <a:ext cx="3932237" cy="3489960"/>
          </a:xfrm>
        </p:spPr>
        <p:txBody>
          <a:bodyPr>
            <a:normAutofit/>
          </a:bodyPr>
          <a:lstStyle/>
          <a:p>
            <a:r>
              <a:rPr lang="en-US" sz="2400" dirty="0"/>
              <a:t>The TLC Status Report is updated nightly and should be reviewed throughout the Initial Staff and Course Collection. Data on your report could appear based on another entity’s reporting, so review the report even when you are not reporting any changes. </a:t>
            </a:r>
          </a:p>
        </p:txBody>
      </p:sp>
      <p:sp>
        <p:nvSpPr>
          <p:cNvPr id="6" name="Date Placeholder 5">
            <a:extLst>
              <a:ext uri="{FF2B5EF4-FFF2-40B4-BE49-F238E27FC236}">
                <a16:creationId xmlns:a16="http://schemas.microsoft.com/office/drawing/2014/main" id="{75C54272-96D1-4BA2-9367-C69DDAB7F879}"/>
              </a:ext>
            </a:extLst>
          </p:cNvPr>
          <p:cNvSpPr>
            <a:spLocks noGrp="1"/>
          </p:cNvSpPr>
          <p:nvPr>
            <p:ph type="dt" sz="half" idx="10"/>
          </p:nvPr>
        </p:nvSpPr>
        <p:spPr/>
        <p:txBody>
          <a:bodyPr/>
          <a:lstStyle/>
          <a:p>
            <a:r>
              <a:rPr lang="en-US"/>
              <a:t>12/08/2022</a:t>
            </a:r>
            <a:endParaRPr lang="en-US" dirty="0"/>
          </a:p>
        </p:txBody>
      </p:sp>
      <p:sp>
        <p:nvSpPr>
          <p:cNvPr id="5" name="Slide Number Placeholder 4">
            <a:extLst>
              <a:ext uri="{FF2B5EF4-FFF2-40B4-BE49-F238E27FC236}">
                <a16:creationId xmlns:a16="http://schemas.microsoft.com/office/drawing/2014/main" id="{E5F69785-5F3C-9ED3-D321-1D9E601F45AC}"/>
              </a:ext>
            </a:extLst>
          </p:cNvPr>
          <p:cNvSpPr>
            <a:spLocks noGrp="1"/>
          </p:cNvSpPr>
          <p:nvPr>
            <p:ph type="sldNum" sz="quarter" idx="12"/>
          </p:nvPr>
        </p:nvSpPr>
        <p:spPr/>
        <p:txBody>
          <a:bodyPr/>
          <a:lstStyle/>
          <a:p>
            <a:fld id="{1BC7DB03-7057-184B-9DF0-B5FFC5E3886A}" type="slidenum">
              <a:rPr lang="en-US" smtClean="0"/>
              <a:t>11</a:t>
            </a:fld>
            <a:endParaRPr lang="en-US" dirty="0"/>
          </a:p>
        </p:txBody>
      </p:sp>
    </p:spTree>
    <p:extLst>
      <p:ext uri="{BB962C8B-B14F-4D97-AF65-F5344CB8AC3E}">
        <p14:creationId xmlns:p14="http://schemas.microsoft.com/office/powerpoint/2010/main" val="23129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887415"/>
            <a:ext cx="10439399" cy="1793630"/>
          </a:xfrm>
        </p:spPr>
        <p:txBody>
          <a:bodyPr>
            <a:normAutofit/>
          </a:bodyPr>
          <a:lstStyle/>
          <a:p>
            <a:r>
              <a:rPr lang="en-US" b="1" dirty="0"/>
              <a:t>Understanding </a:t>
            </a:r>
            <a:br>
              <a:rPr lang="en-US" b="1" dirty="0"/>
            </a:br>
            <a:r>
              <a:rPr lang="en-US" b="1" dirty="0"/>
              <a:t>the TLC Status Report</a:t>
            </a:r>
          </a:p>
        </p:txBody>
      </p:sp>
    </p:spTree>
    <p:extLst>
      <p:ext uri="{BB962C8B-B14F-4D97-AF65-F5344CB8AC3E}">
        <p14:creationId xmlns:p14="http://schemas.microsoft.com/office/powerpoint/2010/main" val="400063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6311"/>
          </a:xfrm>
        </p:spPr>
        <p:txBody>
          <a:bodyPr/>
          <a:lstStyle/>
          <a:p>
            <a:r>
              <a:rPr lang="en-US" b="1" dirty="0"/>
              <a:t>TLC Status Report Data </a:t>
            </a:r>
          </a:p>
        </p:txBody>
      </p:sp>
      <p:sp>
        <p:nvSpPr>
          <p:cNvPr id="3" name="Content Placeholder 2"/>
          <p:cNvSpPr>
            <a:spLocks noGrp="1"/>
          </p:cNvSpPr>
          <p:nvPr>
            <p:ph idx="1"/>
          </p:nvPr>
        </p:nvSpPr>
        <p:spPr>
          <a:xfrm>
            <a:off x="1030778" y="1423556"/>
            <a:ext cx="10966150" cy="4686300"/>
          </a:xfrm>
        </p:spPr>
        <p:txBody>
          <a:bodyPr>
            <a:normAutofit fontScale="85000" lnSpcReduction="20000"/>
          </a:bodyPr>
          <a:lstStyle/>
          <a:p>
            <a:r>
              <a:rPr lang="en-US" sz="3200" dirty="0"/>
              <a:t>Data from the following collections are used to generate the TLC Status Report</a:t>
            </a:r>
          </a:p>
          <a:p>
            <a:pPr lvl="1"/>
            <a:r>
              <a:rPr lang="en-US" sz="2800" dirty="0"/>
              <a:t>Staff and Course (L) Collection - Initial</a:t>
            </a:r>
          </a:p>
          <a:p>
            <a:pPr lvl="1"/>
            <a:r>
              <a:rPr lang="en-US" sz="2800" dirty="0"/>
              <a:t>Final Calendar (C) Collection </a:t>
            </a:r>
          </a:p>
          <a:p>
            <a:pPr lvl="1"/>
            <a:r>
              <a:rPr lang="en-US" sz="2800" dirty="0"/>
              <a:t>Beginning of Year Student (S) Collection</a:t>
            </a:r>
          </a:p>
          <a:p>
            <a:pPr lvl="1"/>
            <a:r>
              <a:rPr lang="en-US" sz="2800" dirty="0"/>
              <a:t>Midyear Student (S) Collection</a:t>
            </a:r>
          </a:p>
          <a:p>
            <a:pPr lvl="1"/>
            <a:r>
              <a:rPr lang="en-US" sz="2800" dirty="0"/>
              <a:t>SOES Beginning of Year Student (S) Collection</a:t>
            </a:r>
          </a:p>
          <a:p>
            <a:pPr lvl="1"/>
            <a:r>
              <a:rPr lang="en-US" sz="2800" dirty="0"/>
              <a:t>SOES End of Year Student (S) Collection</a:t>
            </a:r>
          </a:p>
          <a:p>
            <a:r>
              <a:rPr lang="en-US" sz="3200" b="1" dirty="0"/>
              <a:t>Verify data is correct and complete in ALL noted collections</a:t>
            </a:r>
          </a:p>
          <a:p>
            <a:r>
              <a:rPr lang="en-US" sz="3200" dirty="0"/>
              <a:t>Report is generated nightly with data submitted by 5pm throughout the Initial Staff and Course Collection </a:t>
            </a:r>
          </a:p>
          <a:p>
            <a:r>
              <a:rPr lang="en-US" sz="3200" dirty="0"/>
              <a:t>The TLC Status Report is finalized at the close of the Initial Staff and Course (L) Collection </a:t>
            </a:r>
          </a:p>
        </p:txBody>
      </p:sp>
      <p:sp>
        <p:nvSpPr>
          <p:cNvPr id="5" name="Date Placeholder 4">
            <a:extLst>
              <a:ext uri="{FF2B5EF4-FFF2-40B4-BE49-F238E27FC236}">
                <a16:creationId xmlns:a16="http://schemas.microsoft.com/office/drawing/2014/main" id="{318B43A4-E2FF-4738-BC9F-CD32E3AD7593}"/>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1DBB87C-1D9F-0727-0437-6653638B97D0}"/>
              </a:ext>
            </a:extLst>
          </p:cNvPr>
          <p:cNvSpPr>
            <a:spLocks noGrp="1"/>
          </p:cNvSpPr>
          <p:nvPr>
            <p:ph type="sldNum" sz="quarter" idx="12"/>
          </p:nvPr>
        </p:nvSpPr>
        <p:spPr/>
        <p:txBody>
          <a:bodyPr/>
          <a:lstStyle/>
          <a:p>
            <a:fld id="{1BC7DB03-7057-184B-9DF0-B5FFC5E3886A}" type="slidenum">
              <a:rPr lang="en-US" smtClean="0"/>
              <a:t>13</a:t>
            </a:fld>
            <a:endParaRPr lang="en-US" dirty="0"/>
          </a:p>
        </p:txBody>
      </p:sp>
    </p:spTree>
    <p:extLst>
      <p:ext uri="{BB962C8B-B14F-4D97-AF65-F5344CB8AC3E}">
        <p14:creationId xmlns:p14="http://schemas.microsoft.com/office/powerpoint/2010/main" val="23648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FF52F453-AB2F-7642-9099-88FB068F9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27" y="4246182"/>
            <a:ext cx="8194996" cy="24958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DAECCB3-4031-4310-B61A-E1513E0562CF}"/>
              </a:ext>
            </a:extLst>
          </p:cNvPr>
          <p:cNvSpPr/>
          <p:nvPr/>
        </p:nvSpPr>
        <p:spPr>
          <a:xfrm>
            <a:off x="6733797" y="4772402"/>
            <a:ext cx="2247643" cy="20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A9A1E7-2EAD-4656-BE2A-2267E72F5358}"/>
              </a:ext>
            </a:extLst>
          </p:cNvPr>
          <p:cNvSpPr/>
          <p:nvPr/>
        </p:nvSpPr>
        <p:spPr>
          <a:xfrm>
            <a:off x="4544584" y="4776749"/>
            <a:ext cx="2161553" cy="20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EB519E-24FB-45E9-A4B6-CBC8BDCCCD08}"/>
              </a:ext>
            </a:extLst>
          </p:cNvPr>
          <p:cNvSpPr/>
          <p:nvPr/>
        </p:nvSpPr>
        <p:spPr>
          <a:xfrm>
            <a:off x="3958519" y="4775166"/>
            <a:ext cx="597226" cy="20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0063"/>
            <a:ext cx="10515600" cy="530327"/>
          </a:xfrm>
        </p:spPr>
        <p:txBody>
          <a:bodyPr>
            <a:normAutofit fontScale="90000"/>
          </a:bodyPr>
          <a:lstStyle/>
          <a:p>
            <a:r>
              <a:rPr lang="en-US" b="1" dirty="0"/>
              <a:t>TLC Status Report Data</a:t>
            </a:r>
          </a:p>
        </p:txBody>
      </p:sp>
      <p:sp>
        <p:nvSpPr>
          <p:cNvPr id="3" name="Content Placeholder 2"/>
          <p:cNvSpPr>
            <a:spLocks noGrp="1"/>
          </p:cNvSpPr>
          <p:nvPr>
            <p:ph idx="1"/>
          </p:nvPr>
        </p:nvSpPr>
        <p:spPr>
          <a:xfrm>
            <a:off x="748145" y="655960"/>
            <a:ext cx="11139055" cy="5233623"/>
          </a:xfrm>
        </p:spPr>
        <p:txBody>
          <a:bodyPr/>
          <a:lstStyle/>
          <a:p>
            <a:pPr marL="0" indent="0">
              <a:buNone/>
            </a:pPr>
            <a:r>
              <a:rPr lang="en-US" sz="3200" dirty="0"/>
              <a:t>Contains one row per Local Classroom Code </a:t>
            </a:r>
          </a:p>
          <a:p>
            <a:pPr lvl="1"/>
            <a:r>
              <a:rPr lang="en-US" sz="2800" dirty="0"/>
              <a:t>First 11 </a:t>
            </a:r>
            <a:r>
              <a:rPr lang="en-US" sz="2800" dirty="0" smtClean="0"/>
              <a:t>columns A- K </a:t>
            </a:r>
            <a:r>
              <a:rPr lang="en-US" sz="2800" dirty="0"/>
              <a:t>include:</a:t>
            </a:r>
          </a:p>
          <a:p>
            <a:pPr lvl="2"/>
            <a:r>
              <a:rPr lang="en-US" sz="2400" dirty="0"/>
              <a:t>Location IRN of the building where the course is being taught</a:t>
            </a:r>
          </a:p>
          <a:p>
            <a:pPr lvl="2"/>
            <a:r>
              <a:rPr lang="en-US" sz="2400" dirty="0"/>
              <a:t>Subject Code, Description, and Local Classroom Code</a:t>
            </a:r>
          </a:p>
          <a:p>
            <a:pPr lvl="2"/>
            <a:r>
              <a:rPr lang="en-US" sz="2400" dirty="0"/>
              <a:t>Teacher of Record and State Staff ID</a:t>
            </a:r>
          </a:p>
          <a:p>
            <a:pPr lvl="2"/>
            <a:r>
              <a:rPr lang="en-US" sz="2400" dirty="0"/>
              <a:t>Blank or incorrect staff name </a:t>
            </a:r>
          </a:p>
          <a:p>
            <a:pPr lvl="3"/>
            <a:r>
              <a:rPr lang="en-US" sz="2200" dirty="0"/>
              <a:t>CJ record issue – not reported by another EMIS reporting entity (example: ESC)</a:t>
            </a:r>
          </a:p>
          <a:p>
            <a:pPr lvl="3"/>
            <a:r>
              <a:rPr lang="en-US" sz="2200" dirty="0"/>
              <a:t>Could be due to upper- and lower-case letters in state staff ID - Verify ID</a:t>
            </a:r>
            <a:endParaRPr lang="en-US" sz="2000" dirty="0"/>
          </a:p>
          <a:p>
            <a:pPr lvl="4"/>
            <a:r>
              <a:rPr lang="en-US" sz="2200" dirty="0"/>
              <a:t>Create helpdesk ticket to ask ODE about blank or missing names if needed</a:t>
            </a:r>
          </a:p>
        </p:txBody>
      </p:sp>
      <p:sp>
        <p:nvSpPr>
          <p:cNvPr id="14" name="Rectangle 13">
            <a:extLst>
              <a:ext uri="{FF2B5EF4-FFF2-40B4-BE49-F238E27FC236}">
                <a16:creationId xmlns:a16="http://schemas.microsoft.com/office/drawing/2014/main" id="{A3AFD18B-B951-421E-8999-7C2D4ACDC98F}"/>
              </a:ext>
            </a:extLst>
          </p:cNvPr>
          <p:cNvSpPr/>
          <p:nvPr/>
        </p:nvSpPr>
        <p:spPr>
          <a:xfrm>
            <a:off x="8967639" y="4776749"/>
            <a:ext cx="1035484" cy="20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0D1361-ED92-4461-8B1C-AA99D638F3FE}"/>
              </a:ext>
            </a:extLst>
          </p:cNvPr>
          <p:cNvSpPr/>
          <p:nvPr/>
        </p:nvSpPr>
        <p:spPr>
          <a:xfrm>
            <a:off x="2083887" y="4776749"/>
            <a:ext cx="1856758" cy="20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31537" y="6042882"/>
            <a:ext cx="5997924" cy="830997"/>
          </a:xfrm>
          <a:prstGeom prst="rect">
            <a:avLst/>
          </a:prstGeom>
          <a:solidFill>
            <a:schemeClr val="bg1"/>
          </a:solidFill>
          <a:ln>
            <a:solidFill>
              <a:schemeClr val="tx1"/>
            </a:solidFill>
          </a:ln>
        </p:spPr>
        <p:txBody>
          <a:bodyPr wrap="square" rtlCol="0">
            <a:spAutoFit/>
          </a:bodyPr>
          <a:lstStyle/>
          <a:p>
            <a:r>
              <a:rPr lang="en-US" sz="2400" b="1" dirty="0"/>
              <a:t>Severity Codes align with Result Codes which </a:t>
            </a:r>
          </a:p>
          <a:p>
            <a:r>
              <a:rPr lang="en-US" sz="2400" b="1" dirty="0"/>
              <a:t>will be discussed in upcoming slides</a:t>
            </a:r>
          </a:p>
        </p:txBody>
      </p:sp>
      <p:cxnSp>
        <p:nvCxnSpPr>
          <p:cNvPr id="8" name="Straight Arrow Connector 7"/>
          <p:cNvCxnSpPr>
            <a:cxnSpLocks/>
          </p:cNvCxnSpPr>
          <p:nvPr/>
        </p:nvCxnSpPr>
        <p:spPr>
          <a:xfrm flipH="1" flipV="1">
            <a:off x="4114800" y="5704114"/>
            <a:ext cx="434230" cy="3387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0A9BE556-C315-4D39-9C00-3D0FCDBA4EA4}"/>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D98876BF-29E1-EF64-B61C-3454347F630F}"/>
              </a:ext>
            </a:extLst>
          </p:cNvPr>
          <p:cNvSpPr>
            <a:spLocks noGrp="1"/>
          </p:cNvSpPr>
          <p:nvPr>
            <p:ph type="sldNum" sz="quarter" idx="12"/>
          </p:nvPr>
        </p:nvSpPr>
        <p:spPr/>
        <p:txBody>
          <a:bodyPr/>
          <a:lstStyle/>
          <a:p>
            <a:fld id="{1BC7DB03-7057-184B-9DF0-B5FFC5E3886A}" type="slidenum">
              <a:rPr lang="en-US" smtClean="0"/>
              <a:t>14</a:t>
            </a:fld>
            <a:endParaRPr lang="en-US" dirty="0"/>
          </a:p>
        </p:txBody>
      </p:sp>
    </p:spTree>
    <p:extLst>
      <p:ext uri="{BB962C8B-B14F-4D97-AF65-F5344CB8AC3E}">
        <p14:creationId xmlns:p14="http://schemas.microsoft.com/office/powerpoint/2010/main" val="42049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3" grpId="0" animBg="1"/>
      <p:bldP spid="13" grpId="1" animBg="1"/>
      <p:bldP spid="16" grpId="0" animBg="1"/>
      <p:bldP spid="14" grpId="0" animBg="1"/>
      <p:bldP spid="14" grpId="1" animBg="1"/>
      <p:bldP spid="10" grpId="0" animBg="1"/>
      <p:bldP spid="10"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01D3-BB3A-4BDD-8E77-9850BA7D7747}"/>
              </a:ext>
            </a:extLst>
          </p:cNvPr>
          <p:cNvSpPr>
            <a:spLocks noGrp="1"/>
          </p:cNvSpPr>
          <p:nvPr>
            <p:ph type="title"/>
          </p:nvPr>
        </p:nvSpPr>
        <p:spPr>
          <a:xfrm>
            <a:off x="838200" y="365126"/>
            <a:ext cx="10515600" cy="513381"/>
          </a:xfrm>
        </p:spPr>
        <p:txBody>
          <a:bodyPr>
            <a:normAutofit fontScale="90000"/>
          </a:bodyPr>
          <a:lstStyle/>
          <a:p>
            <a:r>
              <a:rPr lang="en-US" b="1" dirty="0"/>
              <a:t>Verify Staff and Courses</a:t>
            </a:r>
          </a:p>
        </p:txBody>
      </p:sp>
      <p:sp>
        <p:nvSpPr>
          <p:cNvPr id="3" name="Content Placeholder 2">
            <a:extLst>
              <a:ext uri="{FF2B5EF4-FFF2-40B4-BE49-F238E27FC236}">
                <a16:creationId xmlns:a16="http://schemas.microsoft.com/office/drawing/2014/main" id="{DCF7634D-AA29-46EF-85C2-773E66003FA1}"/>
              </a:ext>
            </a:extLst>
          </p:cNvPr>
          <p:cNvSpPr>
            <a:spLocks noGrp="1"/>
          </p:cNvSpPr>
          <p:nvPr>
            <p:ph idx="1"/>
          </p:nvPr>
        </p:nvSpPr>
        <p:spPr>
          <a:xfrm>
            <a:off x="725225" y="987136"/>
            <a:ext cx="11290453" cy="5239804"/>
          </a:xfrm>
        </p:spPr>
        <p:txBody>
          <a:bodyPr/>
          <a:lstStyle/>
          <a:p>
            <a:r>
              <a:rPr lang="en-US" dirty="0"/>
              <a:t>Do not focus on errors only; review the entire report for accuracy and completeness</a:t>
            </a:r>
          </a:p>
          <a:p>
            <a:pPr lvl="1"/>
            <a:r>
              <a:rPr lang="en-US" dirty="0"/>
              <a:t>Are all building IRNs appearing on the report? </a:t>
            </a:r>
          </a:p>
          <a:p>
            <a:pPr lvl="1"/>
            <a:r>
              <a:rPr lang="en-US" dirty="0"/>
              <a:t>Are all teaching staff appearing as they should? </a:t>
            </a:r>
          </a:p>
          <a:p>
            <a:pPr lvl="1"/>
            <a:r>
              <a:rPr lang="en-US" dirty="0"/>
              <a:t>Are all courses for each building appearing on the report? </a:t>
            </a:r>
          </a:p>
          <a:p>
            <a:r>
              <a:rPr lang="en-US" dirty="0"/>
              <a:t>Remember that total courses are the denominator for Local Report Card staff percentages, so it’s important that every course is accounted for</a:t>
            </a:r>
          </a:p>
        </p:txBody>
      </p:sp>
      <p:sp>
        <p:nvSpPr>
          <p:cNvPr id="9" name="Date Placeholder 8">
            <a:extLst>
              <a:ext uri="{FF2B5EF4-FFF2-40B4-BE49-F238E27FC236}">
                <a16:creationId xmlns:a16="http://schemas.microsoft.com/office/drawing/2014/main" id="{08ABD6A3-9190-4CF2-A9C7-8D65B162AA59}"/>
              </a:ext>
            </a:extLst>
          </p:cNvPr>
          <p:cNvSpPr>
            <a:spLocks noGrp="1"/>
          </p:cNvSpPr>
          <p:nvPr>
            <p:ph type="dt" sz="half" idx="10"/>
          </p:nvPr>
        </p:nvSpPr>
        <p:spPr/>
        <p:txBody>
          <a:bodyPr/>
          <a:lstStyle/>
          <a:p>
            <a:r>
              <a:rPr lang="en-US"/>
              <a:t>12/08/2022</a:t>
            </a:r>
            <a:endParaRPr lang="en-US" dirty="0"/>
          </a:p>
        </p:txBody>
      </p:sp>
      <p:pic>
        <p:nvPicPr>
          <p:cNvPr id="4" name="Picture 4">
            <a:extLst>
              <a:ext uri="{FF2B5EF4-FFF2-40B4-BE49-F238E27FC236}">
                <a16:creationId xmlns:a16="http://schemas.microsoft.com/office/drawing/2014/main" id="{72FC8388-FBFC-6060-71A5-6EE1F7F4D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687" y="3997017"/>
            <a:ext cx="8194996" cy="24958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AEC851E-3F77-ACC4-604B-22647426CCD4}"/>
              </a:ext>
            </a:extLst>
          </p:cNvPr>
          <p:cNvSpPr/>
          <p:nvPr/>
        </p:nvSpPr>
        <p:spPr>
          <a:xfrm>
            <a:off x="6642357" y="4523237"/>
            <a:ext cx="2247643" cy="20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0E096A-EF53-3C5F-8D1C-31F6D23CB26B}"/>
              </a:ext>
            </a:extLst>
          </p:cNvPr>
          <p:cNvSpPr/>
          <p:nvPr/>
        </p:nvSpPr>
        <p:spPr>
          <a:xfrm>
            <a:off x="4453144" y="4527584"/>
            <a:ext cx="2161553" cy="20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810D7F-1729-AE95-12D2-0D10D8122321}"/>
              </a:ext>
            </a:extLst>
          </p:cNvPr>
          <p:cNvSpPr/>
          <p:nvPr/>
        </p:nvSpPr>
        <p:spPr>
          <a:xfrm>
            <a:off x="8876199" y="4527584"/>
            <a:ext cx="1035484" cy="20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7B4245-D0BF-C558-18DA-B13027F5F79E}"/>
              </a:ext>
            </a:extLst>
          </p:cNvPr>
          <p:cNvSpPr/>
          <p:nvPr/>
        </p:nvSpPr>
        <p:spPr>
          <a:xfrm>
            <a:off x="1992447" y="4527584"/>
            <a:ext cx="1856758" cy="203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283CD54-CF36-EA1C-D0AC-5740329FEE8E}"/>
              </a:ext>
            </a:extLst>
          </p:cNvPr>
          <p:cNvSpPr>
            <a:spLocks noGrp="1"/>
          </p:cNvSpPr>
          <p:nvPr>
            <p:ph type="sldNum" sz="quarter" idx="12"/>
          </p:nvPr>
        </p:nvSpPr>
        <p:spPr/>
        <p:txBody>
          <a:bodyPr/>
          <a:lstStyle/>
          <a:p>
            <a:fld id="{1BC7DB03-7057-184B-9DF0-B5FFC5E3886A}" type="slidenum">
              <a:rPr lang="en-US" smtClean="0"/>
              <a:t>15</a:t>
            </a:fld>
            <a:endParaRPr lang="en-US" dirty="0"/>
          </a:p>
        </p:txBody>
      </p:sp>
    </p:spTree>
    <p:extLst>
      <p:ext uri="{BB962C8B-B14F-4D97-AF65-F5344CB8AC3E}">
        <p14:creationId xmlns:p14="http://schemas.microsoft.com/office/powerpoint/2010/main" val="328005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32" presetClass="emph" presetSubtype="0" fill="hold" nodeType="withEffect">
                                  <p:stCondLst>
                                    <p:cond delay="0"/>
                                  </p:stCondLst>
                                  <p:childTnLst>
                                    <p:animRot by="120000">
                                      <p:cBhvr>
                                        <p:cTn id="36" dur="100" fill="hold">
                                          <p:stCondLst>
                                            <p:cond delay="0"/>
                                          </p:stCondLst>
                                        </p:cTn>
                                        <p:tgtEl>
                                          <p:spTgt spid="3">
                                            <p:txEl>
                                              <p:pRg st="4" end="4"/>
                                            </p:txEl>
                                          </p:spTgt>
                                        </p:tgtEl>
                                        <p:attrNameLst>
                                          <p:attrName>r</p:attrName>
                                        </p:attrNameLst>
                                      </p:cBhvr>
                                    </p:animRot>
                                    <p:animRot by="-240000">
                                      <p:cBhvr>
                                        <p:cTn id="37" dur="200" fill="hold">
                                          <p:stCondLst>
                                            <p:cond delay="200"/>
                                          </p:stCondLst>
                                        </p:cTn>
                                        <p:tgtEl>
                                          <p:spTgt spid="3">
                                            <p:txEl>
                                              <p:pRg st="4" end="4"/>
                                            </p:txEl>
                                          </p:spTgt>
                                        </p:tgtEl>
                                        <p:attrNameLst>
                                          <p:attrName>r</p:attrName>
                                        </p:attrNameLst>
                                      </p:cBhvr>
                                    </p:animRot>
                                    <p:animRot by="240000">
                                      <p:cBhvr>
                                        <p:cTn id="38" dur="200" fill="hold">
                                          <p:stCondLst>
                                            <p:cond delay="400"/>
                                          </p:stCondLst>
                                        </p:cTn>
                                        <p:tgtEl>
                                          <p:spTgt spid="3">
                                            <p:txEl>
                                              <p:pRg st="4" end="4"/>
                                            </p:txEl>
                                          </p:spTgt>
                                        </p:tgtEl>
                                        <p:attrNameLst>
                                          <p:attrName>r</p:attrName>
                                        </p:attrNameLst>
                                      </p:cBhvr>
                                    </p:animRot>
                                    <p:animRot by="-240000">
                                      <p:cBhvr>
                                        <p:cTn id="39" dur="200" fill="hold">
                                          <p:stCondLst>
                                            <p:cond delay="600"/>
                                          </p:stCondLst>
                                        </p:cTn>
                                        <p:tgtEl>
                                          <p:spTgt spid="3">
                                            <p:txEl>
                                              <p:pRg st="4" end="4"/>
                                            </p:txEl>
                                          </p:spTgt>
                                        </p:tgtEl>
                                        <p:attrNameLst>
                                          <p:attrName>r</p:attrName>
                                        </p:attrNameLst>
                                      </p:cBhvr>
                                    </p:animRot>
                                    <p:animRot by="120000">
                                      <p:cBhvr>
                                        <p:cTn id="40"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6D71-E445-4254-AEBE-B65EB793E911}"/>
              </a:ext>
            </a:extLst>
          </p:cNvPr>
          <p:cNvSpPr>
            <a:spLocks noGrp="1"/>
          </p:cNvSpPr>
          <p:nvPr>
            <p:ph type="title"/>
          </p:nvPr>
        </p:nvSpPr>
        <p:spPr/>
        <p:txBody>
          <a:bodyPr/>
          <a:lstStyle/>
          <a:p>
            <a:r>
              <a:rPr lang="en-US" b="1" dirty="0"/>
              <a:t>Teacher of Record </a:t>
            </a:r>
          </a:p>
        </p:txBody>
      </p:sp>
      <p:sp>
        <p:nvSpPr>
          <p:cNvPr id="3" name="Content Placeholder 2">
            <a:extLst>
              <a:ext uri="{FF2B5EF4-FFF2-40B4-BE49-F238E27FC236}">
                <a16:creationId xmlns:a16="http://schemas.microsoft.com/office/drawing/2014/main" id="{D79C175C-1779-4954-86E3-CC16975A6DA9}"/>
              </a:ext>
            </a:extLst>
          </p:cNvPr>
          <p:cNvSpPr>
            <a:spLocks noGrp="1"/>
          </p:cNvSpPr>
          <p:nvPr>
            <p:ph idx="1"/>
          </p:nvPr>
        </p:nvSpPr>
        <p:spPr>
          <a:xfrm>
            <a:off x="838200" y="1454274"/>
            <a:ext cx="10914888" cy="5162836"/>
          </a:xfrm>
        </p:spPr>
        <p:txBody>
          <a:bodyPr>
            <a:normAutofit lnSpcReduction="10000"/>
          </a:bodyPr>
          <a:lstStyle/>
          <a:p>
            <a:r>
              <a:rPr lang="en-US" sz="3200" dirty="0"/>
              <a:t>The teacher who appears on the TLC Status Report is based on </a:t>
            </a:r>
          </a:p>
          <a:p>
            <a:pPr lvl="1"/>
            <a:r>
              <a:rPr lang="en-US" sz="2800" dirty="0"/>
              <a:t>Teacher with greater amount of time teaching the course </a:t>
            </a:r>
          </a:p>
          <a:p>
            <a:pPr lvl="1"/>
            <a:r>
              <a:rPr lang="en-US" sz="2800" dirty="0"/>
              <a:t>Multiple teachers teaching the same amount of time</a:t>
            </a:r>
          </a:p>
          <a:p>
            <a:pPr lvl="2"/>
            <a:r>
              <a:rPr lang="en-US" sz="2400" dirty="0"/>
              <a:t>Uses first teacher the report finds who is properly certified </a:t>
            </a:r>
          </a:p>
          <a:p>
            <a:pPr lvl="2"/>
            <a:r>
              <a:rPr lang="en-US" sz="2400" dirty="0"/>
              <a:t>If none are properly certified, the report uses the first teacher it comes to</a:t>
            </a:r>
          </a:p>
          <a:p>
            <a:pPr lvl="3"/>
            <a:r>
              <a:rPr lang="en-US" sz="2200" dirty="0"/>
              <a:t>It could change from report to report depending on the processing order</a:t>
            </a:r>
          </a:p>
          <a:p>
            <a:pPr lvl="1"/>
            <a:r>
              <a:rPr lang="en-US" sz="2800" dirty="0"/>
              <a:t>No proper credential found</a:t>
            </a:r>
          </a:p>
          <a:p>
            <a:pPr lvl="2"/>
            <a:r>
              <a:rPr lang="en-US" sz="2400" dirty="0"/>
              <a:t>Uses first teacher reported on the course</a:t>
            </a:r>
          </a:p>
          <a:p>
            <a:r>
              <a:rPr lang="en-US" sz="3200" dirty="0"/>
              <a:t>See ODE ITC EMIS Training November 2021 &amp; 2022 for additional information</a:t>
            </a:r>
            <a:endParaRPr lang="en-US" sz="5200" dirty="0"/>
          </a:p>
          <a:p>
            <a:pPr lvl="1"/>
            <a:r>
              <a:rPr lang="en-US" sz="2800" dirty="0"/>
              <a:t>https://education.ohio.gov/Topics/Data/EMIS/EMIS-Resources/EMIS-Training</a:t>
            </a:r>
          </a:p>
        </p:txBody>
      </p:sp>
      <p:sp>
        <p:nvSpPr>
          <p:cNvPr id="5" name="Date Placeholder 4">
            <a:extLst>
              <a:ext uri="{FF2B5EF4-FFF2-40B4-BE49-F238E27FC236}">
                <a16:creationId xmlns:a16="http://schemas.microsoft.com/office/drawing/2014/main" id="{B7F7621B-F89B-4BC6-BD33-9C93901DF0A7}"/>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279E7376-D2A5-BF76-FA94-39E5384CA480}"/>
              </a:ext>
            </a:extLst>
          </p:cNvPr>
          <p:cNvSpPr>
            <a:spLocks noGrp="1"/>
          </p:cNvSpPr>
          <p:nvPr>
            <p:ph type="sldNum" sz="quarter" idx="12"/>
          </p:nvPr>
        </p:nvSpPr>
        <p:spPr/>
        <p:txBody>
          <a:bodyPr/>
          <a:lstStyle/>
          <a:p>
            <a:fld id="{1BC7DB03-7057-184B-9DF0-B5FFC5E3886A}" type="slidenum">
              <a:rPr lang="en-US" smtClean="0"/>
              <a:t>16</a:t>
            </a:fld>
            <a:endParaRPr lang="en-US" dirty="0"/>
          </a:p>
        </p:txBody>
      </p:sp>
    </p:spTree>
    <p:extLst>
      <p:ext uri="{BB962C8B-B14F-4D97-AF65-F5344CB8AC3E}">
        <p14:creationId xmlns:p14="http://schemas.microsoft.com/office/powerpoint/2010/main" val="36000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1778"/>
          </a:xfrm>
        </p:spPr>
        <p:txBody>
          <a:bodyPr/>
          <a:lstStyle/>
          <a:p>
            <a:r>
              <a:rPr lang="en-US" b="1" dirty="0"/>
              <a:t>Course and Calendar Dates </a:t>
            </a:r>
          </a:p>
        </p:txBody>
      </p:sp>
      <p:sp>
        <p:nvSpPr>
          <p:cNvPr id="3" name="Content Placeholder 2"/>
          <p:cNvSpPr>
            <a:spLocks noGrp="1"/>
          </p:cNvSpPr>
          <p:nvPr>
            <p:ph idx="1"/>
          </p:nvPr>
        </p:nvSpPr>
        <p:spPr>
          <a:xfrm>
            <a:off x="838200" y="1496291"/>
            <a:ext cx="10911840" cy="4389120"/>
          </a:xfrm>
        </p:spPr>
        <p:txBody>
          <a:bodyPr>
            <a:normAutofit lnSpcReduction="10000"/>
          </a:bodyPr>
          <a:lstStyle/>
          <a:p>
            <a:r>
              <a:rPr lang="en-US" sz="3200" dirty="0"/>
              <a:t>Dates are used to determine a “course calendar” </a:t>
            </a:r>
          </a:p>
          <a:p>
            <a:pPr lvl="1"/>
            <a:r>
              <a:rPr lang="en-US" sz="2800" dirty="0"/>
              <a:t>Grade Schedule (DL) Record - First and Last Day of School</a:t>
            </a:r>
          </a:p>
          <a:p>
            <a:pPr lvl="1"/>
            <a:r>
              <a:rPr lang="en-US" sz="2800" dirty="0"/>
              <a:t>Course Master (CN) Record - Course Start and End Date</a:t>
            </a:r>
          </a:p>
          <a:p>
            <a:pPr lvl="1"/>
            <a:r>
              <a:rPr lang="en-US" sz="2800" dirty="0"/>
              <a:t>Staff Course (CU) Record - Staff Course Start and End Dates</a:t>
            </a:r>
          </a:p>
          <a:p>
            <a:pPr lvl="1"/>
            <a:r>
              <a:rPr lang="en-US" sz="2800" dirty="0"/>
              <a:t>Student Course (GN) Record - Course Enrollment Start and End Date </a:t>
            </a:r>
            <a:endParaRPr lang="en-US" sz="3200" dirty="0"/>
          </a:p>
          <a:p>
            <a:r>
              <a:rPr lang="en-US" sz="3200" dirty="0"/>
              <a:t>The “course calendar” is then used to determine </a:t>
            </a:r>
          </a:p>
          <a:p>
            <a:pPr lvl="1"/>
            <a:r>
              <a:rPr lang="en-US" sz="2800" dirty="0"/>
              <a:t>Teacher who was with the course the longest</a:t>
            </a:r>
          </a:p>
          <a:p>
            <a:pPr lvl="1"/>
            <a:r>
              <a:rPr lang="en-US" sz="2800" dirty="0"/>
              <a:t>Students who are counted as being in the class</a:t>
            </a:r>
          </a:p>
          <a:p>
            <a:pPr lvl="1"/>
            <a:r>
              <a:rPr lang="en-US" sz="2800" b="0" i="0" dirty="0">
                <a:solidFill>
                  <a:srgbClr val="000000"/>
                </a:solidFill>
                <a:effectLst/>
                <a:latin typeface="Calibri" panose="020F0502020204030204" pitchFamily="34" charset="0"/>
              </a:rPr>
              <a:t>Location IRN is used for course calendar assignment </a:t>
            </a:r>
          </a:p>
          <a:p>
            <a:r>
              <a:rPr lang="en-US" dirty="0"/>
              <a:t>Misaligned dates can cause teachers to appear as</a:t>
            </a:r>
            <a:r>
              <a:rPr lang="en-US" baseline="0" dirty="0"/>
              <a:t> not properly certified</a:t>
            </a:r>
            <a:endParaRPr lang="en-US" dirty="0"/>
          </a:p>
          <a:p>
            <a:pPr marL="0" indent="0">
              <a:buNone/>
            </a:pPr>
            <a:endParaRPr lang="en-US" dirty="0"/>
          </a:p>
        </p:txBody>
      </p:sp>
      <p:sp>
        <p:nvSpPr>
          <p:cNvPr id="5" name="Date Placeholder 4">
            <a:extLst>
              <a:ext uri="{FF2B5EF4-FFF2-40B4-BE49-F238E27FC236}">
                <a16:creationId xmlns:a16="http://schemas.microsoft.com/office/drawing/2014/main" id="{2543A1DE-FF3F-43F7-9FA1-DC6EDFD03C1B}"/>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F57D73C0-7D3B-DFFA-53E1-DB1EB74CD0DE}"/>
              </a:ext>
            </a:extLst>
          </p:cNvPr>
          <p:cNvSpPr>
            <a:spLocks noGrp="1"/>
          </p:cNvSpPr>
          <p:nvPr>
            <p:ph type="sldNum" sz="quarter" idx="12"/>
          </p:nvPr>
        </p:nvSpPr>
        <p:spPr/>
        <p:txBody>
          <a:bodyPr/>
          <a:lstStyle/>
          <a:p>
            <a:fld id="{1BC7DB03-7057-184B-9DF0-B5FFC5E3886A}" type="slidenum">
              <a:rPr lang="en-US" smtClean="0"/>
              <a:t>17</a:t>
            </a:fld>
            <a:endParaRPr lang="en-US" dirty="0"/>
          </a:p>
        </p:txBody>
      </p:sp>
    </p:spTree>
    <p:extLst>
      <p:ext uri="{BB962C8B-B14F-4D97-AF65-F5344CB8AC3E}">
        <p14:creationId xmlns:p14="http://schemas.microsoft.com/office/powerpoint/2010/main" val="288788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7ABC-1E42-40B4-B9E1-13378997CE3A}"/>
              </a:ext>
            </a:extLst>
          </p:cNvPr>
          <p:cNvSpPr>
            <a:spLocks noGrp="1"/>
          </p:cNvSpPr>
          <p:nvPr>
            <p:ph type="title"/>
          </p:nvPr>
        </p:nvSpPr>
        <p:spPr>
          <a:xfrm>
            <a:off x="838200" y="365126"/>
            <a:ext cx="10515600" cy="673966"/>
          </a:xfrm>
        </p:spPr>
        <p:txBody>
          <a:bodyPr>
            <a:normAutofit fontScale="90000"/>
          </a:bodyPr>
          <a:lstStyle/>
          <a:p>
            <a:r>
              <a:rPr lang="en-US" b="1" dirty="0"/>
              <a:t>Location </a:t>
            </a:r>
            <a:r>
              <a:rPr lang="en-US" b="1" dirty="0" smtClean="0"/>
              <a:t>IRN-Column </a:t>
            </a:r>
            <a:r>
              <a:rPr lang="en-US" b="1" dirty="0" smtClean="0">
                <a:solidFill>
                  <a:srgbClr val="FF0000"/>
                </a:solidFill>
              </a:rPr>
              <a:t>B</a:t>
            </a:r>
            <a:endParaRPr lang="en-US" b="1" dirty="0">
              <a:solidFill>
                <a:srgbClr val="FF0000"/>
              </a:solidFill>
            </a:endParaRPr>
          </a:p>
        </p:txBody>
      </p:sp>
      <p:sp>
        <p:nvSpPr>
          <p:cNvPr id="3" name="Content Placeholder 2">
            <a:extLst>
              <a:ext uri="{FF2B5EF4-FFF2-40B4-BE49-F238E27FC236}">
                <a16:creationId xmlns:a16="http://schemas.microsoft.com/office/drawing/2014/main" id="{1832436D-8369-4925-8A67-6070240095ED}"/>
              </a:ext>
            </a:extLst>
          </p:cNvPr>
          <p:cNvSpPr>
            <a:spLocks noGrp="1"/>
          </p:cNvSpPr>
          <p:nvPr>
            <p:ph idx="1"/>
          </p:nvPr>
        </p:nvSpPr>
        <p:spPr>
          <a:xfrm>
            <a:off x="838200" y="1377538"/>
            <a:ext cx="10799618" cy="4337462"/>
          </a:xfrm>
        </p:spPr>
        <p:txBody>
          <a:bodyPr>
            <a:normAutofit/>
          </a:bodyPr>
          <a:lstStyle/>
          <a:p>
            <a:pPr marL="0" indent="0">
              <a:buNone/>
            </a:pPr>
            <a:r>
              <a:rPr lang="en-US" sz="3200" dirty="0"/>
              <a:t>The building IRN where course is being </a:t>
            </a:r>
            <a:r>
              <a:rPr lang="en-US" sz="3200" dirty="0" smtClean="0"/>
              <a:t>taught</a:t>
            </a:r>
            <a:endParaRPr lang="en-US" sz="3200" dirty="0"/>
          </a:p>
          <a:p>
            <a:pPr lvl="1"/>
            <a:r>
              <a:rPr lang="en-US" sz="2800" baseline="0" dirty="0"/>
              <a:t>District IRN should not be reported as the Location IRN</a:t>
            </a:r>
          </a:p>
          <a:p>
            <a:pPr lvl="1"/>
            <a:r>
              <a:rPr lang="en-US" sz="2800" baseline="0" dirty="0"/>
              <a:t>Applies to LEAs that have both district and building IRNs</a:t>
            </a:r>
          </a:p>
          <a:p>
            <a:pPr lvl="2"/>
            <a:r>
              <a:rPr lang="en-US" sz="2400" dirty="0"/>
              <a:t>Traditional Districts</a:t>
            </a:r>
            <a:r>
              <a:rPr lang="en-US" sz="2400" baseline="0" dirty="0"/>
              <a:t> </a:t>
            </a:r>
          </a:p>
          <a:p>
            <a:pPr lvl="1"/>
            <a:r>
              <a:rPr lang="en-US" sz="2800" dirty="0"/>
              <a:t>Refer to reporting instructions in the EMIS Manual for Location IRN in section 4.2 Course Master (CN) Record</a:t>
            </a:r>
          </a:p>
          <a:p>
            <a:pPr lvl="1"/>
            <a:r>
              <a:rPr lang="en-US" sz="2800" dirty="0"/>
              <a:t>Filter TLC Report for Location IRN</a:t>
            </a:r>
          </a:p>
          <a:p>
            <a:pPr lvl="2"/>
            <a:r>
              <a:rPr lang="en-US" sz="2400" dirty="0"/>
              <a:t>Unselect local building IRNs</a:t>
            </a:r>
          </a:p>
          <a:p>
            <a:pPr lvl="2"/>
            <a:r>
              <a:rPr lang="en-US" sz="2400" dirty="0"/>
              <a:t>Verify Location IRN’s reported outside of District </a:t>
            </a:r>
          </a:p>
          <a:p>
            <a:pPr lvl="2"/>
            <a:r>
              <a:rPr lang="en-US" sz="2400" dirty="0"/>
              <a:t>Local district IRN should be changed to building IRN (when applicable)</a:t>
            </a:r>
          </a:p>
        </p:txBody>
      </p:sp>
      <p:sp>
        <p:nvSpPr>
          <p:cNvPr id="5" name="Date Placeholder 4">
            <a:extLst>
              <a:ext uri="{FF2B5EF4-FFF2-40B4-BE49-F238E27FC236}">
                <a16:creationId xmlns:a16="http://schemas.microsoft.com/office/drawing/2014/main" id="{E6D6C6DF-773E-403C-8041-81FF14116FB0}"/>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A99A88C-B199-D818-44A3-825005AA534C}"/>
              </a:ext>
            </a:extLst>
          </p:cNvPr>
          <p:cNvSpPr>
            <a:spLocks noGrp="1"/>
          </p:cNvSpPr>
          <p:nvPr>
            <p:ph type="sldNum" sz="quarter" idx="12"/>
          </p:nvPr>
        </p:nvSpPr>
        <p:spPr/>
        <p:txBody>
          <a:bodyPr/>
          <a:lstStyle/>
          <a:p>
            <a:fld id="{1BC7DB03-7057-184B-9DF0-B5FFC5E3886A}" type="slidenum">
              <a:rPr lang="en-US" smtClean="0"/>
              <a:t>18</a:t>
            </a:fld>
            <a:endParaRPr lang="en-US" dirty="0"/>
          </a:p>
        </p:txBody>
      </p:sp>
    </p:spTree>
    <p:extLst>
      <p:ext uri="{BB962C8B-B14F-4D97-AF65-F5344CB8AC3E}">
        <p14:creationId xmlns:p14="http://schemas.microsoft.com/office/powerpoint/2010/main" val="9549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7ABC-1E42-40B4-B9E1-13378997CE3A}"/>
              </a:ext>
            </a:extLst>
          </p:cNvPr>
          <p:cNvSpPr>
            <a:spLocks noGrp="1"/>
          </p:cNvSpPr>
          <p:nvPr>
            <p:ph type="title"/>
          </p:nvPr>
        </p:nvSpPr>
        <p:spPr/>
        <p:txBody>
          <a:bodyPr/>
          <a:lstStyle/>
          <a:p>
            <a:r>
              <a:rPr lang="en-US" b="1" dirty="0"/>
              <a:t>Location </a:t>
            </a:r>
            <a:r>
              <a:rPr lang="en-US" b="1" dirty="0" smtClean="0"/>
              <a:t>IRN Column-</a:t>
            </a:r>
            <a:r>
              <a:rPr lang="en-US" b="1" dirty="0" smtClean="0">
                <a:solidFill>
                  <a:srgbClr val="FF0000"/>
                </a:solidFill>
              </a:rPr>
              <a:t>B</a:t>
            </a:r>
            <a:endParaRPr lang="en-US" b="1" dirty="0">
              <a:solidFill>
                <a:srgbClr val="FF0000"/>
              </a:solidFill>
            </a:endParaRPr>
          </a:p>
        </p:txBody>
      </p:sp>
      <p:sp>
        <p:nvSpPr>
          <p:cNvPr id="3" name="Content Placeholder 2">
            <a:extLst>
              <a:ext uri="{FF2B5EF4-FFF2-40B4-BE49-F238E27FC236}">
                <a16:creationId xmlns:a16="http://schemas.microsoft.com/office/drawing/2014/main" id="{1832436D-8369-4925-8A67-6070240095ED}"/>
              </a:ext>
            </a:extLst>
          </p:cNvPr>
          <p:cNvSpPr>
            <a:spLocks noGrp="1"/>
          </p:cNvSpPr>
          <p:nvPr>
            <p:ph idx="1"/>
          </p:nvPr>
        </p:nvSpPr>
        <p:spPr>
          <a:xfrm>
            <a:off x="945572" y="1545770"/>
            <a:ext cx="10917243" cy="4335485"/>
          </a:xfrm>
        </p:spPr>
        <p:txBody>
          <a:bodyPr>
            <a:normAutofit/>
          </a:bodyPr>
          <a:lstStyle/>
          <a:p>
            <a:pPr marL="0" indent="0">
              <a:buNone/>
            </a:pPr>
            <a:r>
              <a:rPr lang="en-US" sz="3200" dirty="0"/>
              <a:t>A few exceptions (not a complete list)  </a:t>
            </a:r>
          </a:p>
          <a:p>
            <a:pPr lvl="1"/>
            <a:r>
              <a:rPr lang="en-US" sz="2800" dirty="0"/>
              <a:t>IRN of college who is granting credit for CCP course</a:t>
            </a:r>
          </a:p>
          <a:p>
            <a:pPr lvl="1"/>
            <a:r>
              <a:rPr lang="en-US" sz="2800" dirty="0"/>
              <a:t>For CCP Course with delivery method of CP report the IRN of the location of the course per the CTE-26</a:t>
            </a:r>
          </a:p>
          <a:p>
            <a:pPr lvl="1"/>
            <a:r>
              <a:rPr lang="en-US" sz="2800" dirty="0"/>
              <a:t>IRN of the location of the JVSD satellite course </a:t>
            </a:r>
          </a:p>
          <a:p>
            <a:pPr lvl="1"/>
            <a:r>
              <a:rPr lang="en-US" sz="2800" dirty="0"/>
              <a:t>IRN of the building associated with the preschool license </a:t>
            </a:r>
          </a:p>
          <a:p>
            <a:pPr lvl="1"/>
            <a:r>
              <a:rPr lang="en-US" sz="2800" dirty="0"/>
              <a:t>See additional reporting instructions for the Location IRN in the 4.2 Course Master (CN) Record section of the EMIS Manual </a:t>
            </a:r>
          </a:p>
        </p:txBody>
      </p:sp>
      <p:sp>
        <p:nvSpPr>
          <p:cNvPr id="5" name="Date Placeholder 4">
            <a:extLst>
              <a:ext uri="{FF2B5EF4-FFF2-40B4-BE49-F238E27FC236}">
                <a16:creationId xmlns:a16="http://schemas.microsoft.com/office/drawing/2014/main" id="{9FD8EF24-56D0-4934-94F3-EFE2F4E88A8A}"/>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A1FBBED4-993B-1F59-DE63-AD6C0DD24B4F}"/>
              </a:ext>
            </a:extLst>
          </p:cNvPr>
          <p:cNvSpPr>
            <a:spLocks noGrp="1"/>
          </p:cNvSpPr>
          <p:nvPr>
            <p:ph type="sldNum" sz="quarter" idx="12"/>
          </p:nvPr>
        </p:nvSpPr>
        <p:spPr/>
        <p:txBody>
          <a:bodyPr/>
          <a:lstStyle/>
          <a:p>
            <a:fld id="{1BC7DB03-7057-184B-9DF0-B5FFC5E3886A}" type="slidenum">
              <a:rPr lang="en-US" smtClean="0"/>
              <a:t>19</a:t>
            </a:fld>
            <a:endParaRPr lang="en-US" dirty="0"/>
          </a:p>
        </p:txBody>
      </p:sp>
    </p:spTree>
    <p:extLst>
      <p:ext uri="{BB962C8B-B14F-4D97-AF65-F5344CB8AC3E}">
        <p14:creationId xmlns:p14="http://schemas.microsoft.com/office/powerpoint/2010/main" val="41818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536"/>
            <a:ext cx="10515600" cy="5001768"/>
          </a:xfrm>
        </p:spPr>
        <p:txBody>
          <a:bodyPr>
            <a:noAutofit/>
          </a:bodyPr>
          <a:lstStyle/>
          <a:p>
            <a:pPr marL="0" indent="0">
              <a:buNone/>
            </a:pPr>
            <a:r>
              <a:rPr lang="en-US" sz="2400" i="1" dirty="0"/>
              <a:t>The Ohio Department of Education funds development of EMIS training materials as part of the EMIS Alliance grant. There is an expectation that ITCs will utilize these materials in training provided to your districts. That said, there are restrictions on use of the EMIS Alliance materials as follows: Materials developed as part of the EMIS Alliance program must be provided </a:t>
            </a:r>
            <a:r>
              <a:rPr lang="en-US" sz="2400" i="1" u="sng" dirty="0"/>
              <a:t>at no cost</a:t>
            </a:r>
            <a:r>
              <a:rPr lang="en-US" sz="2400" i="1" dirty="0"/>
              <a:t> to your training participants. If you utilize the EMIS Alliance training materials – in whole or in part – you must </a:t>
            </a:r>
            <a:r>
              <a:rPr lang="en-US" sz="2400" i="1" u="sng" dirty="0"/>
              <a:t>not</a:t>
            </a:r>
            <a:r>
              <a:rPr lang="en-US" sz="2400" i="1" dirty="0"/>
              <a:t> charge participants a fee to attend the class where the materials are used. Likewise, you may </a:t>
            </a:r>
            <a:r>
              <a:rPr lang="en-US" sz="2400" i="1" u="sng" dirty="0"/>
              <a:t>not</a:t>
            </a:r>
            <a:r>
              <a:rPr lang="en-US" sz="2400" i="1" dirty="0"/>
              <a:t> use the materials or any portion thereof in any event where a fee is charged to attend. Exceptions must be approved in writing by the Department of Education in advance of scheduling/promoting any event which may violate these restrictions.</a:t>
            </a:r>
            <a:endParaRPr lang="en-US" sz="2400" dirty="0"/>
          </a:p>
          <a:p>
            <a:pPr marL="0" indent="0">
              <a:buNone/>
            </a:pPr>
            <a:r>
              <a:rPr lang="en-US" sz="2400" i="1" dirty="0"/>
              <a:t>Questions regarding appropriate use of EMIS Alliance materials, or requests for exception to the restrictions noted above, should be directed to Melissa Hennon [</a:t>
            </a:r>
            <a:r>
              <a:rPr lang="en-US" sz="2400" i="1" u="sng" dirty="0">
                <a:hlinkClick r:id="rId3"/>
              </a:rPr>
              <a:t>Melissa.Hennon@education.ohio.gov</a:t>
            </a:r>
            <a:r>
              <a:rPr lang="en-US" sz="2400" i="1" dirty="0"/>
              <a:t>].</a:t>
            </a:r>
            <a:endParaRPr lang="en-US" sz="2400" dirty="0"/>
          </a:p>
        </p:txBody>
      </p:sp>
      <p:sp>
        <p:nvSpPr>
          <p:cNvPr id="2" name="Date Placeholder 1">
            <a:extLst>
              <a:ext uri="{FF2B5EF4-FFF2-40B4-BE49-F238E27FC236}">
                <a16:creationId xmlns:a16="http://schemas.microsoft.com/office/drawing/2014/main" id="{9046FA8A-EDF7-43BA-A1AC-B6DC7DE52106}"/>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DE7FF439-3ACD-D5D5-C50D-58D6E99BD8C3}"/>
              </a:ext>
            </a:extLst>
          </p:cNvPr>
          <p:cNvSpPr>
            <a:spLocks noGrp="1"/>
          </p:cNvSpPr>
          <p:nvPr>
            <p:ph type="sldNum" sz="quarter" idx="12"/>
          </p:nvPr>
        </p:nvSpPr>
        <p:spPr/>
        <p:txBody>
          <a:bodyPr/>
          <a:lstStyle/>
          <a:p>
            <a:fld id="{1BC7DB03-7057-184B-9DF0-B5FFC5E3886A}" type="slidenum">
              <a:rPr lang="en-US" smtClean="0"/>
              <a:t>2</a:t>
            </a:fld>
            <a:endParaRPr lang="en-US" dirty="0"/>
          </a:p>
        </p:txBody>
      </p:sp>
    </p:spTree>
    <p:extLst>
      <p:ext uri="{BB962C8B-B14F-4D97-AF65-F5344CB8AC3E}">
        <p14:creationId xmlns:p14="http://schemas.microsoft.com/office/powerpoint/2010/main" val="142868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a:extLst>
              <a:ext uri="{FF2B5EF4-FFF2-40B4-BE49-F238E27FC236}">
                <a16:creationId xmlns:a16="http://schemas.microsoft.com/office/drawing/2014/main" id="{7925AE60-6430-7B9A-76E8-609C8A209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 y="3167613"/>
            <a:ext cx="10626958" cy="2793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4EB88542-5E7D-452C-BFB8-320D7F478404}"/>
              </a:ext>
            </a:extLst>
          </p:cNvPr>
          <p:cNvSpPr/>
          <p:nvPr/>
        </p:nvSpPr>
        <p:spPr>
          <a:xfrm>
            <a:off x="8615877" y="3187709"/>
            <a:ext cx="526376" cy="27715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ED2B93-AD5C-47D9-9AC5-16888AAEA5BC}"/>
              </a:ext>
            </a:extLst>
          </p:cNvPr>
          <p:cNvSpPr/>
          <p:nvPr/>
        </p:nvSpPr>
        <p:spPr>
          <a:xfrm>
            <a:off x="7487182" y="3182258"/>
            <a:ext cx="518697" cy="27769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6215F04-68BD-45B1-9830-DFBB24CB7709}"/>
              </a:ext>
            </a:extLst>
          </p:cNvPr>
          <p:cNvSpPr/>
          <p:nvPr/>
        </p:nvSpPr>
        <p:spPr>
          <a:xfrm>
            <a:off x="8009192" y="3184351"/>
            <a:ext cx="603372" cy="27748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10515600" cy="750880"/>
          </a:xfrm>
        </p:spPr>
        <p:txBody>
          <a:bodyPr/>
          <a:lstStyle/>
          <a:p>
            <a:r>
              <a:rPr lang="en-US" b="1" dirty="0"/>
              <a:t>TLC Status Report </a:t>
            </a:r>
            <a:r>
              <a:rPr lang="en-US" b="1" dirty="0" smtClean="0"/>
              <a:t>Columns</a:t>
            </a:r>
            <a:endParaRPr lang="en-US" dirty="0"/>
          </a:p>
        </p:txBody>
      </p:sp>
      <p:sp>
        <p:nvSpPr>
          <p:cNvPr id="3" name="Content Placeholder 2"/>
          <p:cNvSpPr>
            <a:spLocks noGrp="1"/>
          </p:cNvSpPr>
          <p:nvPr>
            <p:ph idx="1"/>
          </p:nvPr>
        </p:nvSpPr>
        <p:spPr>
          <a:xfrm>
            <a:off x="731519" y="1284051"/>
            <a:ext cx="11301153" cy="2019219"/>
          </a:xfrm>
        </p:spPr>
        <p:txBody>
          <a:bodyPr>
            <a:normAutofit fontScale="92500" lnSpcReduction="20000"/>
          </a:bodyPr>
          <a:lstStyle/>
          <a:p>
            <a:pPr marL="0" indent="0">
              <a:buNone/>
            </a:pPr>
            <a:r>
              <a:rPr lang="en-US" sz="3500" dirty="0"/>
              <a:t>Moving to the right, the next set of columns L through P contain </a:t>
            </a:r>
          </a:p>
          <a:p>
            <a:pPr lvl="1"/>
            <a:r>
              <a:rPr lang="en-US" sz="3000" dirty="0"/>
              <a:t>Result Codes with </a:t>
            </a:r>
            <a:r>
              <a:rPr lang="en-US" sz="3000" dirty="0" smtClean="0"/>
              <a:t>Descriptions  </a:t>
            </a:r>
            <a:r>
              <a:rPr lang="en-US" sz="3000" dirty="0" smtClean="0">
                <a:solidFill>
                  <a:srgbClr val="FF0000"/>
                </a:solidFill>
              </a:rPr>
              <a:t>L-M</a:t>
            </a:r>
            <a:endParaRPr lang="en-US" sz="3000" dirty="0">
              <a:solidFill>
                <a:srgbClr val="FF0000"/>
              </a:solidFill>
            </a:endParaRPr>
          </a:p>
          <a:p>
            <a:pPr lvl="1"/>
            <a:r>
              <a:rPr lang="en-US" sz="3000" dirty="0"/>
              <a:t>Proper Certification Flag (Yes or No</a:t>
            </a:r>
            <a:r>
              <a:rPr lang="en-US" sz="3000" dirty="0" smtClean="0"/>
              <a:t>) </a:t>
            </a:r>
            <a:r>
              <a:rPr lang="en-US" sz="3000" dirty="0" smtClean="0">
                <a:solidFill>
                  <a:srgbClr val="FF0000"/>
                </a:solidFill>
              </a:rPr>
              <a:t>N</a:t>
            </a:r>
            <a:endParaRPr lang="en-US" sz="3000" dirty="0">
              <a:solidFill>
                <a:srgbClr val="FF0000"/>
              </a:solidFill>
            </a:endParaRPr>
          </a:p>
          <a:p>
            <a:pPr lvl="1"/>
            <a:r>
              <a:rPr lang="en-US" sz="3000" dirty="0"/>
              <a:t>Calculated TLC IRN (derived from reported data) </a:t>
            </a:r>
            <a:r>
              <a:rPr lang="en-US" sz="3000" dirty="0" smtClean="0">
                <a:solidFill>
                  <a:srgbClr val="FF0000"/>
                </a:solidFill>
              </a:rPr>
              <a:t>O</a:t>
            </a:r>
            <a:endParaRPr lang="en-US" sz="3000" dirty="0">
              <a:solidFill>
                <a:srgbClr val="FF0000"/>
              </a:solidFill>
            </a:endParaRPr>
          </a:p>
          <a:p>
            <a:pPr lvl="1"/>
            <a:r>
              <a:rPr lang="en-US" sz="3000" dirty="0"/>
              <a:t>LEA IRN (IRN of the LEA reporting the course) </a:t>
            </a:r>
            <a:r>
              <a:rPr lang="en-US" sz="3000" dirty="0" smtClean="0">
                <a:solidFill>
                  <a:srgbClr val="FF0000"/>
                </a:solidFill>
              </a:rPr>
              <a:t>P</a:t>
            </a:r>
            <a:endParaRPr lang="en-US" sz="3000" dirty="0">
              <a:solidFill>
                <a:srgbClr val="FF0000"/>
              </a:solidFill>
            </a:endParaRPr>
          </a:p>
        </p:txBody>
      </p:sp>
      <p:sp>
        <p:nvSpPr>
          <p:cNvPr id="6" name="Rectangle 5">
            <a:extLst>
              <a:ext uri="{FF2B5EF4-FFF2-40B4-BE49-F238E27FC236}">
                <a16:creationId xmlns:a16="http://schemas.microsoft.com/office/drawing/2014/main" id="{5CEC5FCB-6C9C-443D-951D-D4365C9BF99F}"/>
              </a:ext>
            </a:extLst>
          </p:cNvPr>
          <p:cNvSpPr/>
          <p:nvPr/>
        </p:nvSpPr>
        <p:spPr>
          <a:xfrm>
            <a:off x="731519" y="3184351"/>
            <a:ext cx="6747984" cy="27769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4E84D8D-E6A6-47CC-873A-3C50443EB8FE}"/>
              </a:ext>
            </a:extLst>
          </p:cNvPr>
          <p:cNvCxnSpPr>
            <a:cxnSpLocks/>
          </p:cNvCxnSpPr>
          <p:nvPr/>
        </p:nvCxnSpPr>
        <p:spPr>
          <a:xfrm>
            <a:off x="6232182" y="3998479"/>
            <a:ext cx="1967273" cy="8850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F73398-0B76-4D43-A7A1-637F94B919AE}"/>
              </a:ext>
            </a:extLst>
          </p:cNvPr>
          <p:cNvSpPr txBox="1"/>
          <p:nvPr/>
        </p:nvSpPr>
        <p:spPr>
          <a:xfrm>
            <a:off x="2795960" y="3582981"/>
            <a:ext cx="3729214" cy="830997"/>
          </a:xfrm>
          <a:prstGeom prst="rect">
            <a:avLst/>
          </a:prstGeom>
          <a:solidFill>
            <a:schemeClr val="bg1"/>
          </a:solidFill>
          <a:ln>
            <a:solidFill>
              <a:schemeClr val="tx1"/>
            </a:solidFill>
          </a:ln>
        </p:spPr>
        <p:txBody>
          <a:bodyPr wrap="square" rtlCol="0">
            <a:spAutoFit/>
          </a:bodyPr>
          <a:lstStyle/>
          <a:p>
            <a:r>
              <a:rPr lang="en-US" sz="2400" b="1" dirty="0"/>
              <a:t>Calculated TLC IRN is derived from reported data</a:t>
            </a:r>
          </a:p>
        </p:txBody>
      </p:sp>
      <p:cxnSp>
        <p:nvCxnSpPr>
          <p:cNvPr id="9" name="Straight Arrow Connector 8">
            <a:extLst>
              <a:ext uri="{FF2B5EF4-FFF2-40B4-BE49-F238E27FC236}">
                <a16:creationId xmlns:a16="http://schemas.microsoft.com/office/drawing/2014/main" id="{BD4E33A4-FB29-4C25-8F5C-E107A5D1EAC7}"/>
              </a:ext>
            </a:extLst>
          </p:cNvPr>
          <p:cNvCxnSpPr>
            <a:cxnSpLocks/>
          </p:cNvCxnSpPr>
          <p:nvPr/>
        </p:nvCxnSpPr>
        <p:spPr>
          <a:xfrm flipV="1">
            <a:off x="7393943" y="5310705"/>
            <a:ext cx="1307930" cy="9412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A64B15-5570-4A15-97CB-48D13CD0CEC4}"/>
              </a:ext>
            </a:extLst>
          </p:cNvPr>
          <p:cNvSpPr txBox="1"/>
          <p:nvPr/>
        </p:nvSpPr>
        <p:spPr>
          <a:xfrm>
            <a:off x="3750289" y="5777269"/>
            <a:ext cx="3729214" cy="830997"/>
          </a:xfrm>
          <a:prstGeom prst="rect">
            <a:avLst/>
          </a:prstGeom>
          <a:solidFill>
            <a:schemeClr val="bg1"/>
          </a:solidFill>
          <a:ln>
            <a:solidFill>
              <a:schemeClr val="tx1"/>
            </a:solidFill>
          </a:ln>
        </p:spPr>
        <p:txBody>
          <a:bodyPr wrap="square" rtlCol="0">
            <a:spAutoFit/>
          </a:bodyPr>
          <a:lstStyle/>
          <a:p>
            <a:pPr lvl="1"/>
            <a:r>
              <a:rPr lang="en-US" sz="2400" b="1" dirty="0"/>
              <a:t>LEA IRN is entity reporting the course</a:t>
            </a:r>
            <a:endParaRPr lang="en-US" sz="3200" b="1" dirty="0"/>
          </a:p>
        </p:txBody>
      </p:sp>
      <p:sp>
        <p:nvSpPr>
          <p:cNvPr id="15" name="Date Placeholder 14">
            <a:extLst>
              <a:ext uri="{FF2B5EF4-FFF2-40B4-BE49-F238E27FC236}">
                <a16:creationId xmlns:a16="http://schemas.microsoft.com/office/drawing/2014/main" id="{CED061BF-D58F-4512-BE75-13199FF1B6AC}"/>
              </a:ext>
            </a:extLst>
          </p:cNvPr>
          <p:cNvSpPr>
            <a:spLocks noGrp="1"/>
          </p:cNvSpPr>
          <p:nvPr>
            <p:ph type="dt" sz="half" idx="10"/>
          </p:nvPr>
        </p:nvSpPr>
        <p:spPr>
          <a:xfrm>
            <a:off x="585060" y="6069387"/>
            <a:ext cx="2743200" cy="365125"/>
          </a:xfrm>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30994C54-69C4-2EA1-5CDB-900B0FF00D93}"/>
              </a:ext>
            </a:extLst>
          </p:cNvPr>
          <p:cNvSpPr>
            <a:spLocks noGrp="1"/>
          </p:cNvSpPr>
          <p:nvPr>
            <p:ph type="sldNum" sz="quarter" idx="12"/>
          </p:nvPr>
        </p:nvSpPr>
        <p:spPr/>
        <p:txBody>
          <a:bodyPr/>
          <a:lstStyle/>
          <a:p>
            <a:fld id="{1BC7DB03-7057-184B-9DF0-B5FFC5E3886A}" type="slidenum">
              <a:rPr lang="en-US" smtClean="0"/>
              <a:t>20</a:t>
            </a:fld>
            <a:endParaRPr lang="en-US" dirty="0"/>
          </a:p>
        </p:txBody>
      </p:sp>
    </p:spTree>
    <p:extLst>
      <p:ext uri="{BB962C8B-B14F-4D97-AF65-F5344CB8AC3E}">
        <p14:creationId xmlns:p14="http://schemas.microsoft.com/office/powerpoint/2010/main" val="152932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6" grpId="1" animBg="1"/>
      <p:bldP spid="17" grpId="0" animBg="1"/>
      <p:bldP spid="17" grpId="1" animBg="1"/>
      <p:bldP spid="6" grpId="0" animBg="1"/>
      <p:bldP spid="7" grpId="0" animBg="1"/>
      <p:bldP spid="7"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29C7D1F9-C45B-E186-CD41-D569B082E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22225"/>
            <a:ext cx="10805327" cy="18501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6"/>
            <a:ext cx="10515600" cy="750880"/>
          </a:xfrm>
        </p:spPr>
        <p:txBody>
          <a:bodyPr/>
          <a:lstStyle/>
          <a:p>
            <a:r>
              <a:rPr lang="en-US" b="1" dirty="0"/>
              <a:t>TLC Status Report Columns, cont’d</a:t>
            </a:r>
            <a:endParaRPr lang="en-US" dirty="0"/>
          </a:p>
        </p:txBody>
      </p:sp>
      <p:sp>
        <p:nvSpPr>
          <p:cNvPr id="3" name="Content Placeholder 2"/>
          <p:cNvSpPr>
            <a:spLocks noGrp="1"/>
          </p:cNvSpPr>
          <p:nvPr>
            <p:ph idx="1"/>
          </p:nvPr>
        </p:nvSpPr>
        <p:spPr>
          <a:xfrm>
            <a:off x="731520" y="1030414"/>
            <a:ext cx="11460480" cy="3191811"/>
          </a:xfrm>
        </p:spPr>
        <p:txBody>
          <a:bodyPr>
            <a:normAutofit fontScale="85000" lnSpcReduction="10000"/>
          </a:bodyPr>
          <a:lstStyle/>
          <a:p>
            <a:pPr marL="0" indent="0">
              <a:buNone/>
            </a:pPr>
            <a:r>
              <a:rPr lang="en-US" baseline="0" dirty="0"/>
              <a:t>Course </a:t>
            </a:r>
            <a:r>
              <a:rPr lang="en-US" dirty="0"/>
              <a:t>elements – appear on the report for ease in </a:t>
            </a:r>
            <a:r>
              <a:rPr lang="en-US" dirty="0" smtClean="0"/>
              <a:t>troubleshooting </a:t>
            </a:r>
            <a:r>
              <a:rPr lang="en-US" dirty="0" smtClean="0">
                <a:solidFill>
                  <a:srgbClr val="FF0000"/>
                </a:solidFill>
              </a:rPr>
              <a:t>Q-T</a:t>
            </a:r>
            <a:endParaRPr lang="en-US" dirty="0">
              <a:solidFill>
                <a:srgbClr val="FF0000"/>
              </a:solidFill>
            </a:endParaRPr>
          </a:p>
          <a:p>
            <a:pPr lvl="1"/>
            <a:r>
              <a:rPr lang="en-US" baseline="0" dirty="0"/>
              <a:t>Curriculum </a:t>
            </a:r>
            <a:r>
              <a:rPr lang="en-US" baseline="0" dirty="0" smtClean="0"/>
              <a:t>Code </a:t>
            </a:r>
            <a:r>
              <a:rPr lang="en-US" baseline="0" dirty="0" smtClean="0">
                <a:solidFill>
                  <a:srgbClr val="FF0000"/>
                </a:solidFill>
              </a:rPr>
              <a:t>Q</a:t>
            </a:r>
            <a:endParaRPr lang="en-US" baseline="0" dirty="0">
              <a:solidFill>
                <a:srgbClr val="FF0000"/>
              </a:solidFill>
            </a:endParaRPr>
          </a:p>
          <a:p>
            <a:pPr lvl="1"/>
            <a:r>
              <a:rPr lang="en-US" baseline="0" dirty="0"/>
              <a:t>Delivery Method </a:t>
            </a:r>
            <a:r>
              <a:rPr lang="en-US" baseline="0" dirty="0" smtClean="0"/>
              <a:t>Code </a:t>
            </a:r>
            <a:r>
              <a:rPr lang="en-US" baseline="0" dirty="0" smtClean="0">
                <a:solidFill>
                  <a:srgbClr val="FF0000"/>
                </a:solidFill>
              </a:rPr>
              <a:t>R</a:t>
            </a:r>
            <a:endParaRPr lang="en-US" baseline="0" dirty="0">
              <a:solidFill>
                <a:srgbClr val="FF0000"/>
              </a:solidFill>
            </a:endParaRPr>
          </a:p>
          <a:p>
            <a:pPr lvl="1"/>
            <a:r>
              <a:rPr lang="en-US" baseline="0" dirty="0"/>
              <a:t>Education Options Code  </a:t>
            </a:r>
            <a:r>
              <a:rPr lang="en-US" baseline="0" dirty="0" smtClean="0">
                <a:solidFill>
                  <a:srgbClr val="FF0000"/>
                </a:solidFill>
              </a:rPr>
              <a:t>S</a:t>
            </a:r>
            <a:endParaRPr lang="en-US" baseline="0" dirty="0">
              <a:solidFill>
                <a:srgbClr val="FF0000"/>
              </a:solidFill>
            </a:endParaRPr>
          </a:p>
          <a:p>
            <a:pPr lvl="1"/>
            <a:r>
              <a:rPr lang="en-US" baseline="0" dirty="0"/>
              <a:t>Student Population </a:t>
            </a:r>
            <a:r>
              <a:rPr lang="en-US" baseline="0" dirty="0" smtClean="0">
                <a:solidFill>
                  <a:srgbClr val="FF0000"/>
                </a:solidFill>
              </a:rPr>
              <a:t>T</a:t>
            </a:r>
            <a:endParaRPr lang="en-US" dirty="0">
              <a:solidFill>
                <a:srgbClr val="FF0000"/>
              </a:solidFill>
            </a:endParaRPr>
          </a:p>
          <a:p>
            <a:pPr lvl="2"/>
            <a:r>
              <a:rPr lang="en-US" baseline="0" dirty="0"/>
              <a:t>Population of students for whom the curriculum is intended and not about the students who are actually enrolled</a:t>
            </a:r>
          </a:p>
          <a:p>
            <a:pPr marL="0" indent="0">
              <a:buNone/>
            </a:pPr>
            <a:r>
              <a:rPr lang="en-US" sz="2400" b="1" u="sng" dirty="0"/>
              <a:t>Different errors for the same staff member over multiple reports</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Both result codes (</a:t>
            </a:r>
            <a:r>
              <a:rPr lang="en-US" dirty="0" err="1">
                <a:latin typeface="Calibri" panose="020F0502020204030204" pitchFamily="34" charset="0"/>
                <a:ea typeface="Calibri" panose="020F0502020204030204" pitchFamily="34" charset="0"/>
                <a:cs typeface="Calibri" panose="020F0502020204030204" pitchFamily="34" charset="0"/>
              </a:rPr>
              <a:t>TLxxxx</a:t>
            </a:r>
            <a:r>
              <a:rPr lang="en-US" dirty="0">
                <a:latin typeface="Calibri" panose="020F0502020204030204" pitchFamily="34" charset="0"/>
                <a:ea typeface="Calibri" panose="020F0502020204030204" pitchFamily="34" charset="0"/>
                <a:cs typeface="Calibri" panose="020F0502020204030204" pitchFamily="34" charset="0"/>
              </a:rPr>
              <a:t>) could apply </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Error can change due to the order in which things are processed</a:t>
            </a:r>
          </a:p>
          <a:p>
            <a:pPr marL="742950" lvl="1"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Could potentially change from report to report</a:t>
            </a:r>
            <a:endParaRPr lang="en-US" sz="1000" dirty="0"/>
          </a:p>
        </p:txBody>
      </p:sp>
      <p:sp>
        <p:nvSpPr>
          <p:cNvPr id="7" name="Rectangle 6"/>
          <p:cNvSpPr/>
          <p:nvPr/>
        </p:nvSpPr>
        <p:spPr>
          <a:xfrm>
            <a:off x="9425353" y="4182032"/>
            <a:ext cx="2218174" cy="1850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F4835C2-5A25-4A2D-A698-24EEBA530B4B}"/>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3E0EF4F-8758-9C84-4ACE-99A7BCD1E3AB}"/>
              </a:ext>
            </a:extLst>
          </p:cNvPr>
          <p:cNvSpPr>
            <a:spLocks noGrp="1"/>
          </p:cNvSpPr>
          <p:nvPr>
            <p:ph type="sldNum" sz="quarter" idx="12"/>
          </p:nvPr>
        </p:nvSpPr>
        <p:spPr/>
        <p:txBody>
          <a:bodyPr/>
          <a:lstStyle/>
          <a:p>
            <a:fld id="{1BC7DB03-7057-184B-9DF0-B5FFC5E3886A}" type="slidenum">
              <a:rPr lang="en-US" smtClean="0"/>
              <a:t>21</a:t>
            </a:fld>
            <a:endParaRPr lang="en-US" dirty="0"/>
          </a:p>
        </p:txBody>
      </p:sp>
    </p:spTree>
    <p:extLst>
      <p:ext uri="{BB962C8B-B14F-4D97-AF65-F5344CB8AC3E}">
        <p14:creationId xmlns:p14="http://schemas.microsoft.com/office/powerpoint/2010/main" val="15194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0C23-36DD-49A5-8E14-44BF46512D41}"/>
              </a:ext>
            </a:extLst>
          </p:cNvPr>
          <p:cNvSpPr>
            <a:spLocks noGrp="1"/>
          </p:cNvSpPr>
          <p:nvPr>
            <p:ph type="title"/>
          </p:nvPr>
        </p:nvSpPr>
        <p:spPr>
          <a:xfrm>
            <a:off x="838200" y="365126"/>
            <a:ext cx="10515600" cy="881784"/>
          </a:xfrm>
        </p:spPr>
        <p:txBody>
          <a:bodyPr/>
          <a:lstStyle/>
          <a:p>
            <a:r>
              <a:rPr lang="en-US" sz="4400" b="1" dirty="0">
                <a:effectLst/>
                <a:ea typeface="Calibri" panose="020F0502020204030204" pitchFamily="34" charset="0"/>
                <a:cs typeface="Times New Roman" panose="02020603050405020304" pitchFamily="18" charset="0"/>
              </a:rPr>
              <a:t>Special Ed vs Regular Student </a:t>
            </a:r>
            <a:r>
              <a:rPr lang="en-US" b="1" dirty="0">
                <a:ea typeface="Calibri" panose="020F0502020204030204" pitchFamily="34" charset="0"/>
                <a:cs typeface="Times New Roman" panose="02020603050405020304" pitchFamily="18" charset="0"/>
              </a:rPr>
              <a:t>P</a:t>
            </a:r>
            <a:r>
              <a:rPr lang="en-US" sz="4400" b="1" dirty="0">
                <a:effectLst/>
                <a:ea typeface="Calibri" panose="020F0502020204030204" pitchFamily="34" charset="0"/>
                <a:cs typeface="Times New Roman" panose="02020603050405020304" pitchFamily="18" charset="0"/>
              </a:rPr>
              <a:t>opulation</a:t>
            </a:r>
            <a:endParaRPr lang="en-US" b="1" dirty="0"/>
          </a:p>
        </p:txBody>
      </p:sp>
      <p:sp>
        <p:nvSpPr>
          <p:cNvPr id="3" name="Content Placeholder 2">
            <a:extLst>
              <a:ext uri="{FF2B5EF4-FFF2-40B4-BE49-F238E27FC236}">
                <a16:creationId xmlns:a16="http://schemas.microsoft.com/office/drawing/2014/main" id="{D9C85641-F528-4F83-B1FB-EF44C4E8D772}"/>
              </a:ext>
            </a:extLst>
          </p:cNvPr>
          <p:cNvSpPr>
            <a:spLocks noGrp="1"/>
          </p:cNvSpPr>
          <p:nvPr>
            <p:ph idx="1"/>
          </p:nvPr>
        </p:nvSpPr>
        <p:spPr>
          <a:xfrm>
            <a:off x="719450" y="1413163"/>
            <a:ext cx="11095014" cy="5308311"/>
          </a:xfrm>
        </p:spPr>
        <p:txBody>
          <a:bodyPr>
            <a:normAutofit fontScale="92500"/>
          </a:bodyPr>
          <a:lstStyle/>
          <a:p>
            <a:pPr marL="0" marR="0" lvl="0" indent="0">
              <a:lnSpc>
                <a:spcPct val="107000"/>
              </a:lnSpc>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 population reported based on the content/structure of the course </a:t>
            </a:r>
          </a:p>
          <a:p>
            <a:pPr marL="800100" lvl="1" indent="-342900">
              <a:lnSpc>
                <a:spcPct val="107000"/>
              </a:lnSpc>
              <a:spcBef>
                <a:spcPts val="0"/>
              </a:spcBef>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modified for special education population, report with an </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student population</a:t>
            </a:r>
          </a:p>
          <a:p>
            <a:pPr marL="1257300" lvl="2" indent="-342900">
              <a:lnSpc>
                <a:spcPct val="107000"/>
              </a:lnSpc>
              <a:spcBef>
                <a:spcPts val="0"/>
              </a:spcBef>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Teacher must hold a special education license to appear as properly certified for an SE course </a:t>
            </a:r>
          </a:p>
          <a:p>
            <a:pPr marL="1257300" lvl="2" indent="-342900">
              <a:lnSpc>
                <a:spcPct val="107000"/>
              </a:lnSpc>
              <a:spcBef>
                <a:spcPts val="0"/>
              </a:spcBef>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Certification and Licensure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earch does not include courses coded with a student population = SE </a:t>
            </a:r>
          </a:p>
          <a:p>
            <a:pPr marL="1257300" lvl="2" indent="-342900">
              <a:lnSpc>
                <a:spcPct val="107000"/>
              </a:lnSpc>
              <a:spcBef>
                <a:spcPts val="0"/>
              </a:spcBef>
              <a:buFont typeface="Symbol" panose="05050102010706020507" pitchFamily="18" charset="2"/>
              <a:buChar char=""/>
            </a:pPr>
            <a:r>
              <a:rPr lang="en-US" i="1" dirty="0">
                <a:solidFill>
                  <a:srgbClr val="000000"/>
                </a:solidFill>
                <a:effectLst/>
                <a:latin typeface="Calibri" panose="020F0502020204030204" pitchFamily="34" charset="0"/>
                <a:ea typeface="Times New Roman" panose="02020603050405020304" pitchFamily="18" charset="0"/>
              </a:rPr>
              <a:t>As far as the TLC Status Report is concerned, someone with a special ed license can teach any subject in a special ed classroom</a:t>
            </a:r>
            <a:endParaRPr lang="en-US" sz="1800" i="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7000"/>
              </a:lnSpc>
              <a:spcBef>
                <a:spcPts val="0"/>
              </a:spcBef>
              <a:buFont typeface="Symbol" panose="05050102010706020507" pitchFamily="18" charset="2"/>
              <a:buChar char=""/>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not modified for special education population</a:t>
            </a:r>
            <a:r>
              <a:rPr lang="en-US"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report with an </a:t>
            </a:r>
            <a:r>
              <a:rPr lang="en-US"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RG student population</a:t>
            </a:r>
            <a:endParaRPr lang="en-US" b="1" i="1"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spcBef>
                <a:spcPts val="0"/>
              </a:spcBef>
              <a:spcAft>
                <a:spcPts val="8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Teacher must hold a regular education license to appear as properly certified for an RG course </a:t>
            </a:r>
          </a:p>
          <a:p>
            <a:pPr marL="800100" lvl="1"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Do NOT modify student population to remove an error</a:t>
            </a:r>
          </a:p>
          <a:p>
            <a:pPr marL="800100" lvl="1"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Always report “What 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a:extLst>
              <a:ext uri="{FF2B5EF4-FFF2-40B4-BE49-F238E27FC236}">
                <a16:creationId xmlns:a16="http://schemas.microsoft.com/office/drawing/2014/main" id="{52509C04-B4A3-4FE5-99CE-CDA36687FE6C}"/>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38CB536-BB27-0BEA-A96B-DBDBDD3DA198}"/>
              </a:ext>
            </a:extLst>
          </p:cNvPr>
          <p:cNvSpPr>
            <a:spLocks noGrp="1"/>
          </p:cNvSpPr>
          <p:nvPr>
            <p:ph type="sldNum" sz="quarter" idx="12"/>
          </p:nvPr>
        </p:nvSpPr>
        <p:spPr/>
        <p:txBody>
          <a:bodyPr/>
          <a:lstStyle/>
          <a:p>
            <a:fld id="{1BC7DB03-7057-184B-9DF0-B5FFC5E3886A}" type="slidenum">
              <a:rPr lang="en-US" smtClean="0"/>
              <a:t>22</a:t>
            </a:fld>
            <a:endParaRPr lang="en-US" dirty="0"/>
          </a:p>
        </p:txBody>
      </p:sp>
    </p:spTree>
    <p:extLst>
      <p:ext uri="{BB962C8B-B14F-4D97-AF65-F5344CB8AC3E}">
        <p14:creationId xmlns:p14="http://schemas.microsoft.com/office/powerpoint/2010/main" val="23909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3155"/>
          </a:xfrm>
        </p:spPr>
        <p:txBody>
          <a:bodyPr/>
          <a:lstStyle/>
          <a:p>
            <a:r>
              <a:rPr lang="en-US" b="1" dirty="0"/>
              <a:t>TLC Status Report Columns, cont’d</a:t>
            </a:r>
            <a:endParaRPr lang="en-US" dirty="0"/>
          </a:p>
        </p:txBody>
      </p:sp>
      <p:sp>
        <p:nvSpPr>
          <p:cNvPr id="3" name="Content Placeholder 2"/>
          <p:cNvSpPr>
            <a:spLocks noGrp="1"/>
          </p:cNvSpPr>
          <p:nvPr>
            <p:ph idx="1"/>
          </p:nvPr>
        </p:nvSpPr>
        <p:spPr>
          <a:xfrm>
            <a:off x="838199" y="1600200"/>
            <a:ext cx="10765971" cy="4411884"/>
          </a:xfrm>
        </p:spPr>
        <p:txBody>
          <a:bodyPr/>
          <a:lstStyle/>
          <a:p>
            <a:pPr marL="0" indent="0">
              <a:buNone/>
            </a:pPr>
            <a:r>
              <a:rPr lang="en-US" sz="3200" dirty="0"/>
              <a:t>Columns </a:t>
            </a:r>
            <a:r>
              <a:rPr lang="en-US" sz="3200" dirty="0">
                <a:solidFill>
                  <a:srgbClr val="FF0000"/>
                </a:solidFill>
              </a:rPr>
              <a:t>U</a:t>
            </a:r>
            <a:r>
              <a:rPr lang="en-US" sz="3200" dirty="0"/>
              <a:t> through </a:t>
            </a:r>
            <a:r>
              <a:rPr lang="en-US" sz="3200" dirty="0">
                <a:solidFill>
                  <a:srgbClr val="FF0000"/>
                </a:solidFill>
              </a:rPr>
              <a:t>AJ</a:t>
            </a:r>
            <a:r>
              <a:rPr lang="en-US" sz="3200" dirty="0"/>
              <a:t> contain</a:t>
            </a:r>
          </a:p>
          <a:p>
            <a:pPr lvl="1"/>
            <a:r>
              <a:rPr lang="en-US" sz="2800" dirty="0"/>
              <a:t>Count of students enrolled in the course by state equivalent grade level (both regular education and students with disabilities)</a:t>
            </a:r>
          </a:p>
        </p:txBody>
      </p:sp>
      <p:sp>
        <p:nvSpPr>
          <p:cNvPr id="5" name="Date Placeholder 4">
            <a:extLst>
              <a:ext uri="{FF2B5EF4-FFF2-40B4-BE49-F238E27FC236}">
                <a16:creationId xmlns:a16="http://schemas.microsoft.com/office/drawing/2014/main" id="{68D2307D-2DBD-469A-B542-EF54FC371F8E}"/>
              </a:ext>
            </a:extLst>
          </p:cNvPr>
          <p:cNvSpPr>
            <a:spLocks noGrp="1"/>
          </p:cNvSpPr>
          <p:nvPr>
            <p:ph type="dt" sz="half" idx="10"/>
          </p:nvPr>
        </p:nvSpPr>
        <p:spPr/>
        <p:txBody>
          <a:bodyPr/>
          <a:lstStyle/>
          <a:p>
            <a:r>
              <a:rPr lang="en-US"/>
              <a:t>12/08/2022</a:t>
            </a:r>
            <a:endParaRPr lang="en-US" dirty="0"/>
          </a:p>
        </p:txBody>
      </p:sp>
      <p:pic>
        <p:nvPicPr>
          <p:cNvPr id="9218" name="Picture 2">
            <a:extLst>
              <a:ext uri="{FF2B5EF4-FFF2-40B4-BE49-F238E27FC236}">
                <a16:creationId xmlns:a16="http://schemas.microsoft.com/office/drawing/2014/main" id="{6F58268F-566D-61F6-A67F-FD5DAE68F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284" y="2921323"/>
            <a:ext cx="9017035" cy="32126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476B394-58DA-4AB8-9D34-9F2C8DE58CC6}"/>
              </a:ext>
            </a:extLst>
          </p:cNvPr>
          <p:cNvSpPr/>
          <p:nvPr/>
        </p:nvSpPr>
        <p:spPr>
          <a:xfrm>
            <a:off x="1174192" y="2925781"/>
            <a:ext cx="9165561" cy="3258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44C680-47EF-45DB-95B0-BDAF448C35A4}"/>
              </a:ext>
            </a:extLst>
          </p:cNvPr>
          <p:cNvSpPr txBox="1"/>
          <p:nvPr/>
        </p:nvSpPr>
        <p:spPr>
          <a:xfrm>
            <a:off x="281850" y="4790695"/>
            <a:ext cx="8358314" cy="830997"/>
          </a:xfrm>
          <a:prstGeom prst="rect">
            <a:avLst/>
          </a:prstGeom>
          <a:solidFill>
            <a:schemeClr val="bg1"/>
          </a:solidFill>
          <a:ln>
            <a:solidFill>
              <a:schemeClr val="tx1"/>
            </a:solidFill>
          </a:ln>
        </p:spPr>
        <p:txBody>
          <a:bodyPr wrap="none" rtlCol="0">
            <a:spAutoFit/>
          </a:bodyPr>
          <a:lstStyle/>
          <a:p>
            <a:r>
              <a:rPr lang="en-US" sz="2400" b="1" dirty="0"/>
              <a:t>Cells can be blank if there are no students enrolled in the course</a:t>
            </a:r>
          </a:p>
          <a:p>
            <a:r>
              <a:rPr lang="en-US" sz="2400" b="1" dirty="0"/>
              <a:t>Or the students are not being populated onto the report</a:t>
            </a:r>
          </a:p>
        </p:txBody>
      </p:sp>
      <p:sp>
        <p:nvSpPr>
          <p:cNvPr id="4" name="Slide Number Placeholder 3">
            <a:extLst>
              <a:ext uri="{FF2B5EF4-FFF2-40B4-BE49-F238E27FC236}">
                <a16:creationId xmlns:a16="http://schemas.microsoft.com/office/drawing/2014/main" id="{3867700F-5D37-C7E9-6862-255CE7D0DB7A}"/>
              </a:ext>
            </a:extLst>
          </p:cNvPr>
          <p:cNvSpPr>
            <a:spLocks noGrp="1"/>
          </p:cNvSpPr>
          <p:nvPr>
            <p:ph type="sldNum" sz="quarter" idx="12"/>
          </p:nvPr>
        </p:nvSpPr>
        <p:spPr/>
        <p:txBody>
          <a:bodyPr/>
          <a:lstStyle/>
          <a:p>
            <a:fld id="{1BC7DB03-7057-184B-9DF0-B5FFC5E3886A}" type="slidenum">
              <a:rPr lang="en-US" smtClean="0"/>
              <a:t>23</a:t>
            </a:fld>
            <a:endParaRPr lang="en-US" dirty="0"/>
          </a:p>
        </p:txBody>
      </p:sp>
    </p:spTree>
    <p:extLst>
      <p:ext uri="{BB962C8B-B14F-4D97-AF65-F5344CB8AC3E}">
        <p14:creationId xmlns:p14="http://schemas.microsoft.com/office/powerpoint/2010/main" val="325424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4BB9914-5072-53CA-B0BE-BC78B4C3D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976" y="3391694"/>
            <a:ext cx="7029450" cy="323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6"/>
            <a:ext cx="10515600" cy="875200"/>
          </a:xfrm>
        </p:spPr>
        <p:txBody>
          <a:bodyPr/>
          <a:lstStyle/>
          <a:p>
            <a:r>
              <a:rPr lang="en-US" b="1" dirty="0"/>
              <a:t>TLC Status Report Columns, cont’d</a:t>
            </a:r>
            <a:endParaRPr lang="en-US" dirty="0"/>
          </a:p>
        </p:txBody>
      </p:sp>
      <p:sp>
        <p:nvSpPr>
          <p:cNvPr id="3" name="Content Placeholder 2"/>
          <p:cNvSpPr>
            <a:spLocks noGrp="1"/>
          </p:cNvSpPr>
          <p:nvPr>
            <p:ph idx="1"/>
          </p:nvPr>
        </p:nvSpPr>
        <p:spPr>
          <a:xfrm>
            <a:off x="838199" y="1113576"/>
            <a:ext cx="10922251" cy="5063387"/>
          </a:xfrm>
        </p:spPr>
        <p:txBody>
          <a:bodyPr/>
          <a:lstStyle/>
          <a:p>
            <a:pPr marL="0" indent="0">
              <a:buNone/>
            </a:pPr>
            <a:r>
              <a:rPr lang="en-US" sz="3200" dirty="0"/>
              <a:t>Far right columns </a:t>
            </a:r>
            <a:r>
              <a:rPr lang="en-US" sz="3200" dirty="0" smtClean="0"/>
              <a:t>contain </a:t>
            </a:r>
            <a:r>
              <a:rPr lang="en-US" sz="3200" dirty="0" smtClean="0">
                <a:solidFill>
                  <a:srgbClr val="FF0000"/>
                </a:solidFill>
              </a:rPr>
              <a:t>AK-AQ</a:t>
            </a:r>
            <a:endParaRPr lang="en-US" sz="3200" dirty="0">
              <a:solidFill>
                <a:srgbClr val="FF0000"/>
              </a:solidFill>
            </a:endParaRPr>
          </a:p>
          <a:p>
            <a:pPr lvl="1"/>
            <a:r>
              <a:rPr lang="en-US" sz="2600" dirty="0"/>
              <a:t>Counts of students with disabilities and the percentage of those students in the course</a:t>
            </a:r>
          </a:p>
          <a:p>
            <a:pPr lvl="1"/>
            <a:r>
              <a:rPr lang="en-US" sz="2600" dirty="0"/>
              <a:t>Credential Course Disability Indicator Code with Description </a:t>
            </a:r>
          </a:p>
          <a:p>
            <a:pPr lvl="1"/>
            <a:r>
              <a:rPr lang="en-US" sz="2600" dirty="0"/>
              <a:t>Reported TLC IRN, Check Type Code and Provider IRN</a:t>
            </a:r>
          </a:p>
        </p:txBody>
      </p:sp>
      <p:sp>
        <p:nvSpPr>
          <p:cNvPr id="8" name="Rectangle 7">
            <a:extLst>
              <a:ext uri="{FF2B5EF4-FFF2-40B4-BE49-F238E27FC236}">
                <a16:creationId xmlns:a16="http://schemas.microsoft.com/office/drawing/2014/main" id="{6E7BE88A-6E8F-4748-BAF6-5D7F6D51CDFA}"/>
              </a:ext>
            </a:extLst>
          </p:cNvPr>
          <p:cNvSpPr/>
          <p:nvPr/>
        </p:nvSpPr>
        <p:spPr>
          <a:xfrm>
            <a:off x="2044975" y="3379136"/>
            <a:ext cx="1170496" cy="32510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7D9E5A-A7EC-40E9-A3F5-7271E4D1B7C6}"/>
              </a:ext>
            </a:extLst>
          </p:cNvPr>
          <p:cNvSpPr/>
          <p:nvPr/>
        </p:nvSpPr>
        <p:spPr>
          <a:xfrm>
            <a:off x="3215472" y="3378894"/>
            <a:ext cx="3908809" cy="3251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BE4289-CC07-4C5B-AD92-FD950413BC79}"/>
              </a:ext>
            </a:extLst>
          </p:cNvPr>
          <p:cNvSpPr/>
          <p:nvPr/>
        </p:nvSpPr>
        <p:spPr>
          <a:xfrm>
            <a:off x="7124281" y="3379133"/>
            <a:ext cx="1950145" cy="3238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2775696F-0825-45A0-9CB2-D5CF98375822}"/>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B2E8A013-2FD8-09BF-FC33-6CDD7B5277A3}"/>
              </a:ext>
            </a:extLst>
          </p:cNvPr>
          <p:cNvSpPr>
            <a:spLocks noGrp="1"/>
          </p:cNvSpPr>
          <p:nvPr>
            <p:ph type="sldNum" sz="quarter" idx="12"/>
          </p:nvPr>
        </p:nvSpPr>
        <p:spPr/>
        <p:txBody>
          <a:bodyPr/>
          <a:lstStyle/>
          <a:p>
            <a:fld id="{1BC7DB03-7057-184B-9DF0-B5FFC5E3886A}" type="slidenum">
              <a:rPr lang="en-US" smtClean="0"/>
              <a:t>24</a:t>
            </a:fld>
            <a:endParaRPr lang="en-US" dirty="0"/>
          </a:p>
        </p:txBody>
      </p:sp>
    </p:spTree>
    <p:extLst>
      <p:ext uri="{BB962C8B-B14F-4D97-AF65-F5344CB8AC3E}">
        <p14:creationId xmlns:p14="http://schemas.microsoft.com/office/powerpoint/2010/main" val="36289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6DBF-D46F-4720-A54B-28CC39E4D8F9}"/>
              </a:ext>
            </a:extLst>
          </p:cNvPr>
          <p:cNvSpPr>
            <a:spLocks noGrp="1"/>
          </p:cNvSpPr>
          <p:nvPr>
            <p:ph type="title"/>
          </p:nvPr>
        </p:nvSpPr>
        <p:spPr>
          <a:xfrm>
            <a:off x="838200" y="365125"/>
            <a:ext cx="10515600" cy="1113321"/>
          </a:xfrm>
        </p:spPr>
        <p:txBody>
          <a:bodyPr/>
          <a:lstStyle/>
          <a:p>
            <a:r>
              <a:rPr lang="en-US" b="1" dirty="0"/>
              <a:t>Reported TLC </a:t>
            </a:r>
            <a:r>
              <a:rPr lang="en-US" b="1" dirty="0" smtClean="0"/>
              <a:t>IRN-</a:t>
            </a:r>
            <a:r>
              <a:rPr lang="en-US" b="1" dirty="0" smtClean="0">
                <a:solidFill>
                  <a:srgbClr val="FF0000"/>
                </a:solidFill>
              </a:rPr>
              <a:t>AO</a:t>
            </a:r>
            <a:endParaRPr lang="en-US" b="1" dirty="0">
              <a:solidFill>
                <a:srgbClr val="FF0000"/>
              </a:solidFill>
            </a:endParaRPr>
          </a:p>
        </p:txBody>
      </p:sp>
      <p:sp>
        <p:nvSpPr>
          <p:cNvPr id="3" name="Content Placeholder 2">
            <a:extLst>
              <a:ext uri="{FF2B5EF4-FFF2-40B4-BE49-F238E27FC236}">
                <a16:creationId xmlns:a16="http://schemas.microsoft.com/office/drawing/2014/main" id="{7C8817AD-7F7F-41F0-8668-3DEE34DE9BE3}"/>
              </a:ext>
            </a:extLst>
          </p:cNvPr>
          <p:cNvSpPr>
            <a:spLocks noGrp="1"/>
          </p:cNvSpPr>
          <p:nvPr>
            <p:ph idx="1"/>
          </p:nvPr>
        </p:nvSpPr>
        <p:spPr>
          <a:xfrm>
            <a:off x="838200" y="1758462"/>
            <a:ext cx="10515600" cy="4317872"/>
          </a:xfrm>
        </p:spPr>
        <p:txBody>
          <a:bodyPr>
            <a:normAutofit/>
          </a:bodyPr>
          <a:lstStyle/>
          <a:p>
            <a:r>
              <a:rPr lang="en-US" sz="3200" dirty="0"/>
              <a:t>IRN of the building where this course will be used in the calculation of the percentage of core courses taught by properly certified/licensed staff</a:t>
            </a:r>
          </a:p>
          <a:p>
            <a:r>
              <a:rPr lang="en-US" sz="3200" dirty="0"/>
              <a:t>Local, exempted village, or city school districts can report the IRN of one of their own buildings but should not report their district IRN for the TLC IRN</a:t>
            </a:r>
          </a:p>
          <a:p>
            <a:r>
              <a:rPr lang="en-US" sz="3200" dirty="0"/>
              <a:t>Refer to EMIS Manual 4.3 Staff Course (CU) Record to review all reporting instructions for this element</a:t>
            </a:r>
          </a:p>
          <a:p>
            <a:pPr marL="0" indent="0">
              <a:buNone/>
            </a:pPr>
            <a:endParaRPr lang="en-US" sz="3200" dirty="0"/>
          </a:p>
          <a:p>
            <a:endParaRPr lang="en-US" dirty="0"/>
          </a:p>
        </p:txBody>
      </p:sp>
      <p:sp>
        <p:nvSpPr>
          <p:cNvPr id="5" name="Date Placeholder 4">
            <a:extLst>
              <a:ext uri="{FF2B5EF4-FFF2-40B4-BE49-F238E27FC236}">
                <a16:creationId xmlns:a16="http://schemas.microsoft.com/office/drawing/2014/main" id="{F8B506FC-30C5-43B7-B897-3363845D926D}"/>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C596717-47C5-5CD9-891B-81F8BE9942B0}"/>
              </a:ext>
            </a:extLst>
          </p:cNvPr>
          <p:cNvSpPr>
            <a:spLocks noGrp="1"/>
          </p:cNvSpPr>
          <p:nvPr>
            <p:ph type="sldNum" sz="quarter" idx="12"/>
          </p:nvPr>
        </p:nvSpPr>
        <p:spPr/>
        <p:txBody>
          <a:bodyPr/>
          <a:lstStyle/>
          <a:p>
            <a:fld id="{1BC7DB03-7057-184B-9DF0-B5FFC5E3886A}" type="slidenum">
              <a:rPr lang="en-US" smtClean="0"/>
              <a:t>25</a:t>
            </a:fld>
            <a:endParaRPr lang="en-US" dirty="0"/>
          </a:p>
        </p:txBody>
      </p:sp>
    </p:spTree>
    <p:extLst>
      <p:ext uri="{BB962C8B-B14F-4D97-AF65-F5344CB8AC3E}">
        <p14:creationId xmlns:p14="http://schemas.microsoft.com/office/powerpoint/2010/main" val="47943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4B30EE01-CDAC-6395-0359-BA60EA40D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091" y="1663347"/>
            <a:ext cx="5456209" cy="4829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5F9E08-BF61-406F-BBDB-8CC27F6EF8E6}"/>
              </a:ext>
            </a:extLst>
          </p:cNvPr>
          <p:cNvSpPr>
            <a:spLocks noGrp="1"/>
          </p:cNvSpPr>
          <p:nvPr>
            <p:ph type="title"/>
          </p:nvPr>
        </p:nvSpPr>
        <p:spPr>
          <a:xfrm>
            <a:off x="838200" y="365125"/>
            <a:ext cx="10515600" cy="850217"/>
          </a:xfrm>
        </p:spPr>
        <p:txBody>
          <a:bodyPr/>
          <a:lstStyle/>
          <a:p>
            <a:r>
              <a:rPr lang="en-US" b="1" dirty="0"/>
              <a:t>Core or Non-core? </a:t>
            </a:r>
          </a:p>
        </p:txBody>
      </p:sp>
      <p:sp>
        <p:nvSpPr>
          <p:cNvPr id="3" name="Content Placeholder 2">
            <a:extLst>
              <a:ext uri="{FF2B5EF4-FFF2-40B4-BE49-F238E27FC236}">
                <a16:creationId xmlns:a16="http://schemas.microsoft.com/office/drawing/2014/main" id="{86B9EB56-8B5E-4E49-B4EF-A748DD5E0277}"/>
              </a:ext>
            </a:extLst>
          </p:cNvPr>
          <p:cNvSpPr>
            <a:spLocks noGrp="1"/>
          </p:cNvSpPr>
          <p:nvPr>
            <p:ph idx="1"/>
          </p:nvPr>
        </p:nvSpPr>
        <p:spPr>
          <a:xfrm>
            <a:off x="838200" y="1215342"/>
            <a:ext cx="10515600" cy="4961621"/>
          </a:xfrm>
        </p:spPr>
        <p:txBody>
          <a:bodyPr>
            <a:normAutofit/>
          </a:bodyPr>
          <a:lstStyle/>
          <a:p>
            <a:pPr marL="0" indent="0">
              <a:buNone/>
            </a:pPr>
            <a:r>
              <a:rPr lang="en-US" sz="3200" dirty="0"/>
              <a:t>EMIS Manual section 4.7 Subject Codes</a:t>
            </a:r>
          </a:p>
        </p:txBody>
      </p:sp>
      <p:sp>
        <p:nvSpPr>
          <p:cNvPr id="6" name="TextBox 5">
            <a:extLst>
              <a:ext uri="{FF2B5EF4-FFF2-40B4-BE49-F238E27FC236}">
                <a16:creationId xmlns:a16="http://schemas.microsoft.com/office/drawing/2014/main" id="{4C19C56C-09F5-45BF-A8EB-1589FCD4000E}"/>
              </a:ext>
            </a:extLst>
          </p:cNvPr>
          <p:cNvSpPr txBox="1"/>
          <p:nvPr/>
        </p:nvSpPr>
        <p:spPr>
          <a:xfrm>
            <a:off x="7951835" y="1104928"/>
            <a:ext cx="3153940" cy="1938992"/>
          </a:xfrm>
          <a:prstGeom prst="rect">
            <a:avLst/>
          </a:prstGeom>
          <a:noFill/>
          <a:ln>
            <a:solidFill>
              <a:schemeClr val="tx1"/>
            </a:solidFill>
          </a:ln>
        </p:spPr>
        <p:txBody>
          <a:bodyPr wrap="none" rtlCol="0">
            <a:spAutoFit/>
          </a:bodyPr>
          <a:lstStyle/>
          <a:p>
            <a:r>
              <a:rPr lang="en-US" sz="2400" b="1" dirty="0"/>
              <a:t>A value in this column </a:t>
            </a:r>
          </a:p>
          <a:p>
            <a:r>
              <a:rPr lang="en-US" sz="2400" b="1" dirty="0"/>
              <a:t>indicates CORE subject </a:t>
            </a:r>
          </a:p>
          <a:p>
            <a:r>
              <a:rPr lang="en-US" sz="2400" b="1" dirty="0"/>
              <a:t>area while “—” </a:t>
            </a:r>
          </a:p>
          <a:p>
            <a:r>
              <a:rPr lang="en-US" sz="2400" b="1" dirty="0"/>
              <a:t>indicates a non-Core </a:t>
            </a:r>
          </a:p>
          <a:p>
            <a:r>
              <a:rPr lang="en-US" sz="2400" b="1" dirty="0"/>
              <a:t>subject code </a:t>
            </a:r>
          </a:p>
        </p:txBody>
      </p:sp>
      <p:sp>
        <p:nvSpPr>
          <p:cNvPr id="11" name="TextBox 10">
            <a:extLst>
              <a:ext uri="{FF2B5EF4-FFF2-40B4-BE49-F238E27FC236}">
                <a16:creationId xmlns:a16="http://schemas.microsoft.com/office/drawing/2014/main" id="{1BF2E26C-D5FB-4891-B1A2-996564BA4C9E}"/>
              </a:ext>
            </a:extLst>
          </p:cNvPr>
          <p:cNvSpPr txBox="1"/>
          <p:nvPr/>
        </p:nvSpPr>
        <p:spPr>
          <a:xfrm>
            <a:off x="8006085" y="4496835"/>
            <a:ext cx="2571410" cy="461665"/>
          </a:xfrm>
          <a:prstGeom prst="rect">
            <a:avLst/>
          </a:prstGeom>
          <a:noFill/>
          <a:ln>
            <a:solidFill>
              <a:schemeClr val="tx1"/>
            </a:solidFill>
          </a:ln>
        </p:spPr>
        <p:txBody>
          <a:bodyPr wrap="none" rtlCol="0">
            <a:spAutoFit/>
          </a:bodyPr>
          <a:lstStyle/>
          <a:p>
            <a:r>
              <a:rPr lang="en-US" sz="2400" b="1" dirty="0"/>
              <a:t>Core subject codes</a:t>
            </a:r>
          </a:p>
        </p:txBody>
      </p:sp>
      <p:sp>
        <p:nvSpPr>
          <p:cNvPr id="12" name="TextBox 11">
            <a:extLst>
              <a:ext uri="{FF2B5EF4-FFF2-40B4-BE49-F238E27FC236}">
                <a16:creationId xmlns:a16="http://schemas.microsoft.com/office/drawing/2014/main" id="{1BAB0250-BE5A-44A1-8DEA-FB0E4F4FB765}"/>
              </a:ext>
            </a:extLst>
          </p:cNvPr>
          <p:cNvSpPr txBox="1"/>
          <p:nvPr/>
        </p:nvSpPr>
        <p:spPr>
          <a:xfrm>
            <a:off x="7947795" y="3432620"/>
            <a:ext cx="3127651" cy="461665"/>
          </a:xfrm>
          <a:prstGeom prst="rect">
            <a:avLst/>
          </a:prstGeom>
          <a:noFill/>
          <a:ln>
            <a:solidFill>
              <a:schemeClr val="tx1"/>
            </a:solidFill>
          </a:ln>
        </p:spPr>
        <p:txBody>
          <a:bodyPr wrap="none" rtlCol="0">
            <a:spAutoFit/>
          </a:bodyPr>
          <a:lstStyle/>
          <a:p>
            <a:r>
              <a:rPr lang="en-US" sz="2400" b="1" dirty="0"/>
              <a:t>Non-Core</a:t>
            </a:r>
            <a:r>
              <a:rPr lang="en-US" dirty="0"/>
              <a:t> </a:t>
            </a:r>
            <a:r>
              <a:rPr lang="en-US" sz="2400" b="1" dirty="0"/>
              <a:t>subject code </a:t>
            </a:r>
          </a:p>
        </p:txBody>
      </p:sp>
      <p:sp>
        <p:nvSpPr>
          <p:cNvPr id="13" name="Rectangle 12">
            <a:extLst>
              <a:ext uri="{FF2B5EF4-FFF2-40B4-BE49-F238E27FC236}">
                <a16:creationId xmlns:a16="http://schemas.microsoft.com/office/drawing/2014/main" id="{E4F63B46-993B-497A-9772-88D1FF1695B1}"/>
              </a:ext>
            </a:extLst>
          </p:cNvPr>
          <p:cNvSpPr/>
          <p:nvPr/>
        </p:nvSpPr>
        <p:spPr>
          <a:xfrm>
            <a:off x="6284225" y="2655370"/>
            <a:ext cx="745089" cy="3771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D9C67176-AD3A-43C1-943A-647202EFFA51}"/>
              </a:ext>
            </a:extLst>
          </p:cNvPr>
          <p:cNvCxnSpPr>
            <a:cxnSpLocks/>
          </p:cNvCxnSpPr>
          <p:nvPr/>
        </p:nvCxnSpPr>
        <p:spPr>
          <a:xfrm flipH="1" flipV="1">
            <a:off x="6471138" y="3432620"/>
            <a:ext cx="1476657" cy="4213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8769531-F9F5-4347-B24C-EB592DA56831}"/>
              </a:ext>
            </a:extLst>
          </p:cNvPr>
          <p:cNvCxnSpPr>
            <a:cxnSpLocks/>
          </p:cNvCxnSpPr>
          <p:nvPr/>
        </p:nvCxnSpPr>
        <p:spPr>
          <a:xfrm flipH="1">
            <a:off x="7029314" y="1559080"/>
            <a:ext cx="866283" cy="10962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EB1381E-A116-4AB6-B0CA-DF0AC3CB5A81}"/>
              </a:ext>
            </a:extLst>
          </p:cNvPr>
          <p:cNvCxnSpPr>
            <a:cxnSpLocks/>
            <a:stCxn id="11" idx="1"/>
          </p:cNvCxnSpPr>
          <p:nvPr/>
        </p:nvCxnSpPr>
        <p:spPr>
          <a:xfrm flipH="1" flipV="1">
            <a:off x="6861455" y="4496835"/>
            <a:ext cx="1144630" cy="230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085FFAD-444A-4E76-B1FA-B9DD6C0BC6EA}"/>
              </a:ext>
            </a:extLst>
          </p:cNvPr>
          <p:cNvCxnSpPr>
            <a:cxnSpLocks/>
            <a:stCxn id="11" idx="1"/>
          </p:cNvCxnSpPr>
          <p:nvPr/>
        </p:nvCxnSpPr>
        <p:spPr>
          <a:xfrm flipH="1">
            <a:off x="6861455" y="4727668"/>
            <a:ext cx="1144630" cy="10810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0D8CC9DF-AE15-4F54-B0F4-5A2BD9DC13A8}"/>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D3CDB747-794A-C264-AD55-9179593C932D}"/>
              </a:ext>
            </a:extLst>
          </p:cNvPr>
          <p:cNvSpPr>
            <a:spLocks noGrp="1"/>
          </p:cNvSpPr>
          <p:nvPr>
            <p:ph type="sldNum" sz="quarter" idx="12"/>
          </p:nvPr>
        </p:nvSpPr>
        <p:spPr/>
        <p:txBody>
          <a:bodyPr/>
          <a:lstStyle/>
          <a:p>
            <a:fld id="{1BC7DB03-7057-184B-9DF0-B5FFC5E3886A}" type="slidenum">
              <a:rPr lang="en-US" smtClean="0"/>
              <a:t>26</a:t>
            </a:fld>
            <a:endParaRPr lang="en-US" dirty="0"/>
          </a:p>
        </p:txBody>
      </p:sp>
    </p:spTree>
    <p:extLst>
      <p:ext uri="{BB962C8B-B14F-4D97-AF65-F5344CB8AC3E}">
        <p14:creationId xmlns:p14="http://schemas.microsoft.com/office/powerpoint/2010/main" val="147714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2" grpId="1"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6DBF-D46F-4720-A54B-28CC39E4D8F9}"/>
              </a:ext>
            </a:extLst>
          </p:cNvPr>
          <p:cNvSpPr>
            <a:spLocks noGrp="1"/>
          </p:cNvSpPr>
          <p:nvPr>
            <p:ph type="title"/>
          </p:nvPr>
        </p:nvSpPr>
        <p:spPr>
          <a:xfrm>
            <a:off x="838200" y="365126"/>
            <a:ext cx="10515600" cy="685948"/>
          </a:xfrm>
        </p:spPr>
        <p:txBody>
          <a:bodyPr>
            <a:normAutofit fontScale="90000"/>
          </a:bodyPr>
          <a:lstStyle/>
          <a:p>
            <a:r>
              <a:rPr lang="en-US" b="1" dirty="0"/>
              <a:t>Reported TLC IRN, cont’d </a:t>
            </a:r>
          </a:p>
        </p:txBody>
      </p:sp>
      <p:sp>
        <p:nvSpPr>
          <p:cNvPr id="3" name="Content Placeholder 2">
            <a:extLst>
              <a:ext uri="{FF2B5EF4-FFF2-40B4-BE49-F238E27FC236}">
                <a16:creationId xmlns:a16="http://schemas.microsoft.com/office/drawing/2014/main" id="{7C8817AD-7F7F-41F0-8668-3DEE34DE9BE3}"/>
              </a:ext>
            </a:extLst>
          </p:cNvPr>
          <p:cNvSpPr>
            <a:spLocks noGrp="1"/>
          </p:cNvSpPr>
          <p:nvPr>
            <p:ph idx="1"/>
          </p:nvPr>
        </p:nvSpPr>
        <p:spPr>
          <a:xfrm>
            <a:off x="838199" y="1239252"/>
            <a:ext cx="10940717" cy="4729469"/>
          </a:xfrm>
        </p:spPr>
        <p:txBody>
          <a:bodyPr>
            <a:normAutofit lnSpcReduction="10000"/>
          </a:bodyPr>
          <a:lstStyle/>
          <a:p>
            <a:r>
              <a:rPr lang="en-US" sz="3200" dirty="0"/>
              <a:t>Report ****** for non-core courses and for core courses where </a:t>
            </a:r>
          </a:p>
          <a:p>
            <a:pPr lvl="1"/>
            <a:r>
              <a:rPr lang="en-US" sz="2800" dirty="0"/>
              <a:t>Curriculum element is </a:t>
            </a:r>
          </a:p>
          <a:p>
            <a:pPr lvl="2"/>
            <a:r>
              <a:rPr lang="en-US" sz="2400" dirty="0"/>
              <a:t>OC – Expert Contracted from Outside Company/Organization for Credit Flex, PS- College Credit Plus, or PI – Postsecondary Instructor (not CCP) </a:t>
            </a:r>
            <a:endParaRPr lang="en-US" sz="2400" b="1" dirty="0"/>
          </a:p>
          <a:p>
            <a:pPr lvl="1"/>
            <a:r>
              <a:rPr lang="en-US" sz="2800" b="1" dirty="0"/>
              <a:t>or</a:t>
            </a:r>
            <a:r>
              <a:rPr lang="en-US" sz="2800" dirty="0"/>
              <a:t> Delivery Method is </a:t>
            </a:r>
          </a:p>
          <a:p>
            <a:pPr lvl="2"/>
            <a:r>
              <a:rPr lang="en-US" sz="2400" dirty="0"/>
              <a:t>CC – Correspondence Course, ET – Educational Travel, or OL - Online, </a:t>
            </a:r>
            <a:r>
              <a:rPr lang="en-US" sz="2400" b="1" dirty="0"/>
              <a:t>and</a:t>
            </a:r>
            <a:r>
              <a:rPr lang="en-US" sz="2400" dirty="0"/>
              <a:t> Educational Option is Yes</a:t>
            </a:r>
          </a:p>
          <a:p>
            <a:pPr lvl="1"/>
            <a:r>
              <a:rPr lang="en-US" sz="2800" b="1" dirty="0"/>
              <a:t>or</a:t>
            </a:r>
            <a:r>
              <a:rPr lang="en-US" sz="2800" dirty="0"/>
              <a:t> Delivery Method is </a:t>
            </a:r>
          </a:p>
          <a:p>
            <a:pPr lvl="2"/>
            <a:r>
              <a:rPr lang="en-US" sz="2400" dirty="0"/>
              <a:t>ID – Interactive Distance Learning, IM – Internship/Mentorship, TO – Test Out, or CI – Computer as Instructor</a:t>
            </a:r>
            <a:endParaRPr lang="en-US" sz="2400" b="1" dirty="0"/>
          </a:p>
          <a:p>
            <a:pPr lvl="1"/>
            <a:r>
              <a:rPr lang="en-US" sz="2800" b="1" dirty="0"/>
              <a:t>or </a:t>
            </a:r>
            <a:r>
              <a:rPr lang="en-US" sz="2800" dirty="0"/>
              <a:t>Student Population is </a:t>
            </a:r>
          </a:p>
          <a:p>
            <a:pPr lvl="2"/>
            <a:r>
              <a:rPr lang="en-US" sz="2400" dirty="0"/>
              <a:t>D8 – Preschool Special Education, DP – Preschool Special Education Hearing/Visual, or PR – Preschool General Education </a:t>
            </a:r>
          </a:p>
          <a:p>
            <a:endParaRPr lang="en-US" dirty="0"/>
          </a:p>
        </p:txBody>
      </p:sp>
      <p:sp>
        <p:nvSpPr>
          <p:cNvPr id="5" name="Date Placeholder 4">
            <a:extLst>
              <a:ext uri="{FF2B5EF4-FFF2-40B4-BE49-F238E27FC236}">
                <a16:creationId xmlns:a16="http://schemas.microsoft.com/office/drawing/2014/main" id="{E5EC6395-4868-464D-A075-A93115DC2961}"/>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F76D71D4-63B4-2572-4237-A452CF4A29B1}"/>
              </a:ext>
            </a:extLst>
          </p:cNvPr>
          <p:cNvSpPr>
            <a:spLocks noGrp="1"/>
          </p:cNvSpPr>
          <p:nvPr>
            <p:ph type="sldNum" sz="quarter" idx="12"/>
          </p:nvPr>
        </p:nvSpPr>
        <p:spPr/>
        <p:txBody>
          <a:bodyPr/>
          <a:lstStyle/>
          <a:p>
            <a:fld id="{1BC7DB03-7057-184B-9DF0-B5FFC5E3886A}" type="slidenum">
              <a:rPr lang="en-US" smtClean="0"/>
              <a:t>27</a:t>
            </a:fld>
            <a:endParaRPr lang="en-US" dirty="0"/>
          </a:p>
        </p:txBody>
      </p:sp>
    </p:spTree>
    <p:extLst>
      <p:ext uri="{BB962C8B-B14F-4D97-AF65-F5344CB8AC3E}">
        <p14:creationId xmlns:p14="http://schemas.microsoft.com/office/powerpoint/2010/main" val="380945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91D59-6C34-496B-BDCD-463EE38816F8}"/>
              </a:ext>
            </a:extLst>
          </p:cNvPr>
          <p:cNvSpPr>
            <a:spLocks noGrp="1"/>
          </p:cNvSpPr>
          <p:nvPr>
            <p:ph type="title"/>
          </p:nvPr>
        </p:nvSpPr>
        <p:spPr>
          <a:xfrm>
            <a:off x="838200" y="365126"/>
            <a:ext cx="10515600" cy="757064"/>
          </a:xfrm>
        </p:spPr>
        <p:txBody>
          <a:bodyPr/>
          <a:lstStyle/>
          <a:p>
            <a:r>
              <a:rPr lang="en-US" b="1" dirty="0"/>
              <a:t>Reported TLC IRN, cont’d</a:t>
            </a:r>
            <a:endParaRPr lang="en-US" dirty="0"/>
          </a:p>
        </p:txBody>
      </p:sp>
      <p:sp>
        <p:nvSpPr>
          <p:cNvPr id="3" name="Content Placeholder 2">
            <a:extLst>
              <a:ext uri="{FF2B5EF4-FFF2-40B4-BE49-F238E27FC236}">
                <a16:creationId xmlns:a16="http://schemas.microsoft.com/office/drawing/2014/main" id="{68E25792-C618-477E-A5BB-3B687E7D540B}"/>
              </a:ext>
            </a:extLst>
          </p:cNvPr>
          <p:cNvSpPr>
            <a:spLocks noGrp="1"/>
          </p:cNvSpPr>
          <p:nvPr>
            <p:ph idx="1"/>
          </p:nvPr>
        </p:nvSpPr>
        <p:spPr>
          <a:xfrm>
            <a:off x="838200" y="1242391"/>
            <a:ext cx="10909852" cy="5479084"/>
          </a:xfrm>
        </p:spPr>
        <p:txBody>
          <a:bodyPr>
            <a:normAutofit lnSpcReduction="10000"/>
          </a:bodyPr>
          <a:lstStyle/>
          <a:p>
            <a:r>
              <a:rPr lang="en-US" sz="3200" dirty="0"/>
              <a:t>When contracting a teacher of record from an EMIS reporting entity</a:t>
            </a:r>
          </a:p>
          <a:p>
            <a:pPr lvl="1"/>
            <a:r>
              <a:rPr lang="en-US" sz="3200" dirty="0"/>
              <a:t>Two common situations- </a:t>
            </a:r>
          </a:p>
          <a:p>
            <a:pPr lvl="1"/>
            <a:r>
              <a:rPr lang="en-US" sz="3200" dirty="0"/>
              <a:t>Contracted teacher is teaching only your students in a course in your building </a:t>
            </a:r>
          </a:p>
          <a:p>
            <a:pPr lvl="2"/>
            <a:r>
              <a:rPr lang="en-US" sz="2800" dirty="0"/>
              <a:t>Report the building IRN as the TLC IRN (same as Location IRN)</a:t>
            </a:r>
          </a:p>
          <a:p>
            <a:pPr lvl="1"/>
            <a:r>
              <a:rPr lang="en-US" sz="3200" dirty="0"/>
              <a:t>Contracted teacher is teaching students from multiple districts </a:t>
            </a:r>
          </a:p>
          <a:p>
            <a:pPr lvl="2"/>
            <a:r>
              <a:rPr lang="en-US" sz="2800" dirty="0"/>
              <a:t>Report the district IRN of the contracted entity (Location IRN is building where class is being taught)</a:t>
            </a:r>
          </a:p>
          <a:p>
            <a:r>
              <a:rPr lang="en-US" sz="3200" dirty="0"/>
              <a:t>See 4.3 Staff Course (CU) Record section of the EMIS Manual for additional reporting instructions </a:t>
            </a:r>
          </a:p>
          <a:p>
            <a:endParaRPr lang="en-US" dirty="0"/>
          </a:p>
        </p:txBody>
      </p:sp>
      <p:sp>
        <p:nvSpPr>
          <p:cNvPr id="5" name="Date Placeholder 4">
            <a:extLst>
              <a:ext uri="{FF2B5EF4-FFF2-40B4-BE49-F238E27FC236}">
                <a16:creationId xmlns:a16="http://schemas.microsoft.com/office/drawing/2014/main" id="{3AEC746A-187A-4426-975B-8BECD781E865}"/>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15D563E5-C6B2-443A-B7A4-953D576BC713}"/>
              </a:ext>
            </a:extLst>
          </p:cNvPr>
          <p:cNvSpPr>
            <a:spLocks noGrp="1"/>
          </p:cNvSpPr>
          <p:nvPr>
            <p:ph type="sldNum" sz="quarter" idx="12"/>
          </p:nvPr>
        </p:nvSpPr>
        <p:spPr/>
        <p:txBody>
          <a:bodyPr/>
          <a:lstStyle/>
          <a:p>
            <a:fld id="{1BC7DB03-7057-184B-9DF0-B5FFC5E3886A}" type="slidenum">
              <a:rPr lang="en-US" smtClean="0"/>
              <a:t>28</a:t>
            </a:fld>
            <a:endParaRPr lang="en-US" dirty="0"/>
          </a:p>
        </p:txBody>
      </p:sp>
    </p:spTree>
    <p:extLst>
      <p:ext uri="{BB962C8B-B14F-4D97-AF65-F5344CB8AC3E}">
        <p14:creationId xmlns:p14="http://schemas.microsoft.com/office/powerpoint/2010/main" val="422068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1913-2585-422D-9BB3-AEB2AF9D3063}"/>
              </a:ext>
            </a:extLst>
          </p:cNvPr>
          <p:cNvSpPr>
            <a:spLocks noGrp="1"/>
          </p:cNvSpPr>
          <p:nvPr>
            <p:ph type="title"/>
          </p:nvPr>
        </p:nvSpPr>
        <p:spPr>
          <a:xfrm>
            <a:off x="838200" y="365125"/>
            <a:ext cx="10515600" cy="1224189"/>
          </a:xfrm>
        </p:spPr>
        <p:txBody>
          <a:bodyPr/>
          <a:lstStyle/>
          <a:p>
            <a:r>
              <a:rPr lang="en-US" b="1" dirty="0"/>
              <a:t>Reported TLC IRN, cont’d</a:t>
            </a:r>
          </a:p>
        </p:txBody>
      </p:sp>
      <p:sp>
        <p:nvSpPr>
          <p:cNvPr id="3" name="Content Placeholder 2">
            <a:extLst>
              <a:ext uri="{FF2B5EF4-FFF2-40B4-BE49-F238E27FC236}">
                <a16:creationId xmlns:a16="http://schemas.microsoft.com/office/drawing/2014/main" id="{F889949E-9620-44D1-A60B-E971021624A1}"/>
              </a:ext>
            </a:extLst>
          </p:cNvPr>
          <p:cNvSpPr>
            <a:spLocks noGrp="1"/>
          </p:cNvSpPr>
          <p:nvPr>
            <p:ph idx="1"/>
          </p:nvPr>
        </p:nvSpPr>
        <p:spPr>
          <a:xfrm>
            <a:off x="838200" y="1589315"/>
            <a:ext cx="10515600" cy="5132160"/>
          </a:xfrm>
        </p:spPr>
        <p:txBody>
          <a:bodyPr>
            <a:normAutofit fontScale="92500" lnSpcReduction="10000"/>
          </a:bodyPr>
          <a:lstStyle/>
          <a:p>
            <a:r>
              <a:rPr lang="en-US" sz="3200" dirty="0"/>
              <a:t>Courses reported with a TLC IRN of another EMIS Reporting LEA should appear on both LEA’s TLC Status Reports when reported correctly </a:t>
            </a:r>
            <a:endParaRPr lang="en-US" sz="3200" dirty="0">
              <a:solidFill>
                <a:srgbClr val="FF0000"/>
              </a:solidFill>
            </a:endParaRPr>
          </a:p>
          <a:p>
            <a:pPr lvl="1"/>
            <a:r>
              <a:rPr lang="en-US" sz="3200" dirty="0"/>
              <a:t>Contractor Staff Employment (CJ) Records are required to be reported by the entity employing the staff member but are not needed for the course and staff to appear on both contracted entity’s TLC Status report</a:t>
            </a:r>
          </a:p>
          <a:p>
            <a:r>
              <a:rPr lang="en-US" sz="3200" dirty="0"/>
              <a:t>Work with contracted EMIS Reporting entities to verify that teachers and their courses are appearing correctly</a:t>
            </a:r>
          </a:p>
          <a:p>
            <a:r>
              <a:rPr lang="en-US" sz="3200" dirty="0"/>
              <a:t>Reporting Example</a:t>
            </a:r>
          </a:p>
          <a:p>
            <a:pPr lvl="1"/>
            <a:r>
              <a:rPr lang="en-US" sz="2800" dirty="0"/>
              <a:t>District A reports courses</a:t>
            </a:r>
          </a:p>
          <a:p>
            <a:pPr lvl="1"/>
            <a:r>
              <a:rPr lang="en-US" sz="2800" dirty="0"/>
              <a:t>ESC reports CJ record</a:t>
            </a:r>
            <a:r>
              <a:rPr lang="en-US" sz="3200" dirty="0"/>
              <a:t> </a:t>
            </a:r>
          </a:p>
        </p:txBody>
      </p:sp>
      <p:sp>
        <p:nvSpPr>
          <p:cNvPr id="5" name="Date Placeholder 4">
            <a:extLst>
              <a:ext uri="{FF2B5EF4-FFF2-40B4-BE49-F238E27FC236}">
                <a16:creationId xmlns:a16="http://schemas.microsoft.com/office/drawing/2014/main" id="{DFFCA140-013A-4E53-BF83-73C2FB12EF79}"/>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BBC0BF93-3DDB-C9FD-1FB6-37B0C532419C}"/>
              </a:ext>
            </a:extLst>
          </p:cNvPr>
          <p:cNvSpPr>
            <a:spLocks noGrp="1"/>
          </p:cNvSpPr>
          <p:nvPr>
            <p:ph type="sldNum" sz="quarter" idx="12"/>
          </p:nvPr>
        </p:nvSpPr>
        <p:spPr/>
        <p:txBody>
          <a:bodyPr/>
          <a:lstStyle/>
          <a:p>
            <a:fld id="{1BC7DB03-7057-184B-9DF0-B5FFC5E3886A}" type="slidenum">
              <a:rPr lang="en-US" smtClean="0"/>
              <a:t>29</a:t>
            </a:fld>
            <a:endParaRPr lang="en-US" dirty="0"/>
          </a:p>
        </p:txBody>
      </p:sp>
    </p:spTree>
    <p:extLst>
      <p:ext uri="{BB962C8B-B14F-4D97-AF65-F5344CB8AC3E}">
        <p14:creationId xmlns:p14="http://schemas.microsoft.com/office/powerpoint/2010/main" val="40674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1070384"/>
          </a:xfrm>
        </p:spPr>
        <p:txBody>
          <a:bodyPr/>
          <a:lstStyle/>
          <a:p>
            <a:r>
              <a:rPr lang="en-US" b="1" dirty="0"/>
              <a:t>Overview</a:t>
            </a:r>
          </a:p>
        </p:txBody>
      </p:sp>
      <p:sp>
        <p:nvSpPr>
          <p:cNvPr id="2" name="Content Placeholder 1"/>
          <p:cNvSpPr>
            <a:spLocks noGrp="1"/>
          </p:cNvSpPr>
          <p:nvPr>
            <p:ph idx="1"/>
          </p:nvPr>
        </p:nvSpPr>
        <p:spPr>
          <a:xfrm>
            <a:off x="765110" y="1533832"/>
            <a:ext cx="10963470" cy="4534459"/>
          </a:xfrm>
        </p:spPr>
        <p:txBody>
          <a:bodyPr>
            <a:noAutofit/>
          </a:bodyPr>
          <a:lstStyle/>
          <a:p>
            <a:pPr>
              <a:tabLst>
                <a:tab pos="1828800" algn="l"/>
              </a:tabLst>
            </a:pPr>
            <a:r>
              <a:rPr lang="en-US" sz="3200" dirty="0"/>
              <a:t>Teacher Licensure Course (TLC) Status Report</a:t>
            </a:r>
          </a:p>
          <a:p>
            <a:pPr lvl="1">
              <a:tabLst>
                <a:tab pos="1828800" algn="l"/>
              </a:tabLst>
            </a:pPr>
            <a:r>
              <a:rPr lang="en-US" sz="2800" dirty="0"/>
              <a:t>Includes all courses reported to EMIS and the proper certification status of the teacher of record </a:t>
            </a:r>
          </a:p>
          <a:p>
            <a:pPr lvl="1">
              <a:tabLst>
                <a:tab pos="1828800" algn="l"/>
              </a:tabLst>
            </a:pPr>
            <a:r>
              <a:rPr lang="en-US" sz="2800" dirty="0"/>
              <a:t>Is generated for all EMIS reporting entities and updated nightly </a:t>
            </a:r>
            <a:endParaRPr lang="en-US" sz="2800" dirty="0">
              <a:solidFill>
                <a:srgbClr val="FF0000"/>
              </a:solidFill>
            </a:endParaRPr>
          </a:p>
          <a:p>
            <a:pPr lvl="1">
              <a:tabLst>
                <a:tab pos="1828800" algn="l"/>
              </a:tabLst>
            </a:pPr>
            <a:r>
              <a:rPr lang="en-US" sz="2800" dirty="0"/>
              <a:t>Is used to provide data for Local Report Cards (LRC), certain state and federal funding, and for ODE program evaluation and planning</a:t>
            </a:r>
          </a:p>
          <a:p>
            <a:pPr>
              <a:tabLst>
                <a:tab pos="1828800" algn="l"/>
              </a:tabLst>
            </a:pPr>
            <a:r>
              <a:rPr lang="en-US" sz="3200" dirty="0"/>
              <a:t>This presentation will focus on troubleshooting the TLC Status Report, which is generated during the Initial Staff and Course (L) Collection</a:t>
            </a:r>
          </a:p>
        </p:txBody>
      </p:sp>
      <p:sp>
        <p:nvSpPr>
          <p:cNvPr id="4" name="Date Placeholder 3">
            <a:extLst>
              <a:ext uri="{FF2B5EF4-FFF2-40B4-BE49-F238E27FC236}">
                <a16:creationId xmlns:a16="http://schemas.microsoft.com/office/drawing/2014/main" id="{9B943BDD-EB86-4C39-98FD-0B98FFA42654}"/>
              </a:ext>
            </a:extLst>
          </p:cNvPr>
          <p:cNvSpPr>
            <a:spLocks noGrp="1"/>
          </p:cNvSpPr>
          <p:nvPr>
            <p:ph type="dt" sz="half" idx="10"/>
          </p:nvPr>
        </p:nvSpPr>
        <p:spPr/>
        <p:txBody>
          <a:bodyPr/>
          <a:lstStyle/>
          <a:p>
            <a:r>
              <a:rPr lang="en-US"/>
              <a:t>12/08/2022</a:t>
            </a:r>
            <a:endParaRPr lang="en-US" dirty="0"/>
          </a:p>
        </p:txBody>
      </p:sp>
      <p:sp>
        <p:nvSpPr>
          <p:cNvPr id="3" name="Slide Number Placeholder 2">
            <a:extLst>
              <a:ext uri="{FF2B5EF4-FFF2-40B4-BE49-F238E27FC236}">
                <a16:creationId xmlns:a16="http://schemas.microsoft.com/office/drawing/2014/main" id="{33D112E9-AA22-FFAD-5DCB-FCE49A1A8B62}"/>
              </a:ext>
            </a:extLst>
          </p:cNvPr>
          <p:cNvSpPr>
            <a:spLocks noGrp="1"/>
          </p:cNvSpPr>
          <p:nvPr>
            <p:ph type="sldNum" sz="quarter" idx="12"/>
          </p:nvPr>
        </p:nvSpPr>
        <p:spPr/>
        <p:txBody>
          <a:bodyPr/>
          <a:lstStyle/>
          <a:p>
            <a:fld id="{1BC7DB03-7057-184B-9DF0-B5FFC5E3886A}" type="slidenum">
              <a:rPr lang="en-US" smtClean="0"/>
              <a:t>3</a:t>
            </a:fld>
            <a:endParaRPr lang="en-US" dirty="0"/>
          </a:p>
        </p:txBody>
      </p:sp>
    </p:spTree>
    <p:extLst>
      <p:ext uri="{BB962C8B-B14F-4D97-AF65-F5344CB8AC3E}">
        <p14:creationId xmlns:p14="http://schemas.microsoft.com/office/powerpoint/2010/main" val="571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9C56-FBDF-4474-BCD2-B6867C7B067A}"/>
              </a:ext>
            </a:extLst>
          </p:cNvPr>
          <p:cNvSpPr>
            <a:spLocks noGrp="1"/>
          </p:cNvSpPr>
          <p:nvPr>
            <p:ph type="title"/>
          </p:nvPr>
        </p:nvSpPr>
        <p:spPr>
          <a:xfrm>
            <a:off x="838200" y="365125"/>
            <a:ext cx="10515600" cy="930275"/>
          </a:xfrm>
        </p:spPr>
        <p:txBody>
          <a:bodyPr/>
          <a:lstStyle/>
          <a:p>
            <a:r>
              <a:rPr lang="en-US" b="1" dirty="0"/>
              <a:t>Staff Provider </a:t>
            </a:r>
            <a:r>
              <a:rPr lang="en-US" b="1" dirty="0" smtClean="0"/>
              <a:t>IRN </a:t>
            </a:r>
            <a:r>
              <a:rPr lang="en-US" b="1" dirty="0" smtClean="0">
                <a:solidFill>
                  <a:srgbClr val="FF0000"/>
                </a:solidFill>
              </a:rPr>
              <a:t>AQ</a:t>
            </a:r>
            <a:endParaRPr lang="en-US" b="1" dirty="0">
              <a:solidFill>
                <a:srgbClr val="FF0000"/>
              </a:solidFill>
            </a:endParaRPr>
          </a:p>
        </p:txBody>
      </p:sp>
      <p:sp>
        <p:nvSpPr>
          <p:cNvPr id="3" name="Content Placeholder 2">
            <a:extLst>
              <a:ext uri="{FF2B5EF4-FFF2-40B4-BE49-F238E27FC236}">
                <a16:creationId xmlns:a16="http://schemas.microsoft.com/office/drawing/2014/main" id="{C631CF58-CF4E-4314-B7A7-44B9A459F25D}"/>
              </a:ext>
            </a:extLst>
          </p:cNvPr>
          <p:cNvSpPr>
            <a:spLocks noGrp="1"/>
          </p:cNvSpPr>
          <p:nvPr>
            <p:ph idx="1"/>
          </p:nvPr>
        </p:nvSpPr>
        <p:spPr>
          <a:xfrm>
            <a:off x="838199" y="1295400"/>
            <a:ext cx="11027229" cy="5197475"/>
          </a:xfrm>
        </p:spPr>
        <p:txBody>
          <a:bodyPr>
            <a:normAutofit/>
          </a:bodyPr>
          <a:lstStyle/>
          <a:p>
            <a:pPr marL="0" indent="0">
              <a:buNone/>
            </a:pPr>
            <a:r>
              <a:rPr lang="en-US" sz="3200" dirty="0"/>
              <a:t>Reported on the Staff Course (CU) Record</a:t>
            </a:r>
          </a:p>
          <a:p>
            <a:pPr lvl="1"/>
            <a:r>
              <a:rPr lang="en-US" sz="2800" dirty="0"/>
              <a:t>District IRN of the EMIS Reporting entity who employs the contracted staff</a:t>
            </a:r>
          </a:p>
          <a:p>
            <a:pPr lvl="1"/>
            <a:r>
              <a:rPr lang="en-US" sz="2800" dirty="0"/>
              <a:t>Cannot be an IRN of a Non-EMIS Reporting entity</a:t>
            </a:r>
          </a:p>
          <a:p>
            <a:pPr lvl="1"/>
            <a:r>
              <a:rPr lang="en-US" sz="2800" dirty="0"/>
              <a:t>Should be reported as ****** if the staff member is not being contracted from another EMIS reporting entity </a:t>
            </a:r>
          </a:p>
          <a:p>
            <a:pPr lvl="1"/>
            <a:r>
              <a:rPr lang="en-US" sz="2800" dirty="0"/>
              <a:t>Must be reported when the entity reporting the course is not reporting Staff Demographic (CI) and Staff Employment (CK) records for the staff member</a:t>
            </a:r>
          </a:p>
          <a:p>
            <a:pPr lvl="1"/>
            <a:r>
              <a:rPr lang="en-US" sz="2800" dirty="0"/>
              <a:t>Filter on Staff Provider IRN to verify accuracy of reporting</a:t>
            </a:r>
          </a:p>
          <a:p>
            <a:pPr lvl="2"/>
            <a:r>
              <a:rPr lang="en-US" sz="2400" dirty="0"/>
              <a:t>Unselect ******</a:t>
            </a:r>
          </a:p>
          <a:p>
            <a:pPr lvl="2"/>
            <a:r>
              <a:rPr lang="en-US" sz="2400" dirty="0"/>
              <a:t>Verify remaining Staff Provider IRN for accuracy</a:t>
            </a:r>
          </a:p>
          <a:p>
            <a:endParaRPr lang="en-US" dirty="0"/>
          </a:p>
        </p:txBody>
      </p:sp>
      <p:sp>
        <p:nvSpPr>
          <p:cNvPr id="5" name="Date Placeholder 4">
            <a:extLst>
              <a:ext uri="{FF2B5EF4-FFF2-40B4-BE49-F238E27FC236}">
                <a16:creationId xmlns:a16="http://schemas.microsoft.com/office/drawing/2014/main" id="{E8446638-14CA-4DC1-9F84-9265D7FD7D2C}"/>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C6BA5602-4248-750C-D0E2-266C9999EE66}"/>
              </a:ext>
            </a:extLst>
          </p:cNvPr>
          <p:cNvSpPr>
            <a:spLocks noGrp="1"/>
          </p:cNvSpPr>
          <p:nvPr>
            <p:ph type="sldNum" sz="quarter" idx="12"/>
          </p:nvPr>
        </p:nvSpPr>
        <p:spPr/>
        <p:txBody>
          <a:bodyPr/>
          <a:lstStyle/>
          <a:p>
            <a:fld id="{1BC7DB03-7057-184B-9DF0-B5FFC5E3886A}" type="slidenum">
              <a:rPr lang="en-US" smtClean="0"/>
              <a:t>30</a:t>
            </a:fld>
            <a:endParaRPr lang="en-US" dirty="0"/>
          </a:p>
        </p:txBody>
      </p:sp>
    </p:spTree>
    <p:extLst>
      <p:ext uri="{BB962C8B-B14F-4D97-AF65-F5344CB8AC3E}">
        <p14:creationId xmlns:p14="http://schemas.microsoft.com/office/powerpoint/2010/main" val="25763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C13E-335F-44D2-BE8E-BD3B5613F1CB}"/>
              </a:ext>
            </a:extLst>
          </p:cNvPr>
          <p:cNvSpPr>
            <a:spLocks noGrp="1"/>
          </p:cNvSpPr>
          <p:nvPr>
            <p:ph type="title"/>
          </p:nvPr>
        </p:nvSpPr>
        <p:spPr>
          <a:xfrm>
            <a:off x="838200" y="365126"/>
            <a:ext cx="10515600" cy="710356"/>
          </a:xfrm>
        </p:spPr>
        <p:txBody>
          <a:bodyPr/>
          <a:lstStyle/>
          <a:p>
            <a:r>
              <a:rPr lang="en-US" b="1" dirty="0"/>
              <a:t>Derived Elements on TLC Status Report </a:t>
            </a:r>
          </a:p>
        </p:txBody>
      </p:sp>
      <p:sp>
        <p:nvSpPr>
          <p:cNvPr id="3" name="Content Placeholder 2">
            <a:extLst>
              <a:ext uri="{FF2B5EF4-FFF2-40B4-BE49-F238E27FC236}">
                <a16:creationId xmlns:a16="http://schemas.microsoft.com/office/drawing/2014/main" id="{B249349E-5311-4B39-BB53-CAC6ECB9FDB2}"/>
              </a:ext>
            </a:extLst>
          </p:cNvPr>
          <p:cNvSpPr>
            <a:spLocks noGrp="1"/>
          </p:cNvSpPr>
          <p:nvPr>
            <p:ph idx="1"/>
          </p:nvPr>
        </p:nvSpPr>
        <p:spPr>
          <a:xfrm>
            <a:off x="838199" y="1075482"/>
            <a:ext cx="11253281" cy="5782518"/>
          </a:xfrm>
        </p:spPr>
        <p:txBody>
          <a:bodyPr>
            <a:normAutofit/>
          </a:bodyPr>
          <a:lstStyle/>
          <a:p>
            <a:r>
              <a:rPr lang="en-US" sz="3200" dirty="0"/>
              <a:t>Calculated TLC IRN </a:t>
            </a:r>
            <a:r>
              <a:rPr lang="en-US" sz="3200" dirty="0" smtClean="0"/>
              <a:t>- </a:t>
            </a:r>
            <a:r>
              <a:rPr lang="en-US" sz="3200" dirty="0" smtClean="0">
                <a:solidFill>
                  <a:srgbClr val="FF0000"/>
                </a:solidFill>
              </a:rPr>
              <a:t>O</a:t>
            </a:r>
            <a:endParaRPr lang="en-US" sz="3200" dirty="0">
              <a:solidFill>
                <a:srgbClr val="FF0000"/>
              </a:solidFill>
            </a:endParaRPr>
          </a:p>
          <a:p>
            <a:pPr lvl="1"/>
            <a:r>
              <a:rPr lang="en-US" sz="2800" dirty="0"/>
              <a:t>In most cases the calculated TLC IRN will match the TLC IRN reported for core courses</a:t>
            </a:r>
          </a:p>
          <a:p>
            <a:pPr lvl="1"/>
            <a:r>
              <a:rPr lang="en-US" sz="2800" dirty="0"/>
              <a:t>could be set to match the Location IRN when TLC IRN is reported as ****** or reported with an IRN that is not a valid public school</a:t>
            </a:r>
          </a:p>
          <a:p>
            <a:pPr lvl="1"/>
            <a:r>
              <a:rPr lang="en-US" sz="2800" dirty="0"/>
              <a:t>non-core courses will be set to ******</a:t>
            </a:r>
          </a:p>
          <a:p>
            <a:r>
              <a:rPr lang="en-US" sz="3200" dirty="0"/>
              <a:t>Credential Course Disability </a:t>
            </a:r>
            <a:r>
              <a:rPr lang="en-US" sz="3200" dirty="0" smtClean="0"/>
              <a:t>Indicator- </a:t>
            </a:r>
            <a:r>
              <a:rPr lang="en-US" sz="3200" dirty="0" smtClean="0">
                <a:solidFill>
                  <a:srgbClr val="FF0000"/>
                </a:solidFill>
              </a:rPr>
              <a:t>AM</a:t>
            </a:r>
            <a:endParaRPr lang="en-US" sz="3200" dirty="0">
              <a:solidFill>
                <a:srgbClr val="FF0000"/>
              </a:solidFill>
            </a:endParaRPr>
          </a:p>
          <a:p>
            <a:pPr lvl="1"/>
            <a:r>
              <a:rPr lang="en-US" sz="2800" dirty="0"/>
              <a:t>derived from reported student population and students with disabilities who are enrolled in the course</a:t>
            </a:r>
          </a:p>
          <a:p>
            <a:pPr lvl="1"/>
            <a:r>
              <a:rPr lang="en-US" sz="2800" dirty="0"/>
              <a:t>are used to determine the Check Type </a:t>
            </a:r>
          </a:p>
          <a:p>
            <a:r>
              <a:rPr lang="en-US" sz="3200" dirty="0"/>
              <a:t>Check Type </a:t>
            </a:r>
            <a:r>
              <a:rPr lang="en-US" sz="3200" dirty="0" smtClean="0"/>
              <a:t>Code- </a:t>
            </a:r>
            <a:r>
              <a:rPr lang="en-US" sz="3200" dirty="0" smtClean="0">
                <a:solidFill>
                  <a:srgbClr val="FF0000"/>
                </a:solidFill>
              </a:rPr>
              <a:t>AP</a:t>
            </a:r>
            <a:endParaRPr lang="en-US" sz="3200" dirty="0">
              <a:solidFill>
                <a:srgbClr val="FF0000"/>
              </a:solidFill>
            </a:endParaRPr>
          </a:p>
          <a:p>
            <a:pPr lvl="1"/>
            <a:r>
              <a:rPr lang="en-US" sz="2800" dirty="0"/>
              <a:t>indicates the credential check that was used </a:t>
            </a:r>
          </a:p>
          <a:p>
            <a:endParaRPr lang="en-US" sz="3200" dirty="0"/>
          </a:p>
        </p:txBody>
      </p:sp>
      <p:sp>
        <p:nvSpPr>
          <p:cNvPr id="6" name="Date Placeholder 5">
            <a:extLst>
              <a:ext uri="{FF2B5EF4-FFF2-40B4-BE49-F238E27FC236}">
                <a16:creationId xmlns:a16="http://schemas.microsoft.com/office/drawing/2014/main" id="{4DB4E44A-14D8-451C-8F90-A652B0A603EF}"/>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06852A8B-D854-91C7-6837-00E3F57361E8}"/>
              </a:ext>
            </a:extLst>
          </p:cNvPr>
          <p:cNvSpPr>
            <a:spLocks noGrp="1"/>
          </p:cNvSpPr>
          <p:nvPr>
            <p:ph type="sldNum" sz="quarter" idx="12"/>
          </p:nvPr>
        </p:nvSpPr>
        <p:spPr/>
        <p:txBody>
          <a:bodyPr/>
          <a:lstStyle/>
          <a:p>
            <a:fld id="{1BC7DB03-7057-184B-9DF0-B5FFC5E3886A}" type="slidenum">
              <a:rPr lang="en-US" smtClean="0"/>
              <a:t>31</a:t>
            </a:fld>
            <a:endParaRPr lang="en-US" dirty="0"/>
          </a:p>
        </p:txBody>
      </p:sp>
    </p:spTree>
    <p:extLst>
      <p:ext uri="{BB962C8B-B14F-4D97-AF65-F5344CB8AC3E}">
        <p14:creationId xmlns:p14="http://schemas.microsoft.com/office/powerpoint/2010/main" val="22099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397"/>
          </a:xfrm>
        </p:spPr>
        <p:txBody>
          <a:bodyPr/>
          <a:lstStyle/>
          <a:p>
            <a:r>
              <a:rPr lang="en-US" b="1" dirty="0"/>
              <a:t>Credential Course Disability Indicator </a:t>
            </a:r>
            <a:r>
              <a:rPr lang="en-US" b="1" dirty="0" smtClean="0"/>
              <a:t>-</a:t>
            </a:r>
            <a:r>
              <a:rPr lang="en-US" b="1" dirty="0" smtClean="0">
                <a:solidFill>
                  <a:srgbClr val="FF0000"/>
                </a:solidFill>
              </a:rPr>
              <a:t>AM</a:t>
            </a:r>
            <a:endParaRPr lang="en-US" b="1" dirty="0">
              <a:solidFill>
                <a:srgbClr val="FF0000"/>
              </a:solidFill>
            </a:endParaRPr>
          </a:p>
        </p:txBody>
      </p:sp>
      <p:sp>
        <p:nvSpPr>
          <p:cNvPr id="3" name="Content Placeholder 2"/>
          <p:cNvSpPr>
            <a:spLocks noGrp="1"/>
          </p:cNvSpPr>
          <p:nvPr>
            <p:ph idx="1"/>
          </p:nvPr>
        </p:nvSpPr>
        <p:spPr>
          <a:xfrm>
            <a:off x="838200" y="1308847"/>
            <a:ext cx="10713720" cy="5412628"/>
          </a:xfrm>
        </p:spPr>
        <p:txBody>
          <a:bodyPr>
            <a:noAutofit/>
          </a:bodyPr>
          <a:lstStyle/>
          <a:p>
            <a:pPr marL="0" indent="0">
              <a:buNone/>
            </a:pPr>
            <a:r>
              <a:rPr lang="en-US" sz="3200" b="1" dirty="0"/>
              <a:t>Filter on A - Student Population of DP or SP</a:t>
            </a:r>
          </a:p>
          <a:p>
            <a:pPr lvl="1"/>
            <a:r>
              <a:rPr lang="en-US" sz="2800" dirty="0"/>
              <a:t>DP-Preschool Special Education Hearing/Visual </a:t>
            </a:r>
          </a:p>
          <a:p>
            <a:pPr lvl="1"/>
            <a:r>
              <a:rPr lang="en-US" sz="2800" dirty="0"/>
              <a:t>SP-Special Education K-12 Hearing/Visual </a:t>
            </a:r>
          </a:p>
          <a:p>
            <a:pPr lvl="1"/>
            <a:r>
              <a:rPr lang="en-US" sz="2800" dirty="0"/>
              <a:t>More than 50% of the students in the course must have a disability condition</a:t>
            </a:r>
          </a:p>
          <a:p>
            <a:pPr lvl="2"/>
            <a:r>
              <a:rPr lang="en-US" sz="2400" dirty="0"/>
              <a:t>Of these students, more than 50% must have a disability condition of </a:t>
            </a:r>
          </a:p>
          <a:p>
            <a:pPr lvl="3"/>
            <a:r>
              <a:rPr lang="en-US" sz="2400" dirty="0"/>
              <a:t>1 (Multiple Disabilities-Other than Deaf-Blind)</a:t>
            </a:r>
          </a:p>
          <a:p>
            <a:pPr lvl="3"/>
            <a:r>
              <a:rPr lang="en-US" sz="2400" dirty="0"/>
              <a:t>2 (Deaf-Blindness)</a:t>
            </a:r>
          </a:p>
          <a:p>
            <a:pPr lvl="3"/>
            <a:r>
              <a:rPr lang="en-US" sz="2400" b="1" dirty="0"/>
              <a:t>3 (Deafness-Hearing Impaired)</a:t>
            </a:r>
          </a:p>
          <a:p>
            <a:pPr lvl="3"/>
            <a:r>
              <a:rPr lang="en-US" sz="2400" dirty="0"/>
              <a:t>Can be all 3s or some combination of these three disability conditions</a:t>
            </a:r>
          </a:p>
          <a:p>
            <a:pPr lvl="1"/>
            <a:r>
              <a:rPr lang="en-US" sz="2800" dirty="0"/>
              <a:t>Check Type Code is S – Special Situation Check </a:t>
            </a:r>
          </a:p>
          <a:p>
            <a:pPr marL="457200" lvl="1" indent="0">
              <a:buNone/>
            </a:pPr>
            <a:endParaRPr lang="en-US" sz="2800" dirty="0"/>
          </a:p>
        </p:txBody>
      </p:sp>
      <p:sp>
        <p:nvSpPr>
          <p:cNvPr id="5" name="Date Placeholder 4">
            <a:extLst>
              <a:ext uri="{FF2B5EF4-FFF2-40B4-BE49-F238E27FC236}">
                <a16:creationId xmlns:a16="http://schemas.microsoft.com/office/drawing/2014/main" id="{2219E036-E173-4625-84AF-56BE66BCA2A1}"/>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D991E3B-E126-C07D-5F27-38C6BF5E1FD8}"/>
              </a:ext>
            </a:extLst>
          </p:cNvPr>
          <p:cNvSpPr>
            <a:spLocks noGrp="1"/>
          </p:cNvSpPr>
          <p:nvPr>
            <p:ph type="sldNum" sz="quarter" idx="12"/>
          </p:nvPr>
        </p:nvSpPr>
        <p:spPr/>
        <p:txBody>
          <a:bodyPr/>
          <a:lstStyle/>
          <a:p>
            <a:fld id="{1BC7DB03-7057-184B-9DF0-B5FFC5E3886A}" type="slidenum">
              <a:rPr lang="en-US" smtClean="0"/>
              <a:t>32</a:t>
            </a:fld>
            <a:endParaRPr lang="en-US" dirty="0"/>
          </a:p>
        </p:txBody>
      </p:sp>
    </p:spTree>
    <p:extLst>
      <p:ext uri="{BB962C8B-B14F-4D97-AF65-F5344CB8AC3E}">
        <p14:creationId xmlns:p14="http://schemas.microsoft.com/office/powerpoint/2010/main" val="283951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718"/>
          </a:xfrm>
        </p:spPr>
        <p:txBody>
          <a:bodyPr/>
          <a:lstStyle/>
          <a:p>
            <a:r>
              <a:rPr lang="en-US" b="1" dirty="0"/>
              <a:t>Credential Course Disability Indicator </a:t>
            </a:r>
            <a:r>
              <a:rPr lang="en-US" b="1" dirty="0" smtClean="0">
                <a:solidFill>
                  <a:srgbClr val="FF0000"/>
                </a:solidFill>
              </a:rPr>
              <a:t>AM</a:t>
            </a:r>
            <a:endParaRPr lang="en-US" b="1" dirty="0">
              <a:solidFill>
                <a:srgbClr val="FF0000"/>
              </a:solidFill>
            </a:endParaRPr>
          </a:p>
        </p:txBody>
      </p:sp>
      <p:sp>
        <p:nvSpPr>
          <p:cNvPr id="3" name="Content Placeholder 2"/>
          <p:cNvSpPr>
            <a:spLocks noGrp="1"/>
          </p:cNvSpPr>
          <p:nvPr>
            <p:ph idx="1"/>
          </p:nvPr>
        </p:nvSpPr>
        <p:spPr>
          <a:xfrm>
            <a:off x="838200" y="1272987"/>
            <a:ext cx="10713720" cy="4701093"/>
          </a:xfrm>
        </p:spPr>
        <p:txBody>
          <a:bodyPr>
            <a:noAutofit/>
          </a:bodyPr>
          <a:lstStyle/>
          <a:p>
            <a:pPr marL="0" indent="0">
              <a:buNone/>
            </a:pPr>
            <a:r>
              <a:rPr lang="en-US" sz="3200" b="1" dirty="0"/>
              <a:t>Filter on B - Student Population of DP or SP</a:t>
            </a:r>
          </a:p>
          <a:p>
            <a:pPr lvl="1"/>
            <a:r>
              <a:rPr lang="en-US" sz="2800" dirty="0"/>
              <a:t>DP-Preschool Special Education Hearing/Visual</a:t>
            </a:r>
          </a:p>
          <a:p>
            <a:pPr lvl="1"/>
            <a:r>
              <a:rPr lang="en-US" sz="2800" dirty="0"/>
              <a:t>SP-Special Education K-12 Hearing/Visual </a:t>
            </a:r>
          </a:p>
          <a:p>
            <a:pPr lvl="1"/>
            <a:r>
              <a:rPr lang="en-US" sz="2800" dirty="0"/>
              <a:t>More than 50% of the students in the course must have a disability condition</a:t>
            </a:r>
          </a:p>
          <a:p>
            <a:pPr lvl="2"/>
            <a:r>
              <a:rPr lang="en-US" sz="2400" dirty="0"/>
              <a:t>Of these students, more than 50% must have a disability condition of </a:t>
            </a:r>
          </a:p>
          <a:p>
            <a:pPr lvl="3"/>
            <a:r>
              <a:rPr lang="en-US" sz="2400" dirty="0"/>
              <a:t>1 (Multiple Disabilities-Other than Deaf-Blind)</a:t>
            </a:r>
          </a:p>
          <a:p>
            <a:pPr lvl="3"/>
            <a:r>
              <a:rPr lang="en-US" sz="2400" dirty="0"/>
              <a:t>2 (Deaf-Blindness)</a:t>
            </a:r>
          </a:p>
          <a:p>
            <a:pPr lvl="3"/>
            <a:r>
              <a:rPr lang="en-US" sz="2400" b="1" dirty="0"/>
              <a:t>4 (Visual Impairments)</a:t>
            </a:r>
          </a:p>
          <a:p>
            <a:pPr lvl="3"/>
            <a:r>
              <a:rPr lang="en-US" sz="2400" dirty="0"/>
              <a:t>can be all 4s or some combination of these three disability conditions</a:t>
            </a:r>
          </a:p>
          <a:p>
            <a:pPr lvl="1"/>
            <a:r>
              <a:rPr lang="en-US" sz="2800" dirty="0"/>
              <a:t>Check Type Code is S – Special Situation Check </a:t>
            </a:r>
          </a:p>
          <a:p>
            <a:pPr marL="457200" lvl="1" indent="0">
              <a:buNone/>
            </a:pPr>
            <a:endParaRPr lang="en-US" dirty="0"/>
          </a:p>
        </p:txBody>
      </p:sp>
      <p:sp>
        <p:nvSpPr>
          <p:cNvPr id="5" name="Date Placeholder 4">
            <a:extLst>
              <a:ext uri="{FF2B5EF4-FFF2-40B4-BE49-F238E27FC236}">
                <a16:creationId xmlns:a16="http://schemas.microsoft.com/office/drawing/2014/main" id="{FF115869-7915-4EC4-A632-5C3D192B5EBD}"/>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48ACA1FC-821F-ADDD-6C6C-29EE962B776F}"/>
              </a:ext>
            </a:extLst>
          </p:cNvPr>
          <p:cNvSpPr>
            <a:spLocks noGrp="1"/>
          </p:cNvSpPr>
          <p:nvPr>
            <p:ph type="sldNum" sz="quarter" idx="12"/>
          </p:nvPr>
        </p:nvSpPr>
        <p:spPr/>
        <p:txBody>
          <a:bodyPr/>
          <a:lstStyle/>
          <a:p>
            <a:fld id="{1BC7DB03-7057-184B-9DF0-B5FFC5E3886A}" type="slidenum">
              <a:rPr lang="en-US" smtClean="0"/>
              <a:t>33</a:t>
            </a:fld>
            <a:endParaRPr lang="en-US" dirty="0"/>
          </a:p>
        </p:txBody>
      </p:sp>
    </p:spTree>
    <p:extLst>
      <p:ext uri="{BB962C8B-B14F-4D97-AF65-F5344CB8AC3E}">
        <p14:creationId xmlns:p14="http://schemas.microsoft.com/office/powerpoint/2010/main" val="12316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8160"/>
            <a:ext cx="10515600" cy="1082040"/>
          </a:xfrm>
        </p:spPr>
        <p:txBody>
          <a:bodyPr/>
          <a:lstStyle/>
          <a:p>
            <a:r>
              <a:rPr lang="en-US" b="1" dirty="0"/>
              <a:t>Credential Course Disability Indicator </a:t>
            </a:r>
            <a:r>
              <a:rPr lang="en-US" b="1" dirty="0" smtClean="0">
                <a:solidFill>
                  <a:srgbClr val="FF0000"/>
                </a:solidFill>
              </a:rPr>
              <a:t>AM</a:t>
            </a:r>
            <a:endParaRPr lang="en-US" b="1" dirty="0">
              <a:solidFill>
                <a:srgbClr val="FF0000"/>
              </a:solidFill>
            </a:endParaRPr>
          </a:p>
        </p:txBody>
      </p:sp>
      <p:sp>
        <p:nvSpPr>
          <p:cNvPr id="3" name="Content Placeholder 2"/>
          <p:cNvSpPr>
            <a:spLocks noGrp="1"/>
          </p:cNvSpPr>
          <p:nvPr>
            <p:ph idx="1"/>
          </p:nvPr>
        </p:nvSpPr>
        <p:spPr>
          <a:xfrm>
            <a:off x="838200" y="1752600"/>
            <a:ext cx="10713720" cy="3992881"/>
          </a:xfrm>
        </p:spPr>
        <p:txBody>
          <a:bodyPr>
            <a:noAutofit/>
          </a:bodyPr>
          <a:lstStyle/>
          <a:p>
            <a:pPr marL="0" indent="0">
              <a:buNone/>
            </a:pPr>
            <a:r>
              <a:rPr lang="en-US" sz="3200" b="1" dirty="0"/>
              <a:t>Filter on C - Student Population of D8 or SE</a:t>
            </a:r>
          </a:p>
          <a:p>
            <a:pPr lvl="1"/>
            <a:r>
              <a:rPr lang="en-US" sz="2800" dirty="0"/>
              <a:t>D8 - Preschool Special Education</a:t>
            </a:r>
          </a:p>
          <a:p>
            <a:pPr lvl="1"/>
            <a:r>
              <a:rPr lang="en-US" sz="2800" dirty="0"/>
              <a:t>SE - Special Education K-12</a:t>
            </a:r>
          </a:p>
          <a:p>
            <a:pPr lvl="1"/>
            <a:r>
              <a:rPr lang="en-US" sz="2800" dirty="0"/>
              <a:t>More than 50% of the students enrolled in the course must have a disability condition</a:t>
            </a:r>
          </a:p>
          <a:p>
            <a:pPr lvl="1"/>
            <a:r>
              <a:rPr lang="en-US" sz="2800" dirty="0"/>
              <a:t>Course cannot fit into codes A or B</a:t>
            </a:r>
          </a:p>
          <a:p>
            <a:pPr lvl="1"/>
            <a:r>
              <a:rPr lang="en-US" sz="2800" dirty="0"/>
              <a:t>Check Type Code is S – Special Situation Check </a:t>
            </a:r>
          </a:p>
          <a:p>
            <a:pPr marL="457200" lvl="1" indent="0">
              <a:buNone/>
            </a:pPr>
            <a:endParaRPr lang="en-US" sz="2800" dirty="0"/>
          </a:p>
        </p:txBody>
      </p:sp>
      <p:sp>
        <p:nvSpPr>
          <p:cNvPr id="5" name="Date Placeholder 4">
            <a:extLst>
              <a:ext uri="{FF2B5EF4-FFF2-40B4-BE49-F238E27FC236}">
                <a16:creationId xmlns:a16="http://schemas.microsoft.com/office/drawing/2014/main" id="{35323AE8-C660-4E07-82EB-FD9C7A09361D}"/>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3118AD78-4872-555A-AFEF-CB2E324561E0}"/>
              </a:ext>
            </a:extLst>
          </p:cNvPr>
          <p:cNvSpPr>
            <a:spLocks noGrp="1"/>
          </p:cNvSpPr>
          <p:nvPr>
            <p:ph type="sldNum" sz="quarter" idx="12"/>
          </p:nvPr>
        </p:nvSpPr>
        <p:spPr/>
        <p:txBody>
          <a:bodyPr/>
          <a:lstStyle/>
          <a:p>
            <a:fld id="{1BC7DB03-7057-184B-9DF0-B5FFC5E3886A}" type="slidenum">
              <a:rPr lang="en-US" smtClean="0"/>
              <a:t>34</a:t>
            </a:fld>
            <a:endParaRPr lang="en-US" dirty="0"/>
          </a:p>
        </p:txBody>
      </p:sp>
    </p:spTree>
    <p:extLst>
      <p:ext uri="{BB962C8B-B14F-4D97-AF65-F5344CB8AC3E}">
        <p14:creationId xmlns:p14="http://schemas.microsoft.com/office/powerpoint/2010/main" val="41733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6258"/>
            <a:ext cx="10515600" cy="1097915"/>
          </a:xfrm>
        </p:spPr>
        <p:txBody>
          <a:bodyPr/>
          <a:lstStyle/>
          <a:p>
            <a:r>
              <a:rPr lang="en-US" b="1" dirty="0"/>
              <a:t>Credential Course Disability Indicator </a:t>
            </a:r>
            <a:r>
              <a:rPr lang="en-US" b="1" dirty="0" smtClean="0">
                <a:solidFill>
                  <a:srgbClr val="FF0000"/>
                </a:solidFill>
              </a:rPr>
              <a:t>AM</a:t>
            </a:r>
            <a:endParaRPr lang="en-US" dirty="0">
              <a:solidFill>
                <a:srgbClr val="FF0000"/>
              </a:solidFill>
            </a:endParaRPr>
          </a:p>
        </p:txBody>
      </p:sp>
      <p:sp>
        <p:nvSpPr>
          <p:cNvPr id="3" name="Content Placeholder 2"/>
          <p:cNvSpPr>
            <a:spLocks noGrp="1"/>
          </p:cNvSpPr>
          <p:nvPr>
            <p:ph idx="1"/>
          </p:nvPr>
        </p:nvSpPr>
        <p:spPr>
          <a:xfrm>
            <a:off x="838200" y="1676400"/>
            <a:ext cx="10515600" cy="4500563"/>
          </a:xfrm>
        </p:spPr>
        <p:txBody>
          <a:bodyPr/>
          <a:lstStyle/>
          <a:p>
            <a:pPr marL="0" indent="0">
              <a:buNone/>
            </a:pPr>
            <a:r>
              <a:rPr lang="en-US" sz="3200" b="1" dirty="0"/>
              <a:t>Filter on D - Student Population of DP, D8, SE, or SP</a:t>
            </a:r>
          </a:p>
          <a:p>
            <a:pPr lvl="1"/>
            <a:r>
              <a:rPr lang="en-US" sz="2800" dirty="0"/>
              <a:t>DP - Preschool Special Education Hearing/Visual</a:t>
            </a:r>
          </a:p>
          <a:p>
            <a:pPr lvl="1"/>
            <a:r>
              <a:rPr lang="en-US" sz="2800" dirty="0"/>
              <a:t>D8 - Preschool Special Education</a:t>
            </a:r>
          </a:p>
          <a:p>
            <a:pPr lvl="1"/>
            <a:r>
              <a:rPr lang="en-US" sz="2800" dirty="0"/>
              <a:t>SE - Special Education K-12</a:t>
            </a:r>
          </a:p>
          <a:p>
            <a:pPr lvl="1"/>
            <a:r>
              <a:rPr lang="en-US" sz="2800" dirty="0"/>
              <a:t>SP- Special Education K-12 Hearing/Visual </a:t>
            </a:r>
          </a:p>
          <a:p>
            <a:pPr lvl="1"/>
            <a:r>
              <a:rPr lang="en-US" sz="2800" dirty="0"/>
              <a:t>50% or fewer of the students enrolled in the course have a disability condition</a:t>
            </a:r>
          </a:p>
          <a:p>
            <a:pPr lvl="1"/>
            <a:r>
              <a:rPr lang="en-US" sz="2800" dirty="0"/>
              <a:t>Check Type Code is R – Regular Check</a:t>
            </a:r>
          </a:p>
          <a:p>
            <a:pPr marL="457200" lvl="1" indent="0">
              <a:buNone/>
            </a:pPr>
            <a:endParaRPr lang="en-US" sz="2800" dirty="0"/>
          </a:p>
          <a:p>
            <a:pPr lvl="1"/>
            <a:endParaRPr lang="en-US" sz="2800" dirty="0"/>
          </a:p>
          <a:p>
            <a:pPr marL="0" indent="0">
              <a:buNone/>
            </a:pPr>
            <a:endParaRPr lang="en-US" dirty="0"/>
          </a:p>
        </p:txBody>
      </p:sp>
      <p:sp>
        <p:nvSpPr>
          <p:cNvPr id="5" name="Date Placeholder 4">
            <a:extLst>
              <a:ext uri="{FF2B5EF4-FFF2-40B4-BE49-F238E27FC236}">
                <a16:creationId xmlns:a16="http://schemas.microsoft.com/office/drawing/2014/main" id="{62EC246C-273F-47D8-9EDF-A36A39FDBDFB}"/>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05C4919D-2ACC-CDE0-BEAE-7F6551502DDA}"/>
              </a:ext>
            </a:extLst>
          </p:cNvPr>
          <p:cNvSpPr>
            <a:spLocks noGrp="1"/>
          </p:cNvSpPr>
          <p:nvPr>
            <p:ph type="sldNum" sz="quarter" idx="12"/>
          </p:nvPr>
        </p:nvSpPr>
        <p:spPr/>
        <p:txBody>
          <a:bodyPr/>
          <a:lstStyle/>
          <a:p>
            <a:fld id="{1BC7DB03-7057-184B-9DF0-B5FFC5E3886A}" type="slidenum">
              <a:rPr lang="en-US" smtClean="0"/>
              <a:t>35</a:t>
            </a:fld>
            <a:endParaRPr lang="en-US" dirty="0"/>
          </a:p>
        </p:txBody>
      </p:sp>
    </p:spTree>
    <p:extLst>
      <p:ext uri="{BB962C8B-B14F-4D97-AF65-F5344CB8AC3E}">
        <p14:creationId xmlns:p14="http://schemas.microsoft.com/office/powerpoint/2010/main" val="124975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2895"/>
          </a:xfrm>
        </p:spPr>
        <p:txBody>
          <a:bodyPr/>
          <a:lstStyle/>
          <a:p>
            <a:r>
              <a:rPr lang="en-US" b="1" dirty="0"/>
              <a:t>Credential Course Disability </a:t>
            </a:r>
            <a:r>
              <a:rPr lang="en-US" b="1" dirty="0" smtClean="0"/>
              <a:t>Indicator </a:t>
            </a:r>
            <a:r>
              <a:rPr lang="en-US" b="1" dirty="0" smtClean="0">
                <a:solidFill>
                  <a:srgbClr val="FF0000"/>
                </a:solidFill>
              </a:rPr>
              <a:t>AM</a:t>
            </a:r>
            <a:endParaRPr lang="en-US" dirty="0">
              <a:solidFill>
                <a:srgbClr val="FF0000"/>
              </a:solidFill>
            </a:endParaRPr>
          </a:p>
        </p:txBody>
      </p:sp>
      <p:sp>
        <p:nvSpPr>
          <p:cNvPr id="3" name="Content Placeholder 2"/>
          <p:cNvSpPr>
            <a:spLocks noGrp="1"/>
          </p:cNvSpPr>
          <p:nvPr>
            <p:ph idx="1"/>
          </p:nvPr>
        </p:nvSpPr>
        <p:spPr>
          <a:xfrm>
            <a:off x="838199" y="1575303"/>
            <a:ext cx="10831717" cy="4601660"/>
          </a:xfrm>
        </p:spPr>
        <p:txBody>
          <a:bodyPr>
            <a:normAutofit fontScale="92500" lnSpcReduction="20000"/>
          </a:bodyPr>
          <a:lstStyle/>
          <a:p>
            <a:pPr marL="0" indent="0">
              <a:buNone/>
            </a:pPr>
            <a:r>
              <a:rPr lang="en-US" sz="3200" b="1" dirty="0"/>
              <a:t>Filter on E - Student Population of GA or GE</a:t>
            </a:r>
          </a:p>
          <a:p>
            <a:pPr lvl="1"/>
            <a:r>
              <a:rPr lang="en-US" sz="2800" dirty="0"/>
              <a:t>GA - Gifted Education in arts delivered by trained arts instructor K-12</a:t>
            </a:r>
          </a:p>
          <a:p>
            <a:pPr lvl="1"/>
            <a:r>
              <a:rPr lang="en-US" sz="2800" dirty="0"/>
              <a:t>GE – Gifted Education K-12</a:t>
            </a:r>
          </a:p>
          <a:p>
            <a:pPr lvl="1"/>
            <a:r>
              <a:rPr lang="en-US" sz="2800" dirty="0"/>
              <a:t>Check Type Code is S – Special Situation Check </a:t>
            </a:r>
          </a:p>
          <a:p>
            <a:pPr marL="0" indent="0">
              <a:buNone/>
            </a:pPr>
            <a:r>
              <a:rPr lang="en-US" sz="3200" b="1" dirty="0"/>
              <a:t>Filter on Z - Student Population of PR or RG</a:t>
            </a:r>
          </a:p>
          <a:p>
            <a:pPr lvl="1"/>
            <a:r>
              <a:rPr lang="en-US" sz="2800" dirty="0"/>
              <a:t>PR – Preschool General Education</a:t>
            </a:r>
          </a:p>
          <a:p>
            <a:pPr lvl="1"/>
            <a:r>
              <a:rPr lang="en-US" sz="2800" dirty="0"/>
              <a:t>RG – Regular/General Education </a:t>
            </a:r>
          </a:p>
          <a:p>
            <a:pPr lvl="1"/>
            <a:r>
              <a:rPr lang="en-US" sz="2800" dirty="0"/>
              <a:t>Check Type Code is R – Regular Check</a:t>
            </a:r>
          </a:p>
          <a:p>
            <a:pPr marL="0" indent="0">
              <a:buNone/>
            </a:pPr>
            <a:r>
              <a:rPr lang="en-US" sz="3200" b="1" dirty="0"/>
              <a:t>Filter on X – Does not fit into categories A, B, C, D, E, or Z</a:t>
            </a:r>
          </a:p>
          <a:p>
            <a:pPr lvl="1"/>
            <a:r>
              <a:rPr lang="en-US" sz="2800" i="1" u="sng" dirty="0"/>
              <a:t>Rare</a:t>
            </a:r>
          </a:p>
          <a:p>
            <a:pPr lvl="1"/>
            <a:r>
              <a:rPr lang="en-US" sz="2800" dirty="0"/>
              <a:t>Means none of the above</a:t>
            </a:r>
          </a:p>
          <a:p>
            <a:pPr lvl="1"/>
            <a:r>
              <a:rPr lang="en-US" sz="2800" dirty="0"/>
              <a:t>Verify proper certification flag has been set properly</a:t>
            </a:r>
          </a:p>
        </p:txBody>
      </p:sp>
      <p:sp>
        <p:nvSpPr>
          <p:cNvPr id="5" name="Date Placeholder 4">
            <a:extLst>
              <a:ext uri="{FF2B5EF4-FFF2-40B4-BE49-F238E27FC236}">
                <a16:creationId xmlns:a16="http://schemas.microsoft.com/office/drawing/2014/main" id="{80DEF0E6-0B7E-4F51-961D-B74178095182}"/>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DAAEF3E1-3D63-B1F0-D40C-351E812E782F}"/>
              </a:ext>
            </a:extLst>
          </p:cNvPr>
          <p:cNvSpPr>
            <a:spLocks noGrp="1"/>
          </p:cNvSpPr>
          <p:nvPr>
            <p:ph type="sldNum" sz="quarter" idx="12"/>
          </p:nvPr>
        </p:nvSpPr>
        <p:spPr/>
        <p:txBody>
          <a:bodyPr/>
          <a:lstStyle/>
          <a:p>
            <a:fld id="{1BC7DB03-7057-184B-9DF0-B5FFC5E3886A}" type="slidenum">
              <a:rPr lang="en-US" smtClean="0"/>
              <a:t>36</a:t>
            </a:fld>
            <a:endParaRPr lang="en-US" dirty="0"/>
          </a:p>
        </p:txBody>
      </p:sp>
    </p:spTree>
    <p:extLst>
      <p:ext uri="{BB962C8B-B14F-4D97-AF65-F5344CB8AC3E}">
        <p14:creationId xmlns:p14="http://schemas.microsoft.com/office/powerpoint/2010/main" val="17971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9209"/>
          </a:xfrm>
        </p:spPr>
        <p:txBody>
          <a:bodyPr/>
          <a:lstStyle/>
          <a:p>
            <a:r>
              <a:rPr lang="en-US" b="1" dirty="0"/>
              <a:t>Regular Check Type Code </a:t>
            </a:r>
            <a:r>
              <a:rPr lang="en-US" b="1" dirty="0" smtClean="0">
                <a:solidFill>
                  <a:srgbClr val="FF0000"/>
                </a:solidFill>
              </a:rPr>
              <a:t>AP</a:t>
            </a:r>
            <a:endParaRPr lang="en-US" dirty="0">
              <a:solidFill>
                <a:srgbClr val="FF0000"/>
              </a:solidFill>
            </a:endParaRPr>
          </a:p>
        </p:txBody>
      </p:sp>
      <p:sp>
        <p:nvSpPr>
          <p:cNvPr id="3" name="Content Placeholder 2"/>
          <p:cNvSpPr>
            <a:spLocks noGrp="1"/>
          </p:cNvSpPr>
          <p:nvPr>
            <p:ph idx="1"/>
          </p:nvPr>
        </p:nvSpPr>
        <p:spPr>
          <a:xfrm>
            <a:off x="838200" y="1330860"/>
            <a:ext cx="10515600" cy="4841340"/>
          </a:xfrm>
        </p:spPr>
        <p:txBody>
          <a:bodyPr>
            <a:normAutofit lnSpcReduction="10000"/>
          </a:bodyPr>
          <a:lstStyle/>
          <a:p>
            <a:pPr marL="0" indent="0">
              <a:buNone/>
            </a:pPr>
            <a:r>
              <a:rPr lang="en-US" sz="3200" b="1" dirty="0"/>
              <a:t>Filter on R – Regular Check </a:t>
            </a:r>
          </a:p>
          <a:p>
            <a:pPr lvl="1"/>
            <a:r>
              <a:rPr lang="en-US" sz="2800" dirty="0"/>
              <a:t>Majority of courses</a:t>
            </a:r>
          </a:p>
          <a:p>
            <a:pPr lvl="2"/>
            <a:r>
              <a:rPr lang="en-US" sz="2400" dirty="0"/>
              <a:t>Educational Option = No</a:t>
            </a:r>
          </a:p>
          <a:p>
            <a:pPr lvl="2"/>
            <a:r>
              <a:rPr lang="en-US" sz="2400" dirty="0"/>
              <a:t>Student Population </a:t>
            </a:r>
          </a:p>
          <a:p>
            <a:pPr lvl="3"/>
            <a:r>
              <a:rPr lang="en-US" sz="2400" dirty="0"/>
              <a:t>RG - Regular/General Students K-12</a:t>
            </a:r>
          </a:p>
          <a:p>
            <a:pPr lvl="3"/>
            <a:r>
              <a:rPr lang="en-US" sz="2400" dirty="0"/>
              <a:t>PR – Preschool General Education</a:t>
            </a:r>
          </a:p>
          <a:p>
            <a:pPr lvl="2"/>
            <a:r>
              <a:rPr lang="en-US" sz="2400" dirty="0"/>
              <a:t>Delivery Method = FF – Face to Face and OL – Online</a:t>
            </a:r>
          </a:p>
          <a:p>
            <a:pPr lvl="2"/>
            <a:r>
              <a:rPr lang="en-US" sz="2400" dirty="0"/>
              <a:t>Curriculum code </a:t>
            </a:r>
          </a:p>
          <a:p>
            <a:pPr lvl="3"/>
            <a:r>
              <a:rPr lang="en-US" sz="2400" dirty="0"/>
              <a:t>AP – Advanced Placement</a:t>
            </a:r>
          </a:p>
          <a:p>
            <a:pPr lvl="3"/>
            <a:r>
              <a:rPr lang="en-US" sz="2400" dirty="0"/>
              <a:t>IA – International Baccalaureate AB INITO</a:t>
            </a:r>
          </a:p>
          <a:p>
            <a:pPr lvl="3"/>
            <a:r>
              <a:rPr lang="en-US" sz="2400" dirty="0"/>
              <a:t>OT – Curriculum not specifically covered by another option</a:t>
            </a:r>
          </a:p>
          <a:p>
            <a:pPr lvl="3"/>
            <a:r>
              <a:rPr lang="en-US" sz="2400" dirty="0"/>
              <a:t>Career Tech Codes </a:t>
            </a:r>
          </a:p>
        </p:txBody>
      </p:sp>
      <p:sp>
        <p:nvSpPr>
          <p:cNvPr id="5" name="Date Placeholder 4">
            <a:extLst>
              <a:ext uri="{FF2B5EF4-FFF2-40B4-BE49-F238E27FC236}">
                <a16:creationId xmlns:a16="http://schemas.microsoft.com/office/drawing/2014/main" id="{2570A650-FBEC-4627-A41E-CA082605CE87}"/>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71DBC4BA-CB98-1AE3-BEC4-1052C332326C}"/>
              </a:ext>
            </a:extLst>
          </p:cNvPr>
          <p:cNvSpPr>
            <a:spLocks noGrp="1"/>
          </p:cNvSpPr>
          <p:nvPr>
            <p:ph type="sldNum" sz="quarter" idx="12"/>
          </p:nvPr>
        </p:nvSpPr>
        <p:spPr/>
        <p:txBody>
          <a:bodyPr/>
          <a:lstStyle/>
          <a:p>
            <a:fld id="{1BC7DB03-7057-184B-9DF0-B5FFC5E3886A}" type="slidenum">
              <a:rPr lang="en-US" smtClean="0"/>
              <a:t>37</a:t>
            </a:fld>
            <a:endParaRPr lang="en-US" dirty="0"/>
          </a:p>
        </p:txBody>
      </p:sp>
    </p:spTree>
    <p:extLst>
      <p:ext uri="{BB962C8B-B14F-4D97-AF65-F5344CB8AC3E}">
        <p14:creationId xmlns:p14="http://schemas.microsoft.com/office/powerpoint/2010/main" val="181483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Situation Check Type Code </a:t>
            </a:r>
            <a:r>
              <a:rPr lang="en-US" b="1" dirty="0" smtClean="0">
                <a:solidFill>
                  <a:srgbClr val="FF0000"/>
                </a:solidFill>
              </a:rPr>
              <a:t>AP</a:t>
            </a:r>
            <a:endParaRPr lang="en-US" b="1" dirty="0">
              <a:solidFill>
                <a:srgbClr val="FF0000"/>
              </a:solidFill>
            </a:endParaRPr>
          </a:p>
        </p:txBody>
      </p:sp>
      <p:sp>
        <p:nvSpPr>
          <p:cNvPr id="3" name="Content Placeholder 2"/>
          <p:cNvSpPr>
            <a:spLocks noGrp="1"/>
          </p:cNvSpPr>
          <p:nvPr>
            <p:ph idx="1"/>
          </p:nvPr>
        </p:nvSpPr>
        <p:spPr>
          <a:xfrm>
            <a:off x="838200" y="1690688"/>
            <a:ext cx="10515600" cy="4315257"/>
          </a:xfrm>
        </p:spPr>
        <p:txBody>
          <a:bodyPr/>
          <a:lstStyle/>
          <a:p>
            <a:pPr marL="0" indent="0">
              <a:buNone/>
            </a:pPr>
            <a:r>
              <a:rPr lang="en-US" sz="3200" b="1" dirty="0"/>
              <a:t>Filter on S – Special Situation Check</a:t>
            </a:r>
          </a:p>
          <a:p>
            <a:pPr lvl="1"/>
            <a:r>
              <a:rPr lang="en-US" sz="2800" dirty="0"/>
              <a:t>Educational Option = No</a:t>
            </a:r>
          </a:p>
          <a:p>
            <a:pPr lvl="1"/>
            <a:r>
              <a:rPr lang="en-US" sz="2800" dirty="0"/>
              <a:t>Student Population</a:t>
            </a:r>
          </a:p>
          <a:p>
            <a:pPr lvl="2"/>
            <a:r>
              <a:rPr lang="en-US" sz="2400" dirty="0"/>
              <a:t>DP - Preschool Special Education Hearing/Visual</a:t>
            </a:r>
          </a:p>
          <a:p>
            <a:pPr lvl="2"/>
            <a:r>
              <a:rPr lang="en-US" sz="2400" dirty="0"/>
              <a:t>D8 - Preschool Special Education</a:t>
            </a:r>
          </a:p>
          <a:p>
            <a:pPr lvl="2"/>
            <a:r>
              <a:rPr lang="en-US" sz="2400" dirty="0"/>
              <a:t>GA - Gifted Education in arts delivered by trained arts instructor K-12</a:t>
            </a:r>
          </a:p>
          <a:p>
            <a:pPr lvl="2"/>
            <a:r>
              <a:rPr lang="en-US" sz="2400" dirty="0"/>
              <a:t>GE - Gifted Education K-12</a:t>
            </a:r>
          </a:p>
          <a:p>
            <a:pPr lvl="2"/>
            <a:r>
              <a:rPr lang="en-US" sz="2400" dirty="0"/>
              <a:t>SE - Special Education K-12</a:t>
            </a:r>
          </a:p>
          <a:p>
            <a:pPr lvl="2"/>
            <a:r>
              <a:rPr lang="en-US" sz="2400" dirty="0"/>
              <a:t>SP - Special Education K-12 Hearing/Visual </a:t>
            </a:r>
          </a:p>
          <a:p>
            <a:endParaRPr lang="en-US" dirty="0"/>
          </a:p>
        </p:txBody>
      </p:sp>
      <p:sp>
        <p:nvSpPr>
          <p:cNvPr id="5" name="Date Placeholder 4">
            <a:extLst>
              <a:ext uri="{FF2B5EF4-FFF2-40B4-BE49-F238E27FC236}">
                <a16:creationId xmlns:a16="http://schemas.microsoft.com/office/drawing/2014/main" id="{62FA66DA-9BC7-46E1-919C-87479F064F87}"/>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14DC7A59-467D-6DF2-2A7E-756CE696DCAA}"/>
              </a:ext>
            </a:extLst>
          </p:cNvPr>
          <p:cNvSpPr>
            <a:spLocks noGrp="1"/>
          </p:cNvSpPr>
          <p:nvPr>
            <p:ph type="sldNum" sz="quarter" idx="12"/>
          </p:nvPr>
        </p:nvSpPr>
        <p:spPr/>
        <p:txBody>
          <a:bodyPr/>
          <a:lstStyle/>
          <a:p>
            <a:fld id="{1BC7DB03-7057-184B-9DF0-B5FFC5E3886A}" type="slidenum">
              <a:rPr lang="en-US" smtClean="0"/>
              <a:t>38</a:t>
            </a:fld>
            <a:endParaRPr lang="en-US" dirty="0"/>
          </a:p>
        </p:txBody>
      </p:sp>
    </p:spTree>
    <p:extLst>
      <p:ext uri="{BB962C8B-B14F-4D97-AF65-F5344CB8AC3E}">
        <p14:creationId xmlns:p14="http://schemas.microsoft.com/office/powerpoint/2010/main" val="419448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4101"/>
          </a:xfrm>
        </p:spPr>
        <p:txBody>
          <a:bodyPr/>
          <a:lstStyle/>
          <a:p>
            <a:r>
              <a:rPr lang="en-US" b="1" dirty="0"/>
              <a:t>Any Certification Check Type Code </a:t>
            </a:r>
            <a:r>
              <a:rPr lang="en-US" b="1" dirty="0" smtClean="0">
                <a:solidFill>
                  <a:srgbClr val="FF0000"/>
                </a:solidFill>
              </a:rPr>
              <a:t>AP</a:t>
            </a:r>
            <a:endParaRPr lang="en-US" b="1" dirty="0">
              <a:solidFill>
                <a:srgbClr val="FF0000"/>
              </a:solidFill>
            </a:endParaRPr>
          </a:p>
        </p:txBody>
      </p:sp>
      <p:sp>
        <p:nvSpPr>
          <p:cNvPr id="3" name="Content Placeholder 2"/>
          <p:cNvSpPr>
            <a:spLocks noGrp="1"/>
          </p:cNvSpPr>
          <p:nvPr>
            <p:ph idx="1"/>
          </p:nvPr>
        </p:nvSpPr>
        <p:spPr>
          <a:xfrm>
            <a:off x="838199" y="1018309"/>
            <a:ext cx="10766899" cy="5839691"/>
          </a:xfrm>
        </p:spPr>
        <p:txBody>
          <a:bodyPr>
            <a:normAutofit lnSpcReduction="10000"/>
          </a:bodyPr>
          <a:lstStyle/>
          <a:p>
            <a:pPr marL="0" indent="0">
              <a:buNone/>
            </a:pPr>
            <a:r>
              <a:rPr lang="en-US" sz="3200" b="1" dirty="0"/>
              <a:t>Filter on A – Any Certification Check</a:t>
            </a:r>
          </a:p>
          <a:p>
            <a:pPr lvl="1"/>
            <a:r>
              <a:rPr lang="en-US" sz="2800" dirty="0"/>
              <a:t>Educational Option = YS *OR*</a:t>
            </a:r>
          </a:p>
          <a:p>
            <a:pPr lvl="1"/>
            <a:r>
              <a:rPr lang="en-US" sz="2800" dirty="0"/>
              <a:t>Delivery Method of </a:t>
            </a:r>
          </a:p>
          <a:p>
            <a:pPr lvl="2"/>
            <a:r>
              <a:rPr lang="en-US" sz="2400" dirty="0"/>
              <a:t>CI – Computer as Instructor</a:t>
            </a:r>
          </a:p>
          <a:p>
            <a:pPr lvl="2"/>
            <a:r>
              <a:rPr lang="en-US" sz="2400" dirty="0"/>
              <a:t>ID – Interactive Distance Learning</a:t>
            </a:r>
          </a:p>
          <a:p>
            <a:pPr lvl="2"/>
            <a:r>
              <a:rPr lang="en-US" sz="2400" dirty="0"/>
              <a:t>IM – Internship/Mentorship </a:t>
            </a:r>
          </a:p>
          <a:p>
            <a:pPr marL="0" indent="0">
              <a:buNone/>
            </a:pPr>
            <a:r>
              <a:rPr lang="en-US" sz="3200" b="1" dirty="0"/>
              <a:t>Filter on N – No check required </a:t>
            </a:r>
          </a:p>
          <a:p>
            <a:pPr lvl="1"/>
            <a:r>
              <a:rPr lang="en-US" sz="2800" dirty="0"/>
              <a:t>Courses with Curriculum Element </a:t>
            </a:r>
          </a:p>
          <a:p>
            <a:pPr lvl="2"/>
            <a:r>
              <a:rPr lang="en-US" sz="2400" dirty="0"/>
              <a:t>OC – Expert Contracted from Outside Company/Organization for Credit Flex</a:t>
            </a:r>
          </a:p>
          <a:p>
            <a:pPr lvl="2"/>
            <a:r>
              <a:rPr lang="en-US" sz="2400" dirty="0"/>
              <a:t>PI – Postsecondary Instructor </a:t>
            </a:r>
          </a:p>
          <a:p>
            <a:pPr lvl="2"/>
            <a:r>
              <a:rPr lang="en-US" sz="2400" dirty="0"/>
              <a:t>PS – College Credit Plus </a:t>
            </a:r>
          </a:p>
          <a:p>
            <a:pPr lvl="1"/>
            <a:r>
              <a:rPr lang="en-US" sz="2800" dirty="0"/>
              <a:t>Educational Options = YS</a:t>
            </a:r>
          </a:p>
          <a:p>
            <a:pPr lvl="2"/>
            <a:r>
              <a:rPr lang="en-US" sz="2400" dirty="0"/>
              <a:t>Delivery Method = TO, ET, IS, IM, OT (</a:t>
            </a:r>
            <a:r>
              <a:rPr lang="en-US" sz="2400" dirty="0">
                <a:effectLst/>
                <a:latin typeface="Calibri" panose="020F0502020204030204" pitchFamily="34" charset="0"/>
                <a:ea typeface="Calibri" panose="020F0502020204030204" pitchFamily="34" charset="0"/>
                <a:cs typeface="Times New Roman" panose="02020603050405020304" pitchFamily="18" charset="0"/>
              </a:rPr>
              <a:t>community service, work-based learning)</a:t>
            </a:r>
            <a:endParaRPr lang="en-US" sz="2400" dirty="0">
              <a:highlight>
                <a:srgbClr val="FFFF00"/>
              </a:highlight>
            </a:endParaRPr>
          </a:p>
          <a:p>
            <a:pPr lvl="2"/>
            <a:endParaRPr lang="en-US" sz="2400" dirty="0"/>
          </a:p>
          <a:p>
            <a:pPr marL="0" indent="0">
              <a:buNone/>
            </a:pPr>
            <a:endParaRPr lang="en-US" dirty="0"/>
          </a:p>
        </p:txBody>
      </p:sp>
      <p:sp>
        <p:nvSpPr>
          <p:cNvPr id="5" name="Date Placeholder 4">
            <a:extLst>
              <a:ext uri="{FF2B5EF4-FFF2-40B4-BE49-F238E27FC236}">
                <a16:creationId xmlns:a16="http://schemas.microsoft.com/office/drawing/2014/main" id="{9747F395-A795-4329-87C0-5D9B9CC2F74B}"/>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094B8F68-BD7D-8255-95D9-37740FF4CE30}"/>
              </a:ext>
            </a:extLst>
          </p:cNvPr>
          <p:cNvSpPr>
            <a:spLocks noGrp="1"/>
          </p:cNvSpPr>
          <p:nvPr>
            <p:ph type="sldNum" sz="quarter" idx="12"/>
          </p:nvPr>
        </p:nvSpPr>
        <p:spPr/>
        <p:txBody>
          <a:bodyPr/>
          <a:lstStyle/>
          <a:p>
            <a:fld id="{1BC7DB03-7057-184B-9DF0-B5FFC5E3886A}" type="slidenum">
              <a:rPr lang="en-US" smtClean="0"/>
              <a:t>39</a:t>
            </a:fld>
            <a:endParaRPr lang="en-US" dirty="0"/>
          </a:p>
        </p:txBody>
      </p:sp>
    </p:spTree>
    <p:extLst>
      <p:ext uri="{BB962C8B-B14F-4D97-AF65-F5344CB8AC3E}">
        <p14:creationId xmlns:p14="http://schemas.microsoft.com/office/powerpoint/2010/main" val="9326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8F4CAA7-C0C0-A936-FABB-4097576C1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951" y="2222644"/>
            <a:ext cx="8346150" cy="42438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85CD28-FAF5-465F-ACDD-A49FB53E0191}"/>
              </a:ext>
            </a:extLst>
          </p:cNvPr>
          <p:cNvSpPr>
            <a:spLocks noGrp="1"/>
          </p:cNvSpPr>
          <p:nvPr>
            <p:ph type="title"/>
          </p:nvPr>
        </p:nvSpPr>
        <p:spPr>
          <a:xfrm>
            <a:off x="838200" y="365126"/>
            <a:ext cx="10515600" cy="908504"/>
          </a:xfrm>
        </p:spPr>
        <p:txBody>
          <a:bodyPr/>
          <a:lstStyle/>
          <a:p>
            <a:r>
              <a:rPr lang="en-US" b="1" dirty="0"/>
              <a:t>Certification Data on LRC</a:t>
            </a:r>
          </a:p>
        </p:txBody>
      </p:sp>
      <p:sp>
        <p:nvSpPr>
          <p:cNvPr id="3" name="Content Placeholder 2">
            <a:extLst>
              <a:ext uri="{FF2B5EF4-FFF2-40B4-BE49-F238E27FC236}">
                <a16:creationId xmlns:a16="http://schemas.microsoft.com/office/drawing/2014/main" id="{F83003A4-77B1-4BD0-AE64-D8E10A381419}"/>
              </a:ext>
            </a:extLst>
          </p:cNvPr>
          <p:cNvSpPr>
            <a:spLocks noGrp="1"/>
          </p:cNvSpPr>
          <p:nvPr>
            <p:ph idx="1"/>
          </p:nvPr>
        </p:nvSpPr>
        <p:spPr>
          <a:xfrm>
            <a:off x="838199" y="1273630"/>
            <a:ext cx="10887561" cy="4903333"/>
          </a:xfrm>
        </p:spPr>
        <p:txBody>
          <a:bodyPr>
            <a:normAutofit/>
          </a:bodyPr>
          <a:lstStyle/>
          <a:p>
            <a:pPr marL="0" indent="0">
              <a:buNone/>
            </a:pPr>
            <a:r>
              <a:rPr lang="en-US" sz="3200" dirty="0"/>
              <a:t>The LRC contains data from the Initial Staff and Course Collection that is used to populate the school or </a:t>
            </a:r>
            <a:r>
              <a:rPr lang="en-US" sz="3200" b="1" u="sng" dirty="0"/>
              <a:t>district details</a:t>
            </a:r>
          </a:p>
        </p:txBody>
      </p:sp>
      <p:sp>
        <p:nvSpPr>
          <p:cNvPr id="7" name="TextBox 6">
            <a:extLst>
              <a:ext uri="{FF2B5EF4-FFF2-40B4-BE49-F238E27FC236}">
                <a16:creationId xmlns:a16="http://schemas.microsoft.com/office/drawing/2014/main" id="{79942A71-10D2-432A-88F7-06A408F4110C}"/>
              </a:ext>
            </a:extLst>
          </p:cNvPr>
          <p:cNvSpPr txBox="1"/>
          <p:nvPr/>
        </p:nvSpPr>
        <p:spPr>
          <a:xfrm flipH="1">
            <a:off x="1924239" y="3257666"/>
            <a:ext cx="5105398" cy="461665"/>
          </a:xfrm>
          <a:prstGeom prst="rect">
            <a:avLst/>
          </a:prstGeom>
          <a:solidFill>
            <a:schemeClr val="bg1"/>
          </a:solidFill>
          <a:ln>
            <a:solidFill>
              <a:schemeClr val="tx1"/>
            </a:solidFill>
          </a:ln>
        </p:spPr>
        <p:txBody>
          <a:bodyPr wrap="square" rtlCol="0">
            <a:spAutoFit/>
          </a:bodyPr>
          <a:lstStyle/>
          <a:p>
            <a:r>
              <a:rPr lang="en-US" sz="2400" b="1" dirty="0"/>
              <a:t>https://reportcard.education.ohio.gov</a:t>
            </a:r>
          </a:p>
        </p:txBody>
      </p:sp>
      <p:sp>
        <p:nvSpPr>
          <p:cNvPr id="8" name="Rectangle 7">
            <a:extLst>
              <a:ext uri="{FF2B5EF4-FFF2-40B4-BE49-F238E27FC236}">
                <a16:creationId xmlns:a16="http://schemas.microsoft.com/office/drawing/2014/main" id="{45E0F8A1-9C16-4925-89D5-CFC9ECE383EA}"/>
              </a:ext>
            </a:extLst>
          </p:cNvPr>
          <p:cNvSpPr/>
          <p:nvPr/>
        </p:nvSpPr>
        <p:spPr>
          <a:xfrm>
            <a:off x="1665951" y="5037222"/>
            <a:ext cx="8082575" cy="8164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A53475F8-D551-43FB-A809-8CE98F33D85D}"/>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C96FCE8-B8CC-1440-67F9-AF7AE6A2FF3D}"/>
              </a:ext>
            </a:extLst>
          </p:cNvPr>
          <p:cNvSpPr>
            <a:spLocks noGrp="1"/>
          </p:cNvSpPr>
          <p:nvPr>
            <p:ph type="sldNum" sz="quarter" idx="12"/>
          </p:nvPr>
        </p:nvSpPr>
        <p:spPr/>
        <p:txBody>
          <a:bodyPr/>
          <a:lstStyle/>
          <a:p>
            <a:fld id="{1BC7DB03-7057-184B-9DF0-B5FFC5E3886A}" type="slidenum">
              <a:rPr lang="en-US" smtClean="0"/>
              <a:t>4</a:t>
            </a:fld>
            <a:endParaRPr lang="en-US" dirty="0"/>
          </a:p>
        </p:txBody>
      </p:sp>
    </p:spTree>
    <p:extLst>
      <p:ext uri="{BB962C8B-B14F-4D97-AF65-F5344CB8AC3E}">
        <p14:creationId xmlns:p14="http://schemas.microsoft.com/office/powerpoint/2010/main" val="27530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1651"/>
          </a:xfrm>
        </p:spPr>
        <p:txBody>
          <a:bodyPr/>
          <a:lstStyle/>
          <a:p>
            <a:r>
              <a:rPr lang="en-US" b="1" dirty="0"/>
              <a:t>Community School Check Type Code </a:t>
            </a:r>
            <a:r>
              <a:rPr lang="en-US" b="1" dirty="0" smtClean="0">
                <a:solidFill>
                  <a:srgbClr val="FF0000"/>
                </a:solidFill>
              </a:rPr>
              <a:t>AP</a:t>
            </a:r>
            <a:endParaRPr lang="en-US" b="1" dirty="0">
              <a:solidFill>
                <a:srgbClr val="FF0000"/>
              </a:solidFill>
            </a:endParaRPr>
          </a:p>
        </p:txBody>
      </p:sp>
      <p:sp>
        <p:nvSpPr>
          <p:cNvPr id="3" name="Content Placeholder 2"/>
          <p:cNvSpPr>
            <a:spLocks noGrp="1"/>
          </p:cNvSpPr>
          <p:nvPr>
            <p:ph idx="1"/>
          </p:nvPr>
        </p:nvSpPr>
        <p:spPr>
          <a:xfrm>
            <a:off x="838200" y="1703295"/>
            <a:ext cx="10797988" cy="4064460"/>
          </a:xfrm>
        </p:spPr>
        <p:txBody>
          <a:bodyPr/>
          <a:lstStyle/>
          <a:p>
            <a:pPr marL="0" indent="0">
              <a:buNone/>
            </a:pPr>
            <a:r>
              <a:rPr lang="en-US" sz="3200" b="1" dirty="0"/>
              <a:t>Filter on C – Community School Course </a:t>
            </a:r>
          </a:p>
          <a:p>
            <a:pPr lvl="1"/>
            <a:r>
              <a:rPr lang="en-US" sz="2800" dirty="0"/>
              <a:t>Traditional district regular checks are run and if the Properly Certified Flag is set to N, additional checks are run that allow for any regular teaching license or any substitute license</a:t>
            </a:r>
          </a:p>
          <a:p>
            <a:pPr lvl="1"/>
            <a:r>
              <a:rPr lang="en-US" sz="2800" dirty="0"/>
              <a:t>This does not apply to special education checks</a:t>
            </a:r>
          </a:p>
        </p:txBody>
      </p:sp>
      <p:sp>
        <p:nvSpPr>
          <p:cNvPr id="5" name="Date Placeholder 4">
            <a:extLst>
              <a:ext uri="{FF2B5EF4-FFF2-40B4-BE49-F238E27FC236}">
                <a16:creationId xmlns:a16="http://schemas.microsoft.com/office/drawing/2014/main" id="{03B92D6A-ED23-4DC1-A52C-06D5053ACCE4}"/>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1E245A45-7D4D-0A81-C372-AA4BC7EF58E9}"/>
              </a:ext>
            </a:extLst>
          </p:cNvPr>
          <p:cNvSpPr>
            <a:spLocks noGrp="1"/>
          </p:cNvSpPr>
          <p:nvPr>
            <p:ph type="sldNum" sz="quarter" idx="12"/>
          </p:nvPr>
        </p:nvSpPr>
        <p:spPr/>
        <p:txBody>
          <a:bodyPr/>
          <a:lstStyle/>
          <a:p>
            <a:fld id="{1BC7DB03-7057-184B-9DF0-B5FFC5E3886A}" type="slidenum">
              <a:rPr lang="en-US" smtClean="0"/>
              <a:t>40</a:t>
            </a:fld>
            <a:endParaRPr lang="en-US" dirty="0"/>
          </a:p>
        </p:txBody>
      </p:sp>
    </p:spTree>
    <p:extLst>
      <p:ext uri="{BB962C8B-B14F-4D97-AF65-F5344CB8AC3E}">
        <p14:creationId xmlns:p14="http://schemas.microsoft.com/office/powerpoint/2010/main" val="429234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3"/>
            <a:ext cx="6172200" cy="4076042"/>
          </a:xfrm>
        </p:spPr>
        <p:txBody>
          <a:bodyPr/>
          <a:lstStyle/>
          <a:p>
            <a:r>
              <a:rPr lang="en-US" dirty="0"/>
              <a:t>Have you reviewed your EMIS data for accuracy and completeness?</a:t>
            </a:r>
          </a:p>
          <a:p>
            <a:r>
              <a:rPr lang="en-US" dirty="0"/>
              <a:t>Are all courses and teaching staff appearing on the report? </a:t>
            </a:r>
          </a:p>
          <a:p>
            <a:r>
              <a:rPr lang="en-US" dirty="0"/>
              <a:t>Have you shared the data with staff who can assist with data verification? </a:t>
            </a:r>
          </a:p>
          <a:p>
            <a:pPr marL="0" indent="0">
              <a:buNone/>
            </a:pPr>
            <a:endParaRPr lang="en-US" dirty="0"/>
          </a:p>
        </p:txBody>
      </p:sp>
      <p:sp>
        <p:nvSpPr>
          <p:cNvPr id="4" name="Text Placeholder 3"/>
          <p:cNvSpPr>
            <a:spLocks noGrp="1"/>
          </p:cNvSpPr>
          <p:nvPr>
            <p:ph type="body" sz="half" idx="2"/>
          </p:nvPr>
        </p:nvSpPr>
        <p:spPr>
          <a:xfrm>
            <a:off x="839788" y="2057400"/>
            <a:ext cx="3932237" cy="2990850"/>
          </a:xfrm>
        </p:spPr>
        <p:txBody>
          <a:bodyPr>
            <a:normAutofit/>
          </a:bodyPr>
          <a:lstStyle/>
          <a:p>
            <a:r>
              <a:rPr lang="en-US" sz="2400" dirty="0"/>
              <a:t>The TLC Status Report uses a wide variety of data from many different collections. Taking time to verify that EMIS data is correctly reported will result in a clearer, more accurate TLC Status Report. </a:t>
            </a:r>
          </a:p>
        </p:txBody>
      </p:sp>
      <p:sp>
        <p:nvSpPr>
          <p:cNvPr id="6" name="Date Placeholder 5">
            <a:extLst>
              <a:ext uri="{FF2B5EF4-FFF2-40B4-BE49-F238E27FC236}">
                <a16:creationId xmlns:a16="http://schemas.microsoft.com/office/drawing/2014/main" id="{B8026E4B-FF07-401B-9AC5-EA4747FC3CDD}"/>
              </a:ext>
            </a:extLst>
          </p:cNvPr>
          <p:cNvSpPr>
            <a:spLocks noGrp="1"/>
          </p:cNvSpPr>
          <p:nvPr>
            <p:ph type="dt" sz="half" idx="10"/>
          </p:nvPr>
        </p:nvSpPr>
        <p:spPr/>
        <p:txBody>
          <a:bodyPr/>
          <a:lstStyle/>
          <a:p>
            <a:r>
              <a:rPr lang="en-US"/>
              <a:t>12/08/2022</a:t>
            </a:r>
            <a:endParaRPr lang="en-US" dirty="0"/>
          </a:p>
        </p:txBody>
      </p:sp>
      <p:sp>
        <p:nvSpPr>
          <p:cNvPr id="5" name="Slide Number Placeholder 4">
            <a:extLst>
              <a:ext uri="{FF2B5EF4-FFF2-40B4-BE49-F238E27FC236}">
                <a16:creationId xmlns:a16="http://schemas.microsoft.com/office/drawing/2014/main" id="{6E95996F-E7D4-92FE-9543-88C593733941}"/>
              </a:ext>
            </a:extLst>
          </p:cNvPr>
          <p:cNvSpPr>
            <a:spLocks noGrp="1"/>
          </p:cNvSpPr>
          <p:nvPr>
            <p:ph type="sldNum" sz="quarter" idx="12"/>
          </p:nvPr>
        </p:nvSpPr>
        <p:spPr/>
        <p:txBody>
          <a:bodyPr/>
          <a:lstStyle/>
          <a:p>
            <a:fld id="{1BC7DB03-7057-184B-9DF0-B5FFC5E3886A}" type="slidenum">
              <a:rPr lang="en-US" smtClean="0"/>
              <a:t>41</a:t>
            </a:fld>
            <a:endParaRPr lang="en-US" dirty="0"/>
          </a:p>
        </p:txBody>
      </p:sp>
    </p:spTree>
    <p:extLst>
      <p:ext uri="{BB962C8B-B14F-4D97-AF65-F5344CB8AC3E}">
        <p14:creationId xmlns:p14="http://schemas.microsoft.com/office/powerpoint/2010/main" val="25671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96462" y="1493554"/>
            <a:ext cx="10117015" cy="2593853"/>
          </a:xfrm>
        </p:spPr>
        <p:txBody>
          <a:bodyPr>
            <a:normAutofit fontScale="90000"/>
          </a:bodyPr>
          <a:lstStyle/>
          <a:p>
            <a:r>
              <a:rPr lang="en-US" b="1" dirty="0"/>
              <a:t/>
            </a:r>
            <a:br>
              <a:rPr lang="en-US" b="1" dirty="0"/>
            </a:br>
            <a:r>
              <a:rPr lang="en-US" b="1" dirty="0"/>
              <a:t>CORE Educator Search </a:t>
            </a:r>
            <a:br>
              <a:rPr lang="en-US" b="1" dirty="0"/>
            </a:br>
            <a:r>
              <a:rPr lang="en-US" b="1" dirty="0"/>
              <a:t>and Certification and </a:t>
            </a:r>
            <a:br>
              <a:rPr lang="en-US" b="1" dirty="0"/>
            </a:br>
            <a:r>
              <a:rPr lang="en-US" b="1" dirty="0"/>
              <a:t>Licensure Search</a:t>
            </a:r>
          </a:p>
        </p:txBody>
      </p:sp>
    </p:spTree>
    <p:extLst>
      <p:ext uri="{BB962C8B-B14F-4D97-AF65-F5344CB8AC3E}">
        <p14:creationId xmlns:p14="http://schemas.microsoft.com/office/powerpoint/2010/main" val="3420519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675"/>
          </a:xfrm>
        </p:spPr>
        <p:txBody>
          <a:bodyPr/>
          <a:lstStyle/>
          <a:p>
            <a:r>
              <a:rPr lang="en-US" b="1" dirty="0"/>
              <a:t>CORE Database</a:t>
            </a:r>
          </a:p>
        </p:txBody>
      </p:sp>
      <p:sp>
        <p:nvSpPr>
          <p:cNvPr id="3" name="Content Placeholder 2"/>
          <p:cNvSpPr>
            <a:spLocks noGrp="1"/>
          </p:cNvSpPr>
          <p:nvPr>
            <p:ph idx="1"/>
          </p:nvPr>
        </p:nvSpPr>
        <p:spPr>
          <a:xfrm>
            <a:off x="838200" y="1447801"/>
            <a:ext cx="10515600" cy="4236720"/>
          </a:xfrm>
        </p:spPr>
        <p:txBody>
          <a:bodyPr/>
          <a:lstStyle/>
          <a:p>
            <a:pPr marL="0" indent="0">
              <a:buNone/>
            </a:pPr>
            <a:r>
              <a:rPr lang="en-US" sz="3200" dirty="0"/>
              <a:t>The TLC Status Report </a:t>
            </a:r>
          </a:p>
          <a:p>
            <a:pPr lvl="1"/>
            <a:r>
              <a:rPr lang="en-US" sz="2800" dirty="0"/>
              <a:t>looks at each course and at data regarding the teacher’s current credentials from the CORE database </a:t>
            </a:r>
          </a:p>
          <a:p>
            <a:pPr lvl="1"/>
            <a:r>
              <a:rPr lang="en-US" sz="2800" dirty="0"/>
              <a:t>determines if the staff member is appropriately credentialed to teach the </a:t>
            </a:r>
          </a:p>
          <a:p>
            <a:pPr lvl="2"/>
            <a:r>
              <a:rPr lang="en-US" sz="2400" dirty="0"/>
              <a:t>subject code</a:t>
            </a:r>
          </a:p>
          <a:p>
            <a:pPr lvl="2"/>
            <a:r>
              <a:rPr lang="en-US" sz="2400" dirty="0"/>
              <a:t>student population</a:t>
            </a:r>
          </a:p>
          <a:p>
            <a:pPr lvl="2"/>
            <a:r>
              <a:rPr lang="en-US" sz="2400" dirty="0"/>
              <a:t>grade level(s) of the students scheduled in the course</a:t>
            </a:r>
          </a:p>
          <a:p>
            <a:pPr lvl="1"/>
            <a:r>
              <a:rPr lang="en-US" sz="2800" dirty="0"/>
              <a:t>Use the CORE Database/Educator Search to review teacher licensure information</a:t>
            </a:r>
          </a:p>
        </p:txBody>
      </p:sp>
      <p:sp>
        <p:nvSpPr>
          <p:cNvPr id="5" name="Date Placeholder 4">
            <a:extLst>
              <a:ext uri="{FF2B5EF4-FFF2-40B4-BE49-F238E27FC236}">
                <a16:creationId xmlns:a16="http://schemas.microsoft.com/office/drawing/2014/main" id="{3FC0E4B0-F497-46D9-A822-7E9A7272410F}"/>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0DF5D648-4D91-1873-3A3B-4EADA29E2941}"/>
              </a:ext>
            </a:extLst>
          </p:cNvPr>
          <p:cNvSpPr>
            <a:spLocks noGrp="1"/>
          </p:cNvSpPr>
          <p:nvPr>
            <p:ph type="sldNum" sz="quarter" idx="12"/>
          </p:nvPr>
        </p:nvSpPr>
        <p:spPr/>
        <p:txBody>
          <a:bodyPr/>
          <a:lstStyle/>
          <a:p>
            <a:fld id="{1BC7DB03-7057-184B-9DF0-B5FFC5E3886A}" type="slidenum">
              <a:rPr lang="en-US" smtClean="0"/>
              <a:t>43</a:t>
            </a:fld>
            <a:endParaRPr lang="en-US" dirty="0"/>
          </a:p>
        </p:txBody>
      </p:sp>
    </p:spTree>
    <p:extLst>
      <p:ext uri="{BB962C8B-B14F-4D97-AF65-F5344CB8AC3E}">
        <p14:creationId xmlns:p14="http://schemas.microsoft.com/office/powerpoint/2010/main" val="4105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23171" cy="744459"/>
          </a:xfrm>
        </p:spPr>
        <p:txBody>
          <a:bodyPr>
            <a:normAutofit/>
          </a:bodyPr>
          <a:lstStyle/>
          <a:p>
            <a:r>
              <a:rPr lang="en-US" b="1" dirty="0"/>
              <a:t>Educator Licensure &amp; Records &gt; Educator Profile</a:t>
            </a:r>
            <a:endParaRPr lang="en-US" b="1" dirty="0">
              <a:solidFill>
                <a:srgbClr val="FF0000"/>
              </a:solidFill>
            </a:endParaRPr>
          </a:p>
        </p:txBody>
      </p:sp>
      <p:pic>
        <p:nvPicPr>
          <p:cNvPr id="6" name="Picture 5">
            <a:extLst>
              <a:ext uri="{FF2B5EF4-FFF2-40B4-BE49-F238E27FC236}">
                <a16:creationId xmlns:a16="http://schemas.microsoft.com/office/drawing/2014/main" id="{C2E41CF9-A37A-41DC-98F7-18CCC7C2C17B}"/>
              </a:ext>
            </a:extLst>
          </p:cNvPr>
          <p:cNvPicPr>
            <a:picLocks noChangeAspect="1"/>
          </p:cNvPicPr>
          <p:nvPr/>
        </p:nvPicPr>
        <p:blipFill rotWithShape="1">
          <a:blip r:embed="rId3"/>
          <a:srcRect t="5698"/>
          <a:stretch/>
        </p:blipFill>
        <p:spPr>
          <a:xfrm>
            <a:off x="729343" y="1729581"/>
            <a:ext cx="11252634" cy="4184231"/>
          </a:xfrm>
          <a:prstGeom prst="rect">
            <a:avLst/>
          </a:prstGeom>
          <a:ln>
            <a:solidFill>
              <a:schemeClr val="tx1"/>
            </a:solidFill>
          </a:ln>
        </p:spPr>
      </p:pic>
      <p:pic>
        <p:nvPicPr>
          <p:cNvPr id="7" name="Picture 6">
            <a:extLst>
              <a:ext uri="{FF2B5EF4-FFF2-40B4-BE49-F238E27FC236}">
                <a16:creationId xmlns:a16="http://schemas.microsoft.com/office/drawing/2014/main" id="{333241A5-EEB6-4335-9E9A-1AB5FAD1DE75}"/>
              </a:ext>
            </a:extLst>
          </p:cNvPr>
          <p:cNvPicPr>
            <a:picLocks noChangeAspect="1"/>
          </p:cNvPicPr>
          <p:nvPr/>
        </p:nvPicPr>
        <p:blipFill rotWithShape="1">
          <a:blip r:embed="rId4"/>
          <a:srcRect l="4695" t="9481" r="3632" b="11973"/>
          <a:stretch/>
        </p:blipFill>
        <p:spPr>
          <a:xfrm>
            <a:off x="955221" y="5458291"/>
            <a:ext cx="3609623" cy="1060253"/>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2D60758B-E1E3-487A-B46E-2D31C49572C6}"/>
              </a:ext>
            </a:extLst>
          </p:cNvPr>
          <p:cNvCxnSpPr>
            <a:cxnSpLocks/>
            <a:endCxn id="16" idx="1"/>
          </p:cNvCxnSpPr>
          <p:nvPr/>
        </p:nvCxnSpPr>
        <p:spPr>
          <a:xfrm>
            <a:off x="3810002" y="3057061"/>
            <a:ext cx="1501500" cy="66004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2935941-3D05-4EA3-9D1C-125D8F202AF1}"/>
              </a:ext>
            </a:extLst>
          </p:cNvPr>
          <p:cNvCxnSpPr>
            <a:cxnSpLocks/>
          </p:cNvCxnSpPr>
          <p:nvPr/>
        </p:nvCxnSpPr>
        <p:spPr>
          <a:xfrm flipV="1">
            <a:off x="3897088" y="2120513"/>
            <a:ext cx="5734321" cy="9365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5D2770-2922-4E96-8B57-077D9FF5BAFB}"/>
              </a:ext>
            </a:extLst>
          </p:cNvPr>
          <p:cNvSpPr txBox="1"/>
          <p:nvPr/>
        </p:nvSpPr>
        <p:spPr>
          <a:xfrm flipH="1">
            <a:off x="1134562" y="2641285"/>
            <a:ext cx="2852058" cy="1200329"/>
          </a:xfrm>
          <a:prstGeom prst="rect">
            <a:avLst/>
          </a:prstGeom>
          <a:solidFill>
            <a:schemeClr val="bg1"/>
          </a:solidFill>
          <a:ln>
            <a:solidFill>
              <a:schemeClr val="tx2"/>
            </a:solidFill>
          </a:ln>
        </p:spPr>
        <p:txBody>
          <a:bodyPr wrap="square" rtlCol="0">
            <a:spAutoFit/>
          </a:bodyPr>
          <a:lstStyle/>
          <a:p>
            <a:r>
              <a:rPr lang="en-US" sz="2400" b="1" dirty="0"/>
              <a:t>OR click either link to log into OH|ID to access the CORE App</a:t>
            </a:r>
          </a:p>
        </p:txBody>
      </p:sp>
      <p:sp>
        <p:nvSpPr>
          <p:cNvPr id="15" name="Oval 14">
            <a:extLst>
              <a:ext uri="{FF2B5EF4-FFF2-40B4-BE49-F238E27FC236}">
                <a16:creationId xmlns:a16="http://schemas.microsoft.com/office/drawing/2014/main" id="{62F3313E-7763-4DE4-A57E-0B1908E32E0A}"/>
              </a:ext>
            </a:extLst>
          </p:cNvPr>
          <p:cNvSpPr/>
          <p:nvPr/>
        </p:nvSpPr>
        <p:spPr>
          <a:xfrm>
            <a:off x="9550854" y="1872454"/>
            <a:ext cx="1186543" cy="3737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5521322-CBA4-427D-B305-8CCC8600E789}"/>
              </a:ext>
            </a:extLst>
          </p:cNvPr>
          <p:cNvSpPr/>
          <p:nvPr/>
        </p:nvSpPr>
        <p:spPr>
          <a:xfrm>
            <a:off x="5214257" y="3672165"/>
            <a:ext cx="664028" cy="3068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FF0000"/>
                </a:solidFill>
              </a:ln>
              <a:noFill/>
            </a:endParaRPr>
          </a:p>
        </p:txBody>
      </p:sp>
      <p:sp>
        <p:nvSpPr>
          <p:cNvPr id="20" name="TextBox 19">
            <a:extLst>
              <a:ext uri="{FF2B5EF4-FFF2-40B4-BE49-F238E27FC236}">
                <a16:creationId xmlns:a16="http://schemas.microsoft.com/office/drawing/2014/main" id="{A0F6E178-5BF9-4817-A3F5-8796A5EAD205}"/>
              </a:ext>
            </a:extLst>
          </p:cNvPr>
          <p:cNvSpPr txBox="1"/>
          <p:nvPr/>
        </p:nvSpPr>
        <p:spPr>
          <a:xfrm flipH="1">
            <a:off x="509544" y="4768782"/>
            <a:ext cx="1598024" cy="830997"/>
          </a:xfrm>
          <a:prstGeom prst="rect">
            <a:avLst/>
          </a:prstGeom>
          <a:solidFill>
            <a:schemeClr val="bg1"/>
          </a:solidFill>
          <a:ln>
            <a:solidFill>
              <a:schemeClr val="tx1"/>
            </a:solidFill>
          </a:ln>
        </p:spPr>
        <p:txBody>
          <a:bodyPr wrap="square" rtlCol="0">
            <a:spAutoFit/>
          </a:bodyPr>
          <a:lstStyle/>
          <a:p>
            <a:r>
              <a:rPr lang="en-US" sz="2400" b="1" dirty="0"/>
              <a:t>OR</a:t>
            </a:r>
          </a:p>
          <a:p>
            <a:r>
              <a:rPr lang="en-US" sz="2400" b="1" dirty="0"/>
              <a:t>CORE App </a:t>
            </a:r>
          </a:p>
        </p:txBody>
      </p:sp>
      <p:sp>
        <p:nvSpPr>
          <p:cNvPr id="21" name="TextBox 20">
            <a:extLst>
              <a:ext uri="{FF2B5EF4-FFF2-40B4-BE49-F238E27FC236}">
                <a16:creationId xmlns:a16="http://schemas.microsoft.com/office/drawing/2014/main" id="{42CCD30B-8C95-49BA-A21B-3C953FE6E77B}"/>
              </a:ext>
            </a:extLst>
          </p:cNvPr>
          <p:cNvSpPr txBox="1"/>
          <p:nvPr/>
        </p:nvSpPr>
        <p:spPr>
          <a:xfrm flipH="1">
            <a:off x="729343" y="1237026"/>
            <a:ext cx="8902066" cy="461665"/>
          </a:xfrm>
          <a:prstGeom prst="rect">
            <a:avLst/>
          </a:prstGeom>
          <a:solidFill>
            <a:schemeClr val="bg1"/>
          </a:solidFill>
          <a:ln>
            <a:solidFill>
              <a:schemeClr val="tx1"/>
            </a:solidFill>
          </a:ln>
        </p:spPr>
        <p:txBody>
          <a:bodyPr wrap="square" rtlCol="0">
            <a:spAutoFit/>
          </a:bodyPr>
          <a:lstStyle/>
          <a:p>
            <a:r>
              <a:rPr lang="en-US" sz="2400" b="1" dirty="0"/>
              <a:t>https://core.ode.state.oh.us/Core4/ODE.CORE.Lic.Profile.Public.UI/</a:t>
            </a:r>
          </a:p>
        </p:txBody>
      </p:sp>
      <p:sp>
        <p:nvSpPr>
          <p:cNvPr id="3" name="Date Placeholder 2">
            <a:extLst>
              <a:ext uri="{FF2B5EF4-FFF2-40B4-BE49-F238E27FC236}">
                <a16:creationId xmlns:a16="http://schemas.microsoft.com/office/drawing/2014/main" id="{EEE7A55E-3A85-4447-AA97-54C35AD23CC4}"/>
              </a:ext>
            </a:extLst>
          </p:cNvPr>
          <p:cNvSpPr>
            <a:spLocks noGrp="1"/>
          </p:cNvSpPr>
          <p:nvPr>
            <p:ph type="dt" sz="half" idx="10"/>
          </p:nvPr>
        </p:nvSpPr>
        <p:spPr/>
        <p:txBody>
          <a:bodyPr/>
          <a:lstStyle/>
          <a:p>
            <a:r>
              <a:rPr lang="en-US"/>
              <a:t>12/08/2022</a:t>
            </a:r>
            <a:endParaRPr lang="en-US" dirty="0"/>
          </a:p>
        </p:txBody>
      </p:sp>
      <p:sp>
        <p:nvSpPr>
          <p:cNvPr id="14" name="TextBox 13">
            <a:extLst>
              <a:ext uri="{FF2B5EF4-FFF2-40B4-BE49-F238E27FC236}">
                <a16:creationId xmlns:a16="http://schemas.microsoft.com/office/drawing/2014/main" id="{452EDEB1-3E35-433A-BC55-24CDB3267605}"/>
              </a:ext>
            </a:extLst>
          </p:cNvPr>
          <p:cNvSpPr txBox="1"/>
          <p:nvPr/>
        </p:nvSpPr>
        <p:spPr>
          <a:xfrm flipH="1">
            <a:off x="9660894" y="867694"/>
            <a:ext cx="2153005" cy="830997"/>
          </a:xfrm>
          <a:prstGeom prst="rect">
            <a:avLst/>
          </a:prstGeom>
          <a:solidFill>
            <a:schemeClr val="bg1"/>
          </a:solidFill>
          <a:ln>
            <a:solidFill>
              <a:schemeClr val="tx2"/>
            </a:solidFill>
          </a:ln>
        </p:spPr>
        <p:txBody>
          <a:bodyPr wrap="square" rtlCol="0">
            <a:spAutoFit/>
          </a:bodyPr>
          <a:lstStyle/>
          <a:p>
            <a:r>
              <a:rPr lang="en-US" sz="2400" b="1" dirty="0"/>
              <a:t>Access publicly from this page </a:t>
            </a:r>
          </a:p>
        </p:txBody>
      </p:sp>
      <p:sp>
        <p:nvSpPr>
          <p:cNvPr id="4" name="Slide Number Placeholder 3">
            <a:extLst>
              <a:ext uri="{FF2B5EF4-FFF2-40B4-BE49-F238E27FC236}">
                <a16:creationId xmlns:a16="http://schemas.microsoft.com/office/drawing/2014/main" id="{C78E6A61-20D9-BE8A-DF14-1243C74EE181}"/>
              </a:ext>
            </a:extLst>
          </p:cNvPr>
          <p:cNvSpPr>
            <a:spLocks noGrp="1"/>
          </p:cNvSpPr>
          <p:nvPr>
            <p:ph type="sldNum" sz="quarter" idx="12"/>
          </p:nvPr>
        </p:nvSpPr>
        <p:spPr/>
        <p:txBody>
          <a:bodyPr/>
          <a:lstStyle/>
          <a:p>
            <a:fld id="{1BC7DB03-7057-184B-9DF0-B5FFC5E3886A}" type="slidenum">
              <a:rPr lang="en-US" smtClean="0"/>
              <a:t>44</a:t>
            </a:fld>
            <a:endParaRPr lang="en-US" dirty="0"/>
          </a:p>
        </p:txBody>
      </p:sp>
    </p:spTree>
    <p:extLst>
      <p:ext uri="{BB962C8B-B14F-4D97-AF65-F5344CB8AC3E}">
        <p14:creationId xmlns:p14="http://schemas.microsoft.com/office/powerpoint/2010/main" val="235162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5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20" grpId="0" animBg="1"/>
      <p:bldP spid="21"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AA23DE69-3267-F7B2-FE5F-9E74310AF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6951"/>
            <a:ext cx="12191999" cy="47529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811825"/>
          </a:xfrm>
        </p:spPr>
        <p:txBody>
          <a:bodyPr/>
          <a:lstStyle/>
          <a:p>
            <a:r>
              <a:rPr lang="en-US" b="1" dirty="0"/>
              <a:t>Demographic Information</a:t>
            </a:r>
          </a:p>
        </p:txBody>
      </p:sp>
      <p:sp>
        <p:nvSpPr>
          <p:cNvPr id="6" name="TextBox 5">
            <a:extLst>
              <a:ext uri="{FF2B5EF4-FFF2-40B4-BE49-F238E27FC236}">
                <a16:creationId xmlns:a16="http://schemas.microsoft.com/office/drawing/2014/main" id="{A3CF5A4D-0510-4DD0-B7D0-073D68049DBC}"/>
              </a:ext>
            </a:extLst>
          </p:cNvPr>
          <p:cNvSpPr txBox="1"/>
          <p:nvPr/>
        </p:nvSpPr>
        <p:spPr>
          <a:xfrm flipH="1">
            <a:off x="7076802" y="2295434"/>
            <a:ext cx="4391298" cy="830997"/>
          </a:xfrm>
          <a:prstGeom prst="rect">
            <a:avLst/>
          </a:prstGeom>
          <a:solidFill>
            <a:schemeClr val="bg1"/>
          </a:solidFill>
          <a:ln>
            <a:solidFill>
              <a:schemeClr val="tx2"/>
            </a:solidFill>
          </a:ln>
        </p:spPr>
        <p:txBody>
          <a:bodyPr wrap="square" rtlCol="0">
            <a:spAutoFit/>
          </a:bodyPr>
          <a:lstStyle/>
          <a:p>
            <a:r>
              <a:rPr lang="en-US" sz="2400" b="1" dirty="0"/>
              <a:t>Credentials are listed along with additional information below</a:t>
            </a:r>
          </a:p>
        </p:txBody>
      </p:sp>
      <p:sp>
        <p:nvSpPr>
          <p:cNvPr id="7" name="TextBox 6">
            <a:extLst>
              <a:ext uri="{FF2B5EF4-FFF2-40B4-BE49-F238E27FC236}">
                <a16:creationId xmlns:a16="http://schemas.microsoft.com/office/drawing/2014/main" id="{5363667A-DD40-4F4A-A222-36350AA39884}"/>
              </a:ext>
            </a:extLst>
          </p:cNvPr>
          <p:cNvSpPr txBox="1"/>
          <p:nvPr/>
        </p:nvSpPr>
        <p:spPr>
          <a:xfrm>
            <a:off x="562935" y="5415562"/>
            <a:ext cx="4817729" cy="830997"/>
          </a:xfrm>
          <a:prstGeom prst="rect">
            <a:avLst/>
          </a:prstGeom>
          <a:solidFill>
            <a:schemeClr val="bg1"/>
          </a:solidFill>
          <a:ln>
            <a:solidFill>
              <a:schemeClr val="tx1"/>
            </a:solidFill>
          </a:ln>
        </p:spPr>
        <p:txBody>
          <a:bodyPr wrap="none" rtlCol="0">
            <a:spAutoFit/>
          </a:bodyPr>
          <a:lstStyle/>
          <a:p>
            <a:r>
              <a:rPr lang="en-US" sz="2400" b="1" dirty="0"/>
              <a:t>Note the active license/certification </a:t>
            </a:r>
          </a:p>
          <a:p>
            <a:r>
              <a:rPr lang="en-US" sz="2400" b="1" dirty="0"/>
              <a:t>and teaching fields</a:t>
            </a:r>
          </a:p>
        </p:txBody>
      </p:sp>
      <p:sp>
        <p:nvSpPr>
          <p:cNvPr id="5" name="Rectangle: Rounded Corners 4">
            <a:extLst>
              <a:ext uri="{FF2B5EF4-FFF2-40B4-BE49-F238E27FC236}">
                <a16:creationId xmlns:a16="http://schemas.microsoft.com/office/drawing/2014/main" id="{08CC45F7-B3D1-4908-A2C6-8B27A56CA814}"/>
              </a:ext>
            </a:extLst>
          </p:cNvPr>
          <p:cNvSpPr/>
          <p:nvPr/>
        </p:nvSpPr>
        <p:spPr>
          <a:xfrm>
            <a:off x="5889171" y="3755669"/>
            <a:ext cx="1045028" cy="4484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C89FC58-4FA3-4A3A-8AEB-DA3B27E5838F}"/>
              </a:ext>
            </a:extLst>
          </p:cNvPr>
          <p:cNvSpPr/>
          <p:nvPr/>
        </p:nvSpPr>
        <p:spPr>
          <a:xfrm>
            <a:off x="90435" y="3755669"/>
            <a:ext cx="4601308" cy="881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10B611D-D54E-46DC-8BC3-C8DF0F5EAA93}"/>
              </a:ext>
            </a:extLst>
          </p:cNvPr>
          <p:cNvCxnSpPr>
            <a:cxnSpLocks/>
          </p:cNvCxnSpPr>
          <p:nvPr/>
        </p:nvCxnSpPr>
        <p:spPr>
          <a:xfrm flipV="1">
            <a:off x="5091392" y="4270032"/>
            <a:ext cx="726604" cy="11661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3780C60-90C1-47AD-9256-7BBF00884A85}"/>
              </a:ext>
            </a:extLst>
          </p:cNvPr>
          <p:cNvCxnSpPr>
            <a:cxnSpLocks/>
          </p:cNvCxnSpPr>
          <p:nvPr/>
        </p:nvCxnSpPr>
        <p:spPr>
          <a:xfrm flipH="1" flipV="1">
            <a:off x="4691743" y="4710854"/>
            <a:ext cx="399650" cy="7047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7D359886-C674-4B51-A754-22571AF1EB68}"/>
              </a:ext>
            </a:extLst>
          </p:cNvPr>
          <p:cNvSpPr>
            <a:spLocks noGrp="1"/>
          </p:cNvSpPr>
          <p:nvPr>
            <p:ph type="dt" sz="half" idx="10"/>
          </p:nvPr>
        </p:nvSpPr>
        <p:spPr/>
        <p:txBody>
          <a:bodyPr/>
          <a:lstStyle/>
          <a:p>
            <a:r>
              <a:rPr lang="en-US"/>
              <a:t>12/08/2022</a:t>
            </a:r>
            <a:endParaRPr lang="en-US" dirty="0"/>
          </a:p>
        </p:txBody>
      </p:sp>
      <p:sp>
        <p:nvSpPr>
          <p:cNvPr id="3" name="Slide Number Placeholder 2">
            <a:extLst>
              <a:ext uri="{FF2B5EF4-FFF2-40B4-BE49-F238E27FC236}">
                <a16:creationId xmlns:a16="http://schemas.microsoft.com/office/drawing/2014/main" id="{4722797A-B41F-2C72-D48B-3CDC4EA94A63}"/>
              </a:ext>
            </a:extLst>
          </p:cNvPr>
          <p:cNvSpPr>
            <a:spLocks noGrp="1"/>
          </p:cNvSpPr>
          <p:nvPr>
            <p:ph type="sldNum" sz="quarter" idx="12"/>
          </p:nvPr>
        </p:nvSpPr>
        <p:spPr/>
        <p:txBody>
          <a:bodyPr/>
          <a:lstStyle/>
          <a:p>
            <a:fld id="{1BC7DB03-7057-184B-9DF0-B5FFC5E3886A}" type="slidenum">
              <a:rPr lang="en-US" smtClean="0"/>
              <a:t>45</a:t>
            </a:fld>
            <a:endParaRPr lang="en-US" dirty="0"/>
          </a:p>
        </p:txBody>
      </p:sp>
    </p:spTree>
    <p:extLst>
      <p:ext uri="{BB962C8B-B14F-4D97-AF65-F5344CB8AC3E}">
        <p14:creationId xmlns:p14="http://schemas.microsoft.com/office/powerpoint/2010/main" val="258841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DB140-3A74-444E-9FD9-5D44D6399422}"/>
              </a:ext>
            </a:extLst>
          </p:cNvPr>
          <p:cNvSpPr>
            <a:spLocks noGrp="1"/>
          </p:cNvSpPr>
          <p:nvPr>
            <p:ph type="title"/>
          </p:nvPr>
        </p:nvSpPr>
        <p:spPr>
          <a:xfrm>
            <a:off x="838200" y="365125"/>
            <a:ext cx="10515600" cy="919389"/>
          </a:xfrm>
        </p:spPr>
        <p:txBody>
          <a:bodyPr/>
          <a:lstStyle/>
          <a:p>
            <a:r>
              <a:rPr lang="en-US" b="1" dirty="0"/>
              <a:t>Educator Credential Data by District </a:t>
            </a:r>
          </a:p>
        </p:txBody>
      </p:sp>
      <p:pic>
        <p:nvPicPr>
          <p:cNvPr id="5" name="Picture 4">
            <a:extLst>
              <a:ext uri="{FF2B5EF4-FFF2-40B4-BE49-F238E27FC236}">
                <a16:creationId xmlns:a16="http://schemas.microsoft.com/office/drawing/2014/main" id="{4AB8E06B-0E98-46FD-829E-3DFCEB1192D7}"/>
              </a:ext>
            </a:extLst>
          </p:cNvPr>
          <p:cNvPicPr>
            <a:picLocks noChangeAspect="1"/>
          </p:cNvPicPr>
          <p:nvPr/>
        </p:nvPicPr>
        <p:blipFill>
          <a:blip r:embed="rId3"/>
          <a:stretch>
            <a:fillRect/>
          </a:stretch>
        </p:blipFill>
        <p:spPr>
          <a:xfrm>
            <a:off x="762000" y="2203903"/>
            <a:ext cx="10955055" cy="3574276"/>
          </a:xfrm>
          <a:prstGeom prst="rect">
            <a:avLst/>
          </a:prstGeom>
          <a:ln>
            <a:solidFill>
              <a:schemeClr val="tx1"/>
            </a:solidFill>
          </a:ln>
        </p:spPr>
      </p:pic>
      <p:sp>
        <p:nvSpPr>
          <p:cNvPr id="6" name="TextBox 5">
            <a:extLst>
              <a:ext uri="{FF2B5EF4-FFF2-40B4-BE49-F238E27FC236}">
                <a16:creationId xmlns:a16="http://schemas.microsoft.com/office/drawing/2014/main" id="{4D95A4FA-4D26-4720-AC3F-5DCB5E2D4A42}"/>
              </a:ext>
            </a:extLst>
          </p:cNvPr>
          <p:cNvSpPr txBox="1"/>
          <p:nvPr/>
        </p:nvSpPr>
        <p:spPr>
          <a:xfrm flipH="1">
            <a:off x="5889171" y="4836709"/>
            <a:ext cx="4430486" cy="1200329"/>
          </a:xfrm>
          <a:prstGeom prst="rect">
            <a:avLst/>
          </a:prstGeom>
          <a:solidFill>
            <a:schemeClr val="bg1"/>
          </a:solidFill>
          <a:ln>
            <a:solidFill>
              <a:schemeClr val="tx1"/>
            </a:solidFill>
          </a:ln>
        </p:spPr>
        <p:txBody>
          <a:bodyPr wrap="square" rtlCol="0">
            <a:spAutoFit/>
          </a:bodyPr>
          <a:lstStyle/>
          <a:p>
            <a:r>
              <a:rPr lang="en-US" sz="2400" b="1" dirty="0"/>
              <a:t>Choose a school and then “Select” to download a spreadsheet of educator data </a:t>
            </a:r>
          </a:p>
        </p:txBody>
      </p:sp>
      <p:sp>
        <p:nvSpPr>
          <p:cNvPr id="9" name="TextBox 8">
            <a:extLst>
              <a:ext uri="{FF2B5EF4-FFF2-40B4-BE49-F238E27FC236}">
                <a16:creationId xmlns:a16="http://schemas.microsoft.com/office/drawing/2014/main" id="{9E85A0AF-BBD6-4DB3-A24D-9F1F98A66207}"/>
              </a:ext>
            </a:extLst>
          </p:cNvPr>
          <p:cNvSpPr txBox="1"/>
          <p:nvPr/>
        </p:nvSpPr>
        <p:spPr>
          <a:xfrm>
            <a:off x="3341914" y="1591615"/>
            <a:ext cx="5268686" cy="830997"/>
          </a:xfrm>
          <a:prstGeom prst="rect">
            <a:avLst/>
          </a:prstGeom>
          <a:solidFill>
            <a:schemeClr val="bg1"/>
          </a:solidFill>
          <a:ln>
            <a:solidFill>
              <a:schemeClr val="tx1"/>
            </a:solidFill>
          </a:ln>
        </p:spPr>
        <p:txBody>
          <a:bodyPr wrap="square" rtlCol="0">
            <a:spAutoFit/>
          </a:bodyPr>
          <a:lstStyle/>
          <a:p>
            <a:r>
              <a:rPr lang="en-US" sz="2400" b="1" dirty="0"/>
              <a:t>In the Educator Profile dropdown menu, select Educator Data by District</a:t>
            </a:r>
          </a:p>
        </p:txBody>
      </p:sp>
      <p:sp>
        <p:nvSpPr>
          <p:cNvPr id="11" name="Rectangle 10">
            <a:extLst>
              <a:ext uri="{FF2B5EF4-FFF2-40B4-BE49-F238E27FC236}">
                <a16:creationId xmlns:a16="http://schemas.microsoft.com/office/drawing/2014/main" id="{DEF566A4-44A0-43FA-89B8-80B8D968505C}"/>
              </a:ext>
            </a:extLst>
          </p:cNvPr>
          <p:cNvSpPr/>
          <p:nvPr/>
        </p:nvSpPr>
        <p:spPr>
          <a:xfrm>
            <a:off x="4920343" y="3777343"/>
            <a:ext cx="2122713"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0B6F3D0-998F-420D-9FF7-052A5E54B589}"/>
              </a:ext>
            </a:extLst>
          </p:cNvPr>
          <p:cNvCxnSpPr>
            <a:cxnSpLocks/>
          </p:cNvCxnSpPr>
          <p:nvPr/>
        </p:nvCxnSpPr>
        <p:spPr>
          <a:xfrm>
            <a:off x="3962400" y="2422612"/>
            <a:ext cx="1121229" cy="15180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011DF1-B6E1-4B49-AE64-A7588BA23F58}"/>
              </a:ext>
            </a:extLst>
          </p:cNvPr>
          <p:cNvCxnSpPr>
            <a:cxnSpLocks/>
          </p:cNvCxnSpPr>
          <p:nvPr/>
        </p:nvCxnSpPr>
        <p:spPr>
          <a:xfrm flipV="1">
            <a:off x="10319657" y="5148943"/>
            <a:ext cx="457200" cy="5028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A38B453-0347-464C-B14F-E9C899E1D628}"/>
              </a:ext>
            </a:extLst>
          </p:cNvPr>
          <p:cNvCxnSpPr>
            <a:cxnSpLocks/>
            <a:stCxn id="6" idx="3"/>
          </p:cNvCxnSpPr>
          <p:nvPr/>
        </p:nvCxnSpPr>
        <p:spPr>
          <a:xfrm flipH="1" flipV="1">
            <a:off x="5279571" y="4963888"/>
            <a:ext cx="609600" cy="472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EC418E6-A2DB-49BE-A8E5-815ED95E2F14}"/>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270BE390-04F6-93E7-EA75-CEEE43E7AE7F}"/>
              </a:ext>
            </a:extLst>
          </p:cNvPr>
          <p:cNvSpPr>
            <a:spLocks noGrp="1"/>
          </p:cNvSpPr>
          <p:nvPr>
            <p:ph type="sldNum" sz="quarter" idx="12"/>
          </p:nvPr>
        </p:nvSpPr>
        <p:spPr/>
        <p:txBody>
          <a:bodyPr/>
          <a:lstStyle/>
          <a:p>
            <a:fld id="{1BC7DB03-7057-184B-9DF0-B5FFC5E3886A}" type="slidenum">
              <a:rPr lang="en-US" smtClean="0"/>
              <a:t>46</a:t>
            </a:fld>
            <a:endParaRPr lang="en-US" dirty="0"/>
          </a:p>
        </p:txBody>
      </p:sp>
    </p:spTree>
    <p:extLst>
      <p:ext uri="{BB962C8B-B14F-4D97-AF65-F5344CB8AC3E}">
        <p14:creationId xmlns:p14="http://schemas.microsoft.com/office/powerpoint/2010/main" val="407537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a:extLst>
              <a:ext uri="{FF2B5EF4-FFF2-40B4-BE49-F238E27FC236}">
                <a16:creationId xmlns:a16="http://schemas.microsoft.com/office/drawing/2014/main" id="{CE5080BE-4FC2-67A5-1407-02C3B8CD7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98" y="912602"/>
            <a:ext cx="10801350" cy="5219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199" y="311289"/>
            <a:ext cx="10515600" cy="775612"/>
          </a:xfrm>
        </p:spPr>
        <p:txBody>
          <a:bodyPr/>
          <a:lstStyle/>
          <a:p>
            <a:r>
              <a:rPr lang="en-US" b="1" dirty="0"/>
              <a:t>Teacher with Two Licenses</a:t>
            </a:r>
          </a:p>
        </p:txBody>
      </p:sp>
      <p:sp>
        <p:nvSpPr>
          <p:cNvPr id="9" name="TextBox 8"/>
          <p:cNvSpPr txBox="1"/>
          <p:nvPr/>
        </p:nvSpPr>
        <p:spPr>
          <a:xfrm>
            <a:off x="8277761" y="2223408"/>
            <a:ext cx="3792704" cy="1569660"/>
          </a:xfrm>
          <a:prstGeom prst="rect">
            <a:avLst/>
          </a:prstGeom>
          <a:solidFill>
            <a:schemeClr val="bg1"/>
          </a:solidFill>
          <a:ln>
            <a:solidFill>
              <a:schemeClr val="tx1"/>
            </a:solidFill>
          </a:ln>
        </p:spPr>
        <p:txBody>
          <a:bodyPr wrap="square" rtlCol="0">
            <a:spAutoFit/>
          </a:bodyPr>
          <a:lstStyle/>
          <a:p>
            <a:r>
              <a:rPr lang="en-US" sz="2400" b="1" dirty="0"/>
              <a:t>This teacher had a one-year license that is only valid in this district as well as a 5 </a:t>
            </a:r>
          </a:p>
          <a:p>
            <a:r>
              <a:rPr lang="en-US" sz="2400" b="1" dirty="0"/>
              <a:t>year license</a:t>
            </a:r>
          </a:p>
        </p:txBody>
      </p:sp>
      <p:sp>
        <p:nvSpPr>
          <p:cNvPr id="12" name="Rectangle 11">
            <a:extLst>
              <a:ext uri="{FF2B5EF4-FFF2-40B4-BE49-F238E27FC236}">
                <a16:creationId xmlns:a16="http://schemas.microsoft.com/office/drawing/2014/main" id="{D6CE03B3-A8C2-45E1-82F6-14A77FE297F9}"/>
              </a:ext>
            </a:extLst>
          </p:cNvPr>
          <p:cNvSpPr/>
          <p:nvPr/>
        </p:nvSpPr>
        <p:spPr>
          <a:xfrm>
            <a:off x="2450698" y="2128188"/>
            <a:ext cx="2645229" cy="368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F069521-02E5-4EA4-9263-C505E9124117}"/>
              </a:ext>
            </a:extLst>
          </p:cNvPr>
          <p:cNvSpPr txBox="1"/>
          <p:nvPr/>
        </p:nvSpPr>
        <p:spPr>
          <a:xfrm>
            <a:off x="7931656" y="3924089"/>
            <a:ext cx="4138809" cy="1200329"/>
          </a:xfrm>
          <a:prstGeom prst="rect">
            <a:avLst/>
          </a:prstGeom>
          <a:solidFill>
            <a:schemeClr val="bg1"/>
          </a:solidFill>
          <a:ln>
            <a:solidFill>
              <a:schemeClr val="tx1"/>
            </a:solidFill>
          </a:ln>
        </p:spPr>
        <p:txBody>
          <a:bodyPr wrap="square" rtlCol="0">
            <a:spAutoFit/>
          </a:bodyPr>
          <a:lstStyle/>
          <a:p>
            <a:r>
              <a:rPr lang="en-US" sz="2400" b="1" dirty="0"/>
              <a:t>Note any limitations, teaching fields, or endorsements that may be listed</a:t>
            </a:r>
          </a:p>
        </p:txBody>
      </p:sp>
      <p:sp>
        <p:nvSpPr>
          <p:cNvPr id="8" name="Rectangle 7">
            <a:extLst>
              <a:ext uri="{FF2B5EF4-FFF2-40B4-BE49-F238E27FC236}">
                <a16:creationId xmlns:a16="http://schemas.microsoft.com/office/drawing/2014/main" id="{A80165F0-811F-45E2-A513-92E9208880D0}"/>
              </a:ext>
            </a:extLst>
          </p:cNvPr>
          <p:cNvSpPr/>
          <p:nvPr/>
        </p:nvSpPr>
        <p:spPr>
          <a:xfrm>
            <a:off x="6044131" y="1743010"/>
            <a:ext cx="761672" cy="19211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B283B904-4EF7-4871-BE65-764C16AA1AF7}"/>
              </a:ext>
            </a:extLst>
          </p:cNvPr>
          <p:cNvSpPr>
            <a:spLocks noGrp="1"/>
          </p:cNvSpPr>
          <p:nvPr>
            <p:ph type="dt" sz="half" idx="10"/>
          </p:nvPr>
        </p:nvSpPr>
        <p:spPr>
          <a:xfrm>
            <a:off x="1030113" y="6141859"/>
            <a:ext cx="2743200" cy="365125"/>
          </a:xfrm>
        </p:spPr>
        <p:txBody>
          <a:bodyPr/>
          <a:lstStyle/>
          <a:p>
            <a:r>
              <a:rPr lang="en-US"/>
              <a:t>12/08/2022</a:t>
            </a:r>
            <a:endParaRPr lang="en-US" dirty="0"/>
          </a:p>
        </p:txBody>
      </p:sp>
      <p:sp>
        <p:nvSpPr>
          <p:cNvPr id="15" name="Rectangle 14">
            <a:extLst>
              <a:ext uri="{FF2B5EF4-FFF2-40B4-BE49-F238E27FC236}">
                <a16:creationId xmlns:a16="http://schemas.microsoft.com/office/drawing/2014/main" id="{A65B75BC-813E-43B6-868C-F877ACC8EF8F}"/>
              </a:ext>
            </a:extLst>
          </p:cNvPr>
          <p:cNvSpPr/>
          <p:nvPr/>
        </p:nvSpPr>
        <p:spPr>
          <a:xfrm>
            <a:off x="736197" y="2904974"/>
            <a:ext cx="3123363" cy="249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8B51BE-18C5-49F9-812B-D4674118E829}"/>
              </a:ext>
            </a:extLst>
          </p:cNvPr>
          <p:cNvSpPr/>
          <p:nvPr/>
        </p:nvSpPr>
        <p:spPr>
          <a:xfrm>
            <a:off x="6806640" y="1806422"/>
            <a:ext cx="2807569" cy="19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D2B385-4303-4C19-BF06-0759300D2EE4}"/>
              </a:ext>
            </a:extLst>
          </p:cNvPr>
          <p:cNvSpPr/>
          <p:nvPr/>
        </p:nvSpPr>
        <p:spPr>
          <a:xfrm>
            <a:off x="736198" y="1777707"/>
            <a:ext cx="4114800" cy="249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9DF8129-D0BA-423C-A363-3481DEE77161}"/>
              </a:ext>
            </a:extLst>
          </p:cNvPr>
          <p:cNvSpPr/>
          <p:nvPr/>
        </p:nvSpPr>
        <p:spPr>
          <a:xfrm>
            <a:off x="2450753" y="5178441"/>
            <a:ext cx="2726834" cy="249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B325023-27D7-80DA-2D87-F58DE061E82A}"/>
              </a:ext>
            </a:extLst>
          </p:cNvPr>
          <p:cNvSpPr/>
          <p:nvPr/>
        </p:nvSpPr>
        <p:spPr>
          <a:xfrm>
            <a:off x="2481316" y="5759849"/>
            <a:ext cx="1900760" cy="372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7B613ED-94F8-6E37-0DF8-F8D4664D09C8}"/>
              </a:ext>
            </a:extLst>
          </p:cNvPr>
          <p:cNvSpPr/>
          <p:nvPr/>
        </p:nvSpPr>
        <p:spPr>
          <a:xfrm>
            <a:off x="6044131" y="3662827"/>
            <a:ext cx="761672" cy="19211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65CB5B-BEE8-5F12-B1E9-1BE509D16D17}"/>
              </a:ext>
            </a:extLst>
          </p:cNvPr>
          <p:cNvSpPr/>
          <p:nvPr/>
        </p:nvSpPr>
        <p:spPr>
          <a:xfrm>
            <a:off x="2461220" y="3273450"/>
            <a:ext cx="2645229" cy="368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9DEF0F0-8571-5581-5A7D-DC97D4F32E28}"/>
              </a:ext>
            </a:extLst>
          </p:cNvPr>
          <p:cNvSpPr>
            <a:spLocks noGrp="1"/>
          </p:cNvSpPr>
          <p:nvPr>
            <p:ph type="sldNum" sz="quarter" idx="12"/>
          </p:nvPr>
        </p:nvSpPr>
        <p:spPr/>
        <p:txBody>
          <a:bodyPr/>
          <a:lstStyle/>
          <a:p>
            <a:fld id="{1BC7DB03-7057-184B-9DF0-B5FFC5E3886A}" type="slidenum">
              <a:rPr lang="en-US" smtClean="0"/>
              <a:t>47</a:t>
            </a:fld>
            <a:endParaRPr lang="en-US" dirty="0"/>
          </a:p>
        </p:txBody>
      </p:sp>
    </p:spTree>
    <p:extLst>
      <p:ext uri="{BB962C8B-B14F-4D97-AF65-F5344CB8AC3E}">
        <p14:creationId xmlns:p14="http://schemas.microsoft.com/office/powerpoint/2010/main" val="183273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P spid="16" grpId="0" animBg="1"/>
      <p:bldP spid="19" grpId="0" animBg="1"/>
      <p:bldP spid="20" grpId="0" animBg="1"/>
      <p:bldP spid="3"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4981BE2-729A-4717-A976-60788BEF5F94}"/>
              </a:ext>
            </a:extLst>
          </p:cNvPr>
          <p:cNvPicPr>
            <a:picLocks noGrp="1" noChangeAspect="1"/>
          </p:cNvPicPr>
          <p:nvPr>
            <p:ph idx="1"/>
          </p:nvPr>
        </p:nvPicPr>
        <p:blipFill>
          <a:blip r:embed="rId3"/>
          <a:stretch>
            <a:fillRect/>
          </a:stretch>
        </p:blipFill>
        <p:spPr>
          <a:xfrm>
            <a:off x="755073" y="1172798"/>
            <a:ext cx="7658240" cy="5270524"/>
          </a:xfrm>
          <a:prstGeom prst="rect">
            <a:avLst/>
          </a:prstGeom>
        </p:spPr>
      </p:pic>
      <p:sp>
        <p:nvSpPr>
          <p:cNvPr id="2" name="Title 1"/>
          <p:cNvSpPr>
            <a:spLocks noGrp="1"/>
          </p:cNvSpPr>
          <p:nvPr>
            <p:ph type="title"/>
          </p:nvPr>
        </p:nvSpPr>
        <p:spPr>
          <a:xfrm>
            <a:off x="838200" y="365125"/>
            <a:ext cx="10515600" cy="893307"/>
          </a:xfrm>
        </p:spPr>
        <p:txBody>
          <a:bodyPr/>
          <a:lstStyle/>
          <a:p>
            <a:r>
              <a:rPr lang="en-US" b="1" dirty="0"/>
              <a:t>Certification and Licensure Search</a:t>
            </a:r>
          </a:p>
        </p:txBody>
      </p:sp>
      <p:sp>
        <p:nvSpPr>
          <p:cNvPr id="8" name="TextBox 7"/>
          <p:cNvSpPr txBox="1"/>
          <p:nvPr/>
        </p:nvSpPr>
        <p:spPr>
          <a:xfrm>
            <a:off x="4855112" y="1330972"/>
            <a:ext cx="1373518" cy="461665"/>
          </a:xfrm>
          <a:prstGeom prst="rect">
            <a:avLst/>
          </a:prstGeom>
          <a:solidFill>
            <a:schemeClr val="bg1"/>
          </a:solidFill>
          <a:ln>
            <a:solidFill>
              <a:schemeClr val="tx1"/>
            </a:solidFill>
          </a:ln>
        </p:spPr>
        <p:txBody>
          <a:bodyPr wrap="none" rtlCol="0">
            <a:spAutoFit/>
          </a:bodyPr>
          <a:lstStyle/>
          <a:p>
            <a:r>
              <a:rPr lang="en-US" sz="2400" b="1" dirty="0">
                <a:solidFill>
                  <a:srgbClr val="FF0000"/>
                </a:solidFill>
              </a:rPr>
              <a:t>READ ME</a:t>
            </a:r>
          </a:p>
        </p:txBody>
      </p:sp>
      <p:sp>
        <p:nvSpPr>
          <p:cNvPr id="9" name="TextBox 8"/>
          <p:cNvSpPr txBox="1"/>
          <p:nvPr/>
        </p:nvSpPr>
        <p:spPr>
          <a:xfrm>
            <a:off x="2482689" y="5386437"/>
            <a:ext cx="758451" cy="369332"/>
          </a:xfrm>
          <a:prstGeom prst="rect">
            <a:avLst/>
          </a:prstGeom>
          <a:solidFill>
            <a:schemeClr val="bg1"/>
          </a:solidFill>
          <a:ln>
            <a:solidFill>
              <a:schemeClr val="tx1"/>
            </a:solidFill>
          </a:ln>
        </p:spPr>
        <p:txBody>
          <a:bodyPr wrap="square" rtlCol="0">
            <a:spAutoFit/>
          </a:bodyPr>
          <a:lstStyle/>
          <a:p>
            <a:r>
              <a:rPr lang="en-US" b="1" dirty="0"/>
              <a:t>Link 1</a:t>
            </a:r>
          </a:p>
        </p:txBody>
      </p:sp>
      <p:sp>
        <p:nvSpPr>
          <p:cNvPr id="10" name="TextBox 9"/>
          <p:cNvSpPr txBox="1"/>
          <p:nvPr/>
        </p:nvSpPr>
        <p:spPr>
          <a:xfrm>
            <a:off x="2498629" y="2805612"/>
            <a:ext cx="742511" cy="369332"/>
          </a:xfrm>
          <a:prstGeom prst="rect">
            <a:avLst/>
          </a:prstGeom>
          <a:solidFill>
            <a:schemeClr val="bg1"/>
          </a:solidFill>
          <a:ln>
            <a:solidFill>
              <a:schemeClr val="tx1"/>
            </a:solidFill>
          </a:ln>
        </p:spPr>
        <p:txBody>
          <a:bodyPr wrap="none" rtlCol="0">
            <a:spAutoFit/>
          </a:bodyPr>
          <a:lstStyle/>
          <a:p>
            <a:r>
              <a:rPr lang="en-US" b="1" dirty="0"/>
              <a:t>Link 2</a:t>
            </a:r>
          </a:p>
        </p:txBody>
      </p:sp>
      <p:sp>
        <p:nvSpPr>
          <p:cNvPr id="20" name="TextBox 19"/>
          <p:cNvSpPr txBox="1"/>
          <p:nvPr/>
        </p:nvSpPr>
        <p:spPr>
          <a:xfrm>
            <a:off x="8290210" y="2454656"/>
            <a:ext cx="3636380" cy="923330"/>
          </a:xfrm>
          <a:prstGeom prst="rect">
            <a:avLst/>
          </a:prstGeom>
          <a:solidFill>
            <a:schemeClr val="bg1"/>
          </a:solidFill>
          <a:ln>
            <a:solidFill>
              <a:schemeClr val="tx1"/>
            </a:solidFill>
          </a:ln>
        </p:spPr>
        <p:txBody>
          <a:bodyPr wrap="none" rtlCol="0">
            <a:spAutoFit/>
          </a:bodyPr>
          <a:lstStyle/>
          <a:p>
            <a:r>
              <a:rPr lang="en-US" b="1" dirty="0"/>
              <a:t>Student Population</a:t>
            </a:r>
          </a:p>
          <a:p>
            <a:r>
              <a:rPr lang="en-US" b="1" dirty="0"/>
              <a:t>PR – Preschool General Education</a:t>
            </a:r>
          </a:p>
          <a:p>
            <a:r>
              <a:rPr lang="en-US" b="1" dirty="0"/>
              <a:t>RG – Regular/General Students K-12</a:t>
            </a:r>
          </a:p>
        </p:txBody>
      </p:sp>
      <p:sp>
        <p:nvSpPr>
          <p:cNvPr id="21" name="TextBox 20"/>
          <p:cNvSpPr txBox="1"/>
          <p:nvPr/>
        </p:nvSpPr>
        <p:spPr>
          <a:xfrm>
            <a:off x="8296594" y="3555407"/>
            <a:ext cx="3557320" cy="2585323"/>
          </a:xfrm>
          <a:prstGeom prst="rect">
            <a:avLst/>
          </a:prstGeom>
          <a:solidFill>
            <a:schemeClr val="bg1"/>
          </a:solidFill>
          <a:ln>
            <a:solidFill>
              <a:schemeClr val="tx1"/>
            </a:solidFill>
          </a:ln>
        </p:spPr>
        <p:txBody>
          <a:bodyPr wrap="none" rtlCol="0">
            <a:spAutoFit/>
          </a:bodyPr>
          <a:lstStyle/>
          <a:p>
            <a:r>
              <a:rPr lang="en-US" b="1" dirty="0"/>
              <a:t>Student Population</a:t>
            </a:r>
          </a:p>
          <a:p>
            <a:r>
              <a:rPr lang="en-US" b="1" dirty="0"/>
              <a:t>DP – Preschool Special Education </a:t>
            </a:r>
          </a:p>
          <a:p>
            <a:r>
              <a:rPr lang="en-US" b="1" dirty="0"/>
              <a:t>Hearing/Visual</a:t>
            </a:r>
          </a:p>
          <a:p>
            <a:r>
              <a:rPr lang="en-US" b="1" dirty="0"/>
              <a:t>D8 – Preschool Special Education</a:t>
            </a:r>
          </a:p>
          <a:p>
            <a:r>
              <a:rPr lang="en-US" b="1" dirty="0"/>
              <a:t>GA – Gifted Education in Arts…K-12</a:t>
            </a:r>
          </a:p>
          <a:p>
            <a:r>
              <a:rPr lang="en-US" b="1" dirty="0"/>
              <a:t>GE – Gifted Education K-12</a:t>
            </a:r>
          </a:p>
          <a:p>
            <a:r>
              <a:rPr lang="en-US" b="1" dirty="0"/>
              <a:t>SE – Special Education K-12</a:t>
            </a:r>
          </a:p>
          <a:p>
            <a:r>
              <a:rPr lang="en-US" b="1" dirty="0"/>
              <a:t>SP – Special Education K-12 </a:t>
            </a:r>
          </a:p>
          <a:p>
            <a:r>
              <a:rPr lang="en-US" b="1" dirty="0"/>
              <a:t>Hearing/Visual</a:t>
            </a:r>
          </a:p>
        </p:txBody>
      </p:sp>
      <p:sp>
        <p:nvSpPr>
          <p:cNvPr id="3" name="Rectangle: Rounded Corners 2">
            <a:extLst>
              <a:ext uri="{FF2B5EF4-FFF2-40B4-BE49-F238E27FC236}">
                <a16:creationId xmlns:a16="http://schemas.microsoft.com/office/drawing/2014/main" id="{F9DD98BF-2A02-4B4E-92E8-D42EB0F4C7E7}"/>
              </a:ext>
            </a:extLst>
          </p:cNvPr>
          <p:cNvSpPr/>
          <p:nvPr/>
        </p:nvSpPr>
        <p:spPr>
          <a:xfrm>
            <a:off x="3341182" y="2805612"/>
            <a:ext cx="2887448" cy="2750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825FE6C-41E2-4ACC-B5BA-67C9FCEE5CE1}"/>
              </a:ext>
            </a:extLst>
          </p:cNvPr>
          <p:cNvSpPr/>
          <p:nvPr/>
        </p:nvSpPr>
        <p:spPr>
          <a:xfrm>
            <a:off x="3341181" y="5527028"/>
            <a:ext cx="3412910" cy="22874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32B5BD2D-1E73-4A30-93C0-3F02083F3454}"/>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7D37A8AF-068C-A5B0-843A-DF93ECB30F84}"/>
              </a:ext>
            </a:extLst>
          </p:cNvPr>
          <p:cNvSpPr>
            <a:spLocks noGrp="1"/>
          </p:cNvSpPr>
          <p:nvPr>
            <p:ph type="sldNum" sz="quarter" idx="12"/>
          </p:nvPr>
        </p:nvSpPr>
        <p:spPr/>
        <p:txBody>
          <a:bodyPr/>
          <a:lstStyle/>
          <a:p>
            <a:fld id="{1BC7DB03-7057-184B-9DF0-B5FFC5E3886A}" type="slidenum">
              <a:rPr lang="en-US" smtClean="0"/>
              <a:t>48</a:t>
            </a:fld>
            <a:endParaRPr lang="en-US" dirty="0"/>
          </a:p>
        </p:txBody>
      </p:sp>
    </p:spTree>
    <p:extLst>
      <p:ext uri="{BB962C8B-B14F-4D97-AF65-F5344CB8AC3E}">
        <p14:creationId xmlns:p14="http://schemas.microsoft.com/office/powerpoint/2010/main" val="21181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20" grpId="0" animBg="1"/>
      <p:bldP spid="20" grpId="1" animBg="1"/>
      <p:bldP spid="21" grpId="0" animBg="1"/>
      <p:bldP spid="21" grpId="1" animBg="1"/>
      <p:bldP spid="3" grpId="0" animBg="1"/>
      <p:bldP spid="3" grpId="1" animBg="1"/>
      <p:bldP spid="5" grpId="0" animBg="1"/>
      <p:bldP spid="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414"/>
          </a:xfrm>
        </p:spPr>
        <p:txBody>
          <a:bodyPr/>
          <a:lstStyle/>
          <a:p>
            <a:r>
              <a:rPr lang="en-US" b="1" dirty="0"/>
              <a:t>Link 1 – Special Education </a:t>
            </a:r>
          </a:p>
        </p:txBody>
      </p:sp>
      <p:sp>
        <p:nvSpPr>
          <p:cNvPr id="3" name="Content Placeholder 2"/>
          <p:cNvSpPr>
            <a:spLocks noGrp="1"/>
          </p:cNvSpPr>
          <p:nvPr>
            <p:ph idx="1"/>
          </p:nvPr>
        </p:nvSpPr>
        <p:spPr>
          <a:xfrm>
            <a:off x="838200" y="1276540"/>
            <a:ext cx="10515600" cy="4807389"/>
          </a:xfrm>
        </p:spPr>
        <p:txBody>
          <a:bodyPr>
            <a:normAutofit/>
          </a:bodyPr>
          <a:lstStyle/>
          <a:p>
            <a:pPr marL="0" indent="0">
              <a:buNone/>
            </a:pPr>
            <a:r>
              <a:rPr lang="en-US" sz="3200" dirty="0"/>
              <a:t>Special Education Certification Information</a:t>
            </a:r>
          </a:p>
        </p:txBody>
      </p:sp>
      <p:pic>
        <p:nvPicPr>
          <p:cNvPr id="5" name="Picture 4"/>
          <p:cNvPicPr>
            <a:picLocks noChangeAspect="1"/>
          </p:cNvPicPr>
          <p:nvPr/>
        </p:nvPicPr>
        <p:blipFill rotWithShape="1">
          <a:blip r:embed="rId3"/>
          <a:srcRect t="16196"/>
          <a:stretch/>
        </p:blipFill>
        <p:spPr>
          <a:xfrm>
            <a:off x="910628" y="1822987"/>
            <a:ext cx="7289344" cy="4753069"/>
          </a:xfrm>
          <a:prstGeom prst="rect">
            <a:avLst/>
          </a:prstGeom>
          <a:ln>
            <a:solidFill>
              <a:schemeClr val="tx1"/>
            </a:solidFill>
          </a:ln>
        </p:spPr>
      </p:pic>
      <p:sp>
        <p:nvSpPr>
          <p:cNvPr id="6" name="TextBox 5"/>
          <p:cNvSpPr txBox="1"/>
          <p:nvPr/>
        </p:nvSpPr>
        <p:spPr>
          <a:xfrm>
            <a:off x="8377768" y="3461288"/>
            <a:ext cx="3384324" cy="830997"/>
          </a:xfrm>
          <a:prstGeom prst="rect">
            <a:avLst/>
          </a:prstGeom>
          <a:solidFill>
            <a:schemeClr val="bg1"/>
          </a:solidFill>
          <a:ln>
            <a:solidFill>
              <a:schemeClr val="tx1"/>
            </a:solidFill>
          </a:ln>
        </p:spPr>
        <p:txBody>
          <a:bodyPr wrap="none" rtlCol="0">
            <a:spAutoFit/>
          </a:bodyPr>
          <a:lstStyle/>
          <a:p>
            <a:r>
              <a:rPr lang="en-US" sz="2400" b="1" dirty="0"/>
              <a:t>Assignment area 999414 </a:t>
            </a:r>
          </a:p>
          <a:p>
            <a:r>
              <a:rPr lang="en-US" sz="2400" b="1" dirty="0"/>
              <a:t>Special Education K-12</a:t>
            </a:r>
          </a:p>
        </p:txBody>
      </p:sp>
      <p:cxnSp>
        <p:nvCxnSpPr>
          <p:cNvPr id="8" name="Straight Arrow Connector 7"/>
          <p:cNvCxnSpPr/>
          <p:nvPr/>
        </p:nvCxnSpPr>
        <p:spPr>
          <a:xfrm flipH="1">
            <a:off x="6944008" y="3609518"/>
            <a:ext cx="14337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18511" y="3773373"/>
            <a:ext cx="5893806" cy="534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45252" y="2478910"/>
            <a:ext cx="1076320" cy="369332"/>
          </a:xfrm>
          <a:prstGeom prst="rect">
            <a:avLst/>
          </a:prstGeom>
          <a:noFill/>
          <a:ln>
            <a:solidFill>
              <a:schemeClr val="tx1"/>
            </a:solidFill>
          </a:ln>
        </p:spPr>
        <p:txBody>
          <a:bodyPr wrap="none" rtlCol="0">
            <a:spAutoFit/>
          </a:bodyPr>
          <a:lstStyle/>
          <a:p>
            <a:r>
              <a:rPr lang="en-US" b="1" dirty="0">
                <a:solidFill>
                  <a:srgbClr val="FF0000"/>
                </a:solidFill>
              </a:rPr>
              <a:t>READ ME</a:t>
            </a:r>
          </a:p>
        </p:txBody>
      </p:sp>
      <p:sp>
        <p:nvSpPr>
          <p:cNvPr id="14" name="TextBox 13"/>
          <p:cNvSpPr txBox="1"/>
          <p:nvPr/>
        </p:nvSpPr>
        <p:spPr>
          <a:xfrm>
            <a:off x="8205253" y="1708530"/>
            <a:ext cx="3729354" cy="1569660"/>
          </a:xfrm>
          <a:prstGeom prst="rect">
            <a:avLst/>
          </a:prstGeom>
          <a:noFill/>
          <a:ln>
            <a:solidFill>
              <a:schemeClr val="tx1"/>
            </a:solidFill>
          </a:ln>
        </p:spPr>
        <p:txBody>
          <a:bodyPr wrap="none" rtlCol="0">
            <a:spAutoFit/>
          </a:bodyPr>
          <a:lstStyle/>
          <a:p>
            <a:r>
              <a:rPr lang="en-US" sz="2400" b="1" dirty="0"/>
              <a:t>Student Population</a:t>
            </a:r>
          </a:p>
          <a:p>
            <a:r>
              <a:rPr lang="en-US" sz="2400" b="1" dirty="0"/>
              <a:t>SE – Special Education K-12</a:t>
            </a:r>
          </a:p>
          <a:p>
            <a:r>
              <a:rPr lang="en-US" sz="2400" b="1" dirty="0"/>
              <a:t>SP – Special Education K-12 </a:t>
            </a:r>
          </a:p>
          <a:p>
            <a:r>
              <a:rPr lang="en-US" sz="2400" b="1" dirty="0"/>
              <a:t>Hearing/Visual </a:t>
            </a:r>
          </a:p>
        </p:txBody>
      </p:sp>
      <p:cxnSp>
        <p:nvCxnSpPr>
          <p:cNvPr id="16" name="Straight Arrow Connector 15"/>
          <p:cNvCxnSpPr/>
          <p:nvPr/>
        </p:nvCxnSpPr>
        <p:spPr>
          <a:xfrm flipH="1">
            <a:off x="7161292" y="3272405"/>
            <a:ext cx="1038680" cy="57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86993" y="5052979"/>
            <a:ext cx="2104807" cy="830997"/>
          </a:xfrm>
          <a:prstGeom prst="rect">
            <a:avLst/>
          </a:prstGeom>
          <a:noFill/>
          <a:ln>
            <a:solidFill>
              <a:schemeClr val="tx1"/>
            </a:solidFill>
          </a:ln>
        </p:spPr>
        <p:txBody>
          <a:bodyPr wrap="none" rtlCol="0">
            <a:spAutoFit/>
          </a:bodyPr>
          <a:lstStyle/>
          <a:p>
            <a:r>
              <a:rPr lang="en-US" sz="2400" b="1" dirty="0"/>
              <a:t>General Rule </a:t>
            </a:r>
          </a:p>
          <a:p>
            <a:r>
              <a:rPr lang="en-US" sz="2400" b="1" dirty="0"/>
              <a:t>and Exceptions</a:t>
            </a:r>
          </a:p>
        </p:txBody>
      </p:sp>
      <p:cxnSp>
        <p:nvCxnSpPr>
          <p:cNvPr id="13" name="Straight Arrow Connector 12"/>
          <p:cNvCxnSpPr/>
          <p:nvPr/>
        </p:nvCxnSpPr>
        <p:spPr>
          <a:xfrm flipH="1" flipV="1">
            <a:off x="7161292" y="5247284"/>
            <a:ext cx="1325701" cy="4650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161292" y="5726951"/>
            <a:ext cx="1325701" cy="4310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ate Placeholder 8">
            <a:extLst>
              <a:ext uri="{FF2B5EF4-FFF2-40B4-BE49-F238E27FC236}">
                <a16:creationId xmlns:a16="http://schemas.microsoft.com/office/drawing/2014/main" id="{33A21102-FA26-4A3A-9482-A7BE4DAB0630}"/>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AF822053-696E-0FCA-7D0B-AFB4E9EB4AFD}"/>
              </a:ext>
            </a:extLst>
          </p:cNvPr>
          <p:cNvSpPr>
            <a:spLocks noGrp="1"/>
          </p:cNvSpPr>
          <p:nvPr>
            <p:ph type="sldNum" sz="quarter" idx="12"/>
          </p:nvPr>
        </p:nvSpPr>
        <p:spPr/>
        <p:txBody>
          <a:bodyPr/>
          <a:lstStyle/>
          <a:p>
            <a:fld id="{1BC7DB03-7057-184B-9DF0-B5FFC5E3886A}" type="slidenum">
              <a:rPr lang="en-US" smtClean="0"/>
              <a:t>49</a:t>
            </a:fld>
            <a:endParaRPr lang="en-US" dirty="0"/>
          </a:p>
        </p:txBody>
      </p:sp>
    </p:spTree>
    <p:extLst>
      <p:ext uri="{BB962C8B-B14F-4D97-AF65-F5344CB8AC3E}">
        <p14:creationId xmlns:p14="http://schemas.microsoft.com/office/powerpoint/2010/main" val="320658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6702"/>
          </a:xfrm>
        </p:spPr>
        <p:txBody>
          <a:bodyPr/>
          <a:lstStyle/>
          <a:p>
            <a:r>
              <a:rPr lang="en-US" b="1" dirty="0"/>
              <a:t>TLCS Data Uses </a:t>
            </a:r>
          </a:p>
        </p:txBody>
      </p:sp>
      <p:sp>
        <p:nvSpPr>
          <p:cNvPr id="3" name="Content Placeholder 2"/>
          <p:cNvSpPr>
            <a:spLocks noGrp="1"/>
          </p:cNvSpPr>
          <p:nvPr>
            <p:ph idx="1"/>
          </p:nvPr>
        </p:nvSpPr>
        <p:spPr>
          <a:xfrm>
            <a:off x="766617" y="1319644"/>
            <a:ext cx="10982037" cy="5538355"/>
          </a:xfrm>
        </p:spPr>
        <p:txBody>
          <a:bodyPr>
            <a:normAutofit/>
          </a:bodyPr>
          <a:lstStyle/>
          <a:p>
            <a:r>
              <a:rPr lang="en-US" sz="3200" b="1" dirty="0"/>
              <a:t>ODE Federal Programs Office </a:t>
            </a:r>
            <a:r>
              <a:rPr lang="en-US" sz="3200" dirty="0"/>
              <a:t>to audit the use of Title I Funds to generate the </a:t>
            </a:r>
            <a:r>
              <a:rPr lang="en-US" sz="3200" b="1" dirty="0"/>
              <a:t>ESSA State Licensure Assurances Report</a:t>
            </a:r>
          </a:p>
          <a:p>
            <a:pPr lvl="1"/>
            <a:r>
              <a:rPr lang="en-US" sz="2200" dirty="0"/>
              <a:t>20##L_PRIN_ESSA_Licensure_Assurances_&lt;file date&gt;.pdf</a:t>
            </a:r>
          </a:p>
          <a:p>
            <a:pPr lvl="1"/>
            <a:r>
              <a:rPr lang="en-US" sz="2200" dirty="0"/>
              <a:t>Arrived as a </a:t>
            </a:r>
            <a:r>
              <a:rPr lang="en-US" sz="2200" i="1" dirty="0"/>
              <a:t>Received</a:t>
            </a:r>
            <a:r>
              <a:rPr lang="en-US" sz="2200" dirty="0"/>
              <a:t> file in FY22 in February 2022</a:t>
            </a:r>
          </a:p>
          <a:p>
            <a:pPr lvl="1"/>
            <a:r>
              <a:rPr lang="en-US" sz="2200" dirty="0"/>
              <a:t>Displays all core courses, by staff member, and building</a:t>
            </a:r>
          </a:p>
          <a:p>
            <a:pPr lvl="1"/>
            <a:r>
              <a:rPr lang="en-US" sz="2200" dirty="0"/>
              <a:t>Report contains instructions and </a:t>
            </a:r>
            <a:r>
              <a:rPr lang="en-US" sz="2200" i="1" dirty="0"/>
              <a:t>ODE contact information </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See EMIS Validation and Report Explanations &gt; File Descriptions on the ODE website for additional information</a:t>
            </a:r>
            <a:endParaRPr lang="en-US" sz="2200" dirty="0"/>
          </a:p>
          <a:p>
            <a:pPr lvl="1">
              <a:lnSpc>
                <a:spcPct val="107000"/>
              </a:lnSpc>
              <a:spcBef>
                <a:spcPts val="0"/>
              </a:spcBef>
            </a:pPr>
            <a:r>
              <a:rPr lang="en-US" sz="2200" dirty="0">
                <a:latin typeface="Calibri" panose="020F0502020204030204" pitchFamily="34" charset="0"/>
                <a:cs typeface="Times New Roman" panose="02020603050405020304" pitchFamily="18" charset="0"/>
              </a:rPr>
              <a:t>ESSA requires schools and programs receiving Title I funds to ensure that all teachers and paraprofessionals working in a program supported with these funds meet applicable State certification and licensure requirements </a:t>
            </a:r>
          </a:p>
          <a:p>
            <a:pPr lvl="1">
              <a:lnSpc>
                <a:spcPct val="107000"/>
              </a:lnSpc>
              <a:spcBef>
                <a:spcPts val="0"/>
              </a:spcBef>
            </a:pPr>
            <a:r>
              <a:rPr lang="en-US" sz="2200" dirty="0">
                <a:latin typeface="Calibri" panose="020F0502020204030204" pitchFamily="34" charset="0"/>
                <a:cs typeface="Times New Roman" panose="02020603050405020304" pitchFamily="18" charset="0"/>
              </a:rPr>
              <a:t>Wrong staff name on ESSA report?</a:t>
            </a:r>
          </a:p>
          <a:p>
            <a:pPr lvl="2">
              <a:lnSpc>
                <a:spcPct val="107000"/>
              </a:lnSpc>
              <a:spcBef>
                <a:spcPts val="0"/>
              </a:spcBef>
            </a:pPr>
            <a:r>
              <a:rPr lang="en-US" sz="2200" dirty="0">
                <a:latin typeface="Calibri" panose="020F0502020204030204" pitchFamily="34" charset="0"/>
                <a:cs typeface="Times New Roman" panose="02020603050405020304" pitchFamily="18" charset="0"/>
              </a:rPr>
              <a:t>two districts report the same state ID but with different names attached</a:t>
            </a:r>
          </a:p>
          <a:p>
            <a:pPr lvl="2">
              <a:lnSpc>
                <a:spcPct val="107000"/>
              </a:lnSpc>
              <a:spcBef>
                <a:spcPts val="0"/>
              </a:spcBef>
            </a:pPr>
            <a:r>
              <a:rPr lang="en-US" sz="2200" dirty="0">
                <a:latin typeface="Calibri" panose="020F0502020204030204" pitchFamily="34" charset="0"/>
                <a:cs typeface="Times New Roman" panose="02020603050405020304" pitchFamily="18" charset="0"/>
              </a:rPr>
              <a:t>Incorrect name does not impact actual data since ODE only uses State Staff ID</a:t>
            </a:r>
          </a:p>
          <a:p>
            <a:pPr lvl="1">
              <a:lnSpc>
                <a:spcPct val="107000"/>
              </a:lnSpc>
              <a:spcBef>
                <a:spcPts val="0"/>
              </a:spcBef>
            </a:pPr>
            <a:endParaRPr lang="en-US" sz="2800" dirty="0">
              <a:latin typeface="Calibri" panose="020F0502020204030204" pitchFamily="34" charset="0"/>
              <a:cs typeface="Times New Roman" panose="02020603050405020304" pitchFamily="18" charset="0"/>
            </a:endParaRPr>
          </a:p>
        </p:txBody>
      </p:sp>
      <p:sp>
        <p:nvSpPr>
          <p:cNvPr id="6" name="Date Placeholder 5">
            <a:extLst>
              <a:ext uri="{FF2B5EF4-FFF2-40B4-BE49-F238E27FC236}">
                <a16:creationId xmlns:a16="http://schemas.microsoft.com/office/drawing/2014/main" id="{0EB02C5A-D846-4830-B503-0BA6243F1095}"/>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91491771-C2C4-E235-ADB1-64C72D1E88ED}"/>
              </a:ext>
            </a:extLst>
          </p:cNvPr>
          <p:cNvSpPr>
            <a:spLocks noGrp="1"/>
          </p:cNvSpPr>
          <p:nvPr>
            <p:ph type="sldNum" sz="quarter" idx="12"/>
          </p:nvPr>
        </p:nvSpPr>
        <p:spPr/>
        <p:txBody>
          <a:bodyPr/>
          <a:lstStyle/>
          <a:p>
            <a:fld id="{1BC7DB03-7057-184B-9DF0-B5FFC5E3886A}" type="slidenum">
              <a:rPr lang="en-US" smtClean="0"/>
              <a:t>5</a:t>
            </a:fld>
            <a:endParaRPr lang="en-US" dirty="0"/>
          </a:p>
        </p:txBody>
      </p:sp>
    </p:spTree>
    <p:extLst>
      <p:ext uri="{BB962C8B-B14F-4D97-AF65-F5344CB8AC3E}">
        <p14:creationId xmlns:p14="http://schemas.microsoft.com/office/powerpoint/2010/main" val="218398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5992"/>
          </a:xfrm>
        </p:spPr>
        <p:txBody>
          <a:bodyPr/>
          <a:lstStyle/>
          <a:p>
            <a:r>
              <a:rPr lang="en-US" b="1" dirty="0"/>
              <a:t>Link 2 - Teaching Certificate &amp; License Search</a:t>
            </a:r>
          </a:p>
        </p:txBody>
      </p:sp>
      <p:pic>
        <p:nvPicPr>
          <p:cNvPr id="5" name="Picture 4"/>
          <p:cNvPicPr>
            <a:picLocks noChangeAspect="1"/>
          </p:cNvPicPr>
          <p:nvPr/>
        </p:nvPicPr>
        <p:blipFill>
          <a:blip r:embed="rId3"/>
          <a:stretch>
            <a:fillRect/>
          </a:stretch>
        </p:blipFill>
        <p:spPr>
          <a:xfrm>
            <a:off x="780636" y="1833507"/>
            <a:ext cx="7879080" cy="4426450"/>
          </a:xfrm>
          <a:prstGeom prst="rect">
            <a:avLst/>
          </a:prstGeom>
          <a:ln>
            <a:solidFill>
              <a:schemeClr val="tx1"/>
            </a:solidFill>
          </a:ln>
        </p:spPr>
      </p:pic>
      <p:sp>
        <p:nvSpPr>
          <p:cNvPr id="6" name="Oval 5"/>
          <p:cNvSpPr/>
          <p:nvPr/>
        </p:nvSpPr>
        <p:spPr>
          <a:xfrm>
            <a:off x="5933037" y="4155541"/>
            <a:ext cx="1137719" cy="3168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8682540" y="1141731"/>
            <a:ext cx="3097036" cy="4749196"/>
          </a:xfrm>
          <a:prstGeom prst="rect">
            <a:avLst/>
          </a:prstGeom>
          <a:ln>
            <a:solidFill>
              <a:schemeClr val="tx1"/>
            </a:solidFill>
          </a:ln>
        </p:spPr>
      </p:pic>
      <p:sp>
        <p:nvSpPr>
          <p:cNvPr id="8" name="TextBox 7"/>
          <p:cNvSpPr txBox="1"/>
          <p:nvPr/>
        </p:nvSpPr>
        <p:spPr>
          <a:xfrm>
            <a:off x="3910754" y="1076781"/>
            <a:ext cx="4033476" cy="1200329"/>
          </a:xfrm>
          <a:prstGeom prst="rect">
            <a:avLst/>
          </a:prstGeom>
          <a:solidFill>
            <a:schemeClr val="bg1"/>
          </a:solidFill>
          <a:ln>
            <a:solidFill>
              <a:schemeClr val="tx1"/>
            </a:solidFill>
          </a:ln>
        </p:spPr>
        <p:txBody>
          <a:bodyPr wrap="none" rtlCol="0">
            <a:spAutoFit/>
          </a:bodyPr>
          <a:lstStyle/>
          <a:p>
            <a:r>
              <a:rPr lang="en-US" sz="2400" b="1" dirty="0"/>
              <a:t>Click on the Cert/</a:t>
            </a:r>
            <a:r>
              <a:rPr lang="en-US" sz="2400" b="1" dirty="0" err="1"/>
              <a:t>Lic</a:t>
            </a:r>
            <a:r>
              <a:rPr lang="en-US" sz="2400" b="1" dirty="0"/>
              <a:t>. Type link</a:t>
            </a:r>
          </a:p>
          <a:p>
            <a:r>
              <a:rPr lang="en-US" sz="2400" b="1" dirty="0"/>
              <a:t>to see a list of License Types </a:t>
            </a:r>
          </a:p>
          <a:p>
            <a:r>
              <a:rPr lang="en-US" sz="2400" b="1" dirty="0"/>
              <a:t>(this is not a complete list)</a:t>
            </a:r>
          </a:p>
        </p:txBody>
      </p:sp>
      <p:cxnSp>
        <p:nvCxnSpPr>
          <p:cNvPr id="10" name="Straight Arrow Connector 9"/>
          <p:cNvCxnSpPr/>
          <p:nvPr/>
        </p:nvCxnSpPr>
        <p:spPr>
          <a:xfrm flipH="1">
            <a:off x="6301212" y="2277110"/>
            <a:ext cx="769545" cy="1878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944230" y="1368084"/>
            <a:ext cx="666370" cy="3690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3534" y="5205742"/>
            <a:ext cx="4397486" cy="1200329"/>
          </a:xfrm>
          <a:prstGeom prst="rect">
            <a:avLst/>
          </a:prstGeom>
          <a:solidFill>
            <a:schemeClr val="bg1"/>
          </a:solidFill>
          <a:ln>
            <a:solidFill>
              <a:schemeClr val="tx1"/>
            </a:solidFill>
          </a:ln>
        </p:spPr>
        <p:txBody>
          <a:bodyPr wrap="none" rtlCol="0">
            <a:spAutoFit/>
          </a:bodyPr>
          <a:lstStyle/>
          <a:p>
            <a:r>
              <a:rPr lang="en-US" sz="2400" b="1" dirty="0"/>
              <a:t>999370 - General Education K-12 </a:t>
            </a:r>
          </a:p>
          <a:p>
            <a:r>
              <a:rPr lang="en-US" sz="2400" b="1" dirty="0"/>
              <a:t>and 999800 Career-Technical </a:t>
            </a:r>
          </a:p>
          <a:p>
            <a:r>
              <a:rPr lang="en-US" sz="2400" b="1" dirty="0"/>
              <a:t>Programs/Career Pathways </a:t>
            </a:r>
            <a:endParaRPr lang="en-US" sz="2400" dirty="0"/>
          </a:p>
        </p:txBody>
      </p:sp>
      <p:cxnSp>
        <p:nvCxnSpPr>
          <p:cNvPr id="22" name="Straight Arrow Connector 21"/>
          <p:cNvCxnSpPr/>
          <p:nvPr/>
        </p:nvCxnSpPr>
        <p:spPr>
          <a:xfrm flipV="1">
            <a:off x="4150219" y="3730029"/>
            <a:ext cx="1062535" cy="1475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773669" y="3458672"/>
            <a:ext cx="1346473" cy="2533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6CFE5F12-6E9F-46EC-8679-002EDBC16D85}"/>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EA5C997-A8DE-95D2-74EC-55C2F3395F6F}"/>
              </a:ext>
            </a:extLst>
          </p:cNvPr>
          <p:cNvSpPr>
            <a:spLocks noGrp="1"/>
          </p:cNvSpPr>
          <p:nvPr>
            <p:ph type="sldNum" sz="quarter" idx="12"/>
          </p:nvPr>
        </p:nvSpPr>
        <p:spPr/>
        <p:txBody>
          <a:bodyPr/>
          <a:lstStyle/>
          <a:p>
            <a:fld id="{1BC7DB03-7057-184B-9DF0-B5FFC5E3886A}" type="slidenum">
              <a:rPr lang="en-US" smtClean="0"/>
              <a:t>50</a:t>
            </a:fld>
            <a:endParaRPr lang="en-US" dirty="0"/>
          </a:p>
        </p:txBody>
      </p:sp>
    </p:spTree>
    <p:extLst>
      <p:ext uri="{BB962C8B-B14F-4D97-AF65-F5344CB8AC3E}">
        <p14:creationId xmlns:p14="http://schemas.microsoft.com/office/powerpoint/2010/main" val="314591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0" grpId="0" animBg="1"/>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1235"/>
          </a:xfrm>
        </p:spPr>
        <p:txBody>
          <a:bodyPr/>
          <a:lstStyle/>
          <a:p>
            <a:r>
              <a:rPr lang="en-US" b="1" dirty="0"/>
              <a:t>Search for Valid Subjects</a:t>
            </a:r>
          </a:p>
        </p:txBody>
      </p:sp>
      <p:pic>
        <p:nvPicPr>
          <p:cNvPr id="5" name="Content Placeholder 4"/>
          <p:cNvPicPr>
            <a:picLocks noGrp="1" noChangeAspect="1"/>
          </p:cNvPicPr>
          <p:nvPr>
            <p:ph idx="1"/>
          </p:nvPr>
        </p:nvPicPr>
        <p:blipFill rotWithShape="1">
          <a:blip r:embed="rId3"/>
          <a:srcRect b="7459"/>
          <a:stretch/>
        </p:blipFill>
        <p:spPr>
          <a:xfrm>
            <a:off x="819453" y="1145774"/>
            <a:ext cx="8315493" cy="5401338"/>
          </a:xfrm>
          <a:prstGeom prst="rect">
            <a:avLst/>
          </a:prstGeom>
          <a:ln>
            <a:solidFill>
              <a:schemeClr val="tx1"/>
            </a:solidFill>
          </a:ln>
        </p:spPr>
      </p:pic>
      <p:sp>
        <p:nvSpPr>
          <p:cNvPr id="3" name="TextBox 2"/>
          <p:cNvSpPr txBox="1"/>
          <p:nvPr/>
        </p:nvSpPr>
        <p:spPr>
          <a:xfrm>
            <a:off x="8196944" y="673399"/>
            <a:ext cx="3633997" cy="1200329"/>
          </a:xfrm>
          <a:prstGeom prst="rect">
            <a:avLst/>
          </a:prstGeom>
          <a:solidFill>
            <a:schemeClr val="bg1"/>
          </a:solidFill>
          <a:ln>
            <a:solidFill>
              <a:schemeClr val="tx1"/>
            </a:solidFill>
          </a:ln>
        </p:spPr>
        <p:txBody>
          <a:bodyPr wrap="square" rtlCol="0">
            <a:spAutoFit/>
          </a:bodyPr>
          <a:lstStyle/>
          <a:p>
            <a:r>
              <a:rPr lang="en-US" sz="2400" b="1" dirty="0"/>
              <a:t>Search by Certification/</a:t>
            </a:r>
          </a:p>
          <a:p>
            <a:r>
              <a:rPr lang="en-US" sz="2400" b="1" dirty="0"/>
              <a:t>License Type and Teaching Fields and Endorsements </a:t>
            </a:r>
          </a:p>
        </p:txBody>
      </p:sp>
      <p:sp>
        <p:nvSpPr>
          <p:cNvPr id="6" name="Rectangle 5"/>
          <p:cNvSpPr/>
          <p:nvPr/>
        </p:nvSpPr>
        <p:spPr>
          <a:xfrm>
            <a:off x="7134886" y="2430583"/>
            <a:ext cx="1062058" cy="516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cxnSpLocks/>
            <a:stCxn id="3" idx="2"/>
          </p:cNvCxnSpPr>
          <p:nvPr/>
        </p:nvCxnSpPr>
        <p:spPr>
          <a:xfrm flipH="1">
            <a:off x="8144347" y="1873728"/>
            <a:ext cx="1869596" cy="7370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33331" y="3929653"/>
            <a:ext cx="5003229" cy="1569660"/>
          </a:xfrm>
          <a:prstGeom prst="rect">
            <a:avLst/>
          </a:prstGeom>
          <a:solidFill>
            <a:schemeClr val="bg1"/>
          </a:solidFill>
          <a:ln>
            <a:solidFill>
              <a:schemeClr val="tx1"/>
            </a:solidFill>
          </a:ln>
        </p:spPr>
        <p:txBody>
          <a:bodyPr wrap="none" rtlCol="0">
            <a:spAutoFit/>
          </a:bodyPr>
          <a:lstStyle/>
          <a:p>
            <a:r>
              <a:rPr lang="en-US" sz="2400" b="1" dirty="0"/>
              <a:t>Results are a list of subject codes and </a:t>
            </a:r>
          </a:p>
          <a:p>
            <a:r>
              <a:rPr lang="en-US" sz="2400" b="1" dirty="0"/>
              <a:t>grades that this combination of </a:t>
            </a:r>
          </a:p>
          <a:p>
            <a:r>
              <a:rPr lang="en-US" sz="2400" b="1" dirty="0"/>
              <a:t>Certification/License Type and codes </a:t>
            </a:r>
          </a:p>
          <a:p>
            <a:r>
              <a:rPr lang="en-US" sz="2400" b="1" dirty="0"/>
              <a:t>is properly certified to teach</a:t>
            </a:r>
          </a:p>
        </p:txBody>
      </p:sp>
      <p:cxnSp>
        <p:nvCxnSpPr>
          <p:cNvPr id="9" name="Straight Arrow Connector 8"/>
          <p:cNvCxnSpPr>
            <a:cxnSpLocks/>
          </p:cNvCxnSpPr>
          <p:nvPr/>
        </p:nvCxnSpPr>
        <p:spPr>
          <a:xfrm flipH="1">
            <a:off x="5638801" y="5390394"/>
            <a:ext cx="994530" cy="8144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E7C68041-A644-4178-A6E3-70FD832A230D}"/>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EEA07ABA-AD6B-09E6-929D-FF0C760864C8}"/>
              </a:ext>
            </a:extLst>
          </p:cNvPr>
          <p:cNvSpPr>
            <a:spLocks noGrp="1"/>
          </p:cNvSpPr>
          <p:nvPr>
            <p:ph type="sldNum" sz="quarter" idx="12"/>
          </p:nvPr>
        </p:nvSpPr>
        <p:spPr/>
        <p:txBody>
          <a:bodyPr/>
          <a:lstStyle/>
          <a:p>
            <a:fld id="{1BC7DB03-7057-184B-9DF0-B5FFC5E3886A}" type="slidenum">
              <a:rPr lang="en-US" smtClean="0"/>
              <a:t>51</a:t>
            </a:fld>
            <a:endParaRPr lang="en-US" dirty="0"/>
          </a:p>
        </p:txBody>
      </p:sp>
    </p:spTree>
    <p:extLst>
      <p:ext uri="{BB962C8B-B14F-4D97-AF65-F5344CB8AC3E}">
        <p14:creationId xmlns:p14="http://schemas.microsoft.com/office/powerpoint/2010/main" val="161846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9795"/>
          </a:xfrm>
        </p:spPr>
        <p:txBody>
          <a:bodyPr/>
          <a:lstStyle/>
          <a:p>
            <a:r>
              <a:rPr lang="en-US" b="1" dirty="0"/>
              <a:t>Search for Valid Certificates/Licenses </a:t>
            </a:r>
          </a:p>
        </p:txBody>
      </p:sp>
      <p:pic>
        <p:nvPicPr>
          <p:cNvPr id="6" name="Picture 5"/>
          <p:cNvPicPr>
            <a:picLocks noChangeAspect="1"/>
          </p:cNvPicPr>
          <p:nvPr/>
        </p:nvPicPr>
        <p:blipFill>
          <a:blip r:embed="rId3"/>
          <a:stretch>
            <a:fillRect/>
          </a:stretch>
        </p:blipFill>
        <p:spPr>
          <a:xfrm>
            <a:off x="838200" y="1128756"/>
            <a:ext cx="8943109" cy="5420309"/>
          </a:xfrm>
          <a:prstGeom prst="rect">
            <a:avLst/>
          </a:prstGeom>
        </p:spPr>
      </p:pic>
      <p:sp>
        <p:nvSpPr>
          <p:cNvPr id="5" name="Rectangle 4"/>
          <p:cNvSpPr/>
          <p:nvPr/>
        </p:nvSpPr>
        <p:spPr>
          <a:xfrm>
            <a:off x="3676073" y="2660073"/>
            <a:ext cx="840509" cy="397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6090" y="3057236"/>
            <a:ext cx="1848583" cy="830997"/>
          </a:xfrm>
          <a:prstGeom prst="rect">
            <a:avLst/>
          </a:prstGeom>
          <a:solidFill>
            <a:schemeClr val="bg1"/>
          </a:solidFill>
          <a:ln>
            <a:solidFill>
              <a:schemeClr val="tx1"/>
            </a:solidFill>
          </a:ln>
        </p:spPr>
        <p:txBody>
          <a:bodyPr wrap="none" rtlCol="0">
            <a:spAutoFit/>
          </a:bodyPr>
          <a:lstStyle/>
          <a:p>
            <a:r>
              <a:rPr lang="en-US" sz="2400" b="1" dirty="0"/>
              <a:t>Search by </a:t>
            </a:r>
          </a:p>
          <a:p>
            <a:r>
              <a:rPr lang="en-US" sz="2400" b="1" dirty="0"/>
              <a:t>Subject Code</a:t>
            </a:r>
          </a:p>
        </p:txBody>
      </p:sp>
      <p:cxnSp>
        <p:nvCxnSpPr>
          <p:cNvPr id="9" name="Straight Arrow Connector 8"/>
          <p:cNvCxnSpPr/>
          <p:nvPr/>
        </p:nvCxnSpPr>
        <p:spPr>
          <a:xfrm flipV="1">
            <a:off x="2824673" y="2884826"/>
            <a:ext cx="851400" cy="4587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556000" y="4450583"/>
            <a:ext cx="794327" cy="3043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44327" y="4452389"/>
            <a:ext cx="794327" cy="3043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11146" y="3114195"/>
            <a:ext cx="5723618" cy="1200329"/>
          </a:xfrm>
          <a:prstGeom prst="rect">
            <a:avLst/>
          </a:prstGeom>
          <a:solidFill>
            <a:schemeClr val="bg1"/>
          </a:solidFill>
          <a:ln>
            <a:solidFill>
              <a:schemeClr val="tx1"/>
            </a:solidFill>
          </a:ln>
        </p:spPr>
        <p:txBody>
          <a:bodyPr wrap="square" rtlCol="0">
            <a:spAutoFit/>
          </a:bodyPr>
          <a:lstStyle/>
          <a:p>
            <a:r>
              <a:rPr lang="en-US" sz="2400" b="1" dirty="0"/>
              <a:t>Results are lists of certificates/licenses along with teaching fields and grade levels that can teach this subject code</a:t>
            </a:r>
          </a:p>
        </p:txBody>
      </p:sp>
      <p:sp>
        <p:nvSpPr>
          <p:cNvPr id="3" name="Date Placeholder 2">
            <a:extLst>
              <a:ext uri="{FF2B5EF4-FFF2-40B4-BE49-F238E27FC236}">
                <a16:creationId xmlns:a16="http://schemas.microsoft.com/office/drawing/2014/main" id="{7EF3161E-EE22-465B-9F60-8E84C8A8514C}"/>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0D9F9802-07D4-23C2-44FF-575259193350}"/>
              </a:ext>
            </a:extLst>
          </p:cNvPr>
          <p:cNvSpPr>
            <a:spLocks noGrp="1"/>
          </p:cNvSpPr>
          <p:nvPr>
            <p:ph type="sldNum" sz="quarter" idx="12"/>
          </p:nvPr>
        </p:nvSpPr>
        <p:spPr/>
        <p:txBody>
          <a:bodyPr/>
          <a:lstStyle/>
          <a:p>
            <a:fld id="{1BC7DB03-7057-184B-9DF0-B5FFC5E3886A}" type="slidenum">
              <a:rPr lang="en-US" smtClean="0"/>
              <a:t>52</a:t>
            </a:fld>
            <a:endParaRPr lang="en-US" dirty="0"/>
          </a:p>
        </p:txBody>
      </p:sp>
    </p:spTree>
    <p:extLst>
      <p:ext uri="{BB962C8B-B14F-4D97-AF65-F5344CB8AC3E}">
        <p14:creationId xmlns:p14="http://schemas.microsoft.com/office/powerpoint/2010/main" val="60475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2"/>
            <a:ext cx="6172200" cy="4424485"/>
          </a:xfrm>
        </p:spPr>
        <p:txBody>
          <a:bodyPr/>
          <a:lstStyle/>
          <a:p>
            <a:r>
              <a:rPr lang="en-US" dirty="0"/>
              <a:t>Are you able to use the CORE Educator Search Tool to view certification data? </a:t>
            </a:r>
          </a:p>
          <a:p>
            <a:r>
              <a:rPr lang="en-US" dirty="0"/>
              <a:t>Can you search using the Certification and Licensure Search by certification or subject code?</a:t>
            </a:r>
          </a:p>
          <a:p>
            <a:r>
              <a:rPr lang="en-US" dirty="0"/>
              <a:t>Are you involving your district’s Human Resources staff in this process? </a:t>
            </a:r>
          </a:p>
          <a:p>
            <a:endParaRPr lang="en-US" dirty="0"/>
          </a:p>
        </p:txBody>
      </p:sp>
      <p:sp>
        <p:nvSpPr>
          <p:cNvPr id="4" name="Text Placeholder 3"/>
          <p:cNvSpPr>
            <a:spLocks noGrp="1"/>
          </p:cNvSpPr>
          <p:nvPr>
            <p:ph type="body" sz="half" idx="2"/>
          </p:nvPr>
        </p:nvSpPr>
        <p:spPr>
          <a:xfrm>
            <a:off x="839788" y="2057400"/>
            <a:ext cx="3932237" cy="2990850"/>
          </a:xfrm>
        </p:spPr>
        <p:txBody>
          <a:bodyPr>
            <a:normAutofit/>
          </a:bodyPr>
          <a:lstStyle/>
          <a:p>
            <a:r>
              <a:rPr lang="en-US" sz="2400" dirty="0"/>
              <a:t>The TLC Status Report checks against the CORE database to determine if a teacher is properly certified to teach a specific course. Searching the database can aid in troubleshooting the report. </a:t>
            </a:r>
          </a:p>
        </p:txBody>
      </p:sp>
      <p:sp>
        <p:nvSpPr>
          <p:cNvPr id="6" name="Date Placeholder 5">
            <a:extLst>
              <a:ext uri="{FF2B5EF4-FFF2-40B4-BE49-F238E27FC236}">
                <a16:creationId xmlns:a16="http://schemas.microsoft.com/office/drawing/2014/main" id="{18962963-B6A9-4690-A34A-D3A2DCC037BB}"/>
              </a:ext>
            </a:extLst>
          </p:cNvPr>
          <p:cNvSpPr>
            <a:spLocks noGrp="1"/>
          </p:cNvSpPr>
          <p:nvPr>
            <p:ph type="dt" sz="half" idx="10"/>
          </p:nvPr>
        </p:nvSpPr>
        <p:spPr/>
        <p:txBody>
          <a:bodyPr/>
          <a:lstStyle/>
          <a:p>
            <a:r>
              <a:rPr lang="en-US"/>
              <a:t>12/08/2022</a:t>
            </a:r>
            <a:endParaRPr lang="en-US" dirty="0"/>
          </a:p>
        </p:txBody>
      </p:sp>
      <p:sp>
        <p:nvSpPr>
          <p:cNvPr id="5" name="Slide Number Placeholder 4">
            <a:extLst>
              <a:ext uri="{FF2B5EF4-FFF2-40B4-BE49-F238E27FC236}">
                <a16:creationId xmlns:a16="http://schemas.microsoft.com/office/drawing/2014/main" id="{CA2644E4-A463-6C06-C77F-672CE8B061BD}"/>
              </a:ext>
            </a:extLst>
          </p:cNvPr>
          <p:cNvSpPr>
            <a:spLocks noGrp="1"/>
          </p:cNvSpPr>
          <p:nvPr>
            <p:ph type="sldNum" sz="quarter" idx="12"/>
          </p:nvPr>
        </p:nvSpPr>
        <p:spPr/>
        <p:txBody>
          <a:bodyPr/>
          <a:lstStyle/>
          <a:p>
            <a:fld id="{1BC7DB03-7057-184B-9DF0-B5FFC5E3886A}" type="slidenum">
              <a:rPr lang="en-US" smtClean="0"/>
              <a:t>53</a:t>
            </a:fld>
            <a:endParaRPr lang="en-US" dirty="0"/>
          </a:p>
        </p:txBody>
      </p:sp>
    </p:spTree>
    <p:extLst>
      <p:ext uri="{BB962C8B-B14F-4D97-AF65-F5344CB8AC3E}">
        <p14:creationId xmlns:p14="http://schemas.microsoft.com/office/powerpoint/2010/main" val="281297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887415"/>
            <a:ext cx="10439399" cy="1793630"/>
          </a:xfrm>
        </p:spPr>
        <p:txBody>
          <a:bodyPr>
            <a:normAutofit/>
          </a:bodyPr>
          <a:lstStyle/>
          <a:p>
            <a:r>
              <a:rPr lang="en-US" b="1" dirty="0"/>
              <a:t>TLC Status Report Result Codes </a:t>
            </a:r>
          </a:p>
        </p:txBody>
      </p:sp>
    </p:spTree>
    <p:extLst>
      <p:ext uri="{BB962C8B-B14F-4D97-AF65-F5344CB8AC3E}">
        <p14:creationId xmlns:p14="http://schemas.microsoft.com/office/powerpoint/2010/main" val="644917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lstStyle/>
          <a:p>
            <a:r>
              <a:rPr lang="en-US" b="1" dirty="0"/>
              <a:t>Properly Certified Result </a:t>
            </a:r>
            <a:r>
              <a:rPr lang="en-US" b="1" dirty="0" smtClean="0"/>
              <a:t>Codes </a:t>
            </a:r>
            <a:r>
              <a:rPr lang="en-US" b="1" dirty="0" smtClean="0">
                <a:solidFill>
                  <a:srgbClr val="FF0000"/>
                </a:solidFill>
              </a:rPr>
              <a:t>L</a:t>
            </a:r>
            <a:endParaRPr lang="en-US" b="1" dirty="0">
              <a:solidFill>
                <a:srgbClr val="FF0000"/>
              </a:solidFill>
            </a:endParaRPr>
          </a:p>
        </p:txBody>
      </p:sp>
      <p:sp>
        <p:nvSpPr>
          <p:cNvPr id="3" name="Content Placeholder 2"/>
          <p:cNvSpPr>
            <a:spLocks noGrp="1"/>
          </p:cNvSpPr>
          <p:nvPr>
            <p:ph idx="1"/>
          </p:nvPr>
        </p:nvSpPr>
        <p:spPr>
          <a:xfrm>
            <a:off x="838200" y="1524000"/>
            <a:ext cx="10515600" cy="4477966"/>
          </a:xfrm>
        </p:spPr>
        <p:txBody>
          <a:bodyPr/>
          <a:lstStyle/>
          <a:p>
            <a:r>
              <a:rPr lang="en-US" sz="3200" b="1" dirty="0"/>
              <a:t>Filter on TLC Result Code TL0001 </a:t>
            </a:r>
            <a:r>
              <a:rPr lang="en-US" sz="3200" dirty="0"/>
              <a:t>(Informational)</a:t>
            </a:r>
          </a:p>
          <a:p>
            <a:pPr lvl="1"/>
            <a:r>
              <a:rPr lang="en-US" sz="2800" dirty="0"/>
              <a:t>Core Course </a:t>
            </a:r>
          </a:p>
          <a:p>
            <a:pPr lvl="1"/>
            <a:r>
              <a:rPr lang="en-US" sz="2800" dirty="0"/>
              <a:t>Proper Cert Flag = Y</a:t>
            </a:r>
          </a:p>
          <a:p>
            <a:r>
              <a:rPr lang="en-US" sz="3200" b="1" dirty="0"/>
              <a:t>Filter on TLC Result Code TL0002 </a:t>
            </a:r>
            <a:r>
              <a:rPr lang="en-US" sz="3200" dirty="0"/>
              <a:t>(Informational)</a:t>
            </a:r>
          </a:p>
          <a:p>
            <a:pPr lvl="1"/>
            <a:r>
              <a:rPr lang="en-US" sz="2800" dirty="0"/>
              <a:t>Not Core Course</a:t>
            </a:r>
          </a:p>
          <a:p>
            <a:pPr lvl="1"/>
            <a:r>
              <a:rPr lang="en-US" sz="2800" dirty="0"/>
              <a:t>Proper Cert Flag = Y</a:t>
            </a:r>
          </a:p>
          <a:p>
            <a:r>
              <a:rPr lang="en-US" sz="3200" dirty="0"/>
              <a:t>Verify the data to be correct and complete</a:t>
            </a:r>
          </a:p>
        </p:txBody>
      </p:sp>
      <p:sp>
        <p:nvSpPr>
          <p:cNvPr id="5" name="Date Placeholder 4">
            <a:extLst>
              <a:ext uri="{FF2B5EF4-FFF2-40B4-BE49-F238E27FC236}">
                <a16:creationId xmlns:a16="http://schemas.microsoft.com/office/drawing/2014/main" id="{37EC06DD-CAD1-4896-BBB4-139D764336F2}"/>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D655C65-524B-CA51-505B-84A2787AA6C0}"/>
              </a:ext>
            </a:extLst>
          </p:cNvPr>
          <p:cNvSpPr>
            <a:spLocks noGrp="1"/>
          </p:cNvSpPr>
          <p:nvPr>
            <p:ph type="sldNum" sz="quarter" idx="12"/>
          </p:nvPr>
        </p:nvSpPr>
        <p:spPr/>
        <p:txBody>
          <a:bodyPr/>
          <a:lstStyle/>
          <a:p>
            <a:fld id="{1BC7DB03-7057-184B-9DF0-B5FFC5E3886A}" type="slidenum">
              <a:rPr lang="en-US" smtClean="0"/>
              <a:t>55</a:t>
            </a:fld>
            <a:endParaRPr lang="en-US" dirty="0"/>
          </a:p>
        </p:txBody>
      </p:sp>
    </p:spTree>
    <p:extLst>
      <p:ext uri="{BB962C8B-B14F-4D97-AF65-F5344CB8AC3E}">
        <p14:creationId xmlns:p14="http://schemas.microsoft.com/office/powerpoint/2010/main" val="344649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1939"/>
          </a:xfrm>
        </p:spPr>
        <p:txBody>
          <a:bodyPr>
            <a:normAutofit fontScale="90000"/>
          </a:bodyPr>
          <a:lstStyle/>
          <a:p>
            <a:r>
              <a:rPr lang="en-US" sz="4900" b="1" dirty="0"/>
              <a:t/>
            </a:r>
            <a:br>
              <a:rPr lang="en-US" sz="4900" b="1" dirty="0"/>
            </a:br>
            <a:r>
              <a:rPr lang="en-US" sz="4900" b="1" dirty="0"/>
              <a:t>Not Properly Certified - No Students in Course</a:t>
            </a:r>
            <a:r>
              <a:rPr lang="en-US" dirty="0"/>
              <a:t/>
            </a:r>
            <a:br>
              <a:rPr lang="en-US" dirty="0"/>
            </a:br>
            <a:endParaRPr lang="en-US" b="1" dirty="0"/>
          </a:p>
        </p:txBody>
      </p:sp>
      <p:sp>
        <p:nvSpPr>
          <p:cNvPr id="3" name="Content Placeholder 2"/>
          <p:cNvSpPr>
            <a:spLocks noGrp="1"/>
          </p:cNvSpPr>
          <p:nvPr>
            <p:ph idx="1"/>
          </p:nvPr>
        </p:nvSpPr>
        <p:spPr>
          <a:xfrm>
            <a:off x="838200" y="1610591"/>
            <a:ext cx="10515600" cy="4218709"/>
          </a:xfrm>
        </p:spPr>
        <p:txBody>
          <a:bodyPr>
            <a:normAutofit/>
          </a:bodyPr>
          <a:lstStyle/>
          <a:p>
            <a:pPr marL="0" indent="0">
              <a:buNone/>
            </a:pPr>
            <a:r>
              <a:rPr lang="en-US" sz="3200" b="1" dirty="0"/>
              <a:t>Filter on TLC Result Code TL0005 </a:t>
            </a:r>
            <a:r>
              <a:rPr lang="en-US" sz="3200" dirty="0"/>
              <a:t>(Critical)</a:t>
            </a:r>
          </a:p>
          <a:p>
            <a:pPr lvl="1"/>
            <a:r>
              <a:rPr lang="en-US" sz="2800" dirty="0"/>
              <a:t>Student Grade Count columns for this course will contain blank values </a:t>
            </a:r>
          </a:p>
          <a:p>
            <a:pPr lvl="1"/>
            <a:r>
              <a:rPr lang="en-US" sz="2800" dirty="0"/>
              <a:t>Verify that no students are enrolled in the course </a:t>
            </a:r>
          </a:p>
          <a:p>
            <a:pPr lvl="2"/>
            <a:r>
              <a:rPr lang="en-US" sz="2400" dirty="0"/>
              <a:t>These courses will not negatively impact the LRC and can be reported, however, the row will remain as a critical</a:t>
            </a:r>
          </a:p>
          <a:p>
            <a:pPr lvl="2"/>
            <a:r>
              <a:rPr lang="en-US" sz="2400" dirty="0"/>
              <a:t>These courses could negatively impact CTE funding. If this is a future term course, schedule students into the course or you will need to request an override from CTE if it is not CTE FTE funded</a:t>
            </a:r>
          </a:p>
        </p:txBody>
      </p:sp>
      <p:sp>
        <p:nvSpPr>
          <p:cNvPr id="5" name="Date Placeholder 4">
            <a:extLst>
              <a:ext uri="{FF2B5EF4-FFF2-40B4-BE49-F238E27FC236}">
                <a16:creationId xmlns:a16="http://schemas.microsoft.com/office/drawing/2014/main" id="{05009CFC-FE40-4D8B-B849-C1406DDC4332}"/>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78C5F0BA-1967-380A-12E6-8F5D00F4DB3D}"/>
              </a:ext>
            </a:extLst>
          </p:cNvPr>
          <p:cNvSpPr>
            <a:spLocks noGrp="1"/>
          </p:cNvSpPr>
          <p:nvPr>
            <p:ph type="sldNum" sz="quarter" idx="12"/>
          </p:nvPr>
        </p:nvSpPr>
        <p:spPr/>
        <p:txBody>
          <a:bodyPr/>
          <a:lstStyle/>
          <a:p>
            <a:fld id="{1BC7DB03-7057-184B-9DF0-B5FFC5E3886A}" type="slidenum">
              <a:rPr lang="en-US" smtClean="0"/>
              <a:t>56</a:t>
            </a:fld>
            <a:endParaRPr lang="en-US" dirty="0"/>
          </a:p>
        </p:txBody>
      </p:sp>
    </p:spTree>
    <p:extLst>
      <p:ext uri="{BB962C8B-B14F-4D97-AF65-F5344CB8AC3E}">
        <p14:creationId xmlns:p14="http://schemas.microsoft.com/office/powerpoint/2010/main" val="30449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049000" cy="917409"/>
          </a:xfrm>
        </p:spPr>
        <p:txBody>
          <a:bodyPr>
            <a:normAutofit fontScale="90000"/>
          </a:bodyPr>
          <a:lstStyle/>
          <a:p>
            <a:r>
              <a:rPr lang="en-US" sz="4900" b="1" dirty="0"/>
              <a:t/>
            </a:r>
            <a:br>
              <a:rPr lang="en-US" sz="4900" b="1" dirty="0"/>
            </a:br>
            <a:r>
              <a:rPr lang="en-US" b="1" dirty="0"/>
              <a:t>Not </a:t>
            </a:r>
            <a:r>
              <a:rPr lang="en-US" sz="4700" b="1" dirty="0"/>
              <a:t>Properly</a:t>
            </a:r>
            <a:r>
              <a:rPr lang="en-US" b="1" dirty="0"/>
              <a:t> Certified - No Students in Course, cont’d</a:t>
            </a:r>
            <a:r>
              <a:rPr lang="en-US" dirty="0"/>
              <a:t/>
            </a:r>
            <a:br>
              <a:rPr lang="en-US" dirty="0"/>
            </a:br>
            <a:endParaRPr lang="en-US" b="1" dirty="0"/>
          </a:p>
        </p:txBody>
      </p:sp>
      <p:sp>
        <p:nvSpPr>
          <p:cNvPr id="3" name="Content Placeholder 2"/>
          <p:cNvSpPr>
            <a:spLocks noGrp="1"/>
          </p:cNvSpPr>
          <p:nvPr>
            <p:ph idx="1"/>
          </p:nvPr>
        </p:nvSpPr>
        <p:spPr>
          <a:xfrm>
            <a:off x="865909" y="1366888"/>
            <a:ext cx="11049000" cy="5491112"/>
          </a:xfrm>
        </p:spPr>
        <p:txBody>
          <a:bodyPr>
            <a:normAutofit/>
          </a:bodyPr>
          <a:lstStyle/>
          <a:p>
            <a:pPr marL="0" indent="0">
              <a:buNone/>
            </a:pPr>
            <a:r>
              <a:rPr lang="en-US" sz="3200" b="1" dirty="0"/>
              <a:t>Continue filtering on TLC Result Code TL0005 </a:t>
            </a:r>
            <a:r>
              <a:rPr lang="en-US" sz="3200" dirty="0"/>
              <a:t>(Critical)</a:t>
            </a:r>
          </a:p>
          <a:p>
            <a:pPr lvl="1"/>
            <a:r>
              <a:rPr lang="en-US" sz="2800" dirty="0"/>
              <a:t>Are there students being reported as enrolled in the course?</a:t>
            </a:r>
          </a:p>
          <a:p>
            <a:pPr lvl="2"/>
            <a:r>
              <a:rPr lang="en-US" sz="2800" dirty="0"/>
              <a:t>Check the dates to be sure they are aligned</a:t>
            </a:r>
          </a:p>
          <a:p>
            <a:pPr lvl="3"/>
            <a:r>
              <a:rPr lang="en-US" sz="2400" dirty="0"/>
              <a:t>Calendar start and end dates </a:t>
            </a:r>
          </a:p>
          <a:p>
            <a:pPr lvl="4"/>
            <a:r>
              <a:rPr lang="en-US" sz="2400" dirty="0"/>
              <a:t>Uses the most common calendar dates for the majority of students in the course </a:t>
            </a:r>
          </a:p>
          <a:p>
            <a:pPr lvl="3"/>
            <a:r>
              <a:rPr lang="en-US" sz="2400" dirty="0"/>
              <a:t>Course Master (CN) Record start and end dates </a:t>
            </a:r>
          </a:p>
          <a:p>
            <a:pPr lvl="3"/>
            <a:r>
              <a:rPr lang="en-US" sz="2400" dirty="0"/>
              <a:t>Staff Course (CU) Record start and end dates</a:t>
            </a:r>
          </a:p>
          <a:p>
            <a:pPr lvl="3"/>
            <a:r>
              <a:rPr lang="en-US" sz="2400" dirty="0"/>
              <a:t>Student Course (GN) Record enrollment start and end dates </a:t>
            </a:r>
          </a:p>
          <a:p>
            <a:pPr lvl="1"/>
            <a:r>
              <a:rPr lang="en-US" sz="2800" dirty="0"/>
              <a:t>If there are truly no students enrolled in the course at any point during the school year and this is not a CTE course, then result code can be ignored</a:t>
            </a:r>
          </a:p>
        </p:txBody>
      </p:sp>
      <p:sp>
        <p:nvSpPr>
          <p:cNvPr id="5" name="Date Placeholder 4">
            <a:extLst>
              <a:ext uri="{FF2B5EF4-FFF2-40B4-BE49-F238E27FC236}">
                <a16:creationId xmlns:a16="http://schemas.microsoft.com/office/drawing/2014/main" id="{79F8B14F-47C7-4AAE-A477-B35EF165F5BF}"/>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90695899-7D6E-CD6E-38F6-762747EF88A6}"/>
              </a:ext>
            </a:extLst>
          </p:cNvPr>
          <p:cNvSpPr>
            <a:spLocks noGrp="1"/>
          </p:cNvSpPr>
          <p:nvPr>
            <p:ph type="sldNum" sz="quarter" idx="12"/>
          </p:nvPr>
        </p:nvSpPr>
        <p:spPr/>
        <p:txBody>
          <a:bodyPr/>
          <a:lstStyle/>
          <a:p>
            <a:fld id="{1BC7DB03-7057-184B-9DF0-B5FFC5E3886A}" type="slidenum">
              <a:rPr lang="en-US" smtClean="0"/>
              <a:t>57</a:t>
            </a:fld>
            <a:endParaRPr lang="en-US" dirty="0"/>
          </a:p>
        </p:txBody>
      </p:sp>
    </p:spTree>
    <p:extLst>
      <p:ext uri="{BB962C8B-B14F-4D97-AF65-F5344CB8AC3E}">
        <p14:creationId xmlns:p14="http://schemas.microsoft.com/office/powerpoint/2010/main" val="33463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32" presetClass="emph" presetSubtype="0" fill="hold" nodeType="withEffect">
                                  <p:stCondLst>
                                    <p:cond delay="0"/>
                                  </p:stCondLst>
                                  <p:childTnLst>
                                    <p:animRot by="120000">
                                      <p:cBhvr>
                                        <p:cTn id="28" dur="200" fill="hold">
                                          <p:stCondLst>
                                            <p:cond delay="0"/>
                                          </p:stCondLst>
                                        </p:cTn>
                                        <p:tgtEl>
                                          <p:spTgt spid="3">
                                            <p:txEl>
                                              <p:pRg st="8" end="8"/>
                                            </p:txEl>
                                          </p:spTgt>
                                        </p:tgtEl>
                                        <p:attrNameLst>
                                          <p:attrName>r</p:attrName>
                                        </p:attrNameLst>
                                      </p:cBhvr>
                                    </p:animRot>
                                    <p:animRot by="-240000">
                                      <p:cBhvr>
                                        <p:cTn id="29" dur="400" fill="hold">
                                          <p:stCondLst>
                                            <p:cond delay="400"/>
                                          </p:stCondLst>
                                        </p:cTn>
                                        <p:tgtEl>
                                          <p:spTgt spid="3">
                                            <p:txEl>
                                              <p:pRg st="8" end="8"/>
                                            </p:txEl>
                                          </p:spTgt>
                                        </p:tgtEl>
                                        <p:attrNameLst>
                                          <p:attrName>r</p:attrName>
                                        </p:attrNameLst>
                                      </p:cBhvr>
                                    </p:animRot>
                                    <p:animRot by="240000">
                                      <p:cBhvr>
                                        <p:cTn id="30" dur="400" fill="hold">
                                          <p:stCondLst>
                                            <p:cond delay="800"/>
                                          </p:stCondLst>
                                        </p:cTn>
                                        <p:tgtEl>
                                          <p:spTgt spid="3">
                                            <p:txEl>
                                              <p:pRg st="8" end="8"/>
                                            </p:txEl>
                                          </p:spTgt>
                                        </p:tgtEl>
                                        <p:attrNameLst>
                                          <p:attrName>r</p:attrName>
                                        </p:attrNameLst>
                                      </p:cBhvr>
                                    </p:animRot>
                                    <p:animRot by="-240000">
                                      <p:cBhvr>
                                        <p:cTn id="31" dur="400" fill="hold">
                                          <p:stCondLst>
                                            <p:cond delay="1200"/>
                                          </p:stCondLst>
                                        </p:cTn>
                                        <p:tgtEl>
                                          <p:spTgt spid="3">
                                            <p:txEl>
                                              <p:pRg st="8" end="8"/>
                                            </p:txEl>
                                          </p:spTgt>
                                        </p:tgtEl>
                                        <p:attrNameLst>
                                          <p:attrName>r</p:attrName>
                                        </p:attrNameLst>
                                      </p:cBhvr>
                                    </p:animRot>
                                    <p:animRot by="120000">
                                      <p:cBhvr>
                                        <p:cTn id="32" dur="400" fill="hold">
                                          <p:stCondLst>
                                            <p:cond delay="160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6525"/>
            <a:ext cx="10515600" cy="1205387"/>
          </a:xfrm>
        </p:spPr>
        <p:txBody>
          <a:bodyPr/>
          <a:lstStyle/>
          <a:p>
            <a:r>
              <a:rPr lang="en-US" b="1" dirty="0"/>
              <a:t>Not Properly Certified – Credential/Course </a:t>
            </a:r>
          </a:p>
        </p:txBody>
      </p:sp>
      <p:sp>
        <p:nvSpPr>
          <p:cNvPr id="3" name="Content Placeholder 2"/>
          <p:cNvSpPr>
            <a:spLocks noGrp="1"/>
          </p:cNvSpPr>
          <p:nvPr>
            <p:ph idx="1"/>
          </p:nvPr>
        </p:nvSpPr>
        <p:spPr>
          <a:xfrm>
            <a:off x="945570" y="1341912"/>
            <a:ext cx="11246430" cy="5211288"/>
          </a:xfrm>
        </p:spPr>
        <p:txBody>
          <a:bodyPr>
            <a:normAutofit/>
          </a:bodyPr>
          <a:lstStyle/>
          <a:p>
            <a:pPr marL="0" indent="0">
              <a:buNone/>
            </a:pPr>
            <a:r>
              <a:rPr lang="en-US" sz="3200" dirty="0"/>
              <a:t>No Current Credential or Incorrect Student Population</a:t>
            </a:r>
          </a:p>
          <a:p>
            <a:pPr marL="0" indent="0">
              <a:buNone/>
            </a:pPr>
            <a:r>
              <a:rPr lang="en-US" sz="3200" b="1" dirty="0"/>
              <a:t>Filter on TLC Result Code TL0006 </a:t>
            </a:r>
            <a:r>
              <a:rPr lang="en-US" sz="3200" dirty="0"/>
              <a:t>(Fatal)</a:t>
            </a:r>
          </a:p>
          <a:p>
            <a:pPr lvl="1"/>
            <a:r>
              <a:rPr lang="en-US" sz="3600" dirty="0"/>
              <a:t>Staff not certified to teach this subject code or student population </a:t>
            </a:r>
          </a:p>
          <a:p>
            <a:pPr lvl="2"/>
            <a:r>
              <a:rPr lang="en-US" sz="3200" dirty="0"/>
              <a:t>Check certification to see if they can teach the subject code</a:t>
            </a:r>
          </a:p>
          <a:p>
            <a:pPr lvl="2"/>
            <a:r>
              <a:rPr lang="en-US" sz="3200" dirty="0"/>
              <a:t>Check the student population, is it correct? </a:t>
            </a:r>
          </a:p>
          <a:p>
            <a:pPr lvl="3"/>
            <a:r>
              <a:rPr lang="en-US" sz="2800" dirty="0"/>
              <a:t>Check the students who are enrolled in the course to verify that they align with the student population element</a:t>
            </a:r>
          </a:p>
          <a:p>
            <a:pPr lvl="2"/>
            <a:r>
              <a:rPr lang="en-US" sz="3200" dirty="0"/>
              <a:t>Filter by that staff member to see all courses and student populations to verify</a:t>
            </a:r>
          </a:p>
          <a:p>
            <a:pPr marL="457200" lvl="1" indent="0">
              <a:buNone/>
            </a:pPr>
            <a:endParaRPr lang="en-US" sz="2800" dirty="0"/>
          </a:p>
        </p:txBody>
      </p:sp>
      <p:sp>
        <p:nvSpPr>
          <p:cNvPr id="5" name="Date Placeholder 4">
            <a:extLst>
              <a:ext uri="{FF2B5EF4-FFF2-40B4-BE49-F238E27FC236}">
                <a16:creationId xmlns:a16="http://schemas.microsoft.com/office/drawing/2014/main" id="{501966CE-77E5-41C6-8C34-1DE5DB345ED9}"/>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FF1E1A20-E088-C36F-75F7-1B26A622460A}"/>
              </a:ext>
            </a:extLst>
          </p:cNvPr>
          <p:cNvSpPr>
            <a:spLocks noGrp="1"/>
          </p:cNvSpPr>
          <p:nvPr>
            <p:ph type="sldNum" sz="quarter" idx="12"/>
          </p:nvPr>
        </p:nvSpPr>
        <p:spPr/>
        <p:txBody>
          <a:bodyPr/>
          <a:lstStyle/>
          <a:p>
            <a:fld id="{1BC7DB03-7057-184B-9DF0-B5FFC5E3886A}" type="slidenum">
              <a:rPr lang="en-US" smtClean="0"/>
              <a:t>58</a:t>
            </a:fld>
            <a:endParaRPr lang="en-US" dirty="0"/>
          </a:p>
        </p:txBody>
      </p:sp>
    </p:spTree>
    <p:extLst>
      <p:ext uri="{BB962C8B-B14F-4D97-AF65-F5344CB8AC3E}">
        <p14:creationId xmlns:p14="http://schemas.microsoft.com/office/powerpoint/2010/main" val="3287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602" y="365126"/>
            <a:ext cx="10702468" cy="1154916"/>
          </a:xfrm>
        </p:spPr>
        <p:txBody>
          <a:bodyPr>
            <a:noAutofit/>
          </a:bodyPr>
          <a:lstStyle/>
          <a:p>
            <a:r>
              <a:rPr lang="en-US" sz="4200" b="1" dirty="0"/>
              <a:t>Not Properly Certified – Credential/Course, cont’d </a:t>
            </a:r>
          </a:p>
        </p:txBody>
      </p:sp>
      <p:sp>
        <p:nvSpPr>
          <p:cNvPr id="3" name="Content Placeholder 2"/>
          <p:cNvSpPr>
            <a:spLocks noGrp="1"/>
          </p:cNvSpPr>
          <p:nvPr>
            <p:ph idx="1"/>
          </p:nvPr>
        </p:nvSpPr>
        <p:spPr>
          <a:xfrm>
            <a:off x="1006602" y="1769422"/>
            <a:ext cx="10870870" cy="4812247"/>
          </a:xfrm>
        </p:spPr>
        <p:txBody>
          <a:bodyPr>
            <a:normAutofit/>
          </a:bodyPr>
          <a:lstStyle/>
          <a:p>
            <a:pPr marL="0" indent="0">
              <a:buNone/>
            </a:pPr>
            <a:r>
              <a:rPr lang="en-US" sz="3200" dirty="0"/>
              <a:t>Could be a career technical course that requires an override</a:t>
            </a:r>
          </a:p>
          <a:p>
            <a:pPr lvl="1"/>
            <a:r>
              <a:rPr lang="en-US" sz="2800" dirty="0"/>
              <a:t>VM overrides are now automated </a:t>
            </a:r>
          </a:p>
          <a:p>
            <a:pPr lvl="1"/>
            <a:r>
              <a:rPr lang="en-US" sz="2800" dirty="0"/>
              <a:t>Questions regarding CTE overrides can be sent to</a:t>
            </a:r>
          </a:p>
          <a:p>
            <a:pPr lvl="2"/>
            <a:r>
              <a:rPr lang="en-US" sz="2400" b="0" i="0" strike="noStrike" dirty="0">
                <a:effectLst/>
              </a:rPr>
              <a:t>CTETeacherOverride@education.ohio.gov</a:t>
            </a:r>
            <a:endParaRPr lang="en-US" sz="2400" dirty="0"/>
          </a:p>
          <a:p>
            <a:pPr lvl="1"/>
            <a:r>
              <a:rPr lang="en-US" sz="2800" dirty="0"/>
              <a:t>Will continue to be not properly certified on the TLCS Report</a:t>
            </a:r>
          </a:p>
        </p:txBody>
      </p:sp>
      <p:sp>
        <p:nvSpPr>
          <p:cNvPr id="5" name="Date Placeholder 4">
            <a:extLst>
              <a:ext uri="{FF2B5EF4-FFF2-40B4-BE49-F238E27FC236}">
                <a16:creationId xmlns:a16="http://schemas.microsoft.com/office/drawing/2014/main" id="{14B4EC9E-514B-4EB9-89AD-E31F73E336AD}"/>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8BFB47B1-C778-0C62-A300-53C6DFDB2F6F}"/>
              </a:ext>
            </a:extLst>
          </p:cNvPr>
          <p:cNvSpPr>
            <a:spLocks noGrp="1"/>
          </p:cNvSpPr>
          <p:nvPr>
            <p:ph type="sldNum" sz="quarter" idx="12"/>
          </p:nvPr>
        </p:nvSpPr>
        <p:spPr/>
        <p:txBody>
          <a:bodyPr/>
          <a:lstStyle/>
          <a:p>
            <a:fld id="{1BC7DB03-7057-184B-9DF0-B5FFC5E3886A}" type="slidenum">
              <a:rPr lang="en-US" smtClean="0"/>
              <a:t>59</a:t>
            </a:fld>
            <a:endParaRPr lang="en-US" dirty="0"/>
          </a:p>
        </p:txBody>
      </p:sp>
    </p:spTree>
    <p:extLst>
      <p:ext uri="{BB962C8B-B14F-4D97-AF65-F5344CB8AC3E}">
        <p14:creationId xmlns:p14="http://schemas.microsoft.com/office/powerpoint/2010/main" val="136586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5"/>
          </a:xfrm>
        </p:spPr>
        <p:txBody>
          <a:bodyPr>
            <a:normAutofit fontScale="90000"/>
          </a:bodyPr>
          <a:lstStyle/>
          <a:p>
            <a:r>
              <a:rPr lang="en-US" b="1" dirty="0"/>
              <a:t>TLCS Data Uses, cont’d </a:t>
            </a:r>
          </a:p>
        </p:txBody>
      </p:sp>
      <p:sp>
        <p:nvSpPr>
          <p:cNvPr id="3" name="Content Placeholder 2"/>
          <p:cNvSpPr>
            <a:spLocks noGrp="1"/>
          </p:cNvSpPr>
          <p:nvPr>
            <p:ph idx="1"/>
          </p:nvPr>
        </p:nvSpPr>
        <p:spPr>
          <a:xfrm>
            <a:off x="955963" y="1076138"/>
            <a:ext cx="11236037" cy="5280212"/>
          </a:xfrm>
        </p:spPr>
        <p:txBody>
          <a:bodyPr>
            <a:noAutofit/>
          </a:bodyPr>
          <a:lstStyle/>
          <a:p>
            <a:r>
              <a:rPr lang="en-US" dirty="0"/>
              <a:t>By the </a:t>
            </a:r>
            <a:r>
              <a:rPr lang="en-US" b="1" dirty="0">
                <a:solidFill>
                  <a:srgbClr val="000000"/>
                </a:solidFill>
                <a:effectLst/>
              </a:rPr>
              <a:t>ODE Office of Educator Effectiveness </a:t>
            </a:r>
            <a:r>
              <a:rPr lang="en-US" b="0" dirty="0">
                <a:solidFill>
                  <a:srgbClr val="000000"/>
                </a:solidFill>
                <a:effectLst/>
              </a:rPr>
              <a:t>to provide districts the </a:t>
            </a:r>
            <a:r>
              <a:rPr lang="en-US" b="1" dirty="0">
                <a:solidFill>
                  <a:srgbClr val="000000"/>
                </a:solidFill>
                <a:effectLst/>
              </a:rPr>
              <a:t>Equitable Access Analysis Tool</a:t>
            </a:r>
            <a:r>
              <a:rPr lang="en-US" b="0" dirty="0">
                <a:solidFill>
                  <a:srgbClr val="000000"/>
                </a:solidFill>
                <a:effectLst/>
              </a:rPr>
              <a:t> to use for Title I equity planning</a:t>
            </a:r>
          </a:p>
          <a:p>
            <a:pPr lvl="1"/>
            <a:r>
              <a:rPr lang="en-US" dirty="0">
                <a:solidFill>
                  <a:srgbClr val="000000"/>
                </a:solidFill>
              </a:rPr>
              <a:t>Contains </a:t>
            </a:r>
            <a:r>
              <a:rPr lang="en-US" b="0" dirty="0">
                <a:solidFill>
                  <a:srgbClr val="000000"/>
                </a:solidFill>
                <a:effectLst/>
              </a:rPr>
              <a:t>Percent and FTE of teachers who are not properly certified</a:t>
            </a:r>
          </a:p>
          <a:p>
            <a:pPr lvl="1"/>
            <a:r>
              <a:rPr lang="en-US" b="0" dirty="0">
                <a:effectLst/>
              </a:rPr>
              <a:t>Same as last year, districts will access this via the </a:t>
            </a:r>
            <a:r>
              <a:rPr lang="en-US" b="1" i="1" dirty="0">
                <a:effectLst/>
              </a:rPr>
              <a:t>SDC in January</a:t>
            </a:r>
          </a:p>
          <a:p>
            <a:pPr lvl="2"/>
            <a:r>
              <a:rPr lang="en-US" b="0" dirty="0">
                <a:effectLst/>
              </a:rPr>
              <a:t>Uses previous year’s data</a:t>
            </a:r>
            <a:r>
              <a:rPr lang="en-US" dirty="0"/>
              <a:t> – </a:t>
            </a:r>
            <a:r>
              <a:rPr lang="en-US" b="0" dirty="0">
                <a:effectLst/>
              </a:rPr>
              <a:t>FY22 reporting will be used by your district in </a:t>
            </a:r>
            <a:r>
              <a:rPr lang="en-US" dirty="0"/>
              <a:t>FY</a:t>
            </a:r>
            <a:r>
              <a:rPr lang="en-US" b="0" dirty="0">
                <a:effectLst/>
              </a:rPr>
              <a:t>23</a:t>
            </a:r>
          </a:p>
          <a:p>
            <a:pPr lvl="1"/>
            <a:r>
              <a:rPr lang="en-US" dirty="0">
                <a:solidFill>
                  <a:srgbClr val="000000"/>
                </a:solidFill>
              </a:rPr>
              <a:t>Questions – </a:t>
            </a:r>
            <a:r>
              <a:rPr lang="en-US" dirty="0">
                <a:solidFill>
                  <a:srgbClr val="000000"/>
                </a:solidFill>
                <a:hlinkClick r:id="rId3"/>
              </a:rPr>
              <a:t>equity@education.ohio.gov</a:t>
            </a:r>
            <a:endParaRPr lang="en-US" dirty="0">
              <a:solidFill>
                <a:srgbClr val="000000"/>
              </a:solidFill>
            </a:endParaRPr>
          </a:p>
          <a:p>
            <a:pPr lvl="1"/>
            <a:r>
              <a:rPr lang="en-US" dirty="0"/>
              <a:t>L</a:t>
            </a:r>
            <a:r>
              <a:rPr lang="en-US" b="0" i="0" dirty="0">
                <a:effectLst/>
              </a:rPr>
              <a:t>ocal equitable access planning requirement in </a:t>
            </a:r>
            <a:r>
              <a:rPr lang="en-US" b="0" i="0">
                <a:effectLst/>
              </a:rPr>
              <a:t>the ED STEPS</a:t>
            </a:r>
            <a:endParaRPr lang="en-US" b="0" i="0" dirty="0">
              <a:solidFill>
                <a:srgbClr val="FF0000"/>
              </a:solidFill>
              <a:effectLst/>
            </a:endParaRPr>
          </a:p>
          <a:p>
            <a:pPr lvl="2"/>
            <a:r>
              <a:rPr lang="en-US" dirty="0"/>
              <a:t>The tool allows educators to identify where, and to what extent, any inequities in access to excellent educators exist</a:t>
            </a:r>
          </a:p>
          <a:p>
            <a:pPr lvl="2"/>
            <a:r>
              <a:rPr lang="en-US" sz="1800" dirty="0">
                <a:hlinkClick r:id="rId4"/>
              </a:rPr>
              <a:t>https://education.ohio.gov/Topics/Teaching/Educator-Equity/Educator-Equity-in-Ohio/Local-Equity-Plan-1</a:t>
            </a:r>
            <a:r>
              <a:rPr lang="en-US" sz="1800" dirty="0"/>
              <a:t> </a:t>
            </a:r>
          </a:p>
        </p:txBody>
      </p:sp>
      <p:sp>
        <p:nvSpPr>
          <p:cNvPr id="6" name="Date Placeholder 5">
            <a:extLst>
              <a:ext uri="{FF2B5EF4-FFF2-40B4-BE49-F238E27FC236}">
                <a16:creationId xmlns:a16="http://schemas.microsoft.com/office/drawing/2014/main" id="{B69B60ED-B63E-48B1-A611-5662E656EFA2}"/>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362E0C14-DA07-D9B2-0533-23242D32F4B0}"/>
              </a:ext>
            </a:extLst>
          </p:cNvPr>
          <p:cNvSpPr>
            <a:spLocks noGrp="1"/>
          </p:cNvSpPr>
          <p:nvPr>
            <p:ph type="sldNum" sz="quarter" idx="12"/>
          </p:nvPr>
        </p:nvSpPr>
        <p:spPr/>
        <p:txBody>
          <a:bodyPr/>
          <a:lstStyle/>
          <a:p>
            <a:fld id="{1BC7DB03-7057-184B-9DF0-B5FFC5E3886A}" type="slidenum">
              <a:rPr lang="en-US" smtClean="0"/>
              <a:t>6</a:t>
            </a:fld>
            <a:endParaRPr lang="en-US" dirty="0"/>
          </a:p>
        </p:txBody>
      </p:sp>
    </p:spTree>
    <p:extLst>
      <p:ext uri="{BB962C8B-B14F-4D97-AF65-F5344CB8AC3E}">
        <p14:creationId xmlns:p14="http://schemas.microsoft.com/office/powerpoint/2010/main" val="20988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8DAE-C5B9-F060-4B1F-6433BCF9CF33}"/>
              </a:ext>
            </a:extLst>
          </p:cNvPr>
          <p:cNvSpPr>
            <a:spLocks noGrp="1"/>
          </p:cNvSpPr>
          <p:nvPr>
            <p:ph type="title"/>
          </p:nvPr>
        </p:nvSpPr>
        <p:spPr>
          <a:xfrm>
            <a:off x="838199" y="365125"/>
            <a:ext cx="11189677" cy="1325563"/>
          </a:xfrm>
        </p:spPr>
        <p:txBody>
          <a:bodyPr/>
          <a:lstStyle/>
          <a:p>
            <a:r>
              <a:rPr lang="en-US" sz="4400" b="1" dirty="0"/>
              <a:t>Not Properly Certified – Credential/Course, cont’d </a:t>
            </a:r>
            <a:endParaRPr lang="en-US" dirty="0"/>
          </a:p>
        </p:txBody>
      </p:sp>
      <p:sp>
        <p:nvSpPr>
          <p:cNvPr id="3" name="Content Placeholder 2">
            <a:extLst>
              <a:ext uri="{FF2B5EF4-FFF2-40B4-BE49-F238E27FC236}">
                <a16:creationId xmlns:a16="http://schemas.microsoft.com/office/drawing/2014/main" id="{0B3598B0-CE8D-C0D6-F23A-05F997B82C20}"/>
              </a:ext>
            </a:extLst>
          </p:cNvPr>
          <p:cNvSpPr>
            <a:spLocks noGrp="1"/>
          </p:cNvSpPr>
          <p:nvPr>
            <p:ph idx="1"/>
          </p:nvPr>
        </p:nvSpPr>
        <p:spPr/>
        <p:txBody>
          <a:bodyPr>
            <a:normAutofit fontScale="92500" lnSpcReduction="10000"/>
          </a:bodyPr>
          <a:lstStyle/>
          <a:p>
            <a:r>
              <a:rPr lang="en-US" sz="3200" dirty="0"/>
              <a:t>ODE ITC EMIS Training (Nov. 2022) Q/A</a:t>
            </a:r>
          </a:p>
          <a:p>
            <a:pPr lvl="1"/>
            <a:r>
              <a:rPr lang="en-US" dirty="0"/>
              <a:t>Q1. IF a CTE teacher is on the TLC Status Report as not properly certified, do we need to request a CTE override for that teacher? </a:t>
            </a:r>
          </a:p>
          <a:p>
            <a:pPr lvl="1"/>
            <a:r>
              <a:rPr lang="en-US" i="1" dirty="0"/>
              <a:t>A1. Remember that the override allows the funding to flow but does not change that the teacher is not properly certified. These overrides impact your CTE FTE report, not your Teacher Licensure Course (TLC) Status Report; teachers will continue to appear as not properly certified even when an override is granted.</a:t>
            </a:r>
            <a:endParaRPr lang="en-US" sz="3200" i="1" dirty="0"/>
          </a:p>
          <a:p>
            <a:pPr lvl="1"/>
            <a:r>
              <a:rPr lang="en-US" dirty="0"/>
              <a:t>Q2. I have teachers teaching courses without the appropriate credential. In the second semester, the teachers will change to those with proper licensure. Will that be reflected correctly in the Final Staff and Course (L) Collection? </a:t>
            </a:r>
          </a:p>
          <a:p>
            <a:pPr lvl="1"/>
            <a:r>
              <a:rPr lang="en-US" i="1" dirty="0"/>
              <a:t>A2. Yes, the Final Staff and Course (L) Collection will have those teachers reported; however, remember that the TLC Status Report only uses data reported in the Initial Staff and Course (L) Collection. If the teacher change is not reported in the initial collection, the new teacher will not be reflected on the report.</a:t>
            </a:r>
          </a:p>
        </p:txBody>
      </p:sp>
      <p:sp>
        <p:nvSpPr>
          <p:cNvPr id="4" name="Date Placeholder 3">
            <a:extLst>
              <a:ext uri="{FF2B5EF4-FFF2-40B4-BE49-F238E27FC236}">
                <a16:creationId xmlns:a16="http://schemas.microsoft.com/office/drawing/2014/main" id="{C709ACAB-7915-7D53-DE85-20B3B074F19A}"/>
              </a:ext>
            </a:extLst>
          </p:cNvPr>
          <p:cNvSpPr>
            <a:spLocks noGrp="1"/>
          </p:cNvSpPr>
          <p:nvPr>
            <p:ph type="dt" sz="half" idx="10"/>
          </p:nvPr>
        </p:nvSpPr>
        <p:spPr/>
        <p:txBody>
          <a:bodyPr/>
          <a:lstStyle/>
          <a:p>
            <a:r>
              <a:rPr lang="en-US"/>
              <a:t>12/08/2022</a:t>
            </a:r>
            <a:endParaRPr lang="en-US" dirty="0"/>
          </a:p>
        </p:txBody>
      </p:sp>
      <p:sp>
        <p:nvSpPr>
          <p:cNvPr id="5" name="Slide Number Placeholder 4">
            <a:extLst>
              <a:ext uri="{FF2B5EF4-FFF2-40B4-BE49-F238E27FC236}">
                <a16:creationId xmlns:a16="http://schemas.microsoft.com/office/drawing/2014/main" id="{E9F2F915-171B-31E2-9E99-C3F1AE0B0DBB}"/>
              </a:ext>
            </a:extLst>
          </p:cNvPr>
          <p:cNvSpPr>
            <a:spLocks noGrp="1"/>
          </p:cNvSpPr>
          <p:nvPr>
            <p:ph type="sldNum" sz="quarter" idx="12"/>
          </p:nvPr>
        </p:nvSpPr>
        <p:spPr/>
        <p:txBody>
          <a:bodyPr/>
          <a:lstStyle/>
          <a:p>
            <a:fld id="{1BC7DB03-7057-184B-9DF0-B5FFC5E3886A}" type="slidenum">
              <a:rPr lang="en-US" smtClean="0"/>
              <a:t>60</a:t>
            </a:fld>
            <a:endParaRPr lang="en-US" dirty="0"/>
          </a:p>
        </p:txBody>
      </p:sp>
    </p:spTree>
    <p:extLst>
      <p:ext uri="{BB962C8B-B14F-4D97-AF65-F5344CB8AC3E}">
        <p14:creationId xmlns:p14="http://schemas.microsoft.com/office/powerpoint/2010/main" val="32564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E218D5-3ABE-4C89-B5BD-2112CBA1D40D}"/>
              </a:ext>
            </a:extLst>
          </p:cNvPr>
          <p:cNvPicPr>
            <a:picLocks noChangeAspect="1"/>
          </p:cNvPicPr>
          <p:nvPr/>
        </p:nvPicPr>
        <p:blipFill>
          <a:blip r:embed="rId3"/>
          <a:stretch>
            <a:fillRect/>
          </a:stretch>
        </p:blipFill>
        <p:spPr>
          <a:xfrm>
            <a:off x="838200" y="4137604"/>
            <a:ext cx="11018816" cy="1946673"/>
          </a:xfrm>
          <a:prstGeom prst="rect">
            <a:avLst/>
          </a:prstGeom>
          <a:ln>
            <a:solidFill>
              <a:schemeClr val="tx1"/>
            </a:solidFill>
          </a:ln>
        </p:spPr>
      </p:pic>
      <p:sp>
        <p:nvSpPr>
          <p:cNvPr id="2" name="Title 1"/>
          <p:cNvSpPr>
            <a:spLocks noGrp="1"/>
          </p:cNvSpPr>
          <p:nvPr>
            <p:ph type="title"/>
          </p:nvPr>
        </p:nvSpPr>
        <p:spPr>
          <a:xfrm>
            <a:off x="838200" y="365126"/>
            <a:ext cx="10515600" cy="653183"/>
          </a:xfrm>
        </p:spPr>
        <p:txBody>
          <a:bodyPr>
            <a:normAutofit fontScale="90000"/>
          </a:bodyPr>
          <a:lstStyle/>
          <a:p>
            <a:r>
              <a:rPr lang="en-US" b="1" dirty="0"/>
              <a:t>Not Properly Certified - Substitute</a:t>
            </a:r>
          </a:p>
        </p:txBody>
      </p:sp>
      <p:sp>
        <p:nvSpPr>
          <p:cNvPr id="3" name="Content Placeholder 2"/>
          <p:cNvSpPr>
            <a:spLocks noGrp="1"/>
          </p:cNvSpPr>
          <p:nvPr>
            <p:ph idx="1"/>
          </p:nvPr>
        </p:nvSpPr>
        <p:spPr>
          <a:xfrm>
            <a:off x="838199" y="1115400"/>
            <a:ext cx="11225645" cy="3233862"/>
          </a:xfrm>
        </p:spPr>
        <p:txBody>
          <a:bodyPr>
            <a:normAutofit/>
          </a:bodyPr>
          <a:lstStyle/>
          <a:p>
            <a:pPr marL="0" indent="0">
              <a:buNone/>
            </a:pPr>
            <a:r>
              <a:rPr lang="en-US" sz="3200" dirty="0"/>
              <a:t>Substitute Credential for traditional districts</a:t>
            </a:r>
          </a:p>
          <a:p>
            <a:pPr marL="0" indent="0">
              <a:buNone/>
            </a:pPr>
            <a:r>
              <a:rPr lang="en-US" sz="3200" b="1" dirty="0"/>
              <a:t>Filter on TLC Result Code TL0007 </a:t>
            </a:r>
            <a:r>
              <a:rPr lang="en-US" sz="3200" dirty="0"/>
              <a:t>(Fatal)</a:t>
            </a:r>
          </a:p>
          <a:p>
            <a:pPr lvl="1"/>
            <a:r>
              <a:rPr lang="en-US" sz="2800" dirty="0"/>
              <a:t>A long-term substitute can appear as properly certified when reported by a community school</a:t>
            </a:r>
          </a:p>
          <a:p>
            <a:pPr lvl="1"/>
            <a:r>
              <a:rPr lang="en-US" sz="2800" dirty="0">
                <a:solidFill>
                  <a:schemeClr val="tx1"/>
                </a:solidFill>
              </a:rPr>
              <a:t>Substitute teachers who are providing instruction and assigning grades should be reported as the teacher of record, even if the teacher will be returning</a:t>
            </a:r>
            <a:endParaRPr lang="en-US" sz="3200" dirty="0"/>
          </a:p>
          <a:p>
            <a:pPr lvl="1"/>
            <a:endParaRPr lang="en-US" sz="2800" dirty="0"/>
          </a:p>
        </p:txBody>
      </p:sp>
      <p:sp>
        <p:nvSpPr>
          <p:cNvPr id="6" name="Rectangle 5"/>
          <p:cNvSpPr/>
          <p:nvPr/>
        </p:nvSpPr>
        <p:spPr>
          <a:xfrm>
            <a:off x="1107679" y="4968601"/>
            <a:ext cx="3637503" cy="284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EC258758-5A50-49B9-BBD6-92A549546871}"/>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E22415A8-CE3C-2995-7FB8-4C55307EC838}"/>
              </a:ext>
            </a:extLst>
          </p:cNvPr>
          <p:cNvSpPr>
            <a:spLocks noGrp="1"/>
          </p:cNvSpPr>
          <p:nvPr>
            <p:ph type="sldNum" sz="quarter" idx="12"/>
          </p:nvPr>
        </p:nvSpPr>
        <p:spPr/>
        <p:txBody>
          <a:bodyPr/>
          <a:lstStyle/>
          <a:p>
            <a:fld id="{1BC7DB03-7057-184B-9DF0-B5FFC5E3886A}" type="slidenum">
              <a:rPr lang="en-US" smtClean="0"/>
              <a:t>61</a:t>
            </a:fld>
            <a:endParaRPr lang="en-US" dirty="0"/>
          </a:p>
        </p:txBody>
      </p:sp>
    </p:spTree>
    <p:extLst>
      <p:ext uri="{BB962C8B-B14F-4D97-AF65-F5344CB8AC3E}">
        <p14:creationId xmlns:p14="http://schemas.microsoft.com/office/powerpoint/2010/main" val="3871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63CA75-609A-44FE-897F-9C357B0DE50C}"/>
              </a:ext>
            </a:extLst>
          </p:cNvPr>
          <p:cNvPicPr/>
          <p:nvPr/>
        </p:nvPicPr>
        <p:blipFill rotWithShape="1">
          <a:blip r:embed="rId3"/>
          <a:srcRect l="13078" t="69402" r="14229" b="5641"/>
          <a:stretch/>
        </p:blipFill>
        <p:spPr bwMode="auto">
          <a:xfrm>
            <a:off x="838200" y="3243300"/>
            <a:ext cx="11071302" cy="2633648"/>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5"/>
            <a:ext cx="10515600" cy="981537"/>
          </a:xfrm>
        </p:spPr>
        <p:txBody>
          <a:bodyPr/>
          <a:lstStyle/>
          <a:p>
            <a:r>
              <a:rPr lang="en-US" b="1" dirty="0"/>
              <a:t>Not Properly Certified - Org IRN</a:t>
            </a:r>
          </a:p>
        </p:txBody>
      </p:sp>
      <p:sp>
        <p:nvSpPr>
          <p:cNvPr id="3" name="Content Placeholder 2"/>
          <p:cNvSpPr>
            <a:spLocks noGrp="1"/>
          </p:cNvSpPr>
          <p:nvPr>
            <p:ph idx="1"/>
          </p:nvPr>
        </p:nvSpPr>
        <p:spPr>
          <a:xfrm>
            <a:off x="926274" y="1346662"/>
            <a:ext cx="10736727" cy="4709754"/>
          </a:xfrm>
        </p:spPr>
        <p:txBody>
          <a:bodyPr/>
          <a:lstStyle/>
          <a:p>
            <a:pPr marL="0" indent="0">
              <a:buNone/>
            </a:pPr>
            <a:r>
              <a:rPr lang="en-US" sz="3200" dirty="0"/>
              <a:t>Org IRN Not Matching</a:t>
            </a:r>
          </a:p>
          <a:p>
            <a:pPr marL="0" indent="0">
              <a:buNone/>
            </a:pPr>
            <a:r>
              <a:rPr lang="en-US" sz="3200" b="1" dirty="0"/>
              <a:t>Filter on TLC Result Code TL0008 </a:t>
            </a:r>
            <a:r>
              <a:rPr lang="en-US" sz="3200" dirty="0"/>
              <a:t>(Fatal)</a:t>
            </a:r>
          </a:p>
          <a:p>
            <a:pPr lvl="1"/>
            <a:r>
              <a:rPr lang="en-US" sz="2800" dirty="0"/>
              <a:t>Questions about these situations should be directed to the Office of Educator Licensure </a:t>
            </a:r>
          </a:p>
          <a:p>
            <a:pPr lvl="1"/>
            <a:endParaRPr lang="en-US" sz="2800" dirty="0"/>
          </a:p>
        </p:txBody>
      </p:sp>
      <p:sp>
        <p:nvSpPr>
          <p:cNvPr id="6" name="Rectangle 5"/>
          <p:cNvSpPr/>
          <p:nvPr/>
        </p:nvSpPr>
        <p:spPr>
          <a:xfrm>
            <a:off x="2623457" y="4803902"/>
            <a:ext cx="3364748" cy="267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CB7AF1-8E93-4AD1-8AFD-A564ABFA4C45}"/>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954DAFB7-9F18-056D-0DEB-75F82DE5AC49}"/>
              </a:ext>
            </a:extLst>
          </p:cNvPr>
          <p:cNvSpPr>
            <a:spLocks noGrp="1"/>
          </p:cNvSpPr>
          <p:nvPr>
            <p:ph type="sldNum" sz="quarter" idx="12"/>
          </p:nvPr>
        </p:nvSpPr>
        <p:spPr/>
        <p:txBody>
          <a:bodyPr/>
          <a:lstStyle/>
          <a:p>
            <a:fld id="{1BC7DB03-7057-184B-9DF0-B5FFC5E3886A}" type="slidenum">
              <a:rPr lang="en-US" smtClean="0"/>
              <a:t>62</a:t>
            </a:fld>
            <a:endParaRPr lang="en-US" dirty="0"/>
          </a:p>
        </p:txBody>
      </p:sp>
    </p:spTree>
    <p:extLst>
      <p:ext uri="{BB962C8B-B14F-4D97-AF65-F5344CB8AC3E}">
        <p14:creationId xmlns:p14="http://schemas.microsoft.com/office/powerpoint/2010/main" val="11127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9E283B-E03C-4898-ADAB-0B476337B665}"/>
              </a:ext>
            </a:extLst>
          </p:cNvPr>
          <p:cNvPicPr>
            <a:picLocks noChangeAspect="1"/>
          </p:cNvPicPr>
          <p:nvPr/>
        </p:nvPicPr>
        <p:blipFill>
          <a:blip r:embed="rId3"/>
          <a:stretch>
            <a:fillRect/>
          </a:stretch>
        </p:blipFill>
        <p:spPr>
          <a:xfrm>
            <a:off x="838200" y="2998012"/>
            <a:ext cx="9142656" cy="3453697"/>
          </a:xfrm>
          <a:prstGeom prst="rect">
            <a:avLst/>
          </a:prstGeom>
          <a:ln>
            <a:solidFill>
              <a:schemeClr val="tx1"/>
            </a:solidFill>
          </a:ln>
        </p:spPr>
      </p:pic>
      <p:sp>
        <p:nvSpPr>
          <p:cNvPr id="2" name="Title 1"/>
          <p:cNvSpPr>
            <a:spLocks noGrp="1"/>
          </p:cNvSpPr>
          <p:nvPr>
            <p:ph type="title"/>
          </p:nvPr>
        </p:nvSpPr>
        <p:spPr>
          <a:xfrm>
            <a:off x="838200" y="365126"/>
            <a:ext cx="10515600" cy="803464"/>
          </a:xfrm>
        </p:spPr>
        <p:txBody>
          <a:bodyPr/>
          <a:lstStyle/>
          <a:p>
            <a:r>
              <a:rPr lang="en-US" b="1" dirty="0"/>
              <a:t>Not Properly Certified – Grade Level </a:t>
            </a:r>
          </a:p>
        </p:txBody>
      </p:sp>
      <p:sp>
        <p:nvSpPr>
          <p:cNvPr id="3" name="Content Placeholder 2"/>
          <p:cNvSpPr>
            <a:spLocks noGrp="1"/>
          </p:cNvSpPr>
          <p:nvPr>
            <p:ph idx="1"/>
          </p:nvPr>
        </p:nvSpPr>
        <p:spPr>
          <a:xfrm>
            <a:off x="838199" y="1223360"/>
            <a:ext cx="10955215" cy="1876637"/>
          </a:xfrm>
        </p:spPr>
        <p:txBody>
          <a:bodyPr/>
          <a:lstStyle/>
          <a:p>
            <a:pPr marL="0" indent="0">
              <a:buNone/>
            </a:pPr>
            <a:r>
              <a:rPr lang="en-US" sz="3200" dirty="0"/>
              <a:t>Students Outside Grade Range for Credential</a:t>
            </a:r>
          </a:p>
          <a:p>
            <a:pPr marL="0" indent="0">
              <a:buNone/>
            </a:pPr>
            <a:r>
              <a:rPr lang="en-US" sz="2800" b="1" dirty="0"/>
              <a:t>Filter on TLC Result Code TL0009 </a:t>
            </a:r>
            <a:r>
              <a:rPr lang="en-US" sz="2800" dirty="0"/>
              <a:t>(Fatal)</a:t>
            </a:r>
          </a:p>
          <a:p>
            <a:pPr lvl="1"/>
            <a:r>
              <a:rPr lang="en-US" sz="2800" dirty="0"/>
              <a:t>More than 50% of students enrolled must be within the grade levels on the teacher’s credential</a:t>
            </a:r>
          </a:p>
        </p:txBody>
      </p:sp>
      <p:sp>
        <p:nvSpPr>
          <p:cNvPr id="11" name="Rectangle 10">
            <a:extLst>
              <a:ext uri="{FF2B5EF4-FFF2-40B4-BE49-F238E27FC236}">
                <a16:creationId xmlns:a16="http://schemas.microsoft.com/office/drawing/2014/main" id="{840E517A-5D4C-4FF2-BC8B-FD1625A6405A}"/>
              </a:ext>
            </a:extLst>
          </p:cNvPr>
          <p:cNvSpPr/>
          <p:nvPr/>
        </p:nvSpPr>
        <p:spPr>
          <a:xfrm>
            <a:off x="838201" y="3717746"/>
            <a:ext cx="3864428"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AA2A524-6AD3-4206-9E79-3CBC92020C08}"/>
              </a:ext>
            </a:extLst>
          </p:cNvPr>
          <p:cNvSpPr txBox="1"/>
          <p:nvPr/>
        </p:nvSpPr>
        <p:spPr>
          <a:xfrm flipH="1">
            <a:off x="9034209" y="3722834"/>
            <a:ext cx="2950961" cy="1569660"/>
          </a:xfrm>
          <a:prstGeom prst="rect">
            <a:avLst/>
          </a:prstGeom>
          <a:solidFill>
            <a:schemeClr val="bg1"/>
          </a:solidFill>
          <a:ln>
            <a:solidFill>
              <a:schemeClr val="tx1"/>
            </a:solidFill>
          </a:ln>
        </p:spPr>
        <p:txBody>
          <a:bodyPr wrap="square" rtlCol="0">
            <a:spAutoFit/>
          </a:bodyPr>
          <a:lstStyle/>
          <a:p>
            <a:r>
              <a:rPr lang="en-US" sz="2400" b="1" dirty="0"/>
              <a:t>These credentials allow the teacher to teach students in grades K-8</a:t>
            </a:r>
          </a:p>
        </p:txBody>
      </p:sp>
      <p:sp>
        <p:nvSpPr>
          <p:cNvPr id="5" name="Date Placeholder 4">
            <a:extLst>
              <a:ext uri="{FF2B5EF4-FFF2-40B4-BE49-F238E27FC236}">
                <a16:creationId xmlns:a16="http://schemas.microsoft.com/office/drawing/2014/main" id="{7D013A0A-403F-4C9D-BBC5-9BD80E5FD6BD}"/>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B93564D1-2FEC-5CBA-C77C-69ED1D7E39A4}"/>
              </a:ext>
            </a:extLst>
          </p:cNvPr>
          <p:cNvSpPr>
            <a:spLocks noGrp="1"/>
          </p:cNvSpPr>
          <p:nvPr>
            <p:ph type="sldNum" sz="quarter" idx="12"/>
          </p:nvPr>
        </p:nvSpPr>
        <p:spPr/>
        <p:txBody>
          <a:bodyPr/>
          <a:lstStyle/>
          <a:p>
            <a:fld id="{1BC7DB03-7057-184B-9DF0-B5FFC5E3886A}" type="slidenum">
              <a:rPr lang="en-US" smtClean="0"/>
              <a:t>63</a:t>
            </a:fld>
            <a:endParaRPr lang="en-US" dirty="0"/>
          </a:p>
        </p:txBody>
      </p:sp>
    </p:spTree>
    <p:extLst>
      <p:ext uri="{BB962C8B-B14F-4D97-AF65-F5344CB8AC3E}">
        <p14:creationId xmlns:p14="http://schemas.microsoft.com/office/powerpoint/2010/main" val="168068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9178"/>
          </a:xfrm>
        </p:spPr>
        <p:txBody>
          <a:bodyPr>
            <a:normAutofit fontScale="90000"/>
          </a:bodyPr>
          <a:lstStyle/>
          <a:p>
            <a:r>
              <a:rPr lang="en-US" b="1" dirty="0"/>
              <a:t>Not Properly Certified – No Staff Course Record </a:t>
            </a:r>
          </a:p>
        </p:txBody>
      </p:sp>
      <p:sp>
        <p:nvSpPr>
          <p:cNvPr id="3" name="Content Placeholder 2"/>
          <p:cNvSpPr>
            <a:spLocks noGrp="1"/>
          </p:cNvSpPr>
          <p:nvPr>
            <p:ph idx="1"/>
          </p:nvPr>
        </p:nvSpPr>
        <p:spPr>
          <a:xfrm>
            <a:off x="961696" y="1529255"/>
            <a:ext cx="10392103" cy="4660530"/>
          </a:xfrm>
        </p:spPr>
        <p:txBody>
          <a:bodyPr>
            <a:normAutofit/>
          </a:bodyPr>
          <a:lstStyle/>
          <a:p>
            <a:pPr marL="0" indent="0">
              <a:buNone/>
            </a:pPr>
            <a:r>
              <a:rPr lang="en-US" sz="3200" dirty="0"/>
              <a:t>No Staff Course (CU) Record</a:t>
            </a:r>
          </a:p>
          <a:p>
            <a:pPr marL="0" indent="0">
              <a:buNone/>
            </a:pPr>
            <a:r>
              <a:rPr lang="en-US" sz="3200" b="1" dirty="0"/>
              <a:t>Filter on TLC Result Code TL0010 (Fatal)</a:t>
            </a:r>
          </a:p>
          <a:p>
            <a:pPr lvl="1"/>
            <a:r>
              <a:rPr lang="en-US" sz="3200" dirty="0"/>
              <a:t>Teacher name will not appear on the TLC Status Report </a:t>
            </a:r>
          </a:p>
          <a:p>
            <a:pPr lvl="1"/>
            <a:r>
              <a:rPr lang="en-US" sz="3200" dirty="0"/>
              <a:t>Check Level 1 Validations for fatal or dependent errors that could cause the Staff Course (CU) Record to not be reported</a:t>
            </a:r>
          </a:p>
          <a:p>
            <a:pPr lvl="1"/>
            <a:r>
              <a:rPr lang="en-US" sz="3200" dirty="0"/>
              <a:t>Check for State Staff IDs that contain lower case letters </a:t>
            </a:r>
          </a:p>
          <a:p>
            <a:pPr lvl="1"/>
            <a:r>
              <a:rPr lang="en-US" sz="3200" dirty="0"/>
              <a:t>Check for missing CJ records from a contracted staff reporting relationship</a:t>
            </a:r>
          </a:p>
        </p:txBody>
      </p:sp>
      <p:sp>
        <p:nvSpPr>
          <p:cNvPr id="5" name="Date Placeholder 4">
            <a:extLst>
              <a:ext uri="{FF2B5EF4-FFF2-40B4-BE49-F238E27FC236}">
                <a16:creationId xmlns:a16="http://schemas.microsoft.com/office/drawing/2014/main" id="{2BB7B335-9A97-4F20-88E1-36E6C6A23318}"/>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219C0BA5-3468-A4B4-CE9F-1EA2FB2E5875}"/>
              </a:ext>
            </a:extLst>
          </p:cNvPr>
          <p:cNvSpPr>
            <a:spLocks noGrp="1"/>
          </p:cNvSpPr>
          <p:nvPr>
            <p:ph type="sldNum" sz="quarter" idx="12"/>
          </p:nvPr>
        </p:nvSpPr>
        <p:spPr/>
        <p:txBody>
          <a:bodyPr/>
          <a:lstStyle/>
          <a:p>
            <a:fld id="{1BC7DB03-7057-184B-9DF0-B5FFC5E3886A}" type="slidenum">
              <a:rPr lang="en-US" smtClean="0"/>
              <a:t>64</a:t>
            </a:fld>
            <a:endParaRPr lang="en-US" dirty="0"/>
          </a:p>
        </p:txBody>
      </p:sp>
    </p:spTree>
    <p:extLst>
      <p:ext uri="{BB962C8B-B14F-4D97-AF65-F5344CB8AC3E}">
        <p14:creationId xmlns:p14="http://schemas.microsoft.com/office/powerpoint/2010/main" val="127472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Quick Check</a:t>
            </a:r>
          </a:p>
        </p:txBody>
      </p:sp>
      <p:sp>
        <p:nvSpPr>
          <p:cNvPr id="3" name="Content Placeholder 2"/>
          <p:cNvSpPr>
            <a:spLocks noGrp="1"/>
          </p:cNvSpPr>
          <p:nvPr>
            <p:ph idx="1"/>
          </p:nvPr>
        </p:nvSpPr>
        <p:spPr>
          <a:xfrm>
            <a:off x="5181600" y="1319823"/>
            <a:ext cx="6172200" cy="3615592"/>
          </a:xfrm>
        </p:spPr>
        <p:txBody>
          <a:bodyPr/>
          <a:lstStyle/>
          <a:p>
            <a:r>
              <a:rPr lang="en-US" dirty="0"/>
              <a:t>Are you reviewing the TLC Status Report regularly? </a:t>
            </a:r>
          </a:p>
          <a:p>
            <a:r>
              <a:rPr lang="en-US" dirty="0"/>
              <a:t>Are you reporting data accurately to EMIS? </a:t>
            </a:r>
          </a:p>
          <a:p>
            <a:r>
              <a:rPr lang="en-US" dirty="0"/>
              <a:t>Are you working with district staff to verify the data? </a:t>
            </a:r>
          </a:p>
          <a:p>
            <a:pPr marL="0" indent="0">
              <a:buNone/>
            </a:pPr>
            <a:endParaRPr lang="en-US" dirty="0"/>
          </a:p>
        </p:txBody>
      </p:sp>
      <p:sp>
        <p:nvSpPr>
          <p:cNvPr id="4" name="Text Placeholder 3"/>
          <p:cNvSpPr>
            <a:spLocks noGrp="1"/>
          </p:cNvSpPr>
          <p:nvPr>
            <p:ph type="body" sz="half" idx="2"/>
          </p:nvPr>
        </p:nvSpPr>
        <p:spPr>
          <a:xfrm>
            <a:off x="839788" y="2057400"/>
            <a:ext cx="3932237" cy="3012541"/>
          </a:xfrm>
        </p:spPr>
        <p:txBody>
          <a:bodyPr>
            <a:normAutofit lnSpcReduction="10000"/>
          </a:bodyPr>
          <a:lstStyle/>
          <a:p>
            <a:r>
              <a:rPr lang="en-US" sz="2400" dirty="0"/>
              <a:t>The TLC Status Report performs teacher certification checks using your EMIS data, as well as data from other LEAs, against the CORE database. Verify that your data is correct prior to the close of the Initial Staff and Course Collection. </a:t>
            </a:r>
          </a:p>
        </p:txBody>
      </p:sp>
      <p:sp>
        <p:nvSpPr>
          <p:cNvPr id="6" name="Date Placeholder 5">
            <a:extLst>
              <a:ext uri="{FF2B5EF4-FFF2-40B4-BE49-F238E27FC236}">
                <a16:creationId xmlns:a16="http://schemas.microsoft.com/office/drawing/2014/main" id="{AD9E88EE-0053-4F8D-A847-A3C05F94F69D}"/>
              </a:ext>
            </a:extLst>
          </p:cNvPr>
          <p:cNvSpPr>
            <a:spLocks noGrp="1"/>
          </p:cNvSpPr>
          <p:nvPr>
            <p:ph type="dt" sz="half" idx="10"/>
          </p:nvPr>
        </p:nvSpPr>
        <p:spPr/>
        <p:txBody>
          <a:bodyPr/>
          <a:lstStyle/>
          <a:p>
            <a:r>
              <a:rPr lang="en-US"/>
              <a:t>12/08/2022</a:t>
            </a:r>
            <a:endParaRPr lang="en-US" dirty="0"/>
          </a:p>
        </p:txBody>
      </p:sp>
      <p:sp>
        <p:nvSpPr>
          <p:cNvPr id="5" name="Slide Number Placeholder 4">
            <a:extLst>
              <a:ext uri="{FF2B5EF4-FFF2-40B4-BE49-F238E27FC236}">
                <a16:creationId xmlns:a16="http://schemas.microsoft.com/office/drawing/2014/main" id="{86DA8217-54B0-04FB-7DEB-82198D9A7972}"/>
              </a:ext>
            </a:extLst>
          </p:cNvPr>
          <p:cNvSpPr>
            <a:spLocks noGrp="1"/>
          </p:cNvSpPr>
          <p:nvPr>
            <p:ph type="sldNum" sz="quarter" idx="12"/>
          </p:nvPr>
        </p:nvSpPr>
        <p:spPr/>
        <p:txBody>
          <a:bodyPr/>
          <a:lstStyle/>
          <a:p>
            <a:fld id="{1BC7DB03-7057-184B-9DF0-B5FFC5E3886A}" type="slidenum">
              <a:rPr lang="en-US" smtClean="0"/>
              <a:t>65</a:t>
            </a:fld>
            <a:endParaRPr lang="en-US" dirty="0"/>
          </a:p>
        </p:txBody>
      </p:sp>
    </p:spTree>
    <p:extLst>
      <p:ext uri="{BB962C8B-B14F-4D97-AF65-F5344CB8AC3E}">
        <p14:creationId xmlns:p14="http://schemas.microsoft.com/office/powerpoint/2010/main" val="31128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C4F094-009A-4B9D-A8FE-B66041760E91}"/>
              </a:ext>
            </a:extLst>
          </p:cNvPr>
          <p:cNvSpPr>
            <a:spLocks noGrp="1"/>
          </p:cNvSpPr>
          <p:nvPr>
            <p:ph type="ctrTitle"/>
          </p:nvPr>
        </p:nvSpPr>
        <p:spPr>
          <a:xfrm>
            <a:off x="1524000" y="2427890"/>
            <a:ext cx="9144000" cy="1213944"/>
          </a:xfrm>
        </p:spPr>
        <p:txBody>
          <a:bodyPr/>
          <a:lstStyle/>
          <a:p>
            <a:r>
              <a:rPr lang="en-US" b="1" dirty="0"/>
              <a:t>TLCS Excel Tips </a:t>
            </a:r>
          </a:p>
        </p:txBody>
      </p:sp>
    </p:spTree>
    <p:extLst>
      <p:ext uri="{BB962C8B-B14F-4D97-AF65-F5344CB8AC3E}">
        <p14:creationId xmlns:p14="http://schemas.microsoft.com/office/powerpoint/2010/main" val="35807738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2E8550-A0F2-4454-9178-734CA467403F}"/>
              </a:ext>
            </a:extLst>
          </p:cNvPr>
          <p:cNvSpPr>
            <a:spLocks noGrp="1"/>
          </p:cNvSpPr>
          <p:nvPr>
            <p:ph type="title"/>
          </p:nvPr>
        </p:nvSpPr>
        <p:spPr>
          <a:xfrm>
            <a:off x="838200" y="365126"/>
            <a:ext cx="10515600" cy="671445"/>
          </a:xfrm>
        </p:spPr>
        <p:txBody>
          <a:bodyPr>
            <a:normAutofit fontScale="90000"/>
          </a:bodyPr>
          <a:lstStyle/>
          <a:p>
            <a:r>
              <a:rPr lang="en-US" b="1" dirty="0"/>
              <a:t>Color Fill and Sort </a:t>
            </a:r>
          </a:p>
        </p:txBody>
      </p:sp>
      <p:sp>
        <p:nvSpPr>
          <p:cNvPr id="7" name="Content Placeholder 6">
            <a:extLst>
              <a:ext uri="{FF2B5EF4-FFF2-40B4-BE49-F238E27FC236}">
                <a16:creationId xmlns:a16="http://schemas.microsoft.com/office/drawing/2014/main" id="{86B03629-1897-4EA9-8D73-507D36154D97}"/>
              </a:ext>
            </a:extLst>
          </p:cNvPr>
          <p:cNvSpPr>
            <a:spLocks noGrp="1"/>
          </p:cNvSpPr>
          <p:nvPr>
            <p:ph idx="1"/>
          </p:nvPr>
        </p:nvSpPr>
        <p:spPr>
          <a:xfrm>
            <a:off x="838200" y="1036572"/>
            <a:ext cx="10932268" cy="5598690"/>
          </a:xfrm>
        </p:spPr>
        <p:txBody>
          <a:bodyPr>
            <a:normAutofit lnSpcReduction="10000"/>
          </a:bodyPr>
          <a:lstStyle/>
          <a:p>
            <a:r>
              <a:rPr lang="en-US" sz="3200" dirty="0"/>
              <a:t>Review the report by teacher</a:t>
            </a:r>
          </a:p>
          <a:p>
            <a:pPr lvl="1"/>
            <a:r>
              <a:rPr lang="en-US" sz="2800" dirty="0"/>
              <a:t>Clear all filters </a:t>
            </a:r>
          </a:p>
          <a:p>
            <a:pPr lvl="1"/>
            <a:r>
              <a:rPr lang="en-US" sz="2800" dirty="0"/>
              <a:t>Data tab &gt; </a:t>
            </a:r>
            <a:r>
              <a:rPr lang="en-US" sz="2800" dirty="0" smtClean="0"/>
              <a:t>Sort (</a:t>
            </a:r>
            <a:r>
              <a:rPr lang="en-US" sz="2800" dirty="0"/>
              <a:t>A-Z</a:t>
            </a:r>
            <a:r>
              <a:rPr lang="en-US" sz="2800" dirty="0" smtClean="0"/>
              <a:t>)</a:t>
            </a:r>
            <a:r>
              <a:rPr lang="en-US" sz="2800" dirty="0" smtClean="0"/>
              <a:t> </a:t>
            </a:r>
            <a:r>
              <a:rPr lang="en-US" sz="2800" dirty="0"/>
              <a:t>by Proper Cert Flag column </a:t>
            </a:r>
            <a:r>
              <a:rPr lang="en-US" sz="2800" dirty="0" smtClean="0"/>
              <a:t>Highlight </a:t>
            </a:r>
            <a:r>
              <a:rPr lang="en-US" sz="2800" dirty="0"/>
              <a:t>all rows with Proper Cert Flag = N</a:t>
            </a:r>
          </a:p>
          <a:p>
            <a:pPr lvl="2"/>
            <a:r>
              <a:rPr lang="en-US" sz="2400" dirty="0"/>
              <a:t>Color Fill – select a color </a:t>
            </a:r>
            <a:r>
              <a:rPr lang="en-US" sz="2400" dirty="0">
                <a:sym typeface="Wingdings" panose="05000000000000000000" pitchFamily="2" charset="2"/>
              </a:rPr>
              <a:t> </a:t>
            </a:r>
            <a:endParaRPr lang="en-US" sz="2400" dirty="0"/>
          </a:p>
          <a:p>
            <a:pPr lvl="1"/>
            <a:r>
              <a:rPr lang="en-US" sz="2800" dirty="0"/>
              <a:t>Select Cell A1</a:t>
            </a:r>
          </a:p>
          <a:p>
            <a:pPr lvl="1"/>
            <a:r>
              <a:rPr lang="en-US" sz="2800" dirty="0"/>
              <a:t>Data tab &gt; Sort by Last Name and First Name </a:t>
            </a:r>
          </a:p>
          <a:p>
            <a:r>
              <a:rPr lang="en-US" sz="3200" dirty="0"/>
              <a:t>Scroll through report and note- </a:t>
            </a:r>
          </a:p>
          <a:p>
            <a:pPr lvl="1"/>
            <a:r>
              <a:rPr lang="en-US" sz="2800" dirty="0"/>
              <a:t>Staff member’s courses are showing as properly certified </a:t>
            </a:r>
          </a:p>
          <a:p>
            <a:pPr lvl="1"/>
            <a:r>
              <a:rPr lang="en-US" sz="2800" dirty="0"/>
              <a:t>Staff member’s courses are showing as not properly certified (highlighted rows)</a:t>
            </a:r>
          </a:p>
          <a:p>
            <a:pPr lvl="1"/>
            <a:r>
              <a:rPr lang="en-US" sz="2800" dirty="0"/>
              <a:t>Staff member’s courses are appearing with some courses properly certified and some not properly certified (non-highlighted rows)</a:t>
            </a:r>
          </a:p>
          <a:p>
            <a:endParaRPr lang="en-US" dirty="0"/>
          </a:p>
        </p:txBody>
      </p:sp>
      <p:sp>
        <p:nvSpPr>
          <p:cNvPr id="2" name="Date Placeholder 1">
            <a:extLst>
              <a:ext uri="{FF2B5EF4-FFF2-40B4-BE49-F238E27FC236}">
                <a16:creationId xmlns:a16="http://schemas.microsoft.com/office/drawing/2014/main" id="{194DFE22-38D8-4ADC-9E2F-8FCF216A5910}"/>
              </a:ext>
            </a:extLst>
          </p:cNvPr>
          <p:cNvSpPr>
            <a:spLocks noGrp="1"/>
          </p:cNvSpPr>
          <p:nvPr>
            <p:ph type="dt" sz="half" idx="10"/>
          </p:nvPr>
        </p:nvSpPr>
        <p:spPr/>
        <p:txBody>
          <a:bodyPr/>
          <a:lstStyle/>
          <a:p>
            <a:r>
              <a:rPr lang="en-US"/>
              <a:t>12/08/2022</a:t>
            </a:r>
            <a:endParaRPr lang="en-US" dirty="0"/>
          </a:p>
        </p:txBody>
      </p:sp>
      <p:sp>
        <p:nvSpPr>
          <p:cNvPr id="3" name="Slide Number Placeholder 2">
            <a:extLst>
              <a:ext uri="{FF2B5EF4-FFF2-40B4-BE49-F238E27FC236}">
                <a16:creationId xmlns:a16="http://schemas.microsoft.com/office/drawing/2014/main" id="{AF62A7FF-C7DB-D19E-CC4A-147F2594BCF6}"/>
              </a:ext>
            </a:extLst>
          </p:cNvPr>
          <p:cNvSpPr>
            <a:spLocks noGrp="1"/>
          </p:cNvSpPr>
          <p:nvPr>
            <p:ph type="sldNum" sz="quarter" idx="12"/>
          </p:nvPr>
        </p:nvSpPr>
        <p:spPr/>
        <p:txBody>
          <a:bodyPr/>
          <a:lstStyle/>
          <a:p>
            <a:fld id="{1BC7DB03-7057-184B-9DF0-B5FFC5E3886A}" type="slidenum">
              <a:rPr lang="en-US" smtClean="0"/>
              <a:t>67</a:t>
            </a:fld>
            <a:endParaRPr lang="en-US" dirty="0"/>
          </a:p>
        </p:txBody>
      </p:sp>
    </p:spTree>
    <p:extLst>
      <p:ext uri="{BB962C8B-B14F-4D97-AF65-F5344CB8AC3E}">
        <p14:creationId xmlns:p14="http://schemas.microsoft.com/office/powerpoint/2010/main" val="410051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0299-790A-48D5-9C0B-A7FCF51821A0}"/>
              </a:ext>
            </a:extLst>
          </p:cNvPr>
          <p:cNvSpPr>
            <a:spLocks noGrp="1"/>
          </p:cNvSpPr>
          <p:nvPr>
            <p:ph type="title"/>
          </p:nvPr>
        </p:nvSpPr>
        <p:spPr>
          <a:xfrm>
            <a:off x="838200" y="365125"/>
            <a:ext cx="10515600" cy="656279"/>
          </a:xfrm>
        </p:spPr>
        <p:txBody>
          <a:bodyPr>
            <a:normAutofit fontScale="90000"/>
          </a:bodyPr>
          <a:lstStyle/>
          <a:p>
            <a:r>
              <a:rPr lang="en-US" b="1" dirty="0"/>
              <a:t>Pivot Table – Proper Cert Flag by Teacher  </a:t>
            </a:r>
          </a:p>
        </p:txBody>
      </p:sp>
      <p:sp>
        <p:nvSpPr>
          <p:cNvPr id="5" name="Content Placeholder 4">
            <a:extLst>
              <a:ext uri="{FF2B5EF4-FFF2-40B4-BE49-F238E27FC236}">
                <a16:creationId xmlns:a16="http://schemas.microsoft.com/office/drawing/2014/main" id="{81D3A3E6-A1B8-4CC8-9731-56280E970DCE}"/>
              </a:ext>
            </a:extLst>
          </p:cNvPr>
          <p:cNvSpPr>
            <a:spLocks noGrp="1"/>
          </p:cNvSpPr>
          <p:nvPr>
            <p:ph sz="half" idx="1"/>
          </p:nvPr>
        </p:nvSpPr>
        <p:spPr>
          <a:xfrm>
            <a:off x="838199" y="1254868"/>
            <a:ext cx="11029545" cy="4659549"/>
          </a:xfrm>
        </p:spPr>
        <p:txBody>
          <a:bodyPr/>
          <a:lstStyle/>
          <a:p>
            <a:pPr marL="0" indent="0">
              <a:buNone/>
            </a:pPr>
            <a:r>
              <a:rPr lang="en-US" sz="3200" dirty="0"/>
              <a:t>Create Full Name Column using Concatenate </a:t>
            </a:r>
          </a:p>
          <a:p>
            <a:pPr lvl="1"/>
            <a:r>
              <a:rPr lang="en-US" sz="2800" dirty="0"/>
              <a:t>Select column K</a:t>
            </a:r>
          </a:p>
          <a:p>
            <a:pPr lvl="1"/>
            <a:r>
              <a:rPr lang="en-US" sz="2800" dirty="0"/>
              <a:t>Right click and select “Insert” </a:t>
            </a:r>
          </a:p>
          <a:p>
            <a:pPr lvl="1"/>
            <a:r>
              <a:rPr lang="en-US" sz="2800" dirty="0"/>
              <a:t>Select cell K1, add title “Full Name” </a:t>
            </a:r>
          </a:p>
          <a:p>
            <a:pPr lvl="1"/>
            <a:r>
              <a:rPr lang="en-US" sz="2800" dirty="0"/>
              <a:t>Select cell K2</a:t>
            </a:r>
          </a:p>
          <a:p>
            <a:pPr lvl="1"/>
            <a:r>
              <a:rPr lang="en-US" sz="2800" dirty="0"/>
              <a:t>Enter the formula =CONCAT(H2," ", I2, " ", J2)</a:t>
            </a:r>
          </a:p>
          <a:p>
            <a:pPr lvl="1"/>
            <a:r>
              <a:rPr lang="en-US" sz="2800" dirty="0"/>
              <a:t>Copy formula down (double-click or drag down + in corner of cell)</a:t>
            </a:r>
          </a:p>
          <a:p>
            <a:pPr lvl="1"/>
            <a:r>
              <a:rPr lang="en-US" sz="2800" dirty="0"/>
              <a:t>Select column K</a:t>
            </a:r>
          </a:p>
          <a:p>
            <a:pPr lvl="1"/>
            <a:r>
              <a:rPr lang="en-US" sz="2800" dirty="0"/>
              <a:t>Right click and select “Copy”</a:t>
            </a:r>
          </a:p>
          <a:p>
            <a:pPr lvl="1"/>
            <a:r>
              <a:rPr lang="en-US" sz="2800" dirty="0"/>
              <a:t>Right click again and select - Paste Value 123 icon </a:t>
            </a:r>
          </a:p>
          <a:p>
            <a:pPr lvl="1"/>
            <a:endParaRPr lang="en-US" dirty="0"/>
          </a:p>
          <a:p>
            <a:endParaRPr lang="en-US" dirty="0"/>
          </a:p>
        </p:txBody>
      </p:sp>
      <p:sp>
        <p:nvSpPr>
          <p:cNvPr id="3" name="Date Placeholder 2">
            <a:extLst>
              <a:ext uri="{FF2B5EF4-FFF2-40B4-BE49-F238E27FC236}">
                <a16:creationId xmlns:a16="http://schemas.microsoft.com/office/drawing/2014/main" id="{312A4A48-D2A2-438F-A8ED-2C17EC2FA4EF}"/>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AD7EE73A-9355-8491-25BA-0241844BDEFB}"/>
              </a:ext>
            </a:extLst>
          </p:cNvPr>
          <p:cNvSpPr>
            <a:spLocks noGrp="1"/>
          </p:cNvSpPr>
          <p:nvPr>
            <p:ph type="sldNum" sz="quarter" idx="12"/>
          </p:nvPr>
        </p:nvSpPr>
        <p:spPr/>
        <p:txBody>
          <a:bodyPr/>
          <a:lstStyle/>
          <a:p>
            <a:fld id="{1BC7DB03-7057-184B-9DF0-B5FFC5E3886A}" type="slidenum">
              <a:rPr lang="en-US" smtClean="0"/>
              <a:t>68</a:t>
            </a:fld>
            <a:endParaRPr lang="en-US" dirty="0"/>
          </a:p>
        </p:txBody>
      </p:sp>
    </p:spTree>
    <p:extLst>
      <p:ext uri="{BB962C8B-B14F-4D97-AF65-F5344CB8AC3E}">
        <p14:creationId xmlns:p14="http://schemas.microsoft.com/office/powerpoint/2010/main" val="42750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4FC7-98BC-4928-8EFB-073E1594965F}"/>
              </a:ext>
            </a:extLst>
          </p:cNvPr>
          <p:cNvSpPr>
            <a:spLocks noGrp="1"/>
          </p:cNvSpPr>
          <p:nvPr>
            <p:ph type="title"/>
          </p:nvPr>
        </p:nvSpPr>
        <p:spPr>
          <a:xfrm>
            <a:off x="838199" y="365125"/>
            <a:ext cx="11214371" cy="734101"/>
          </a:xfrm>
        </p:spPr>
        <p:txBody>
          <a:bodyPr>
            <a:normAutofit/>
          </a:bodyPr>
          <a:lstStyle/>
          <a:p>
            <a:r>
              <a:rPr lang="en-US" sz="4200" b="1" kern="1200" dirty="0">
                <a:solidFill>
                  <a:schemeClr val="tx1"/>
                </a:solidFill>
                <a:latin typeface="+mj-lt"/>
                <a:ea typeface="+mj-ea"/>
                <a:cs typeface="+mj-cs"/>
              </a:rPr>
              <a:t>Verify Teacher Course Pivot Table - Proper Cert Flag</a:t>
            </a:r>
            <a:endParaRPr lang="en-US" sz="4200" b="1" dirty="0"/>
          </a:p>
        </p:txBody>
      </p:sp>
      <p:sp>
        <p:nvSpPr>
          <p:cNvPr id="3" name="Content Placeholder 2">
            <a:extLst>
              <a:ext uri="{FF2B5EF4-FFF2-40B4-BE49-F238E27FC236}">
                <a16:creationId xmlns:a16="http://schemas.microsoft.com/office/drawing/2014/main" id="{A7CCB85B-EB02-4C7E-B96E-2D7CC001EDEA}"/>
              </a:ext>
            </a:extLst>
          </p:cNvPr>
          <p:cNvSpPr>
            <a:spLocks noGrp="1"/>
          </p:cNvSpPr>
          <p:nvPr>
            <p:ph sz="half" idx="1"/>
          </p:nvPr>
        </p:nvSpPr>
        <p:spPr>
          <a:xfrm>
            <a:off x="838200" y="1202688"/>
            <a:ext cx="5181600" cy="5655312"/>
          </a:xfrm>
        </p:spPr>
        <p:txBody>
          <a:bodyPr>
            <a:normAutofit/>
          </a:bodyPr>
          <a:lstStyle/>
          <a:p>
            <a:pPr marL="0" indent="0">
              <a:buNone/>
            </a:pPr>
            <a:r>
              <a:rPr lang="en-US" sz="3200" dirty="0"/>
              <a:t>Create Pivot Table</a:t>
            </a:r>
          </a:p>
          <a:p>
            <a:pPr lvl="1">
              <a:buFont typeface="Arial" panose="020B0604020202020204" pitchFamily="34" charset="0"/>
              <a:buChar char="•"/>
            </a:pPr>
            <a:r>
              <a:rPr lang="en-US" sz="2800" dirty="0"/>
              <a:t>From Insert Tab, select Pivot Table </a:t>
            </a:r>
          </a:p>
          <a:p>
            <a:pPr lvl="1">
              <a:buFont typeface="Arial" panose="020B0604020202020204" pitchFamily="34" charset="0"/>
              <a:buChar char="•"/>
            </a:pPr>
            <a:r>
              <a:rPr lang="en-US" sz="2800" dirty="0"/>
              <a:t>Select OK</a:t>
            </a:r>
          </a:p>
          <a:p>
            <a:pPr lvl="1">
              <a:buFont typeface="Arial" panose="020B0604020202020204" pitchFamily="34" charset="0"/>
              <a:buChar char="•"/>
            </a:pPr>
            <a:r>
              <a:rPr lang="en-US" sz="2800" dirty="0"/>
              <a:t>Pivot Table Fields to select:</a:t>
            </a:r>
          </a:p>
          <a:p>
            <a:pPr lvl="2">
              <a:buFont typeface="Arial" panose="020B0604020202020204" pitchFamily="34" charset="0"/>
              <a:buChar char="•"/>
            </a:pPr>
            <a:r>
              <a:rPr lang="en-US" sz="2400" dirty="0"/>
              <a:t>Columns</a:t>
            </a:r>
          </a:p>
          <a:p>
            <a:pPr lvl="3">
              <a:buFont typeface="Arial" panose="020B0604020202020204" pitchFamily="34" charset="0"/>
              <a:buChar char="•"/>
            </a:pPr>
            <a:r>
              <a:rPr lang="en-US" sz="2000" dirty="0"/>
              <a:t>PROPER CERT FLAG</a:t>
            </a:r>
          </a:p>
          <a:p>
            <a:pPr lvl="2">
              <a:buFont typeface="Arial" panose="020B0604020202020204" pitchFamily="34" charset="0"/>
              <a:buChar char="•"/>
            </a:pPr>
            <a:r>
              <a:rPr lang="en-US" sz="2400" dirty="0"/>
              <a:t>Rows</a:t>
            </a:r>
          </a:p>
          <a:p>
            <a:pPr lvl="3">
              <a:buFont typeface="Arial" panose="020B0604020202020204" pitchFamily="34" charset="0"/>
              <a:buChar char="•"/>
            </a:pPr>
            <a:r>
              <a:rPr lang="en-US" sz="2000" dirty="0"/>
              <a:t>FULL NAME</a:t>
            </a:r>
          </a:p>
          <a:p>
            <a:pPr lvl="3">
              <a:buFont typeface="Arial" panose="020B0604020202020204" pitchFamily="34" charset="0"/>
              <a:buChar char="•"/>
            </a:pPr>
            <a:r>
              <a:rPr lang="en-US" sz="2000" dirty="0"/>
              <a:t>**Optional CALC TLC IRN</a:t>
            </a:r>
          </a:p>
          <a:p>
            <a:pPr lvl="2">
              <a:buFont typeface="Arial" panose="020B0604020202020204" pitchFamily="34" charset="0"/>
              <a:buChar char="•"/>
            </a:pPr>
            <a:r>
              <a:rPr lang="en-US" sz="2400" dirty="0"/>
              <a:t>Values</a:t>
            </a:r>
          </a:p>
          <a:p>
            <a:pPr lvl="3">
              <a:buFont typeface="Arial" panose="020B0604020202020204" pitchFamily="34" charset="0"/>
              <a:buChar char="•"/>
            </a:pPr>
            <a:r>
              <a:rPr lang="en-US" sz="2000" dirty="0"/>
              <a:t>Count of TCHR STATE ID</a:t>
            </a:r>
          </a:p>
          <a:p>
            <a:pPr lvl="2">
              <a:buFont typeface="Arial" panose="020B0604020202020204" pitchFamily="34" charset="0"/>
              <a:buChar char="•"/>
            </a:pPr>
            <a:r>
              <a:rPr lang="en-US" sz="2200" dirty="0"/>
              <a:t>Filters</a:t>
            </a:r>
          </a:p>
          <a:p>
            <a:pPr lvl="3">
              <a:buFont typeface="Arial" panose="020B0604020202020204" pitchFamily="34" charset="0"/>
              <a:buChar char="•"/>
            </a:pPr>
            <a:r>
              <a:rPr lang="en-US" sz="2000" dirty="0"/>
              <a:t>** Optional CALC TLC IRN</a:t>
            </a:r>
          </a:p>
        </p:txBody>
      </p:sp>
      <p:pic>
        <p:nvPicPr>
          <p:cNvPr id="11" name="Picture 10" descr="Graphical user interface, application, table, Excel&#10;&#10;Description automatically generated">
            <a:extLst>
              <a:ext uri="{FF2B5EF4-FFF2-40B4-BE49-F238E27FC236}">
                <a16:creationId xmlns:a16="http://schemas.microsoft.com/office/drawing/2014/main" id="{B09F703B-4E78-4690-88C4-742982B41D0D}"/>
              </a:ext>
            </a:extLst>
          </p:cNvPr>
          <p:cNvPicPr>
            <a:picLocks noChangeAspect="1"/>
          </p:cNvPicPr>
          <p:nvPr/>
        </p:nvPicPr>
        <p:blipFill rotWithShape="1">
          <a:blip r:embed="rId3"/>
          <a:srcRect l="79121" t="64834" b="7279"/>
          <a:stretch/>
        </p:blipFill>
        <p:spPr bwMode="auto">
          <a:xfrm>
            <a:off x="6095999" y="1531430"/>
            <a:ext cx="5796295" cy="4353803"/>
          </a:xfrm>
          <a:prstGeom prst="rect">
            <a:avLst/>
          </a:prstGeom>
          <a:ln>
            <a:solidFill>
              <a:schemeClr val="tx1"/>
            </a:solidFill>
          </a:ln>
          <a:extLst>
            <a:ext uri="{53640926-AAD7-44D8-BBD7-CCE9431645EC}">
              <a14:shadowObscured xmlns:a14="http://schemas.microsoft.com/office/drawing/2010/main"/>
            </a:ext>
          </a:extLst>
        </p:spPr>
      </p:pic>
      <p:sp>
        <p:nvSpPr>
          <p:cNvPr id="4" name="Date Placeholder 3">
            <a:extLst>
              <a:ext uri="{FF2B5EF4-FFF2-40B4-BE49-F238E27FC236}">
                <a16:creationId xmlns:a16="http://schemas.microsoft.com/office/drawing/2014/main" id="{E3434EFA-3526-4C5D-B289-BCA352C27970}"/>
              </a:ext>
            </a:extLst>
          </p:cNvPr>
          <p:cNvSpPr>
            <a:spLocks noGrp="1"/>
          </p:cNvSpPr>
          <p:nvPr>
            <p:ph type="dt" sz="half" idx="10"/>
          </p:nvPr>
        </p:nvSpPr>
        <p:spPr/>
        <p:txBody>
          <a:bodyPr/>
          <a:lstStyle/>
          <a:p>
            <a:r>
              <a:rPr lang="en-US"/>
              <a:t>12/08/2022</a:t>
            </a:r>
            <a:endParaRPr lang="en-US" dirty="0"/>
          </a:p>
        </p:txBody>
      </p:sp>
      <p:sp>
        <p:nvSpPr>
          <p:cNvPr id="5" name="Slide Number Placeholder 4">
            <a:extLst>
              <a:ext uri="{FF2B5EF4-FFF2-40B4-BE49-F238E27FC236}">
                <a16:creationId xmlns:a16="http://schemas.microsoft.com/office/drawing/2014/main" id="{6952BF99-A4F9-B02E-1127-77672D89583E}"/>
              </a:ext>
            </a:extLst>
          </p:cNvPr>
          <p:cNvSpPr>
            <a:spLocks noGrp="1"/>
          </p:cNvSpPr>
          <p:nvPr>
            <p:ph type="sldNum" sz="quarter" idx="12"/>
          </p:nvPr>
        </p:nvSpPr>
        <p:spPr/>
        <p:txBody>
          <a:bodyPr/>
          <a:lstStyle/>
          <a:p>
            <a:fld id="{1BC7DB03-7057-184B-9DF0-B5FFC5E3886A}" type="slidenum">
              <a:rPr lang="en-US" smtClean="0"/>
              <a:t>69</a:t>
            </a:fld>
            <a:endParaRPr lang="en-US" dirty="0"/>
          </a:p>
        </p:txBody>
      </p:sp>
    </p:spTree>
    <p:extLst>
      <p:ext uri="{BB962C8B-B14F-4D97-AF65-F5344CB8AC3E}">
        <p14:creationId xmlns:p14="http://schemas.microsoft.com/office/powerpoint/2010/main" val="293442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CB251D2-E5B2-917B-9192-398132251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43" y="2972347"/>
            <a:ext cx="11294337" cy="22570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9062FA8F-858D-4B1E-87C0-B7E01D2DD6B2}"/>
              </a:ext>
            </a:extLst>
          </p:cNvPr>
          <p:cNvCxnSpPr>
            <a:cxnSpLocks/>
          </p:cNvCxnSpPr>
          <p:nvPr/>
        </p:nvCxnSpPr>
        <p:spPr>
          <a:xfrm flipV="1">
            <a:off x="9203496" y="5139310"/>
            <a:ext cx="425127" cy="4672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10515600" cy="1107848"/>
          </a:xfrm>
          <a:ln>
            <a:noFill/>
          </a:ln>
        </p:spPr>
        <p:txBody>
          <a:bodyPr/>
          <a:lstStyle/>
          <a:p>
            <a:r>
              <a:rPr lang="en-US" b="1" dirty="0"/>
              <a:t>TLC Status Report </a:t>
            </a:r>
          </a:p>
        </p:txBody>
      </p:sp>
      <p:sp>
        <p:nvSpPr>
          <p:cNvPr id="12" name="Content Placeholder 11">
            <a:extLst>
              <a:ext uri="{FF2B5EF4-FFF2-40B4-BE49-F238E27FC236}">
                <a16:creationId xmlns:a16="http://schemas.microsoft.com/office/drawing/2014/main" id="{21963B96-C6AF-4979-AF39-AD432014D7E3}"/>
              </a:ext>
            </a:extLst>
          </p:cNvPr>
          <p:cNvSpPr>
            <a:spLocks noGrp="1"/>
          </p:cNvSpPr>
          <p:nvPr>
            <p:ph idx="1"/>
          </p:nvPr>
        </p:nvSpPr>
        <p:spPr>
          <a:xfrm>
            <a:off x="627136" y="1676400"/>
            <a:ext cx="11128089" cy="4406674"/>
          </a:xfrm>
        </p:spPr>
        <p:txBody>
          <a:bodyPr>
            <a:normAutofit/>
          </a:bodyPr>
          <a:lstStyle/>
          <a:p>
            <a:pPr marL="0" indent="0">
              <a:buNone/>
            </a:pPr>
            <a:r>
              <a:rPr lang="en-US" sz="3200" dirty="0"/>
              <a:t>To access the TLC Status Report, select the Level 2 Reports link from the Staff and Course Collection – Initial (FY23) </a:t>
            </a:r>
          </a:p>
        </p:txBody>
      </p:sp>
      <p:sp>
        <p:nvSpPr>
          <p:cNvPr id="13" name="Oval 12">
            <a:extLst>
              <a:ext uri="{FF2B5EF4-FFF2-40B4-BE49-F238E27FC236}">
                <a16:creationId xmlns:a16="http://schemas.microsoft.com/office/drawing/2014/main" id="{C486FE14-C2D8-47C7-8003-FF8D142C3313}"/>
              </a:ext>
            </a:extLst>
          </p:cNvPr>
          <p:cNvSpPr/>
          <p:nvPr/>
        </p:nvSpPr>
        <p:spPr>
          <a:xfrm>
            <a:off x="8974755" y="3784109"/>
            <a:ext cx="1328056" cy="3810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ADD51E-A932-45AC-8EBB-35ED8702570B}"/>
              </a:ext>
            </a:extLst>
          </p:cNvPr>
          <p:cNvSpPr txBox="1"/>
          <p:nvPr/>
        </p:nvSpPr>
        <p:spPr>
          <a:xfrm>
            <a:off x="4405123" y="5426440"/>
            <a:ext cx="4817729" cy="461665"/>
          </a:xfrm>
          <a:prstGeom prst="rect">
            <a:avLst/>
          </a:prstGeom>
          <a:solidFill>
            <a:schemeClr val="bg1"/>
          </a:solidFill>
          <a:ln>
            <a:solidFill>
              <a:schemeClr val="tx1"/>
            </a:solidFill>
          </a:ln>
        </p:spPr>
        <p:txBody>
          <a:bodyPr wrap="none" rtlCol="0">
            <a:spAutoFit/>
          </a:bodyPr>
          <a:lstStyle/>
          <a:p>
            <a:r>
              <a:rPr lang="en-US" sz="2400" b="1" dirty="0"/>
              <a:t>But first, let’s take a quick look here </a:t>
            </a:r>
          </a:p>
        </p:txBody>
      </p:sp>
      <p:sp>
        <p:nvSpPr>
          <p:cNvPr id="8" name="Oval 7">
            <a:extLst>
              <a:ext uri="{FF2B5EF4-FFF2-40B4-BE49-F238E27FC236}">
                <a16:creationId xmlns:a16="http://schemas.microsoft.com/office/drawing/2014/main" id="{065A6C2A-87AC-4F0A-8674-FBD63ABCD6E9}"/>
              </a:ext>
            </a:extLst>
          </p:cNvPr>
          <p:cNvSpPr/>
          <p:nvPr/>
        </p:nvSpPr>
        <p:spPr>
          <a:xfrm>
            <a:off x="8646411" y="4767379"/>
            <a:ext cx="2510677" cy="2581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23569CDD-8102-4181-B594-A3F38231D1C5}"/>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4CF60DF2-A387-6D20-FC08-60A4B8FEDEAB}"/>
              </a:ext>
            </a:extLst>
          </p:cNvPr>
          <p:cNvSpPr>
            <a:spLocks noGrp="1"/>
          </p:cNvSpPr>
          <p:nvPr>
            <p:ph type="sldNum" sz="quarter" idx="12"/>
          </p:nvPr>
        </p:nvSpPr>
        <p:spPr/>
        <p:txBody>
          <a:bodyPr/>
          <a:lstStyle/>
          <a:p>
            <a:fld id="{1BC7DB03-7057-184B-9DF0-B5FFC5E3886A}" type="slidenum">
              <a:rPr lang="en-US" smtClean="0"/>
              <a:t>7</a:t>
            </a:fld>
            <a:endParaRPr lang="en-US" dirty="0"/>
          </a:p>
        </p:txBody>
      </p:sp>
    </p:spTree>
    <p:extLst>
      <p:ext uri="{BB962C8B-B14F-4D97-AF65-F5344CB8AC3E}">
        <p14:creationId xmlns:p14="http://schemas.microsoft.com/office/powerpoint/2010/main" val="22714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3DE9-956F-4E79-B213-F4A75D07BF55}"/>
              </a:ext>
            </a:extLst>
          </p:cNvPr>
          <p:cNvSpPr>
            <a:spLocks noGrp="1"/>
          </p:cNvSpPr>
          <p:nvPr>
            <p:ph type="title"/>
          </p:nvPr>
        </p:nvSpPr>
        <p:spPr>
          <a:xfrm>
            <a:off x="838200" y="365125"/>
            <a:ext cx="11156004" cy="1325563"/>
          </a:xfrm>
        </p:spPr>
        <p:txBody>
          <a:bodyPr>
            <a:normAutofit/>
          </a:bodyPr>
          <a:lstStyle/>
          <a:p>
            <a:r>
              <a:rPr lang="en-US" sz="4200" b="1" kern="1200" dirty="0">
                <a:solidFill>
                  <a:schemeClr val="tx1"/>
                </a:solidFill>
                <a:latin typeface="+mj-lt"/>
                <a:ea typeface="+mj-ea"/>
                <a:cs typeface="+mj-cs"/>
              </a:rPr>
              <a:t>Verify Teacher Course Pivot Table, cont’d </a:t>
            </a:r>
            <a:endParaRPr lang="en-US" sz="4200" b="1" dirty="0"/>
          </a:p>
        </p:txBody>
      </p:sp>
      <p:sp>
        <p:nvSpPr>
          <p:cNvPr id="3" name="Content Placeholder 2">
            <a:extLst>
              <a:ext uri="{FF2B5EF4-FFF2-40B4-BE49-F238E27FC236}">
                <a16:creationId xmlns:a16="http://schemas.microsoft.com/office/drawing/2014/main" id="{02B40DAA-0594-40EF-AEFB-CF916BE3FEBB}"/>
              </a:ext>
            </a:extLst>
          </p:cNvPr>
          <p:cNvSpPr>
            <a:spLocks noGrp="1"/>
          </p:cNvSpPr>
          <p:nvPr>
            <p:ph sz="half" idx="1"/>
          </p:nvPr>
        </p:nvSpPr>
        <p:spPr>
          <a:xfrm>
            <a:off x="1048966" y="1602961"/>
            <a:ext cx="5181600" cy="4486275"/>
          </a:xfrm>
        </p:spPr>
        <p:txBody>
          <a:bodyPr/>
          <a:lstStyle/>
          <a:p>
            <a:pPr marL="0" indent="0">
              <a:lnSpc>
                <a:spcPct val="90000"/>
              </a:lnSpc>
              <a:spcAft>
                <a:spcPts val="600"/>
              </a:spcAft>
              <a:buNone/>
            </a:pPr>
            <a:r>
              <a:rPr lang="en-US" sz="3200" dirty="0"/>
              <a:t>Verify Total by Teacher</a:t>
            </a:r>
          </a:p>
          <a:p>
            <a:pPr lvl="1">
              <a:spcAft>
                <a:spcPts val="600"/>
              </a:spcAft>
              <a:buFont typeface="Arial" panose="020B0604020202020204" pitchFamily="34" charset="0"/>
              <a:buChar char="•"/>
            </a:pPr>
            <a:r>
              <a:rPr lang="en-US" sz="2800" dirty="0"/>
              <a:t>Why is the teacher certified in some courses but not others?</a:t>
            </a:r>
          </a:p>
          <a:p>
            <a:pPr lvl="1">
              <a:spcAft>
                <a:spcPts val="600"/>
              </a:spcAft>
              <a:buFont typeface="Arial" panose="020B0604020202020204" pitchFamily="34" charset="0"/>
              <a:buChar char="•"/>
            </a:pPr>
            <a:r>
              <a:rPr lang="en-US" sz="2800" dirty="0"/>
              <a:t>Does the teacher have too many courses?</a:t>
            </a:r>
          </a:p>
          <a:p>
            <a:pPr lvl="1">
              <a:spcAft>
                <a:spcPts val="600"/>
              </a:spcAft>
              <a:buFont typeface="Arial" panose="020B0604020202020204" pitchFamily="34" charset="0"/>
              <a:buChar char="•"/>
            </a:pPr>
            <a:r>
              <a:rPr lang="en-US" sz="2800" dirty="0"/>
              <a:t>Do all teachers appear in the pivot table? </a:t>
            </a:r>
          </a:p>
        </p:txBody>
      </p:sp>
      <p:pic>
        <p:nvPicPr>
          <p:cNvPr id="9" name="Content Placeholder 8" descr="Graphical user interface, application, table, Excel&#10;&#10;Description automatically generated">
            <a:extLst>
              <a:ext uri="{FF2B5EF4-FFF2-40B4-BE49-F238E27FC236}">
                <a16:creationId xmlns:a16="http://schemas.microsoft.com/office/drawing/2014/main" id="{33D795FA-32B4-4C26-81CD-0EE15F527373}"/>
              </a:ext>
            </a:extLst>
          </p:cNvPr>
          <p:cNvPicPr>
            <a:picLocks noGrp="1" noChangeAspect="1"/>
          </p:cNvPicPr>
          <p:nvPr>
            <p:ph sz="half" idx="2"/>
          </p:nvPr>
        </p:nvPicPr>
        <p:blipFill rotWithShape="1">
          <a:blip r:embed="rId3"/>
          <a:srcRect t="26995" r="73122" b="23679"/>
          <a:stretch/>
        </p:blipFill>
        <p:spPr bwMode="auto">
          <a:xfrm>
            <a:off x="6441332" y="1436518"/>
            <a:ext cx="4507149" cy="4652718"/>
          </a:xfrm>
          <a:prstGeom prst="rect">
            <a:avLst/>
          </a:prstGeom>
          <a:ln>
            <a:solidFill>
              <a:schemeClr val="tx1"/>
            </a:solid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EA5C94DB-807A-4F23-B092-E5D622A72D26}"/>
              </a:ext>
            </a:extLst>
          </p:cNvPr>
          <p:cNvSpPr/>
          <p:nvPr/>
        </p:nvSpPr>
        <p:spPr>
          <a:xfrm>
            <a:off x="6709271" y="2058796"/>
            <a:ext cx="1541763" cy="4030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C118238-542C-4967-807E-37AD758817E1}"/>
              </a:ext>
            </a:extLst>
          </p:cNvPr>
          <p:cNvSpPr txBox="1"/>
          <p:nvPr/>
        </p:nvSpPr>
        <p:spPr>
          <a:xfrm>
            <a:off x="3203160" y="5921236"/>
            <a:ext cx="5211748" cy="461665"/>
          </a:xfrm>
          <a:prstGeom prst="rect">
            <a:avLst/>
          </a:prstGeom>
          <a:solidFill>
            <a:schemeClr val="bg1"/>
          </a:solidFill>
          <a:ln>
            <a:solidFill>
              <a:schemeClr val="tx1"/>
            </a:solidFill>
          </a:ln>
        </p:spPr>
        <p:txBody>
          <a:bodyPr wrap="none" rtlCol="0">
            <a:spAutoFit/>
          </a:bodyPr>
          <a:lstStyle/>
          <a:p>
            <a:r>
              <a:rPr lang="en-US" sz="2400" b="1" dirty="0"/>
              <a:t>Tip - Add “All Borders” from Home Tab  </a:t>
            </a:r>
          </a:p>
        </p:txBody>
      </p:sp>
      <p:cxnSp>
        <p:nvCxnSpPr>
          <p:cNvPr id="12" name="Straight Arrow Connector 11">
            <a:extLst>
              <a:ext uri="{FF2B5EF4-FFF2-40B4-BE49-F238E27FC236}">
                <a16:creationId xmlns:a16="http://schemas.microsoft.com/office/drawing/2014/main" id="{1ED862E5-DC28-45C9-AE30-01F2F8BC8287}"/>
              </a:ext>
            </a:extLst>
          </p:cNvPr>
          <p:cNvCxnSpPr>
            <a:cxnSpLocks/>
          </p:cNvCxnSpPr>
          <p:nvPr/>
        </p:nvCxnSpPr>
        <p:spPr>
          <a:xfrm flipV="1">
            <a:off x="7918315" y="5321030"/>
            <a:ext cx="496593" cy="6002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06F302F-F8D6-47F0-9E69-6BAEF4400B16}"/>
              </a:ext>
            </a:extLst>
          </p:cNvPr>
          <p:cNvSpPr>
            <a:spLocks noGrp="1"/>
          </p:cNvSpPr>
          <p:nvPr>
            <p:ph type="dt" sz="half" idx="10"/>
          </p:nvPr>
        </p:nvSpPr>
        <p:spPr/>
        <p:txBody>
          <a:bodyPr/>
          <a:lstStyle/>
          <a:p>
            <a:r>
              <a:rPr lang="en-US"/>
              <a:t>12/08/2022</a:t>
            </a:r>
            <a:endParaRPr lang="en-US" dirty="0"/>
          </a:p>
        </p:txBody>
      </p:sp>
      <p:sp>
        <p:nvSpPr>
          <p:cNvPr id="6" name="Rectangle 5">
            <a:extLst>
              <a:ext uri="{FF2B5EF4-FFF2-40B4-BE49-F238E27FC236}">
                <a16:creationId xmlns:a16="http://schemas.microsoft.com/office/drawing/2014/main" id="{6DB72D5B-E6DB-4493-85BC-089C354756B0}"/>
              </a:ext>
            </a:extLst>
          </p:cNvPr>
          <p:cNvSpPr/>
          <p:nvPr/>
        </p:nvSpPr>
        <p:spPr>
          <a:xfrm>
            <a:off x="9167446" y="2647740"/>
            <a:ext cx="949569" cy="246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3BCE50-CF27-439E-9A88-2CCC23954A03}"/>
              </a:ext>
            </a:extLst>
          </p:cNvPr>
          <p:cNvSpPr/>
          <p:nvPr/>
        </p:nvSpPr>
        <p:spPr>
          <a:xfrm>
            <a:off x="8461800" y="2431114"/>
            <a:ext cx="949569" cy="246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BC29936-31CA-46D8-90BD-5FFC57EA420A}"/>
              </a:ext>
            </a:extLst>
          </p:cNvPr>
          <p:cNvSpPr/>
          <p:nvPr/>
        </p:nvSpPr>
        <p:spPr>
          <a:xfrm>
            <a:off x="10139152" y="2226796"/>
            <a:ext cx="809329" cy="38624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79DC3E1-659F-7AD7-5443-75682635CE6E}"/>
              </a:ext>
            </a:extLst>
          </p:cNvPr>
          <p:cNvSpPr>
            <a:spLocks noGrp="1"/>
          </p:cNvSpPr>
          <p:nvPr>
            <p:ph type="sldNum" sz="quarter" idx="12"/>
          </p:nvPr>
        </p:nvSpPr>
        <p:spPr/>
        <p:txBody>
          <a:bodyPr/>
          <a:lstStyle/>
          <a:p>
            <a:fld id="{1BC7DB03-7057-184B-9DF0-B5FFC5E3886A}" type="slidenum">
              <a:rPr lang="en-US" smtClean="0"/>
              <a:t>70</a:t>
            </a:fld>
            <a:endParaRPr lang="en-US" dirty="0"/>
          </a:p>
        </p:txBody>
      </p:sp>
    </p:spTree>
    <p:extLst>
      <p:ext uri="{BB962C8B-B14F-4D97-AF65-F5344CB8AC3E}">
        <p14:creationId xmlns:p14="http://schemas.microsoft.com/office/powerpoint/2010/main" val="280267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0" grpId="0" animBg="1"/>
      <p:bldP spid="6" grpId="0" animBg="1"/>
      <p:bldP spid="6" grpId="1" animBg="1"/>
      <p:bldP spid="11" grpId="0" animBg="1"/>
      <p:bldP spid="11" grpId="1" animBg="1"/>
      <p:bldP spid="13" grpId="0" animBg="1"/>
      <p:bldP spid="1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Summary</a:t>
            </a:r>
          </a:p>
        </p:txBody>
      </p:sp>
      <p:sp>
        <p:nvSpPr>
          <p:cNvPr id="5" name="Content Placeholder 4"/>
          <p:cNvSpPr>
            <a:spLocks noGrp="1"/>
          </p:cNvSpPr>
          <p:nvPr>
            <p:ph idx="1"/>
          </p:nvPr>
        </p:nvSpPr>
        <p:spPr>
          <a:xfrm>
            <a:off x="838200" y="1368424"/>
            <a:ext cx="10515600" cy="4643269"/>
          </a:xfrm>
        </p:spPr>
        <p:txBody>
          <a:bodyPr>
            <a:normAutofit/>
          </a:bodyPr>
          <a:lstStyle/>
          <a:p>
            <a:r>
              <a:rPr lang="en-US" sz="3200" dirty="0"/>
              <a:t>The TLC Status Report contains both data to verify and issues to correct</a:t>
            </a:r>
          </a:p>
          <a:p>
            <a:r>
              <a:rPr lang="en-US" sz="3200" dirty="0"/>
              <a:t>Some issues can be corrected, and some are simply stating the fact</a:t>
            </a:r>
          </a:p>
          <a:p>
            <a:r>
              <a:rPr lang="en-US" sz="3200" dirty="0"/>
              <a:t>Work with district staff to verify that the data is both correct and complete</a:t>
            </a:r>
          </a:p>
          <a:p>
            <a:r>
              <a:rPr lang="en-US" sz="3200" dirty="0"/>
              <a:t>“No errors” does not necessarily mean that your data is complete and accurate</a:t>
            </a:r>
          </a:p>
          <a:p>
            <a:r>
              <a:rPr lang="en-US" sz="3200" dirty="0"/>
              <a:t>Use Excel functions to make troubleshooting easier</a:t>
            </a:r>
          </a:p>
        </p:txBody>
      </p:sp>
      <p:sp>
        <p:nvSpPr>
          <p:cNvPr id="3" name="Date Placeholder 2">
            <a:extLst>
              <a:ext uri="{FF2B5EF4-FFF2-40B4-BE49-F238E27FC236}">
                <a16:creationId xmlns:a16="http://schemas.microsoft.com/office/drawing/2014/main" id="{73F2BE0B-5E3A-4208-8241-41A18D40AF30}"/>
              </a:ext>
            </a:extLst>
          </p:cNvPr>
          <p:cNvSpPr>
            <a:spLocks noGrp="1"/>
          </p:cNvSpPr>
          <p:nvPr>
            <p:ph type="dt" sz="half" idx="10"/>
          </p:nvPr>
        </p:nvSpPr>
        <p:spPr/>
        <p:txBody>
          <a:bodyPr/>
          <a:lstStyle/>
          <a:p>
            <a:r>
              <a:rPr lang="en-US"/>
              <a:t>12/08/2022</a:t>
            </a:r>
            <a:endParaRPr lang="en-US" dirty="0"/>
          </a:p>
        </p:txBody>
      </p:sp>
      <p:sp>
        <p:nvSpPr>
          <p:cNvPr id="2" name="Slide Number Placeholder 1">
            <a:extLst>
              <a:ext uri="{FF2B5EF4-FFF2-40B4-BE49-F238E27FC236}">
                <a16:creationId xmlns:a16="http://schemas.microsoft.com/office/drawing/2014/main" id="{C6267CD7-5DBC-9581-9BF4-142FFEC97599}"/>
              </a:ext>
            </a:extLst>
          </p:cNvPr>
          <p:cNvSpPr>
            <a:spLocks noGrp="1"/>
          </p:cNvSpPr>
          <p:nvPr>
            <p:ph type="sldNum" sz="quarter" idx="12"/>
          </p:nvPr>
        </p:nvSpPr>
        <p:spPr/>
        <p:txBody>
          <a:bodyPr/>
          <a:lstStyle/>
          <a:p>
            <a:fld id="{1BC7DB03-7057-184B-9DF0-B5FFC5E3886A}" type="slidenum">
              <a:rPr lang="en-US" smtClean="0"/>
              <a:t>71</a:t>
            </a:fld>
            <a:endParaRPr lang="en-US" dirty="0"/>
          </a:p>
        </p:txBody>
      </p:sp>
    </p:spTree>
    <p:extLst>
      <p:ext uri="{BB962C8B-B14F-4D97-AF65-F5344CB8AC3E}">
        <p14:creationId xmlns:p14="http://schemas.microsoft.com/office/powerpoint/2010/main" val="115925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434C-D71A-4770-A5AC-B00CBBA52E65}"/>
              </a:ext>
            </a:extLst>
          </p:cNvPr>
          <p:cNvSpPr>
            <a:spLocks noGrp="1"/>
          </p:cNvSpPr>
          <p:nvPr>
            <p:ph type="title"/>
          </p:nvPr>
        </p:nvSpPr>
        <p:spPr/>
        <p:txBody>
          <a:bodyPr/>
          <a:lstStyle/>
          <a:p>
            <a:r>
              <a:rPr lang="en-US" b="1" dirty="0"/>
              <a:t>Resources </a:t>
            </a:r>
          </a:p>
        </p:txBody>
      </p:sp>
      <p:sp>
        <p:nvSpPr>
          <p:cNvPr id="3" name="Content Placeholder 2">
            <a:extLst>
              <a:ext uri="{FF2B5EF4-FFF2-40B4-BE49-F238E27FC236}">
                <a16:creationId xmlns:a16="http://schemas.microsoft.com/office/drawing/2014/main" id="{B9C970D2-7FDB-415F-8EDD-28E658C0622B}"/>
              </a:ext>
            </a:extLst>
          </p:cNvPr>
          <p:cNvSpPr>
            <a:spLocks noGrp="1"/>
          </p:cNvSpPr>
          <p:nvPr>
            <p:ph idx="1"/>
          </p:nvPr>
        </p:nvSpPr>
        <p:spPr>
          <a:xfrm>
            <a:off x="838199" y="1488331"/>
            <a:ext cx="11069097" cy="4426085"/>
          </a:xfrm>
        </p:spPr>
        <p:txBody>
          <a:bodyPr>
            <a:normAutofit/>
          </a:bodyPr>
          <a:lstStyle/>
          <a:p>
            <a:r>
              <a:rPr lang="en-US" sz="3200" dirty="0"/>
              <a:t>(TLCS-001) Teacher Licensure Course Status Report Explanation</a:t>
            </a:r>
          </a:p>
          <a:p>
            <a:pPr lvl="1"/>
            <a:r>
              <a:rPr lang="en-US" sz="2800" dirty="0"/>
              <a:t>ODE Home &gt; Data &gt; EMIS &gt; Documentation &gt; EMIS Validation and Report Explanations </a:t>
            </a:r>
          </a:p>
          <a:p>
            <a:r>
              <a:rPr lang="en-US" sz="3200" dirty="0"/>
              <a:t>EMIS Manual </a:t>
            </a:r>
          </a:p>
          <a:p>
            <a:pPr lvl="1"/>
            <a:r>
              <a:rPr lang="en-US" sz="2800" dirty="0"/>
              <a:t>ODE Home &gt; Data &gt; EMIS &gt; Documentation &gt; EMIS Manual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Credit Flex Information</a:t>
            </a:r>
          </a:p>
          <a:p>
            <a:pPr lvl="1"/>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https://education.ohio.gov/Topics/Ohio-Education-Options/Credit-Flexibility-Plan</a:t>
            </a:r>
            <a:endParaRPr lang="en-US" dirty="0"/>
          </a:p>
        </p:txBody>
      </p:sp>
      <p:sp>
        <p:nvSpPr>
          <p:cNvPr id="5" name="Date Placeholder 4">
            <a:extLst>
              <a:ext uri="{FF2B5EF4-FFF2-40B4-BE49-F238E27FC236}">
                <a16:creationId xmlns:a16="http://schemas.microsoft.com/office/drawing/2014/main" id="{503A2695-8A0A-4A7B-9D0B-9C6E4B169BB1}"/>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4F6AF4BA-7907-AFF6-A332-114C25BD5253}"/>
              </a:ext>
            </a:extLst>
          </p:cNvPr>
          <p:cNvSpPr>
            <a:spLocks noGrp="1"/>
          </p:cNvSpPr>
          <p:nvPr>
            <p:ph type="sldNum" sz="quarter" idx="12"/>
          </p:nvPr>
        </p:nvSpPr>
        <p:spPr/>
        <p:txBody>
          <a:bodyPr/>
          <a:lstStyle/>
          <a:p>
            <a:fld id="{1BC7DB03-7057-184B-9DF0-B5FFC5E3886A}" type="slidenum">
              <a:rPr lang="en-US" smtClean="0"/>
              <a:t>72</a:t>
            </a:fld>
            <a:endParaRPr lang="en-US" dirty="0"/>
          </a:p>
        </p:txBody>
      </p:sp>
    </p:spTree>
    <p:extLst>
      <p:ext uri="{BB962C8B-B14F-4D97-AF65-F5344CB8AC3E}">
        <p14:creationId xmlns:p14="http://schemas.microsoft.com/office/powerpoint/2010/main" val="307465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1825"/>
          </a:xfrm>
        </p:spPr>
        <p:txBody>
          <a:bodyPr/>
          <a:lstStyle/>
          <a:p>
            <a:r>
              <a:rPr lang="en-US" b="1" dirty="0"/>
              <a:t>Resources, cont’d </a:t>
            </a:r>
          </a:p>
        </p:txBody>
      </p:sp>
      <p:sp>
        <p:nvSpPr>
          <p:cNvPr id="3" name="Content Placeholder 2"/>
          <p:cNvSpPr>
            <a:spLocks noGrp="1"/>
          </p:cNvSpPr>
          <p:nvPr>
            <p:ph idx="1"/>
          </p:nvPr>
        </p:nvSpPr>
        <p:spPr>
          <a:xfrm>
            <a:off x="838199" y="1293778"/>
            <a:ext cx="11003733" cy="4663401"/>
          </a:xfrm>
        </p:spPr>
        <p:txBody>
          <a:bodyPr>
            <a:normAutofit lnSpcReduction="10000"/>
          </a:bodyPr>
          <a:lstStyle/>
          <a:p>
            <a:r>
              <a:rPr lang="en-US" sz="3200" dirty="0"/>
              <a:t>Educator Search </a:t>
            </a:r>
          </a:p>
          <a:p>
            <a:pPr lvl="1"/>
            <a:r>
              <a:rPr lang="en-US" sz="2800" dirty="0">
                <a:hlinkClick r:id="rId3"/>
              </a:rPr>
              <a:t>https://core.ode.state.oh.us/Core4/ODE.CORE.Lic.Profile.Public.UI/</a:t>
            </a:r>
            <a:endParaRPr lang="en-US" sz="2800" dirty="0"/>
          </a:p>
          <a:p>
            <a:pPr lvl="1"/>
            <a:r>
              <a:rPr lang="en-US" sz="2800" dirty="0"/>
              <a:t>OH|ID Portal App - Educator Licensure and Records (CORE)</a:t>
            </a:r>
          </a:p>
          <a:p>
            <a:r>
              <a:rPr lang="en-US" sz="3200" dirty="0"/>
              <a:t>Certification and Licensure Dictionary</a:t>
            </a:r>
          </a:p>
          <a:p>
            <a:pPr lvl="1"/>
            <a:r>
              <a:rPr lang="en-US" sz="2800" dirty="0">
                <a:hlinkClick r:id="rId4"/>
              </a:rPr>
              <a:t>https://education.ohio.gov/Topics/Teaching/Licensure/Additional-Information/Certification-and-Licensure-Dictionary</a:t>
            </a:r>
            <a:endParaRPr lang="en-US" sz="2800" dirty="0"/>
          </a:p>
          <a:p>
            <a:r>
              <a:rPr lang="en-US" sz="3200" dirty="0"/>
              <a:t>Office of Educator Licensure </a:t>
            </a:r>
          </a:p>
          <a:p>
            <a:pPr lvl="1"/>
            <a:r>
              <a:rPr lang="en-US" sz="2800" dirty="0"/>
              <a:t>614-466-3593 or 877-644-6338</a:t>
            </a:r>
          </a:p>
          <a:p>
            <a:pPr lvl="1"/>
            <a:r>
              <a:rPr lang="en-US" sz="2800" dirty="0">
                <a:hlinkClick r:id="rId5"/>
              </a:rPr>
              <a:t>educator.licensure@education.ohio.gov</a:t>
            </a:r>
            <a:endParaRPr lang="en-US" sz="2800" dirty="0"/>
          </a:p>
          <a:p>
            <a:r>
              <a:rPr lang="en-US" sz="3200" dirty="0"/>
              <a:t>Your district staff and your ITC</a:t>
            </a:r>
          </a:p>
          <a:p>
            <a:pPr marL="0" indent="0">
              <a:buNone/>
            </a:pPr>
            <a:endParaRPr lang="en-US" dirty="0"/>
          </a:p>
        </p:txBody>
      </p:sp>
      <p:sp>
        <p:nvSpPr>
          <p:cNvPr id="5" name="Date Placeholder 4">
            <a:extLst>
              <a:ext uri="{FF2B5EF4-FFF2-40B4-BE49-F238E27FC236}">
                <a16:creationId xmlns:a16="http://schemas.microsoft.com/office/drawing/2014/main" id="{1BE7CD32-5DB0-4F37-9CCC-BE88014094E7}"/>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6E0ACA45-B5D6-95CC-0CA5-B5DC1B2158E5}"/>
              </a:ext>
            </a:extLst>
          </p:cNvPr>
          <p:cNvSpPr>
            <a:spLocks noGrp="1"/>
          </p:cNvSpPr>
          <p:nvPr>
            <p:ph type="sldNum" sz="quarter" idx="12"/>
          </p:nvPr>
        </p:nvSpPr>
        <p:spPr/>
        <p:txBody>
          <a:bodyPr/>
          <a:lstStyle/>
          <a:p>
            <a:fld id="{1BC7DB03-7057-184B-9DF0-B5FFC5E3886A}" type="slidenum">
              <a:rPr lang="en-US" smtClean="0"/>
              <a:t>73</a:t>
            </a:fld>
            <a:endParaRPr lang="en-US" dirty="0"/>
          </a:p>
        </p:txBody>
      </p:sp>
    </p:spTree>
    <p:extLst>
      <p:ext uri="{BB962C8B-B14F-4D97-AF65-F5344CB8AC3E}">
        <p14:creationId xmlns:p14="http://schemas.microsoft.com/office/powerpoint/2010/main" val="409381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4480" y="2694214"/>
            <a:ext cx="4033605" cy="923330"/>
          </a:xfrm>
          <a:prstGeom prst="rect">
            <a:avLst/>
          </a:prstGeom>
          <a:noFill/>
        </p:spPr>
        <p:txBody>
          <a:bodyPr wrap="square" rtlCol="0">
            <a:spAutoFit/>
          </a:bodyPr>
          <a:lstStyle/>
          <a:p>
            <a:r>
              <a:rPr lang="en-US" sz="5400" dirty="0"/>
              <a:t>Questions?</a:t>
            </a:r>
          </a:p>
        </p:txBody>
      </p:sp>
      <p:sp>
        <p:nvSpPr>
          <p:cNvPr id="2" name="TextBox 1">
            <a:extLst>
              <a:ext uri="{FF2B5EF4-FFF2-40B4-BE49-F238E27FC236}">
                <a16:creationId xmlns:a16="http://schemas.microsoft.com/office/drawing/2014/main" id="{38202EE4-8373-44B7-BBEB-68C1E331C3EB}"/>
              </a:ext>
            </a:extLst>
          </p:cNvPr>
          <p:cNvSpPr txBox="1"/>
          <p:nvPr/>
        </p:nvSpPr>
        <p:spPr>
          <a:xfrm>
            <a:off x="2795133" y="3782728"/>
            <a:ext cx="5963363" cy="1292662"/>
          </a:xfrm>
          <a:prstGeom prst="rect">
            <a:avLst/>
          </a:prstGeom>
          <a:noFill/>
        </p:spPr>
        <p:txBody>
          <a:bodyPr wrap="none" rtlCol="0">
            <a:spAutoFit/>
          </a:bodyPr>
          <a:lstStyle/>
          <a:p>
            <a:pPr algn="ctr"/>
            <a:r>
              <a:rPr lang="en-US" sz="2000" b="1" dirty="0"/>
              <a:t>If you would like a certificate of attendance for this </a:t>
            </a:r>
          </a:p>
          <a:p>
            <a:pPr algn="ctr"/>
            <a:r>
              <a:rPr lang="en-US" sz="2000" b="1" dirty="0"/>
              <a:t>training, you must complete the below feedback form </a:t>
            </a:r>
          </a:p>
          <a:p>
            <a:pPr algn="ctr"/>
            <a:r>
              <a:rPr lang="en-US" sz="2000" b="1" dirty="0"/>
              <a:t>within 5 business days of this training</a:t>
            </a:r>
          </a:p>
          <a:p>
            <a:pPr algn="ctr"/>
            <a:r>
              <a:rPr lang="en-US" sz="1800" u="sng" dirty="0">
                <a:solidFill>
                  <a:srgbClr val="000000"/>
                </a:solidFill>
                <a:effectLst/>
                <a:latin typeface="Calibri" panose="020F0502020204030204" pitchFamily="34" charset="0"/>
                <a:ea typeface="Times New Roman" panose="02020603050405020304" pitchFamily="18" charset="0"/>
                <a:hlinkClick r:id="rId3"/>
              </a:rPr>
              <a:t>https://tinyurl.com/EA-District-Feedback</a:t>
            </a:r>
            <a:r>
              <a:rPr lang="en-US" sz="1800" dirty="0">
                <a:solidFill>
                  <a:srgbClr val="000000"/>
                </a:solidFill>
                <a:effectLst/>
                <a:latin typeface="Calibri" panose="020F0502020204030204" pitchFamily="34" charset="0"/>
                <a:ea typeface="Times New Roman" panose="02020603050405020304" pitchFamily="18" charset="0"/>
              </a:rPr>
              <a:t>  </a:t>
            </a:r>
            <a:endParaRPr lang="en-US" sz="2000" dirty="0"/>
          </a:p>
        </p:txBody>
      </p:sp>
      <p:sp>
        <p:nvSpPr>
          <p:cNvPr id="3" name="Date Placeholder 2">
            <a:extLst>
              <a:ext uri="{FF2B5EF4-FFF2-40B4-BE49-F238E27FC236}">
                <a16:creationId xmlns:a16="http://schemas.microsoft.com/office/drawing/2014/main" id="{1A3FADD3-F8D1-4939-8888-10305932D058}"/>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18115043-F02F-28CA-6F10-8E1663AD3E7D}"/>
              </a:ext>
            </a:extLst>
          </p:cNvPr>
          <p:cNvSpPr>
            <a:spLocks noGrp="1"/>
          </p:cNvSpPr>
          <p:nvPr>
            <p:ph type="sldNum" sz="quarter" idx="12"/>
          </p:nvPr>
        </p:nvSpPr>
        <p:spPr/>
        <p:txBody>
          <a:bodyPr/>
          <a:lstStyle/>
          <a:p>
            <a:fld id="{1BC7DB03-7057-184B-9DF0-B5FFC5E3886A}" type="slidenum">
              <a:rPr lang="en-US" smtClean="0"/>
              <a:t>74</a:t>
            </a:fld>
            <a:endParaRPr lang="en-US" dirty="0"/>
          </a:p>
        </p:txBody>
      </p:sp>
    </p:spTree>
    <p:extLst>
      <p:ext uri="{BB962C8B-B14F-4D97-AF65-F5344CB8AC3E}">
        <p14:creationId xmlns:p14="http://schemas.microsoft.com/office/powerpoint/2010/main" val="63612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45E1368-5C12-D2DB-B602-7050859E4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590674"/>
            <a:ext cx="9225687" cy="52338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6"/>
            <a:ext cx="10515600" cy="721288"/>
          </a:xfrm>
        </p:spPr>
        <p:txBody>
          <a:bodyPr/>
          <a:lstStyle/>
          <a:p>
            <a:r>
              <a:rPr lang="en-US" b="1" dirty="0"/>
              <a:t>View Submission Data &gt; Generate Review Data </a:t>
            </a:r>
          </a:p>
        </p:txBody>
      </p:sp>
      <p:sp>
        <p:nvSpPr>
          <p:cNvPr id="3" name="Content Placeholder 2"/>
          <p:cNvSpPr>
            <a:spLocks noGrp="1"/>
          </p:cNvSpPr>
          <p:nvPr>
            <p:ph idx="1"/>
          </p:nvPr>
        </p:nvSpPr>
        <p:spPr>
          <a:xfrm>
            <a:off x="838200" y="1176109"/>
            <a:ext cx="9829800" cy="505702"/>
          </a:xfrm>
        </p:spPr>
        <p:txBody>
          <a:bodyPr>
            <a:normAutofit lnSpcReduction="10000"/>
          </a:bodyPr>
          <a:lstStyle/>
          <a:p>
            <a:pPr marL="0" indent="0">
              <a:buNone/>
            </a:pPr>
            <a:r>
              <a:rPr lang="en-US" sz="3200" dirty="0"/>
              <a:t>Verify data in the Initial Staff and Course Collection</a:t>
            </a:r>
          </a:p>
          <a:p>
            <a:pPr marL="0" indent="0">
              <a:buNone/>
            </a:pPr>
            <a:endParaRPr lang="en-US" dirty="0"/>
          </a:p>
        </p:txBody>
      </p:sp>
      <p:sp>
        <p:nvSpPr>
          <p:cNvPr id="7" name="Rectangle 6"/>
          <p:cNvSpPr/>
          <p:nvPr/>
        </p:nvSpPr>
        <p:spPr>
          <a:xfrm>
            <a:off x="887826" y="3747562"/>
            <a:ext cx="7209694" cy="364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cxnSpLocks/>
          </p:cNvCxnSpPr>
          <p:nvPr/>
        </p:nvCxnSpPr>
        <p:spPr>
          <a:xfrm flipV="1">
            <a:off x="6162557" y="3867817"/>
            <a:ext cx="1406643" cy="4856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3787873" y="2488355"/>
            <a:ext cx="3458476" cy="1054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5908" y="1817542"/>
            <a:ext cx="5517536" cy="830997"/>
          </a:xfrm>
          <a:prstGeom prst="rect">
            <a:avLst/>
          </a:prstGeom>
          <a:solidFill>
            <a:schemeClr val="bg1"/>
          </a:solidFill>
          <a:ln>
            <a:solidFill>
              <a:schemeClr val="tx1"/>
            </a:solidFill>
          </a:ln>
        </p:spPr>
        <p:txBody>
          <a:bodyPr wrap="none" rtlCol="0">
            <a:spAutoFit/>
          </a:bodyPr>
          <a:lstStyle/>
          <a:p>
            <a:r>
              <a:rPr lang="en-US" sz="2400" b="1" dirty="0"/>
              <a:t>Are there invalid records that need to </a:t>
            </a:r>
          </a:p>
          <a:p>
            <a:r>
              <a:rPr lang="en-US" sz="2400" b="1" dirty="0"/>
              <a:t>be corrected? Review Level 1 Validations. </a:t>
            </a:r>
          </a:p>
        </p:txBody>
      </p:sp>
      <p:sp>
        <p:nvSpPr>
          <p:cNvPr id="13" name="Rectangle 12"/>
          <p:cNvSpPr/>
          <p:nvPr/>
        </p:nvSpPr>
        <p:spPr>
          <a:xfrm>
            <a:off x="6834288" y="2281928"/>
            <a:ext cx="698841" cy="44395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24070" y="3465519"/>
            <a:ext cx="3745256" cy="1200329"/>
          </a:xfrm>
          <a:prstGeom prst="rect">
            <a:avLst/>
          </a:prstGeom>
          <a:solidFill>
            <a:schemeClr val="bg1"/>
          </a:solidFill>
          <a:ln>
            <a:solidFill>
              <a:schemeClr val="tx1"/>
            </a:solidFill>
          </a:ln>
        </p:spPr>
        <p:txBody>
          <a:bodyPr wrap="square" rtlCol="0">
            <a:spAutoFit/>
          </a:bodyPr>
          <a:lstStyle/>
          <a:p>
            <a:r>
              <a:rPr lang="en-US" sz="2400" b="1" dirty="0"/>
              <a:t>Are there Excluded Records </a:t>
            </a:r>
          </a:p>
          <a:p>
            <a:r>
              <a:rPr lang="en-US" sz="2400" b="1" dirty="0"/>
              <a:t>that are preventing data </a:t>
            </a:r>
          </a:p>
          <a:p>
            <a:r>
              <a:rPr lang="en-US" sz="2400" b="1" dirty="0"/>
              <a:t>from being reported? </a:t>
            </a:r>
          </a:p>
        </p:txBody>
      </p:sp>
      <p:sp>
        <p:nvSpPr>
          <p:cNvPr id="14" name="TextBox 13"/>
          <p:cNvSpPr txBox="1"/>
          <p:nvPr/>
        </p:nvSpPr>
        <p:spPr>
          <a:xfrm>
            <a:off x="2221513" y="4865624"/>
            <a:ext cx="4214872" cy="461665"/>
          </a:xfrm>
          <a:prstGeom prst="rect">
            <a:avLst/>
          </a:prstGeom>
          <a:solidFill>
            <a:schemeClr val="bg1"/>
          </a:solidFill>
          <a:ln>
            <a:solidFill>
              <a:schemeClr val="tx1"/>
            </a:solidFill>
          </a:ln>
        </p:spPr>
        <p:txBody>
          <a:bodyPr wrap="none" rtlCol="0">
            <a:spAutoFit/>
          </a:bodyPr>
          <a:lstStyle/>
          <a:p>
            <a:r>
              <a:rPr lang="en-US" sz="2400" b="1" dirty="0"/>
              <a:t>Are there missing staff records?</a:t>
            </a:r>
          </a:p>
        </p:txBody>
      </p:sp>
      <p:cxnSp>
        <p:nvCxnSpPr>
          <p:cNvPr id="16" name="Straight Arrow Connector 15"/>
          <p:cNvCxnSpPr>
            <a:cxnSpLocks/>
            <a:stCxn id="14" idx="3"/>
          </p:cNvCxnSpPr>
          <p:nvPr/>
        </p:nvCxnSpPr>
        <p:spPr>
          <a:xfrm>
            <a:off x="6436385" y="5096457"/>
            <a:ext cx="1214095" cy="5448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0FE1455-93A3-4233-8DA5-122323915738}"/>
              </a:ext>
            </a:extLst>
          </p:cNvPr>
          <p:cNvSpPr txBox="1"/>
          <p:nvPr/>
        </p:nvSpPr>
        <p:spPr>
          <a:xfrm>
            <a:off x="2128114" y="6186151"/>
            <a:ext cx="4855816" cy="461665"/>
          </a:xfrm>
          <a:prstGeom prst="rect">
            <a:avLst/>
          </a:prstGeom>
          <a:solidFill>
            <a:schemeClr val="bg1"/>
          </a:solidFill>
          <a:ln>
            <a:solidFill>
              <a:schemeClr val="tx1"/>
            </a:solidFill>
          </a:ln>
        </p:spPr>
        <p:txBody>
          <a:bodyPr wrap="none" rtlCol="0">
            <a:spAutoFit/>
          </a:bodyPr>
          <a:lstStyle/>
          <a:p>
            <a:r>
              <a:rPr lang="en-US" sz="2400" b="1" dirty="0"/>
              <a:t>Incorrect data = Incorrect TLC Report</a:t>
            </a:r>
          </a:p>
        </p:txBody>
      </p:sp>
      <p:sp>
        <p:nvSpPr>
          <p:cNvPr id="8" name="Date Placeholder 7">
            <a:extLst>
              <a:ext uri="{FF2B5EF4-FFF2-40B4-BE49-F238E27FC236}">
                <a16:creationId xmlns:a16="http://schemas.microsoft.com/office/drawing/2014/main" id="{C86A572B-B606-4487-B4C8-34728832D037}"/>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3AAD8077-2C75-EE7E-EC7F-2EAB11986247}"/>
              </a:ext>
            </a:extLst>
          </p:cNvPr>
          <p:cNvSpPr>
            <a:spLocks noGrp="1"/>
          </p:cNvSpPr>
          <p:nvPr>
            <p:ph type="sldNum" sz="quarter" idx="12"/>
          </p:nvPr>
        </p:nvSpPr>
        <p:spPr/>
        <p:txBody>
          <a:bodyPr/>
          <a:lstStyle/>
          <a:p>
            <a:fld id="{1BC7DB03-7057-184B-9DF0-B5FFC5E3886A}" type="slidenum">
              <a:rPr lang="en-US" smtClean="0"/>
              <a:t>8</a:t>
            </a:fld>
            <a:endParaRPr lang="en-US" dirty="0"/>
          </a:p>
        </p:txBody>
      </p:sp>
    </p:spTree>
    <p:extLst>
      <p:ext uri="{BB962C8B-B14F-4D97-AF65-F5344CB8AC3E}">
        <p14:creationId xmlns:p14="http://schemas.microsoft.com/office/powerpoint/2010/main" val="1552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26" presetClass="emph" presetSubtype="0" fill="hold" grpId="1" nodeType="afterEffect">
                                  <p:stCondLst>
                                    <p:cond delay="0"/>
                                  </p:stCondLst>
                                  <p:childTnLst>
                                    <p:animEffect transition="out" filter="fade">
                                      <p:cBhvr>
                                        <p:cTn id="31" dur="1400" tmFilter="0, 0; .2, .5; .8, .5; 1, 0"/>
                                        <p:tgtEl>
                                          <p:spTgt spid="15"/>
                                        </p:tgtEl>
                                      </p:cBhvr>
                                    </p:animEffect>
                                    <p:animScale>
                                      <p:cBhvr>
                                        <p:cTn id="32" dur="700" autoRev="1" fill="hold"/>
                                        <p:tgtEl>
                                          <p:spTgt spid="15"/>
                                        </p:tgtEl>
                                      </p:cBhvr>
                                      <p:by x="105000" y="105000"/>
                                    </p:animScale>
                                  </p:childTnLst>
                                </p:cTn>
                              </p:par>
                            </p:childTnLst>
                          </p:cTn>
                        </p:par>
                        <p:par>
                          <p:cTn id="33" fill="hold">
                            <p:stCondLst>
                              <p:cond delay="1400"/>
                            </p:stCondLst>
                            <p:childTnLst>
                              <p:par>
                                <p:cTn id="34" presetID="1" presetClass="emph" presetSubtype="2" fill="hold" nodeType="afterEffect">
                                  <p:stCondLst>
                                    <p:cond delay="0"/>
                                  </p:stCondLst>
                                  <p:childTnLst>
                                    <p:animClr clrSpc="rgb" dir="cw">
                                      <p:cBhvr>
                                        <p:cTn id="35" dur="2000" fill="hold"/>
                                        <p:tgtEl>
                                          <p:spTgt spid="15"/>
                                        </p:tgtEl>
                                        <p:attrNameLst>
                                          <p:attrName>fillcolor</p:attrName>
                                        </p:attrNameLst>
                                      </p:cBhvr>
                                      <p:to>
                                        <a:srgbClr val="8EAADB"/>
                                      </p:to>
                                    </p:animClr>
                                    <p:set>
                                      <p:cBhvr>
                                        <p:cTn id="36" dur="2000" fill="hold"/>
                                        <p:tgtEl>
                                          <p:spTgt spid="15"/>
                                        </p:tgtEl>
                                        <p:attrNameLst>
                                          <p:attrName>fill.type</p:attrName>
                                        </p:attrNameLst>
                                      </p:cBhvr>
                                      <p:to>
                                        <p:strVal val="solid"/>
                                      </p:to>
                                    </p:set>
                                    <p:set>
                                      <p:cBhvr>
                                        <p:cTn id="37"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6" grpId="0" animBg="1"/>
      <p:bldP spid="1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99C0934-23C4-E46B-FF65-5E20D5C32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79" y="868452"/>
            <a:ext cx="10446599" cy="52681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60602" y="177744"/>
            <a:ext cx="10515600" cy="945199"/>
          </a:xfrm>
          <a:ln>
            <a:noFill/>
          </a:ln>
        </p:spPr>
        <p:txBody>
          <a:bodyPr/>
          <a:lstStyle/>
          <a:p>
            <a:r>
              <a:rPr lang="en-US" b="1" dirty="0"/>
              <a:t>TLC Status Report - Level 2</a:t>
            </a:r>
          </a:p>
        </p:txBody>
      </p:sp>
      <p:sp>
        <p:nvSpPr>
          <p:cNvPr id="3" name="TextBox 2"/>
          <p:cNvSpPr txBox="1"/>
          <p:nvPr/>
        </p:nvSpPr>
        <p:spPr>
          <a:xfrm>
            <a:off x="7663296" y="4093442"/>
            <a:ext cx="3857659" cy="830997"/>
          </a:xfrm>
          <a:prstGeom prst="rect">
            <a:avLst/>
          </a:prstGeom>
          <a:solidFill>
            <a:schemeClr val="bg1"/>
          </a:solidFill>
          <a:ln w="28575">
            <a:solidFill>
              <a:schemeClr val="tx1"/>
            </a:solidFill>
          </a:ln>
        </p:spPr>
        <p:txBody>
          <a:bodyPr wrap="none" rtlCol="0">
            <a:spAutoFit/>
          </a:bodyPr>
          <a:lstStyle/>
          <a:p>
            <a:r>
              <a:rPr lang="en-US" sz="2400" b="1" dirty="0"/>
              <a:t>Verify that filters are correct </a:t>
            </a:r>
          </a:p>
          <a:p>
            <a:r>
              <a:rPr lang="en-US" sz="2400" b="1" dirty="0"/>
              <a:t>then select “Show Reports”</a:t>
            </a:r>
          </a:p>
        </p:txBody>
      </p:sp>
      <p:sp>
        <p:nvSpPr>
          <p:cNvPr id="6" name="Oval 5">
            <a:extLst>
              <a:ext uri="{FF2B5EF4-FFF2-40B4-BE49-F238E27FC236}">
                <a16:creationId xmlns:a16="http://schemas.microsoft.com/office/drawing/2014/main" id="{957C5E4B-4002-49EC-B9D2-170035387028}"/>
              </a:ext>
            </a:extLst>
          </p:cNvPr>
          <p:cNvSpPr/>
          <p:nvPr/>
        </p:nvSpPr>
        <p:spPr>
          <a:xfrm>
            <a:off x="5082639" y="925981"/>
            <a:ext cx="676893" cy="3448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6DB5290-6A30-445E-A61F-72978B4ED970}"/>
              </a:ext>
            </a:extLst>
          </p:cNvPr>
          <p:cNvSpPr/>
          <p:nvPr/>
        </p:nvSpPr>
        <p:spPr>
          <a:xfrm>
            <a:off x="6969903" y="1856478"/>
            <a:ext cx="914400" cy="400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38D8036-38E9-42C6-B52F-88909CD12FB8}"/>
              </a:ext>
            </a:extLst>
          </p:cNvPr>
          <p:cNvSpPr/>
          <p:nvPr/>
        </p:nvSpPr>
        <p:spPr>
          <a:xfrm>
            <a:off x="4200717" y="3037740"/>
            <a:ext cx="2054431" cy="630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4297AF9-D3BC-4B6F-946C-1078FD399261}"/>
              </a:ext>
            </a:extLst>
          </p:cNvPr>
          <p:cNvSpPr/>
          <p:nvPr/>
        </p:nvSpPr>
        <p:spPr>
          <a:xfrm>
            <a:off x="967480" y="4589606"/>
            <a:ext cx="1075076" cy="3675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2964502-A1B2-4E5D-ADFC-8E94F553ECC9}"/>
              </a:ext>
            </a:extLst>
          </p:cNvPr>
          <p:cNvSpPr/>
          <p:nvPr/>
        </p:nvSpPr>
        <p:spPr>
          <a:xfrm>
            <a:off x="967480" y="5565228"/>
            <a:ext cx="1989476" cy="3675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1">
            <a:extLst>
              <a:ext uri="{FF2B5EF4-FFF2-40B4-BE49-F238E27FC236}">
                <a16:creationId xmlns:a16="http://schemas.microsoft.com/office/drawing/2014/main" id="{4B440BC6-9A5A-4894-9538-8043AC5415D7}"/>
              </a:ext>
            </a:extLst>
          </p:cNvPr>
          <p:cNvSpPr>
            <a:spLocks noGrp="1"/>
          </p:cNvSpPr>
          <p:nvPr>
            <p:ph type="dt" sz="half" idx="10"/>
          </p:nvPr>
        </p:nvSpPr>
        <p:spPr/>
        <p:txBody>
          <a:bodyPr/>
          <a:lstStyle/>
          <a:p>
            <a:r>
              <a:rPr lang="en-US"/>
              <a:t>12/08/2022</a:t>
            </a:r>
            <a:endParaRPr lang="en-US" dirty="0"/>
          </a:p>
        </p:txBody>
      </p:sp>
      <p:sp>
        <p:nvSpPr>
          <p:cNvPr id="4" name="Slide Number Placeholder 3">
            <a:extLst>
              <a:ext uri="{FF2B5EF4-FFF2-40B4-BE49-F238E27FC236}">
                <a16:creationId xmlns:a16="http://schemas.microsoft.com/office/drawing/2014/main" id="{19455D21-5456-48F5-4CA0-3366F87FD432}"/>
              </a:ext>
            </a:extLst>
          </p:cNvPr>
          <p:cNvSpPr>
            <a:spLocks noGrp="1"/>
          </p:cNvSpPr>
          <p:nvPr>
            <p:ph type="sldNum" sz="quarter" idx="12"/>
          </p:nvPr>
        </p:nvSpPr>
        <p:spPr/>
        <p:txBody>
          <a:bodyPr/>
          <a:lstStyle/>
          <a:p>
            <a:fld id="{1BC7DB03-7057-184B-9DF0-B5FFC5E3886A}" type="slidenum">
              <a:rPr lang="en-US" smtClean="0"/>
              <a:t>9</a:t>
            </a:fld>
            <a:endParaRPr lang="en-US" dirty="0"/>
          </a:p>
        </p:txBody>
      </p:sp>
    </p:spTree>
    <p:extLst>
      <p:ext uri="{BB962C8B-B14F-4D97-AF65-F5344CB8AC3E}">
        <p14:creationId xmlns:p14="http://schemas.microsoft.com/office/powerpoint/2010/main" val="351316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43291</TotalTime>
  <Words>9783</Words>
  <Application>Microsoft Office PowerPoint</Application>
  <PresentationFormat>Widescreen</PresentationFormat>
  <Paragraphs>983</Paragraphs>
  <Slides>74</Slides>
  <Notes>74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Calibri</vt:lpstr>
      <vt:lpstr>Calibri Light</vt:lpstr>
      <vt:lpstr>Courier New</vt:lpstr>
      <vt:lpstr>Symbol</vt:lpstr>
      <vt:lpstr>Times New Roman</vt:lpstr>
      <vt:lpstr>Verdana</vt:lpstr>
      <vt:lpstr>Wingdings</vt:lpstr>
      <vt:lpstr>Office Theme</vt:lpstr>
      <vt:lpstr>  Troubleshooting the Teacher Licensure Course Status Report </vt:lpstr>
      <vt:lpstr>PowerPoint Presentation</vt:lpstr>
      <vt:lpstr>Overview</vt:lpstr>
      <vt:lpstr>Certification Data on LRC</vt:lpstr>
      <vt:lpstr>TLCS Data Uses </vt:lpstr>
      <vt:lpstr>TLCS Data Uses, cont’d </vt:lpstr>
      <vt:lpstr>TLC Status Report </vt:lpstr>
      <vt:lpstr>View Submission Data &gt; Generate Review Data </vt:lpstr>
      <vt:lpstr>TLC Status Report - Level 2</vt:lpstr>
      <vt:lpstr>Formatting the TLC Status Report</vt:lpstr>
      <vt:lpstr>Quick Check</vt:lpstr>
      <vt:lpstr>Understanding  the TLC Status Report</vt:lpstr>
      <vt:lpstr>TLC Status Report Data </vt:lpstr>
      <vt:lpstr>TLC Status Report Data</vt:lpstr>
      <vt:lpstr>Verify Staff and Courses</vt:lpstr>
      <vt:lpstr>Teacher of Record </vt:lpstr>
      <vt:lpstr>Course and Calendar Dates </vt:lpstr>
      <vt:lpstr>Location IRN-Column B</vt:lpstr>
      <vt:lpstr>Location IRN Column-B</vt:lpstr>
      <vt:lpstr>TLC Status Report Columns</vt:lpstr>
      <vt:lpstr>TLC Status Report Columns, cont’d</vt:lpstr>
      <vt:lpstr>Special Ed vs Regular Student Population</vt:lpstr>
      <vt:lpstr>TLC Status Report Columns, cont’d</vt:lpstr>
      <vt:lpstr>TLC Status Report Columns, cont’d</vt:lpstr>
      <vt:lpstr>Reported TLC IRN-AO</vt:lpstr>
      <vt:lpstr>Core or Non-core? </vt:lpstr>
      <vt:lpstr>Reported TLC IRN, cont’d </vt:lpstr>
      <vt:lpstr>Reported TLC IRN, cont’d</vt:lpstr>
      <vt:lpstr>Reported TLC IRN, cont’d</vt:lpstr>
      <vt:lpstr>Staff Provider IRN AQ</vt:lpstr>
      <vt:lpstr>Derived Elements on TLC Status Report </vt:lpstr>
      <vt:lpstr>Credential Course Disability Indicator -AM</vt:lpstr>
      <vt:lpstr>Credential Course Disability Indicator AM</vt:lpstr>
      <vt:lpstr>Credential Course Disability Indicator AM</vt:lpstr>
      <vt:lpstr>Credential Course Disability Indicator AM</vt:lpstr>
      <vt:lpstr>Credential Course Disability Indicator AM</vt:lpstr>
      <vt:lpstr>Regular Check Type Code AP</vt:lpstr>
      <vt:lpstr>Special Situation Check Type Code AP</vt:lpstr>
      <vt:lpstr>Any Certification Check Type Code AP</vt:lpstr>
      <vt:lpstr>Community School Check Type Code AP</vt:lpstr>
      <vt:lpstr>Quick Check</vt:lpstr>
      <vt:lpstr> CORE Educator Search  and Certification and  Licensure Search</vt:lpstr>
      <vt:lpstr>CORE Database</vt:lpstr>
      <vt:lpstr>Educator Licensure &amp; Records &gt; Educator Profile</vt:lpstr>
      <vt:lpstr>Demographic Information</vt:lpstr>
      <vt:lpstr>Educator Credential Data by District </vt:lpstr>
      <vt:lpstr>Teacher with Two Licenses</vt:lpstr>
      <vt:lpstr>Certification and Licensure Search</vt:lpstr>
      <vt:lpstr>Link 1 – Special Education </vt:lpstr>
      <vt:lpstr>Link 2 - Teaching Certificate &amp; License Search</vt:lpstr>
      <vt:lpstr>Search for Valid Subjects</vt:lpstr>
      <vt:lpstr>Search for Valid Certificates/Licenses </vt:lpstr>
      <vt:lpstr>Quick Check</vt:lpstr>
      <vt:lpstr>TLC Status Report Result Codes </vt:lpstr>
      <vt:lpstr>Properly Certified Result Codes L</vt:lpstr>
      <vt:lpstr> Not Properly Certified - No Students in Course </vt:lpstr>
      <vt:lpstr> Not Properly Certified - No Students in Course, cont’d </vt:lpstr>
      <vt:lpstr>Not Properly Certified – Credential/Course </vt:lpstr>
      <vt:lpstr>Not Properly Certified – Credential/Course, cont’d </vt:lpstr>
      <vt:lpstr>Not Properly Certified – Credential/Course, cont’d </vt:lpstr>
      <vt:lpstr>Not Properly Certified - Substitute</vt:lpstr>
      <vt:lpstr>Not Properly Certified - Org IRN</vt:lpstr>
      <vt:lpstr>Not Properly Certified – Grade Level </vt:lpstr>
      <vt:lpstr>Not Properly Certified – No Staff Course Record </vt:lpstr>
      <vt:lpstr>Quick Check</vt:lpstr>
      <vt:lpstr>TLCS Excel Tips </vt:lpstr>
      <vt:lpstr>Color Fill and Sort </vt:lpstr>
      <vt:lpstr>Pivot Table – Proper Cert Flag by Teacher  </vt:lpstr>
      <vt:lpstr>Verify Teacher Course Pivot Table - Proper Cert Flag</vt:lpstr>
      <vt:lpstr>Verify Teacher Course Pivot Table, cont’d </vt:lpstr>
      <vt:lpstr>Summary</vt:lpstr>
      <vt:lpstr>Resources </vt:lpstr>
      <vt:lpstr>Resources, cont’d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Training</dc:title>
  <dc:creator>Edward Hill</dc:creator>
  <cp:lastModifiedBy>Karen Wilson</cp:lastModifiedBy>
  <cp:revision>1444</cp:revision>
  <cp:lastPrinted>2022-12-07T19:54:49Z</cp:lastPrinted>
  <dcterms:created xsi:type="dcterms:W3CDTF">2016-04-29T15:21:53Z</dcterms:created>
  <dcterms:modified xsi:type="dcterms:W3CDTF">2022-12-09T19:52:09Z</dcterms:modified>
</cp:coreProperties>
</file>