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7"/>
  </p:notesMasterIdLst>
  <p:handoutMasterIdLst>
    <p:handoutMasterId r:id="rId78"/>
  </p:handoutMasterIdLst>
  <p:sldIdLst>
    <p:sldId id="256" r:id="rId2"/>
    <p:sldId id="471" r:id="rId3"/>
    <p:sldId id="257" r:id="rId4"/>
    <p:sldId id="263" r:id="rId5"/>
    <p:sldId id="349" r:id="rId6"/>
    <p:sldId id="359" r:id="rId7"/>
    <p:sldId id="350" r:id="rId8"/>
    <p:sldId id="422" r:id="rId9"/>
    <p:sldId id="479" r:id="rId10"/>
    <p:sldId id="271" r:id="rId11"/>
    <p:sldId id="405" r:id="rId12"/>
    <p:sldId id="352" r:id="rId13"/>
    <p:sldId id="361" r:id="rId14"/>
    <p:sldId id="362" r:id="rId15"/>
    <p:sldId id="424" r:id="rId16"/>
    <p:sldId id="384" r:id="rId17"/>
    <p:sldId id="363" r:id="rId18"/>
    <p:sldId id="364" r:id="rId19"/>
    <p:sldId id="484" r:id="rId20"/>
    <p:sldId id="365" r:id="rId21"/>
    <p:sldId id="366" r:id="rId22"/>
    <p:sldId id="367" r:id="rId23"/>
    <p:sldId id="368" r:id="rId24"/>
    <p:sldId id="370" r:id="rId25"/>
    <p:sldId id="481" r:id="rId26"/>
    <p:sldId id="372" r:id="rId27"/>
    <p:sldId id="374" r:id="rId28"/>
    <p:sldId id="407" r:id="rId29"/>
    <p:sldId id="409" r:id="rId30"/>
    <p:sldId id="415" r:id="rId31"/>
    <p:sldId id="418" r:id="rId32"/>
    <p:sldId id="474" r:id="rId33"/>
    <p:sldId id="377" r:id="rId34"/>
    <p:sldId id="399" r:id="rId35"/>
    <p:sldId id="369" r:id="rId36"/>
    <p:sldId id="371" r:id="rId37"/>
    <p:sldId id="373" r:id="rId38"/>
    <p:sldId id="376" r:id="rId39"/>
    <p:sldId id="395" r:id="rId40"/>
    <p:sldId id="408" r:id="rId41"/>
    <p:sldId id="378" r:id="rId42"/>
    <p:sldId id="381" r:id="rId43"/>
    <p:sldId id="382" r:id="rId44"/>
    <p:sldId id="351" r:id="rId45"/>
    <p:sldId id="514" r:id="rId46"/>
    <p:sldId id="270" r:id="rId47"/>
    <p:sldId id="501" r:id="rId48"/>
    <p:sldId id="314" r:id="rId49"/>
    <p:sldId id="398" r:id="rId50"/>
    <p:sldId id="503" r:id="rId51"/>
    <p:sldId id="510" r:id="rId52"/>
    <p:sldId id="511" r:id="rId53"/>
    <p:sldId id="512" r:id="rId54"/>
    <p:sldId id="517" r:id="rId55"/>
    <p:sldId id="467" r:id="rId56"/>
    <p:sldId id="516" r:id="rId57"/>
    <p:sldId id="275" r:id="rId58"/>
    <p:sldId id="273" r:id="rId59"/>
    <p:sldId id="515" r:id="rId60"/>
    <p:sldId id="278" r:id="rId61"/>
    <p:sldId id="412" r:id="rId62"/>
    <p:sldId id="497" r:id="rId63"/>
    <p:sldId id="499" r:id="rId64"/>
    <p:sldId id="509" r:id="rId65"/>
    <p:sldId id="498" r:id="rId66"/>
    <p:sldId id="402" r:id="rId67"/>
    <p:sldId id="403" r:id="rId68"/>
    <p:sldId id="404" r:id="rId69"/>
    <p:sldId id="518" r:id="rId70"/>
    <p:sldId id="519" r:id="rId71"/>
    <p:sldId id="520" r:id="rId72"/>
    <p:sldId id="521" r:id="rId73"/>
    <p:sldId id="522" r:id="rId74"/>
    <p:sldId id="337" r:id="rId75"/>
    <p:sldId id="342" r:id="rId7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Mills" initials="HM" lastIdx="1" clrIdx="0">
    <p:extLst>
      <p:ext uri="{19B8F6BF-5375-455C-9EA6-DF929625EA0E}">
        <p15:presenceInfo xmlns:p15="http://schemas.microsoft.com/office/powerpoint/2012/main" userId="S-1-5-21-1436467189-3162116989-440224826-78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FF00"/>
    <a:srgbClr val="81E947"/>
    <a:srgbClr val="FF66FF"/>
    <a:srgbClr val="FFFFFF"/>
    <a:srgbClr val="2758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7359" autoAdjust="0"/>
  </p:normalViewPr>
  <p:slideViewPr>
    <p:cSldViewPr snapToGrid="0" snapToObjects="1">
      <p:cViewPr varScale="1">
        <p:scale>
          <a:sx n="100" d="100"/>
          <a:sy n="100" d="100"/>
        </p:scale>
        <p:origin x="996" y="96"/>
      </p:cViewPr>
      <p:guideLst/>
    </p:cSldViewPr>
  </p:slideViewPr>
  <p:notesTextViewPr>
    <p:cViewPr>
      <p:scale>
        <a:sx n="1" d="1"/>
        <a:sy n="1" d="1"/>
      </p:scale>
      <p:origin x="0" y="0"/>
    </p:cViewPr>
  </p:notesTextViewPr>
  <p:sorterViewPr>
    <p:cViewPr>
      <p:scale>
        <a:sx n="80" d="100"/>
        <a:sy n="80" d="100"/>
      </p:scale>
      <p:origin x="0" y="-159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A5313A95-68F2-1542-9822-3D1C78CEABAC}" type="datetimeFigureOut">
              <a:rPr lang="en-US" smtClean="0"/>
              <a:t>3/15/2023</a:t>
            </a:fld>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5BA7C6C9-3DF7-1C45-AB8F-FE4A76ED06F5}" type="slidenum">
              <a:rPr lang="en-US" smtClean="0"/>
              <a:t>‹#›</a:t>
            </a:fld>
            <a:endParaRPr lang="en-US"/>
          </a:p>
        </p:txBody>
      </p:sp>
    </p:spTree>
    <p:extLst>
      <p:ext uri="{BB962C8B-B14F-4D97-AF65-F5344CB8AC3E}">
        <p14:creationId xmlns:p14="http://schemas.microsoft.com/office/powerpoint/2010/main" val="650699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3D328E97-1C17-4CF3-801B-A772B8382C94}" type="datetimeFigureOut">
              <a:rPr lang="en-US" smtClean="0"/>
              <a:t>3/15/2023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14D76B5-9437-466B-8333-8FA70E4511FB}" type="slidenum">
              <a:rPr lang="en-US" smtClean="0"/>
              <a:t>‹#›</a:t>
            </a:fld>
            <a:endParaRPr lang="en-US"/>
          </a:p>
        </p:txBody>
      </p:sp>
    </p:spTree>
    <p:extLst>
      <p:ext uri="{BB962C8B-B14F-4D97-AF65-F5344CB8AC3E}">
        <p14:creationId xmlns:p14="http://schemas.microsoft.com/office/powerpoint/2010/main" val="276739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a:t>
            </a:fld>
            <a:endParaRPr lang="en-US"/>
          </a:p>
        </p:txBody>
      </p:sp>
    </p:spTree>
    <p:extLst>
      <p:ext uri="{BB962C8B-B14F-4D97-AF65-F5344CB8AC3E}">
        <p14:creationId xmlns:p14="http://schemas.microsoft.com/office/powerpoint/2010/main" val="2508526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baseline="0" dirty="0"/>
              <a:t>ITC Staff note- If nightly processing at ODE does not complete, the Level 2 will not update. Go to Settings, Level 2 Report Tables, then scroll down and select “Show Last Updated Dates”. The “Updated Date” column should contain the date following nightly processing. Cherwell ticket 106921 - Why are we seeing Last Updated Dates and that are days after the process date? </a:t>
            </a:r>
            <a:r>
              <a:rPr lang="en-US" sz="1800" b="0" i="0" dirty="0">
                <a:solidFill>
                  <a:srgbClr val="000000"/>
                </a:solidFill>
                <a:effectLst/>
                <a:latin typeface="Microsoft Sans Serif" panose="020B0604020202020204" pitchFamily="34" charset="0"/>
              </a:rPr>
              <a:t>It's usually an issue of timing. The time stamp for when the 2023S2TRD manifest was processed was around 5:16 PM on 1/28/2023, so the Process date is 1/28/23. Many of the FTE Detail reports were updated around 2:30 AM on 1/30/23, so the Last Updated date is 1/30/2023. I believe that normally, the Last Updated date is a day later than the Process date, but it could be later if there are any issues with processing.</a:t>
            </a:r>
            <a:r>
              <a:rPr lang="en-US" sz="1200" b="0" i="0" dirty="0">
                <a:solidFill>
                  <a:srgbClr val="000000"/>
                </a:solidFill>
                <a:effectLst/>
                <a:latin typeface="Verdana" panose="020B0604030504040204" pitchFamily="34" charset="0"/>
              </a:rPr>
              <a:t> </a:t>
            </a:r>
            <a:r>
              <a:rPr lang="en-US" sz="1800" b="0" i="0" dirty="0">
                <a:solidFill>
                  <a:srgbClr val="000000"/>
                </a:solidFill>
                <a:effectLst/>
                <a:latin typeface="Microsoft Sans Serif" panose="020B0604020202020204" pitchFamily="34" charset="0"/>
              </a:rPr>
              <a:t>Thanks, Bill</a:t>
            </a:r>
            <a:endParaRPr lang="en-US" b="0" i="0" dirty="0">
              <a:solidFill>
                <a:srgbClr val="000000"/>
              </a:solidFill>
              <a:effectLst/>
              <a:latin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10</a:t>
            </a:fld>
            <a:endParaRPr lang="en-US"/>
          </a:p>
        </p:txBody>
      </p:sp>
    </p:spTree>
    <p:extLst>
      <p:ext uri="{BB962C8B-B14F-4D97-AF65-F5344CB8AC3E}">
        <p14:creationId xmlns:p14="http://schemas.microsoft.com/office/powerpoint/2010/main" val="1379020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a:t>
            </a:r>
            <a:r>
              <a:rPr lang="en-US" baseline="0" dirty="0"/>
              <a:t>FTE Detail Report explanation for a chart called the Adjustment Report that classifies each adjustment. Encourage districts to open each report to see all students regardless of error classification.</a:t>
            </a:r>
          </a:p>
        </p:txBody>
      </p:sp>
      <p:sp>
        <p:nvSpPr>
          <p:cNvPr id="4" name="Slide Number Placeholder 3"/>
          <p:cNvSpPr>
            <a:spLocks noGrp="1"/>
          </p:cNvSpPr>
          <p:nvPr>
            <p:ph type="sldNum" sz="quarter" idx="10"/>
          </p:nvPr>
        </p:nvSpPr>
        <p:spPr/>
        <p:txBody>
          <a:bodyPr/>
          <a:lstStyle/>
          <a:p>
            <a:fld id="{A14D76B5-9437-466B-8333-8FA70E4511FB}" type="slidenum">
              <a:rPr lang="en-US" smtClean="0"/>
              <a:t>11</a:t>
            </a:fld>
            <a:endParaRPr lang="en-US"/>
          </a:p>
        </p:txBody>
      </p:sp>
    </p:spTree>
    <p:extLst>
      <p:ext uri="{BB962C8B-B14F-4D97-AF65-F5344CB8AC3E}">
        <p14:creationId xmlns:p14="http://schemas.microsoft.com/office/powerpoint/2010/main" val="231539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12</a:t>
            </a:fld>
            <a:endParaRPr lang="en-US"/>
          </a:p>
        </p:txBody>
      </p:sp>
    </p:spTree>
    <p:extLst>
      <p:ext uri="{BB962C8B-B14F-4D97-AF65-F5344CB8AC3E}">
        <p14:creationId xmlns:p14="http://schemas.microsoft.com/office/powerpoint/2010/main" val="3350784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are going to begin with the FTE Adjustment Report. Please use the (FTED-003) FTE Adjustment DEMO file. Attendees should use their own FTE Adjustment Report.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Demonstrate these steps of preparing the report and the </a:t>
            </a:r>
            <a:r>
              <a:rPr lang="en-US" baseline="0" dirty="0"/>
              <a:t>attendees can prepare their own report as you demonstrate the Basic Excel steps.</a:t>
            </a:r>
            <a:endParaRPr lang="en-US" dirty="0"/>
          </a:p>
          <a:p>
            <a:r>
              <a:rPr lang="en-US" dirty="0"/>
              <a:t>Presenter demonstrate</a:t>
            </a:r>
            <a:r>
              <a:rPr lang="en-US" baseline="0" dirty="0"/>
              <a:t> report preparation.</a:t>
            </a:r>
          </a:p>
          <a:p>
            <a:r>
              <a:rPr lang="en-US" baseline="0" dirty="0"/>
              <a:t>Select top row and select Wrap Text from the Home Tab.</a:t>
            </a:r>
          </a:p>
          <a:p>
            <a:r>
              <a:rPr lang="en-US" baseline="0" dirty="0"/>
              <a:t>While the top row is selected, from the View tab, select Freeze Panes and Freeze Top Row.</a:t>
            </a:r>
          </a:p>
          <a:p>
            <a:r>
              <a:rPr lang="en-US" baseline="0" dirty="0"/>
              <a:t>Select entire spreadsheet (click cell between Row 1 and Column A) then place cursor on a line between any two column headers and double click.</a:t>
            </a:r>
          </a:p>
          <a:p>
            <a:r>
              <a:rPr lang="en-US" baseline="0" dirty="0"/>
              <a:t>While spreadsheet is highlighted, from the Data tab, choose Filter (or from the Home Tab select Filter).</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13</a:t>
            </a:fld>
            <a:endParaRPr lang="en-US"/>
          </a:p>
        </p:txBody>
      </p:sp>
    </p:spTree>
    <p:extLst>
      <p:ext uri="{BB962C8B-B14F-4D97-AF65-F5344CB8AC3E}">
        <p14:creationId xmlns:p14="http://schemas.microsoft.com/office/powerpoint/2010/main" val="3301191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Demonstrate where</a:t>
            </a:r>
            <a:r>
              <a:rPr lang="en-US" baseline="0" dirty="0"/>
              <a:t> the Result Code is located along with the Result Code Description column that includes helpful information when troubleshooting the report. Note that the DEMO file combines scrambled data from multiple LEA types in order to show examples of various result codes.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14</a:t>
            </a:fld>
            <a:endParaRPr lang="en-US"/>
          </a:p>
        </p:txBody>
      </p:sp>
    </p:spTree>
    <p:extLst>
      <p:ext uri="{BB962C8B-B14F-4D97-AF65-F5344CB8AC3E}">
        <p14:creationId xmlns:p14="http://schemas.microsoft.com/office/powerpoint/2010/main" val="2763635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Be sure to</a:t>
            </a:r>
            <a:r>
              <a:rPr lang="en-US" baseline="0" dirty="0">
                <a:solidFill>
                  <a:schemeClr val="tx1"/>
                </a:solidFill>
              </a:rPr>
              <a:t> use reports from the same date so that the data is aligned. Some students with multiple lines and adjustments can be complicated to </a:t>
            </a:r>
            <a:r>
              <a:rPr lang="en-US" b="0" baseline="0" dirty="0">
                <a:solidFill>
                  <a:schemeClr val="tx1"/>
                </a:solidFill>
              </a:rPr>
              <a:t>troubleshoot</a:t>
            </a:r>
            <a:r>
              <a:rPr lang="en-US" baseline="0" dirty="0">
                <a:solidFill>
                  <a:schemeClr val="tx1"/>
                </a:solidFill>
              </a:rPr>
              <a:t> but using the data from the two reports together can provide clues as to the issue that is causing the adjustment. For Student One, the adjustment FT0005 is a reduction to the “Adjusted </a:t>
            </a:r>
            <a:r>
              <a:rPr lang="en-US" baseline="0" dirty="0" err="1">
                <a:solidFill>
                  <a:schemeClr val="tx1"/>
                </a:solidFill>
              </a:rPr>
              <a:t>SpecEd</a:t>
            </a:r>
            <a:r>
              <a:rPr lang="en-US" baseline="0" dirty="0">
                <a:solidFill>
                  <a:schemeClr val="tx1"/>
                </a:solidFill>
              </a:rPr>
              <a:t> Cat FTE” For Student Two, the adjustment FT0002 is showing as an “Adjusted FTE”.</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A14D76B5-9437-466B-8333-8FA70E4511FB}" type="slidenum">
              <a:rPr lang="en-US" smtClean="0"/>
              <a:t>15</a:t>
            </a:fld>
            <a:endParaRPr lang="en-US"/>
          </a:p>
        </p:txBody>
      </p:sp>
    </p:spTree>
    <p:extLst>
      <p:ext uri="{BB962C8B-B14F-4D97-AF65-F5344CB8AC3E}">
        <p14:creationId xmlns:p14="http://schemas.microsoft.com/office/powerpoint/2010/main" val="3403408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Presenter,</a:t>
            </a:r>
            <a:r>
              <a:rPr lang="en-US" sz="1200" b="0" baseline="0" dirty="0"/>
              <a:t> ask attendees to filter on each error as you proceed through the PowerPoint. </a:t>
            </a:r>
            <a:r>
              <a:rPr lang="en-US" sz="1200" b="0" u="sng" baseline="0" dirty="0"/>
              <a:t>If no one has the error, it can be skipped or briefly discussed.</a:t>
            </a: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Explain to the attendees that some adjustments can be resolved while others have no resolution depending on that specific student’s situation. </a:t>
            </a:r>
            <a:endParaRPr lang="en-US" sz="1200" b="0" dirty="0"/>
          </a:p>
          <a:p>
            <a:r>
              <a:rPr lang="en-US" dirty="0"/>
              <a:t>Most adjustments</a:t>
            </a:r>
            <a:r>
              <a:rPr lang="en-US" baseline="0" dirty="0"/>
              <a:t> appear in the DEMO file except for a few rare adjustments. The adjustment slides that have no example in the DEMO file will be noted.</a:t>
            </a:r>
          </a:p>
        </p:txBody>
      </p:sp>
      <p:sp>
        <p:nvSpPr>
          <p:cNvPr id="4" name="Slide Number Placeholder 3"/>
          <p:cNvSpPr>
            <a:spLocks noGrp="1"/>
          </p:cNvSpPr>
          <p:nvPr>
            <p:ph type="sldNum" sz="quarter" idx="10"/>
          </p:nvPr>
        </p:nvSpPr>
        <p:spPr/>
        <p:txBody>
          <a:bodyPr/>
          <a:lstStyle/>
          <a:p>
            <a:fld id="{A14D76B5-9437-466B-8333-8FA70E4511FB}" type="slidenum">
              <a:rPr lang="en-US" smtClean="0"/>
              <a:t>16</a:t>
            </a:fld>
            <a:endParaRPr lang="en-US"/>
          </a:p>
        </p:txBody>
      </p:sp>
    </p:spTree>
    <p:extLst>
      <p:ext uri="{BB962C8B-B14F-4D97-AF65-F5344CB8AC3E}">
        <p14:creationId xmlns:p14="http://schemas.microsoft.com/office/powerpoint/2010/main" val="3877501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Use the (FTED-003) FTE Adjustment DEMO file to filter on the FT0001 adjustment. </a:t>
            </a:r>
            <a:r>
              <a:rPr lang="en-US" dirty="0"/>
              <a:t>If</a:t>
            </a:r>
            <a:r>
              <a:rPr lang="en-US" baseline="0" dirty="0"/>
              <a:t> attendees have this adjustment, explain how the adjustment occurs. Using a “piece of the pie” explanation is helpful. The next slide contains an example of a student situation that causes this adjustment.</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17</a:t>
            </a:fld>
            <a:endParaRPr lang="en-US"/>
          </a:p>
        </p:txBody>
      </p:sp>
    </p:spTree>
    <p:extLst>
      <p:ext uri="{BB962C8B-B14F-4D97-AF65-F5344CB8AC3E}">
        <p14:creationId xmlns:p14="http://schemas.microsoft.com/office/powerpoint/2010/main" val="2406583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data is being reported correctly and the subsequent district is receiving an adjustment, the situation is valid and cannot be resolved. Watch for incorrect enrollment or withdrawal dates that could cause this error as well as calendar start dates that can allow a district to get “a piece of the pie” when they were not actually enrolled, especially in the case of a summer withdraw prior to the start of school. Remind districts that this situation should not be a factor in the enrollment of a student.</a:t>
            </a:r>
          </a:p>
        </p:txBody>
      </p:sp>
      <p:sp>
        <p:nvSpPr>
          <p:cNvPr id="4" name="Slide Number Placeholder 3"/>
          <p:cNvSpPr>
            <a:spLocks noGrp="1"/>
          </p:cNvSpPr>
          <p:nvPr>
            <p:ph type="sldNum" sz="quarter" idx="10"/>
          </p:nvPr>
        </p:nvSpPr>
        <p:spPr/>
        <p:txBody>
          <a:bodyPr/>
          <a:lstStyle/>
          <a:p>
            <a:fld id="{A14D76B5-9437-466B-8333-8FA70E4511FB}" type="slidenum">
              <a:rPr lang="en-US" smtClean="0"/>
              <a:t>18</a:t>
            </a:fld>
            <a:endParaRPr lang="en-US"/>
          </a:p>
        </p:txBody>
      </p:sp>
    </p:spTree>
    <p:extLst>
      <p:ext uri="{BB962C8B-B14F-4D97-AF65-F5344CB8AC3E}">
        <p14:creationId xmlns:p14="http://schemas.microsoft.com/office/powerpoint/2010/main" val="2477906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14D76B5-9437-466B-8333-8FA70E4511FB}" type="slidenum">
              <a:rPr lang="en-US" smtClean="0"/>
              <a:t>19</a:t>
            </a:fld>
            <a:endParaRPr lang="en-US"/>
          </a:p>
        </p:txBody>
      </p:sp>
    </p:spTree>
    <p:extLst>
      <p:ext uri="{BB962C8B-B14F-4D97-AF65-F5344CB8AC3E}">
        <p14:creationId xmlns:p14="http://schemas.microsoft.com/office/powerpoint/2010/main" val="50854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2</a:t>
            </a:fld>
            <a:endParaRPr lang="en-US"/>
          </a:p>
        </p:txBody>
      </p:sp>
    </p:spTree>
    <p:extLst>
      <p:ext uri="{BB962C8B-B14F-4D97-AF65-F5344CB8AC3E}">
        <p14:creationId xmlns:p14="http://schemas.microsoft.com/office/powerpoint/2010/main" val="3731701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a:t>
            </a:r>
            <a:r>
              <a:rPr lang="en-US" baseline="0" dirty="0"/>
              <a:t> that enrollments are in the morning and withdrawals are at the end of the day to avoid same day overlaps. If a student’s enrollment date is on Monday, that means that the student attended on Monday. If a student withdraws on Monday, that means that the student attended or was absent on Monday. Communications with other educating entities is often required for these types of adjustments. </a:t>
            </a:r>
          </a:p>
          <a:p>
            <a:r>
              <a:rPr lang="en-US" baseline="0" dirty="0"/>
              <a:t>Example of the adjustment during a valid concurrent enrollment situation; </a:t>
            </a: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student attends 50% at</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 community school and 50% at the JVS. This is valid. The community</a:t>
            </a:r>
            <a:r>
              <a:rPr lang="en-US" sz="1200" kern="1200" baseline="0" dirty="0">
                <a:solidFill>
                  <a:schemeClr val="tx1"/>
                </a:solidFill>
                <a:effectLst/>
                <a:latin typeface="+mn-lt"/>
                <a:ea typeface="+mn-ea"/>
                <a:cs typeface="+mn-cs"/>
              </a:rPr>
              <a:t> school</a:t>
            </a:r>
            <a:r>
              <a:rPr lang="en-US" sz="1200" kern="1200" dirty="0">
                <a:solidFill>
                  <a:schemeClr val="tx1"/>
                </a:solidFill>
                <a:effectLst/>
                <a:latin typeface="+mn-lt"/>
                <a:ea typeface="+mn-ea"/>
                <a:cs typeface="+mn-cs"/>
              </a:rPr>
              <a:t> reports Sent Reason CR and the JVS reports How Received 2. This is incorrect…the correct Sent Reason is CT. An overlapping adjustment will be created and will go away once the Sent Reason is changed to CT. Can be caused when JVS reports an incorrect district of residence.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20</a:t>
            </a:fld>
            <a:endParaRPr lang="en-US"/>
          </a:p>
        </p:txBody>
      </p:sp>
    </p:spTree>
    <p:extLst>
      <p:ext uri="{BB962C8B-B14F-4D97-AF65-F5344CB8AC3E}">
        <p14:creationId xmlns:p14="http://schemas.microsoft.com/office/powerpoint/2010/main" val="3398441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21</a:t>
            </a:fld>
            <a:endParaRPr lang="en-US"/>
          </a:p>
        </p:txBody>
      </p:sp>
    </p:spTree>
    <p:extLst>
      <p:ext uri="{BB962C8B-B14F-4D97-AF65-F5344CB8AC3E}">
        <p14:creationId xmlns:p14="http://schemas.microsoft.com/office/powerpoint/2010/main" val="3945501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Districts and JVSDs must be careful to divide the percent of time not to exceed 100%. Comparisons of this data could be done prior to the data being reported to EMIS to avoid these types of errors.</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22</a:t>
            </a:fld>
            <a:endParaRPr lang="en-US"/>
          </a:p>
        </p:txBody>
      </p:sp>
    </p:spTree>
    <p:extLst>
      <p:ext uri="{BB962C8B-B14F-4D97-AF65-F5344CB8AC3E}">
        <p14:creationId xmlns:p14="http://schemas.microsoft.com/office/powerpoint/2010/main" val="1535809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percent of time values can change during the year depending on the student’s course enrollments and should be reviewed for accuracy over the course of the school year.</a:t>
            </a:r>
            <a:r>
              <a:rPr lang="en-US" baseline="0" dirty="0"/>
              <a:t> If time allows, districts can look at these students in ODDEX to attempt to resolve the adjustment.</a:t>
            </a:r>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23</a:t>
            </a:fld>
            <a:endParaRPr lang="en-US"/>
          </a:p>
        </p:txBody>
      </p:sp>
    </p:spTree>
    <p:extLst>
      <p:ext uri="{BB962C8B-B14F-4D97-AF65-F5344CB8AC3E}">
        <p14:creationId xmlns:p14="http://schemas.microsoft.com/office/powerpoint/2010/main" val="4175786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FTE Report explanation mentions a 14 Day Grace Period. The grace period allows a district to continue to receive special education weighted funding for 14 days after an IEP is expired. On day 15, if the new IEP has not yet been reported to EMIS, the adjustment will be generated. This </a:t>
            </a:r>
            <a:r>
              <a:rPr lang="en-US" u="sng" baseline="0" dirty="0"/>
              <a:t>does not allow </a:t>
            </a:r>
            <a:r>
              <a:rPr lang="en-US" baseline="0" dirty="0"/>
              <a:t>a 14-day grace period between the time that an IEP expires and when a new IEP is written. Note that districts can see these adjustments for students whose funding flows through their district such as community school students. It is the responsibility of the community school to report the special education events for their students.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24</a:t>
            </a:fld>
            <a:endParaRPr lang="en-US"/>
          </a:p>
        </p:txBody>
      </p:sp>
    </p:spTree>
    <p:extLst>
      <p:ext uri="{BB962C8B-B14F-4D97-AF65-F5344CB8AC3E}">
        <p14:creationId xmlns:p14="http://schemas.microsoft.com/office/powerpoint/2010/main" val="212169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25</a:t>
            </a:fld>
            <a:endParaRPr lang="en-US"/>
          </a:p>
        </p:txBody>
      </p:sp>
    </p:spTree>
    <p:extLst>
      <p:ext uri="{BB962C8B-B14F-4D97-AF65-F5344CB8AC3E}">
        <p14:creationId xmlns:p14="http://schemas.microsoft.com/office/powerpoint/2010/main" val="2593081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adjustment</a:t>
            </a:r>
            <a:r>
              <a:rPr lang="en-US" baseline="0" dirty="0"/>
              <a:t> is typically just stating a fact that the student will not be funded due to age, but it is always recommended to double check the data for accuracy.</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26</a:t>
            </a:fld>
            <a:endParaRPr lang="en-US"/>
          </a:p>
        </p:txBody>
      </p:sp>
    </p:spTree>
    <p:extLst>
      <p:ext uri="{BB962C8B-B14F-4D97-AF65-F5344CB8AC3E}">
        <p14:creationId xmlns:p14="http://schemas.microsoft.com/office/powerpoint/2010/main" val="3716312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This adjustment</a:t>
            </a:r>
            <a:r>
              <a:rPr lang="en-US" baseline="0" dirty="0">
                <a:solidFill>
                  <a:schemeClr val="tx1"/>
                </a:solidFill>
              </a:rPr>
              <a:t> that should be uncommon but if it is discovered, check ODDEX Records or SOES to determine what is being reported and or flagged on the student to cause this adjustment. Note that adjustment FT0010 – Rounding was eliminated in FY22 as the payment system now maintains six decimal places. </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A14D76B5-9437-466B-8333-8FA70E4511FB}" type="slidenum">
              <a:rPr lang="en-US" smtClean="0"/>
              <a:t>27</a:t>
            </a:fld>
            <a:endParaRPr lang="en-US"/>
          </a:p>
        </p:txBody>
      </p:sp>
    </p:spTree>
    <p:extLst>
      <p:ext uri="{BB962C8B-B14F-4D97-AF65-F5344CB8AC3E}">
        <p14:creationId xmlns:p14="http://schemas.microsoft.com/office/powerpoint/2010/main" val="2164941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adjustment FT0013 is no longer active. Presenter could demonstrate where to find the DN element in the SIS. Note that the adjustment on the report still says “50%” but the adjustment can occur with any percent of time greater than 0%. </a:t>
            </a:r>
          </a:p>
        </p:txBody>
      </p:sp>
      <p:sp>
        <p:nvSpPr>
          <p:cNvPr id="4" name="Slide Number Placeholder 3"/>
          <p:cNvSpPr>
            <a:spLocks noGrp="1"/>
          </p:cNvSpPr>
          <p:nvPr>
            <p:ph type="sldNum" sz="quarter" idx="10"/>
          </p:nvPr>
        </p:nvSpPr>
        <p:spPr/>
        <p:txBody>
          <a:bodyPr/>
          <a:lstStyle/>
          <a:p>
            <a:fld id="{A14D76B5-9437-466B-8333-8FA70E4511FB}" type="slidenum">
              <a:rPr lang="en-US" smtClean="0"/>
              <a:t>28</a:t>
            </a:fld>
            <a:endParaRPr lang="en-US"/>
          </a:p>
        </p:txBody>
      </p:sp>
    </p:spTree>
    <p:extLst>
      <p:ext uri="{BB962C8B-B14F-4D97-AF65-F5344CB8AC3E}">
        <p14:creationId xmlns:p14="http://schemas.microsoft.com/office/powerpoint/2010/main" val="514628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in the district has</a:t>
            </a:r>
            <a:r>
              <a:rPr lang="en-US" baseline="0" dirty="0"/>
              <a:t> access through their SAFE account to verify scholarship students and this person could be helpful in determining who the educating entity is that needs to be contacted. Districts can reach out to scholarship contacts at ODE to assist as well.  Search “Scholarship” on the ODE website to locate scholarship contacts at ODE.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29</a:t>
            </a:fld>
            <a:endParaRPr lang="en-US"/>
          </a:p>
        </p:txBody>
      </p:sp>
    </p:spTree>
    <p:extLst>
      <p:ext uri="{BB962C8B-B14F-4D97-AF65-F5344CB8AC3E}">
        <p14:creationId xmlns:p14="http://schemas.microsoft.com/office/powerpoint/2010/main" val="1321446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session is designed to be conducted as a workshop where districts are looking at their own data. Attendees should have access to their FTE Reports, and it is recommended that they have a copy of the most recent FTE Detail Report Explanations (printed or electronic)</a:t>
            </a:r>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a:t>
            </a:fld>
            <a:endParaRPr lang="en-US"/>
          </a:p>
        </p:txBody>
      </p:sp>
    </p:spTree>
    <p:extLst>
      <p:ext uri="{BB962C8B-B14F-4D97-AF65-F5344CB8AC3E}">
        <p14:creationId xmlns:p14="http://schemas.microsoft.com/office/powerpoint/2010/main" val="445352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a:t>
            </a:r>
            <a:r>
              <a:rPr lang="en-US" baseline="0" dirty="0"/>
              <a:t> student was enrolled last school year and is a no-show at the beginning of the subsequent school year and the student has no attending hours prior to their withdrawal, this adjustment will reduce their FTE to zero. A newly enrolled student who has no attendance hours should be withdrawn with an 81 as the district has no reporting requirements for this student.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30</a:t>
            </a:fld>
            <a:endParaRPr lang="en-US"/>
          </a:p>
        </p:txBody>
      </p:sp>
    </p:spTree>
    <p:extLst>
      <p:ext uri="{BB962C8B-B14F-4D97-AF65-F5344CB8AC3E}">
        <p14:creationId xmlns:p14="http://schemas.microsoft.com/office/powerpoint/2010/main" val="2786539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school aged</a:t>
            </a:r>
            <a:r>
              <a:rPr lang="en-US" baseline="0" dirty="0"/>
              <a:t> student with incorrect coding- home-schooled or non-public student who direct enrolls at a JVSD and the resident district is not in the jointure of the JVSD. If the JVSD reports a How Received code of X, then the fund pattern code of NFER will be assigned to the student and the FT0032 adjustment will be generated because the coding is incorrect. The How Received code of X is only used for students whose resident district is within the jointure of the JVSD. Cherwell ticket 102201 explains the instance when a student is court placed from out of state.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31</a:t>
            </a:fld>
            <a:endParaRPr lang="en-US"/>
          </a:p>
        </p:txBody>
      </p:sp>
    </p:spTree>
    <p:extLst>
      <p:ext uri="{BB962C8B-B14F-4D97-AF65-F5344CB8AC3E}">
        <p14:creationId xmlns:p14="http://schemas.microsoft.com/office/powerpoint/2010/main" val="120410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adjustment is in place to reduce CTE FTEs to zero when the student is reported in grade 5 or below as they do not generate CTE FTE funding. </a:t>
            </a:r>
          </a:p>
        </p:txBody>
      </p:sp>
      <p:sp>
        <p:nvSpPr>
          <p:cNvPr id="4" name="Slide Number Placeholder 3"/>
          <p:cNvSpPr>
            <a:spLocks noGrp="1"/>
          </p:cNvSpPr>
          <p:nvPr>
            <p:ph type="sldNum" sz="quarter" idx="10"/>
          </p:nvPr>
        </p:nvSpPr>
        <p:spPr/>
        <p:txBody>
          <a:bodyPr/>
          <a:lstStyle/>
          <a:p>
            <a:fld id="{A14D76B5-9437-466B-8333-8FA70E4511FB}" type="slidenum">
              <a:rPr lang="en-US" smtClean="0"/>
              <a:t>32</a:t>
            </a:fld>
            <a:endParaRPr lang="en-US"/>
          </a:p>
        </p:txBody>
      </p:sp>
    </p:spTree>
    <p:extLst>
      <p:ext uri="{BB962C8B-B14F-4D97-AF65-F5344CB8AC3E}">
        <p14:creationId xmlns:p14="http://schemas.microsoft.com/office/powerpoint/2010/main" val="2313700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additional information</a:t>
            </a:r>
            <a:r>
              <a:rPr lang="en-US" baseline="0" dirty="0"/>
              <a:t> on BDD students, consult the EMIS Guide and the FTE Detail Report Explanation.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33</a:t>
            </a:fld>
            <a:endParaRPr lang="en-US"/>
          </a:p>
        </p:txBody>
      </p:sp>
    </p:spTree>
    <p:extLst>
      <p:ext uri="{BB962C8B-B14F-4D97-AF65-F5344CB8AC3E}">
        <p14:creationId xmlns:p14="http://schemas.microsoft.com/office/powerpoint/2010/main" val="1617127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community</a:t>
            </a:r>
            <a:r>
              <a:rPr lang="en-US" baseline="0" dirty="0"/>
              <a:t> school adjustments should be reviewed even when there are no community school EMIS staff in the workshop.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34</a:t>
            </a:fld>
            <a:endParaRPr lang="en-US"/>
          </a:p>
        </p:txBody>
      </p:sp>
    </p:spTree>
    <p:extLst>
      <p:ext uri="{BB962C8B-B14F-4D97-AF65-F5344CB8AC3E}">
        <p14:creationId xmlns:p14="http://schemas.microsoft.com/office/powerpoint/2010/main" val="1528104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Additional information regarding E-School caps can be found on the ODE website.</a:t>
            </a:r>
          </a:p>
          <a:p>
            <a:r>
              <a:rPr lang="en-US" baseline="0" dirty="0"/>
              <a:t>Not on DEMO file.</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35</a:t>
            </a:fld>
            <a:endParaRPr lang="en-US"/>
          </a:p>
        </p:txBody>
      </p:sp>
    </p:spTree>
    <p:extLst>
      <p:ext uri="{BB962C8B-B14F-4D97-AF65-F5344CB8AC3E}">
        <p14:creationId xmlns:p14="http://schemas.microsoft.com/office/powerpoint/2010/main" val="1860677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districts</a:t>
            </a:r>
            <a:r>
              <a:rPr lang="en-US" baseline="0" dirty="0"/>
              <a:t> cannot withdraw due to the 72 Hour Rule however, community schools can and should be using this withdrawal code when it is appropriate.</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36</a:t>
            </a:fld>
            <a:endParaRPr lang="en-US"/>
          </a:p>
        </p:txBody>
      </p:sp>
    </p:spTree>
    <p:extLst>
      <p:ext uri="{BB962C8B-B14F-4D97-AF65-F5344CB8AC3E}">
        <p14:creationId xmlns:p14="http://schemas.microsoft.com/office/powerpoint/2010/main" val="23928763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can demonstrate where the date of birth as well as the DN record data is entered into the Student Information System (or other source system) for community schools.</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37</a:t>
            </a:fld>
            <a:endParaRPr lang="en-US"/>
          </a:p>
        </p:txBody>
      </p:sp>
    </p:spTree>
    <p:extLst>
      <p:ext uri="{BB962C8B-B14F-4D97-AF65-F5344CB8AC3E}">
        <p14:creationId xmlns:p14="http://schemas.microsoft.com/office/powerpoint/2010/main" val="1439381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a:t>
            </a:r>
            <a:r>
              <a:rPr lang="en-US" baseline="0" dirty="0"/>
              <a:t> schools should already be aware of the situation when receiving this adjustment. If not, they can contact their area coordinator. It might be helpful to search “area coordinator” on the ODE website to show the page where area coordinator contact information is located.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Neither result code on DEMO file.</a:t>
            </a:r>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38</a:t>
            </a:fld>
            <a:endParaRPr lang="en-US"/>
          </a:p>
        </p:txBody>
      </p:sp>
    </p:spTree>
    <p:extLst>
      <p:ext uri="{BB962C8B-B14F-4D97-AF65-F5344CB8AC3E}">
        <p14:creationId xmlns:p14="http://schemas.microsoft.com/office/powerpoint/2010/main" val="26871963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a good place to demonstrate OEDS and what grade levels the school is approved to educate.</a:t>
            </a:r>
          </a:p>
          <a:p>
            <a:r>
              <a:rPr lang="en-US" baseline="0" dirty="0"/>
              <a:t>Not on DEMO file.</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39</a:t>
            </a:fld>
            <a:endParaRPr lang="en-US"/>
          </a:p>
        </p:txBody>
      </p:sp>
    </p:spTree>
    <p:extLst>
      <p:ext uri="{BB962C8B-B14F-4D97-AF65-F5344CB8AC3E}">
        <p14:creationId xmlns:p14="http://schemas.microsoft.com/office/powerpoint/2010/main" val="2710420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workshop we will locate, open, and prepare the FTE Reports from the Data Collector and then discuss each report listed on the slide.</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a:t>
            </a:fld>
            <a:endParaRPr lang="en-US"/>
          </a:p>
        </p:txBody>
      </p:sp>
    </p:spTree>
    <p:extLst>
      <p:ext uri="{BB962C8B-B14F-4D97-AF65-F5344CB8AC3E}">
        <p14:creationId xmlns:p14="http://schemas.microsoft.com/office/powerpoint/2010/main" val="22483293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community school sees this adjustment, they would most likely already</a:t>
            </a:r>
            <a:r>
              <a:rPr lang="en-US" baseline="0" dirty="0"/>
              <a:t> be aware of the situation. If not, they can contact their Area Coordinator or put in a helpdesk ticket.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Neither result code on DEMO file.</a:t>
            </a:r>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40</a:t>
            </a:fld>
            <a:endParaRPr lang="en-US"/>
          </a:p>
        </p:txBody>
      </p:sp>
    </p:spTree>
    <p:extLst>
      <p:ext uri="{BB962C8B-B14F-4D97-AF65-F5344CB8AC3E}">
        <p14:creationId xmlns:p14="http://schemas.microsoft.com/office/powerpoint/2010/main" val="821684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41</a:t>
            </a:fld>
            <a:endParaRPr lang="en-US"/>
          </a:p>
        </p:txBody>
      </p:sp>
    </p:spTree>
    <p:extLst>
      <p:ext uri="{BB962C8B-B14F-4D97-AF65-F5344CB8AC3E}">
        <p14:creationId xmlns:p14="http://schemas.microsoft.com/office/powerpoint/2010/main" val="26138075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a:t>
            </a:r>
            <a:r>
              <a:rPr lang="en-US" baseline="0" dirty="0"/>
              <a:t> a baseline document to track data as it is verified. Note actions taken to avoid duplication of effort. Document communications with other LEAs in case an issue needs to be revisited.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42</a:t>
            </a:fld>
            <a:endParaRPr lang="en-US"/>
          </a:p>
        </p:txBody>
      </p:sp>
    </p:spTree>
    <p:extLst>
      <p:ext uri="{BB962C8B-B14F-4D97-AF65-F5344CB8AC3E}">
        <p14:creationId xmlns:p14="http://schemas.microsoft.com/office/powerpoint/2010/main" val="20362495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43</a:t>
            </a:fld>
            <a:endParaRPr lang="en-US"/>
          </a:p>
        </p:txBody>
      </p:sp>
    </p:spTree>
    <p:extLst>
      <p:ext uri="{BB962C8B-B14F-4D97-AF65-F5344CB8AC3E}">
        <p14:creationId xmlns:p14="http://schemas.microsoft.com/office/powerpoint/2010/main" val="13533453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demonstrate</a:t>
            </a:r>
            <a:r>
              <a:rPr lang="en-US" baseline="0" dirty="0"/>
              <a:t> these steps using (</a:t>
            </a:r>
            <a:r>
              <a:rPr lang="en-US" dirty="0"/>
              <a:t>FTED-001) FTE Detail DEMO</a:t>
            </a:r>
          </a:p>
          <a:p>
            <a:r>
              <a:rPr lang="en-US" baseline="0" dirty="0"/>
              <a:t>Select top row and select Wrap Text from the Home Tab.</a:t>
            </a:r>
          </a:p>
          <a:p>
            <a:r>
              <a:rPr lang="en-US" baseline="0" dirty="0"/>
              <a:t>While the top row is selected, from the View tab, select Freeze Panes and Freeze Top Row.</a:t>
            </a:r>
          </a:p>
          <a:p>
            <a:r>
              <a:rPr lang="en-US" baseline="0" dirty="0"/>
              <a:t>Select entire spreadsheet (click cell between Row 1 and Column A) then place cursor on a line between any two column headers and double click.</a:t>
            </a:r>
          </a:p>
          <a:p>
            <a:r>
              <a:rPr lang="en-US" baseline="0" dirty="0"/>
              <a:t>While spreadsheet is highlighted, from the Data tab, choose Filter (or from the Home Tab select Filter).</a:t>
            </a:r>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44</a:t>
            </a:fld>
            <a:endParaRPr lang="en-US"/>
          </a:p>
        </p:txBody>
      </p:sp>
    </p:spTree>
    <p:extLst>
      <p:ext uri="{BB962C8B-B14F-4D97-AF65-F5344CB8AC3E}">
        <p14:creationId xmlns:p14="http://schemas.microsoft.com/office/powerpoint/2010/main" val="41487174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45</a:t>
            </a:fld>
            <a:endParaRPr lang="en-US"/>
          </a:p>
        </p:txBody>
      </p:sp>
    </p:spTree>
    <p:extLst>
      <p:ext uri="{BB962C8B-B14F-4D97-AF65-F5344CB8AC3E}">
        <p14:creationId xmlns:p14="http://schemas.microsoft.com/office/powerpoint/2010/main" val="36603358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By the nature of this report, it will get longer as students change their situations and attributes over the course of the school year. Consider subtotaling the report by student as was demonstrated in the FY19 EMIS Alliance “Using Excel to Troubleshoot EMIS Data” presentation. </a:t>
            </a:r>
            <a:r>
              <a:rPr lang="en-US" i="0" baseline="0" dirty="0"/>
              <a:t>Also note that there are summary reports that provide the data by student and by student and fund pattern code. We will look at those reports in part two of this presentation. </a:t>
            </a:r>
            <a:endParaRPr lang="en-US" i="0" dirty="0"/>
          </a:p>
        </p:txBody>
      </p:sp>
      <p:sp>
        <p:nvSpPr>
          <p:cNvPr id="4" name="Slide Number Placeholder 3"/>
          <p:cNvSpPr>
            <a:spLocks noGrp="1"/>
          </p:cNvSpPr>
          <p:nvPr>
            <p:ph type="sldNum" sz="quarter" idx="10"/>
          </p:nvPr>
        </p:nvSpPr>
        <p:spPr/>
        <p:txBody>
          <a:bodyPr/>
          <a:lstStyle/>
          <a:p>
            <a:fld id="{A14D76B5-9437-466B-8333-8FA70E4511FB}" type="slidenum">
              <a:rPr lang="en-US" smtClean="0"/>
              <a:t>46</a:t>
            </a:fld>
            <a:endParaRPr lang="en-US"/>
          </a:p>
        </p:txBody>
      </p:sp>
    </p:spTree>
    <p:extLst>
      <p:ext uri="{BB962C8B-B14F-4D97-AF65-F5344CB8AC3E}">
        <p14:creationId xmlns:p14="http://schemas.microsoft.com/office/powerpoint/2010/main" val="6790876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Available” in EMIS ID and Name fields indicates that the student is not being reported in the district where the report is being received. A student who is directly enrolled to a JVS (home schooler or non-public student) is an example of a student who could appear this way. When an SSID for a BDD student appears as all numeric, ODE assigns a generic ID when the SSID cannot be found. In many cases the DOB is reported differently between the district of residence and the BDD.  When an all numeric SSID appears for a BDD student, the district should contact the County Board to resolve the difference. Once the corrected data is submitted to ODE (BDD’s report their student data in spreadsheet form via FTP) then the student will appear with the correct SSID. Cherwell tickets 5157 and 5666.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47</a:t>
            </a:fld>
            <a:endParaRPr lang="en-US"/>
          </a:p>
        </p:txBody>
      </p:sp>
    </p:spTree>
    <p:extLst>
      <p:ext uri="{BB962C8B-B14F-4D97-AF65-F5344CB8AC3E}">
        <p14:creationId xmlns:p14="http://schemas.microsoft.com/office/powerpoint/2010/main" val="29809862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Incorrec</a:t>
            </a:r>
            <a:r>
              <a:rPr lang="en-US" baseline="0" dirty="0"/>
              <a:t>t EMIS Data can cause the assignment of an incorrect fund pattern code. See the FTE Report Explanation for a complete list of FTE Fund Pattern codes. Also see Appendix 2 for the FTE Fund Pattern Code Lookup Table to see what EMIS data is used to assign an FTE Fund Pattern code to a specific row of data. </a:t>
            </a:r>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48</a:t>
            </a:fld>
            <a:endParaRPr lang="en-US"/>
          </a:p>
        </p:txBody>
      </p:sp>
    </p:spTree>
    <p:extLst>
      <p:ext uri="{BB962C8B-B14F-4D97-AF65-F5344CB8AC3E}">
        <p14:creationId xmlns:p14="http://schemas.microsoft.com/office/powerpoint/2010/main" val="40412795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Education Cooperative and Contract Career Tech students are funded at the sending entity and funding is later transferred to the educating entity on the SFPR. </a:t>
            </a:r>
          </a:p>
        </p:txBody>
      </p:sp>
      <p:sp>
        <p:nvSpPr>
          <p:cNvPr id="4" name="Slide Number Placeholder 3"/>
          <p:cNvSpPr>
            <a:spLocks noGrp="1"/>
          </p:cNvSpPr>
          <p:nvPr>
            <p:ph type="sldNum" sz="quarter" idx="10"/>
          </p:nvPr>
        </p:nvSpPr>
        <p:spPr/>
        <p:txBody>
          <a:bodyPr/>
          <a:lstStyle/>
          <a:p>
            <a:fld id="{A14D76B5-9437-466B-8333-8FA70E4511FB}" type="slidenum">
              <a:rPr lang="en-US" smtClean="0"/>
              <a:t>49</a:t>
            </a:fld>
            <a:endParaRPr lang="en-US"/>
          </a:p>
        </p:txBody>
      </p:sp>
    </p:spTree>
    <p:extLst>
      <p:ext uri="{BB962C8B-B14F-4D97-AF65-F5344CB8AC3E}">
        <p14:creationId xmlns:p14="http://schemas.microsoft.com/office/powerpoint/2010/main" val="202645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t>
            </a:r>
            <a:r>
              <a:rPr lang="en-US" baseline="0" dirty="0"/>
              <a:t>about the various collections that are used in the generation of the FTE Reports and which collections are open at the time of your workshop. Districts need to understand that all collections should be as clean as possible and submitted regularly. As an FYI on the last bullet, the </a:t>
            </a:r>
            <a:r>
              <a:rPr lang="en-US" dirty="0"/>
              <a:t>FTE Reports can use the Location</a:t>
            </a:r>
            <a:r>
              <a:rPr lang="en-US" baseline="0" dirty="0"/>
              <a:t> IRN on a course (from the course master record) during the Calendar Determination process.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a:t>
            </a:fld>
            <a:endParaRPr lang="en-US"/>
          </a:p>
        </p:txBody>
      </p:sp>
    </p:spTree>
    <p:extLst>
      <p:ext uri="{BB962C8B-B14F-4D97-AF65-F5344CB8AC3E}">
        <p14:creationId xmlns:p14="http://schemas.microsoft.com/office/powerpoint/2010/main" val="42715786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50</a:t>
            </a:fld>
            <a:endParaRPr lang="en-US"/>
          </a:p>
        </p:txBody>
      </p:sp>
    </p:spTree>
    <p:extLst>
      <p:ext uri="{BB962C8B-B14F-4D97-AF65-F5344CB8AC3E}">
        <p14:creationId xmlns:p14="http://schemas.microsoft.com/office/powerpoint/2010/main" val="33347041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numerator is calculated using district data. The denominator uses the assigned calendar which may or may not be the calendar the district is reporting – see “calendar determination”. It is important to verify that the Base FTEs are being calculated correctly.</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51</a:t>
            </a:fld>
            <a:endParaRPr lang="en-US"/>
          </a:p>
        </p:txBody>
      </p:sp>
    </p:spTree>
    <p:extLst>
      <p:ext uri="{BB962C8B-B14F-4D97-AF65-F5344CB8AC3E}">
        <p14:creationId xmlns:p14="http://schemas.microsoft.com/office/powerpoint/2010/main" val="21186545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Note that a student reported with a Sent to CE and a district relationship of 3 will have a base FTE generated as though they were a 100% student. </a:t>
            </a:r>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52</a:t>
            </a:fld>
            <a:endParaRPr lang="en-US"/>
          </a:p>
        </p:txBody>
      </p:sp>
    </p:spTree>
    <p:extLst>
      <p:ext uri="{BB962C8B-B14F-4D97-AF65-F5344CB8AC3E}">
        <p14:creationId xmlns:p14="http://schemas.microsoft.com/office/powerpoint/2010/main" val="34751883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Preschool</a:t>
            </a:r>
            <a:r>
              <a:rPr lang="en-US" baseline="0" dirty="0"/>
              <a:t> students with disabilities generate FTE funding as an adjusted headcount and percent of time is not included in the calculation. Preschool students without disabilities are not funded. Verify that Special education preschool students are appearing with correctly calculated FTEs.</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53</a:t>
            </a:fld>
            <a:endParaRPr lang="en-US"/>
          </a:p>
        </p:txBody>
      </p:sp>
    </p:spTree>
    <p:extLst>
      <p:ext uri="{BB962C8B-B14F-4D97-AF65-F5344CB8AC3E}">
        <p14:creationId xmlns:p14="http://schemas.microsoft.com/office/powerpoint/2010/main" val="39976474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54</a:t>
            </a:fld>
            <a:endParaRPr lang="en-US"/>
          </a:p>
        </p:txBody>
      </p:sp>
    </p:spTree>
    <p:extLst>
      <p:ext uri="{BB962C8B-B14F-4D97-AF65-F5344CB8AC3E}">
        <p14:creationId xmlns:p14="http://schemas.microsoft.com/office/powerpoint/2010/main" val="14793436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55</a:t>
            </a:fld>
            <a:endParaRPr lang="en-US"/>
          </a:p>
        </p:txBody>
      </p:sp>
    </p:spTree>
    <p:extLst>
      <p:ext uri="{BB962C8B-B14F-4D97-AF65-F5344CB8AC3E}">
        <p14:creationId xmlns:p14="http://schemas.microsoft.com/office/powerpoint/2010/main" val="14704473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begin with this</a:t>
            </a:r>
            <a:r>
              <a:rPr lang="en-US" baseline="0" dirty="0"/>
              <a:t> example of the difference between the hours per day calculation and an attempted credits calculation for a high school student. </a:t>
            </a:r>
            <a:r>
              <a:rPr lang="en-US" i="1" baseline="0" dirty="0"/>
              <a:t>Demonstrating additional examples might be helpful in understanding these calculations. </a:t>
            </a:r>
            <a:r>
              <a:rPr lang="en-US" baseline="0" dirty="0"/>
              <a:t>Note that there are some scenarios where student percent of time should be considered such as home instruction, students being educated by an ESC, etc. Please consult the EMIS Manual, FS Standing 2.4, Percent of Time for additional student percent of time information.</a:t>
            </a:r>
            <a:endParaRPr lang="en-US" dirty="0"/>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56</a:t>
            </a:fld>
            <a:endParaRPr lang="en-US"/>
          </a:p>
        </p:txBody>
      </p:sp>
    </p:spTree>
    <p:extLst>
      <p:ext uri="{BB962C8B-B14F-4D97-AF65-F5344CB8AC3E}">
        <p14:creationId xmlns:p14="http://schemas.microsoft.com/office/powerpoint/2010/main" val="15067614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57</a:t>
            </a:fld>
            <a:endParaRPr lang="en-US"/>
          </a:p>
        </p:txBody>
      </p:sp>
    </p:spTree>
    <p:extLst>
      <p:ext uri="{BB962C8B-B14F-4D97-AF65-F5344CB8AC3E}">
        <p14:creationId xmlns:p14="http://schemas.microsoft.com/office/powerpoint/2010/main" val="14939604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a:t>
            </a:r>
            <a:r>
              <a:rPr lang="en-US" baseline="0" dirty="0"/>
              <a:t> should be sure they are calculating these percent of time values as close to what is actually happening as possible and be consistent in their calculations. Just like PSEO, the Sent To percentages will be included in the district FTE for the student. If the student is sent to more than 2 places, then combine the sent to PS as needed. Example, the student attends a CTC and two colleges for CCP. Report the Sent to 1 as JV with 0% of time, then combine the two colleges into one value and report the Sent to as one college (choose one)</a:t>
            </a:r>
          </a:p>
          <a:p>
            <a:r>
              <a:rPr lang="en-US" baseline="0" dirty="0"/>
              <a:t>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58</a:t>
            </a:fld>
            <a:endParaRPr lang="en-US"/>
          </a:p>
        </p:txBody>
      </p:sp>
    </p:spTree>
    <p:extLst>
      <p:ext uri="{BB962C8B-B14F-4D97-AF65-F5344CB8AC3E}">
        <p14:creationId xmlns:p14="http://schemas.microsoft.com/office/powerpoint/2010/main" val="25342823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if a student appears on an incorrect calendar on the FTE Detail report, the values in columns AM and AN will reflect hours/days from the incorrect calendar. </a:t>
            </a:r>
          </a:p>
        </p:txBody>
      </p:sp>
      <p:sp>
        <p:nvSpPr>
          <p:cNvPr id="4" name="Slide Number Placeholder 3"/>
          <p:cNvSpPr>
            <a:spLocks noGrp="1"/>
          </p:cNvSpPr>
          <p:nvPr>
            <p:ph type="sldNum" sz="quarter" idx="5"/>
          </p:nvPr>
        </p:nvSpPr>
        <p:spPr/>
        <p:txBody>
          <a:bodyPr/>
          <a:lstStyle/>
          <a:p>
            <a:fld id="{A14D76B5-9437-466B-8333-8FA70E4511FB}" type="slidenum">
              <a:rPr lang="en-US" smtClean="0"/>
              <a:t>59</a:t>
            </a:fld>
            <a:endParaRPr lang="en-US"/>
          </a:p>
        </p:txBody>
      </p:sp>
    </p:spTree>
    <p:extLst>
      <p:ext uri="{BB962C8B-B14F-4D97-AF65-F5344CB8AC3E}">
        <p14:creationId xmlns:p14="http://schemas.microsoft.com/office/powerpoint/2010/main" val="3071450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4D76B5-9437-466B-8333-8FA70E4511FB}" type="slidenum">
              <a:rPr lang="en-US" smtClean="0"/>
              <a:t>6</a:t>
            </a:fld>
            <a:endParaRPr lang="en-US"/>
          </a:p>
        </p:txBody>
      </p:sp>
    </p:spTree>
    <p:extLst>
      <p:ext uri="{BB962C8B-B14F-4D97-AF65-F5344CB8AC3E}">
        <p14:creationId xmlns:p14="http://schemas.microsoft.com/office/powerpoint/2010/main" val="25528540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that the student data and calendar data are reported in separate EMIS collections and that there is no error when a student’s data doesn’t match up with the calendar collection data. The data comes together on the FTE Detail Report.</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60</a:t>
            </a:fld>
            <a:endParaRPr lang="en-US"/>
          </a:p>
        </p:txBody>
      </p:sp>
    </p:spTree>
    <p:extLst>
      <p:ext uri="{BB962C8B-B14F-4D97-AF65-F5344CB8AC3E}">
        <p14:creationId xmlns:p14="http://schemas.microsoft.com/office/powerpoint/2010/main" val="889863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this example of seniors who withdraw three days early and are placed on a default calendar, these students will never be fully funded since the denominator is larger than any of these students will be enrolled. Remember that FTEs use enrollment dates over potential enrollment dates and attendance is no longer part of the calculation.</a:t>
            </a:r>
            <a:endParaRPr lang="en-US" dirty="0"/>
          </a:p>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61</a:t>
            </a:fld>
            <a:endParaRPr lang="en-US"/>
          </a:p>
        </p:txBody>
      </p:sp>
    </p:spTree>
    <p:extLst>
      <p:ext uri="{BB962C8B-B14F-4D97-AF65-F5344CB8AC3E}">
        <p14:creationId xmlns:p14="http://schemas.microsoft.com/office/powerpoint/2010/main" val="25019897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62</a:t>
            </a:fld>
            <a:endParaRPr lang="en-US"/>
          </a:p>
        </p:txBody>
      </p:sp>
    </p:spTree>
    <p:extLst>
      <p:ext uri="{BB962C8B-B14F-4D97-AF65-F5344CB8AC3E}">
        <p14:creationId xmlns:p14="http://schemas.microsoft.com/office/powerpoint/2010/main" val="27818299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can use (FTED-006) Partial Enroll DEMO. </a:t>
            </a:r>
          </a:p>
        </p:txBody>
      </p:sp>
      <p:sp>
        <p:nvSpPr>
          <p:cNvPr id="4" name="Slide Number Placeholder 3"/>
          <p:cNvSpPr>
            <a:spLocks noGrp="1"/>
          </p:cNvSpPr>
          <p:nvPr>
            <p:ph type="sldNum" sz="quarter" idx="5"/>
          </p:nvPr>
        </p:nvSpPr>
        <p:spPr/>
        <p:txBody>
          <a:bodyPr/>
          <a:lstStyle/>
          <a:p>
            <a:fld id="{A14D76B5-9437-466B-8333-8FA70E4511FB}" type="slidenum">
              <a:rPr lang="en-US" smtClean="0"/>
              <a:t>63</a:t>
            </a:fld>
            <a:endParaRPr lang="en-US"/>
          </a:p>
        </p:txBody>
      </p:sp>
    </p:spTree>
    <p:extLst>
      <p:ext uri="{BB962C8B-B14F-4D97-AF65-F5344CB8AC3E}">
        <p14:creationId xmlns:p14="http://schemas.microsoft.com/office/powerpoint/2010/main" val="17998757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discuss the new columns on the next slide.</a:t>
            </a:r>
          </a:p>
        </p:txBody>
      </p:sp>
      <p:sp>
        <p:nvSpPr>
          <p:cNvPr id="4" name="Slide Number Placeholder 3"/>
          <p:cNvSpPr>
            <a:spLocks noGrp="1"/>
          </p:cNvSpPr>
          <p:nvPr>
            <p:ph type="sldNum" sz="quarter" idx="5"/>
          </p:nvPr>
        </p:nvSpPr>
        <p:spPr/>
        <p:txBody>
          <a:bodyPr/>
          <a:lstStyle/>
          <a:p>
            <a:fld id="{A14D76B5-9437-466B-8333-8FA70E4511FB}" type="slidenum">
              <a:rPr lang="en-US" smtClean="0"/>
              <a:t>64</a:t>
            </a:fld>
            <a:endParaRPr lang="en-US"/>
          </a:p>
        </p:txBody>
      </p:sp>
    </p:spTree>
    <p:extLst>
      <p:ext uri="{BB962C8B-B14F-4D97-AF65-F5344CB8AC3E}">
        <p14:creationId xmlns:p14="http://schemas.microsoft.com/office/powerpoint/2010/main" val="9558766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might be helpful to revisit the previous slide to look at the new Enrolled ADM values. </a:t>
            </a:r>
          </a:p>
        </p:txBody>
      </p:sp>
      <p:sp>
        <p:nvSpPr>
          <p:cNvPr id="4" name="Slide Number Placeholder 3"/>
          <p:cNvSpPr>
            <a:spLocks noGrp="1"/>
          </p:cNvSpPr>
          <p:nvPr>
            <p:ph type="sldNum" sz="quarter" idx="5"/>
          </p:nvPr>
        </p:nvSpPr>
        <p:spPr/>
        <p:txBody>
          <a:bodyPr/>
          <a:lstStyle/>
          <a:p>
            <a:fld id="{A14D76B5-9437-466B-8333-8FA70E4511FB}" type="slidenum">
              <a:rPr lang="en-US" smtClean="0"/>
              <a:t>65</a:t>
            </a:fld>
            <a:endParaRPr lang="en-US"/>
          </a:p>
        </p:txBody>
      </p:sp>
    </p:spTree>
    <p:extLst>
      <p:ext uri="{BB962C8B-B14F-4D97-AF65-F5344CB8AC3E}">
        <p14:creationId xmlns:p14="http://schemas.microsoft.com/office/powerpoint/2010/main" val="32348960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66</a:t>
            </a:fld>
            <a:endParaRPr lang="en-US"/>
          </a:p>
        </p:txBody>
      </p:sp>
    </p:spTree>
    <p:extLst>
      <p:ext uri="{BB962C8B-B14F-4D97-AF65-F5344CB8AC3E}">
        <p14:creationId xmlns:p14="http://schemas.microsoft.com/office/powerpoint/2010/main" val="333038064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all Special Education</a:t>
            </a:r>
            <a:r>
              <a:rPr lang="en-US" baseline="0" dirty="0"/>
              <a:t>, Disadvantaged, and English Learner students appearing on this report correctly? Are the change dates for these elements correct?</a:t>
            </a:r>
          </a:p>
          <a:p>
            <a:r>
              <a:rPr lang="en-US" baseline="0" dirty="0"/>
              <a:t>The date 12/31/2500 is used when there is no end data on a record. Remember that this data is also used in accountability measures. </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67</a:t>
            </a:fld>
            <a:endParaRPr lang="en-US"/>
          </a:p>
        </p:txBody>
      </p:sp>
    </p:spTree>
    <p:extLst>
      <p:ext uri="{BB962C8B-B14F-4D97-AF65-F5344CB8AC3E}">
        <p14:creationId xmlns:p14="http://schemas.microsoft.com/office/powerpoint/2010/main" val="277275528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68</a:t>
            </a:fld>
            <a:endParaRPr lang="en-US"/>
          </a:p>
        </p:txBody>
      </p:sp>
    </p:spTree>
    <p:extLst>
      <p:ext uri="{BB962C8B-B14F-4D97-AF65-F5344CB8AC3E}">
        <p14:creationId xmlns:p14="http://schemas.microsoft.com/office/powerpoint/2010/main" val="13834136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69</a:t>
            </a:fld>
            <a:endParaRPr lang="en-US"/>
          </a:p>
        </p:txBody>
      </p:sp>
    </p:spTree>
    <p:extLst>
      <p:ext uri="{BB962C8B-B14F-4D97-AF65-F5344CB8AC3E}">
        <p14:creationId xmlns:p14="http://schemas.microsoft.com/office/powerpoint/2010/main" val="1902232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Clarify that t</a:t>
            </a:r>
            <a:r>
              <a:rPr lang="en-US" dirty="0"/>
              <a:t>he Level 2 Reports</a:t>
            </a:r>
            <a:r>
              <a:rPr lang="en-US" baseline="0" dirty="0"/>
              <a:t> link is available after the collection is submitted and is processed by ODE overnight.</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a:t>
            </a:fld>
            <a:endParaRPr lang="en-US"/>
          </a:p>
        </p:txBody>
      </p:sp>
    </p:spTree>
    <p:extLst>
      <p:ext uri="{BB962C8B-B14F-4D97-AF65-F5344CB8AC3E}">
        <p14:creationId xmlns:p14="http://schemas.microsoft.com/office/powerpoint/2010/main" val="20063805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70</a:t>
            </a:fld>
            <a:endParaRPr lang="en-US"/>
          </a:p>
        </p:txBody>
      </p:sp>
    </p:spTree>
    <p:extLst>
      <p:ext uri="{BB962C8B-B14F-4D97-AF65-F5344CB8AC3E}">
        <p14:creationId xmlns:p14="http://schemas.microsoft.com/office/powerpoint/2010/main" val="33702135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The names get added to the report by doing a join to the </a:t>
            </a:r>
            <a:r>
              <a:rPr lang="en-US" sz="1200" dirty="0" err="1">
                <a:effectLst/>
                <a:latin typeface="Calibri" panose="020F0502020204030204" pitchFamily="34" charset="0"/>
                <a:ea typeface="Calibri" panose="020F0502020204030204" pitchFamily="34" charset="0"/>
              </a:rPr>
              <a:t>VRF_EMIS_Rvrs_Lookup</a:t>
            </a:r>
            <a:r>
              <a:rPr lang="en-US" sz="1200" dirty="0">
                <a:effectLst/>
                <a:latin typeface="Calibri" panose="020F0502020204030204" pitchFamily="34" charset="0"/>
                <a:ea typeface="Calibri" panose="020F0502020204030204" pitchFamily="34" charset="0"/>
              </a:rPr>
              <a:t> table at your ITC (using the max IRN) for the current fiscal year.  So, if a student is educated at a district within the same ITC, the name can be found…but unfortunately if the student is educated at a district from a different ITC, it cannot find the name.</a:t>
            </a:r>
          </a:p>
          <a:p>
            <a:endParaRPr lang="en-US" dirty="0"/>
          </a:p>
        </p:txBody>
      </p:sp>
      <p:sp>
        <p:nvSpPr>
          <p:cNvPr id="4" name="Slide Number Placeholder 3"/>
          <p:cNvSpPr>
            <a:spLocks noGrp="1"/>
          </p:cNvSpPr>
          <p:nvPr>
            <p:ph type="sldNum" sz="quarter" idx="5"/>
          </p:nvPr>
        </p:nvSpPr>
        <p:spPr/>
        <p:txBody>
          <a:bodyPr/>
          <a:lstStyle/>
          <a:p>
            <a:fld id="{A14D76B5-9437-466B-8333-8FA70E4511FB}" type="slidenum">
              <a:rPr lang="en-US" smtClean="0"/>
              <a:t>71</a:t>
            </a:fld>
            <a:endParaRPr lang="en-US"/>
          </a:p>
        </p:txBody>
      </p:sp>
    </p:spTree>
    <p:extLst>
      <p:ext uri="{BB962C8B-B14F-4D97-AF65-F5344CB8AC3E}">
        <p14:creationId xmlns:p14="http://schemas.microsoft.com/office/powerpoint/2010/main" val="11767961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14D76B5-9437-466B-8333-8FA70E4511FB}" type="slidenum">
              <a:rPr lang="en-US" smtClean="0"/>
              <a:t>72</a:t>
            </a:fld>
            <a:endParaRPr lang="en-US"/>
          </a:p>
        </p:txBody>
      </p:sp>
    </p:spTree>
    <p:extLst>
      <p:ext uri="{BB962C8B-B14F-4D97-AF65-F5344CB8AC3E}">
        <p14:creationId xmlns:p14="http://schemas.microsoft.com/office/powerpoint/2010/main" val="254494223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73</a:t>
            </a:fld>
            <a:endParaRPr lang="en-US"/>
          </a:p>
        </p:txBody>
      </p:sp>
    </p:spTree>
    <p:extLst>
      <p:ext uri="{BB962C8B-B14F-4D97-AF65-F5344CB8AC3E}">
        <p14:creationId xmlns:p14="http://schemas.microsoft.com/office/powerpoint/2010/main" val="25150897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74</a:t>
            </a:fld>
            <a:endParaRPr lang="en-US"/>
          </a:p>
        </p:txBody>
      </p:sp>
    </p:spTree>
    <p:extLst>
      <p:ext uri="{BB962C8B-B14F-4D97-AF65-F5344CB8AC3E}">
        <p14:creationId xmlns:p14="http://schemas.microsoft.com/office/powerpoint/2010/main" val="12832474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ITC</a:t>
            </a:r>
            <a:r>
              <a:rPr lang="en-US" baseline="0" dirty="0"/>
              <a:t> Staff insert your contact information on this slide.</a:t>
            </a:r>
            <a:endParaRPr lang="en-US" dirty="0"/>
          </a:p>
        </p:txBody>
      </p:sp>
      <p:sp>
        <p:nvSpPr>
          <p:cNvPr id="4" name="Slide Number Placeholder 3"/>
          <p:cNvSpPr>
            <a:spLocks noGrp="1"/>
          </p:cNvSpPr>
          <p:nvPr>
            <p:ph type="sldNum" sz="quarter" idx="10"/>
          </p:nvPr>
        </p:nvSpPr>
        <p:spPr/>
        <p:txBody>
          <a:bodyPr/>
          <a:lstStyle/>
          <a:p>
            <a:fld id="{A14D76B5-9437-466B-8333-8FA70E4511FB}" type="slidenum">
              <a:rPr lang="en-US" smtClean="0"/>
              <a:t>75</a:t>
            </a:fld>
            <a:endParaRPr lang="en-US"/>
          </a:p>
        </p:txBody>
      </p:sp>
    </p:spTree>
    <p:extLst>
      <p:ext uri="{BB962C8B-B14F-4D97-AF65-F5344CB8AC3E}">
        <p14:creationId xmlns:p14="http://schemas.microsoft.com/office/powerpoint/2010/main" val="3185879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A live demonstration of this process could be helpful to attendees. Verify that all attendees can accomplish this task during the session.</a:t>
            </a:r>
          </a:p>
        </p:txBody>
      </p:sp>
      <p:sp>
        <p:nvSpPr>
          <p:cNvPr id="4" name="Slide Number Placeholder 3"/>
          <p:cNvSpPr>
            <a:spLocks noGrp="1"/>
          </p:cNvSpPr>
          <p:nvPr>
            <p:ph type="sldNum" sz="quarter" idx="10"/>
          </p:nvPr>
        </p:nvSpPr>
        <p:spPr/>
        <p:txBody>
          <a:bodyPr/>
          <a:lstStyle/>
          <a:p>
            <a:fld id="{A14D76B5-9437-466B-8333-8FA70E4511FB}" type="slidenum">
              <a:rPr lang="en-US" smtClean="0"/>
              <a:t>8</a:t>
            </a:fld>
            <a:endParaRPr lang="en-US"/>
          </a:p>
        </p:txBody>
      </p:sp>
    </p:spTree>
    <p:extLst>
      <p:ext uri="{BB962C8B-B14F-4D97-AF65-F5344CB8AC3E}">
        <p14:creationId xmlns:p14="http://schemas.microsoft.com/office/powerpoint/2010/main" val="435807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reports starting with FTED are “detailed” reports that contain student level data. Reports that begin with FTES are “summary” data and do not contain student names. </a:t>
            </a:r>
          </a:p>
          <a:p>
            <a:endParaRPr lang="en-US" i="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4D76B5-9437-466B-8333-8FA70E4511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426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7BE1CE-4BB3-4F72-89E0-18708EFB743E}" type="datetime1">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dirty="0"/>
          </a:p>
        </p:txBody>
      </p:sp>
    </p:spTree>
    <p:extLst>
      <p:ext uri="{BB962C8B-B14F-4D97-AF65-F5344CB8AC3E}">
        <p14:creationId xmlns:p14="http://schemas.microsoft.com/office/powerpoint/2010/main" val="120095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F40BC0-7EAC-47A4-A93C-BDF7163D06B1}" type="datetime1">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a:p>
        </p:txBody>
      </p:sp>
    </p:spTree>
    <p:extLst>
      <p:ext uri="{BB962C8B-B14F-4D97-AF65-F5344CB8AC3E}">
        <p14:creationId xmlns:p14="http://schemas.microsoft.com/office/powerpoint/2010/main" val="192448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E7A2B3-9686-493A-BA07-7CCF2F794032}" type="datetime1">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a:p>
        </p:txBody>
      </p:sp>
    </p:spTree>
    <p:extLst>
      <p:ext uri="{BB962C8B-B14F-4D97-AF65-F5344CB8AC3E}">
        <p14:creationId xmlns:p14="http://schemas.microsoft.com/office/powerpoint/2010/main" val="153040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106FF3-F435-44A6-BEEB-5095E6A5677B}" type="datetime1">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a:p>
        </p:txBody>
      </p:sp>
    </p:spTree>
    <p:extLst>
      <p:ext uri="{BB962C8B-B14F-4D97-AF65-F5344CB8AC3E}">
        <p14:creationId xmlns:p14="http://schemas.microsoft.com/office/powerpoint/2010/main" val="43213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E1890-79B9-4E05-BC90-1DB40E47C321}" type="datetime1">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7DB03-7057-184B-9DF0-B5FFC5E3886A}" type="slidenum">
              <a:rPr lang="en-US" smtClean="0"/>
              <a:t>‹#›</a:t>
            </a:fld>
            <a:endParaRPr lang="en-US"/>
          </a:p>
        </p:txBody>
      </p:sp>
    </p:spTree>
    <p:extLst>
      <p:ext uri="{BB962C8B-B14F-4D97-AF65-F5344CB8AC3E}">
        <p14:creationId xmlns:p14="http://schemas.microsoft.com/office/powerpoint/2010/main" val="17738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54F118-D907-4C21-B955-C9AB5CBA3162}" type="datetime1">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a:p>
        </p:txBody>
      </p:sp>
    </p:spTree>
    <p:extLst>
      <p:ext uri="{BB962C8B-B14F-4D97-AF65-F5344CB8AC3E}">
        <p14:creationId xmlns:p14="http://schemas.microsoft.com/office/powerpoint/2010/main" val="62799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B07F2B-C696-4080-95DF-D657F83B86E2}" type="datetime1">
              <a:rPr lang="en-US" smtClean="0"/>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C7DB03-7057-184B-9DF0-B5FFC5E3886A}" type="slidenum">
              <a:rPr lang="en-US" smtClean="0"/>
              <a:t>‹#›</a:t>
            </a:fld>
            <a:endParaRPr lang="en-US"/>
          </a:p>
        </p:txBody>
      </p:sp>
    </p:spTree>
    <p:extLst>
      <p:ext uri="{BB962C8B-B14F-4D97-AF65-F5344CB8AC3E}">
        <p14:creationId xmlns:p14="http://schemas.microsoft.com/office/powerpoint/2010/main" val="189370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296A99-3529-40AF-B836-17771EDD5E0E}" type="datetime1">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C7DB03-7057-184B-9DF0-B5FFC5E3886A}" type="slidenum">
              <a:rPr lang="en-US" smtClean="0"/>
              <a:t>‹#›</a:t>
            </a:fld>
            <a:endParaRPr lang="en-US"/>
          </a:p>
        </p:txBody>
      </p:sp>
    </p:spTree>
    <p:extLst>
      <p:ext uri="{BB962C8B-B14F-4D97-AF65-F5344CB8AC3E}">
        <p14:creationId xmlns:p14="http://schemas.microsoft.com/office/powerpoint/2010/main" val="1856438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C2560-F1E9-4557-B6E9-D59FCD2C1080}" type="datetime1">
              <a:rPr lang="en-US" smtClean="0"/>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7DB03-7057-184B-9DF0-B5FFC5E3886A}" type="slidenum">
              <a:rPr lang="en-US" smtClean="0"/>
              <a:t>‹#›</a:t>
            </a:fld>
            <a:endParaRPr lang="en-US"/>
          </a:p>
        </p:txBody>
      </p:sp>
    </p:spTree>
    <p:extLst>
      <p:ext uri="{BB962C8B-B14F-4D97-AF65-F5344CB8AC3E}">
        <p14:creationId xmlns:p14="http://schemas.microsoft.com/office/powerpoint/2010/main" val="37665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716295-E2CB-4E55-97C7-11EF5CF541B9}" type="datetime1">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a:p>
        </p:txBody>
      </p:sp>
    </p:spTree>
    <p:extLst>
      <p:ext uri="{BB962C8B-B14F-4D97-AF65-F5344CB8AC3E}">
        <p14:creationId xmlns:p14="http://schemas.microsoft.com/office/powerpoint/2010/main" val="174560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1284C6-6958-40D5-A937-07EC836944D0}" type="datetime1">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7DB03-7057-184B-9DF0-B5FFC5E3886A}" type="slidenum">
              <a:rPr lang="en-US" smtClean="0"/>
              <a:t>‹#›</a:t>
            </a:fld>
            <a:endParaRPr lang="en-US"/>
          </a:p>
        </p:txBody>
      </p:sp>
    </p:spTree>
    <p:extLst>
      <p:ext uri="{BB962C8B-B14F-4D97-AF65-F5344CB8AC3E}">
        <p14:creationId xmlns:p14="http://schemas.microsoft.com/office/powerpoint/2010/main" val="159267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50F24-54DC-45B4-9DCD-F35D683E9FCE}" type="datetime1">
              <a:rPr lang="en-US" smtClean="0"/>
              <a:t>3/15/2023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7DB03-7057-184B-9DF0-B5FFC5E3886A}" type="slidenum">
              <a:rPr lang="en-US" smtClean="0"/>
              <a:t>‹#›</a:t>
            </a:fld>
            <a:endParaRPr lang="en-US"/>
          </a:p>
        </p:txBody>
      </p:sp>
      <p:pic>
        <p:nvPicPr>
          <p:cNvPr id="13" name="Picture 12"/>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rot="16200000">
            <a:off x="-3043233" y="2971800"/>
            <a:ext cx="6858000" cy="914400"/>
          </a:xfrm>
          <a:prstGeom prst="rect">
            <a:avLst/>
          </a:prstGeom>
        </p:spPr>
      </p:pic>
      <p:pic>
        <p:nvPicPr>
          <p:cNvPr id="8" name="Picture 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0058400" y="6119545"/>
            <a:ext cx="905244" cy="710319"/>
          </a:xfrm>
          <a:prstGeom prst="rect">
            <a:avLst/>
          </a:prstGeom>
        </p:spPr>
      </p:pic>
    </p:spTree>
    <p:extLst>
      <p:ext uri="{BB962C8B-B14F-4D97-AF65-F5344CB8AC3E}">
        <p14:creationId xmlns:p14="http://schemas.microsoft.com/office/powerpoint/2010/main" val="989419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elissa.Hennon@educatioin.ohio.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tinyurl.com/EA-District-Feedback"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1538"/>
            <a:ext cx="10515600" cy="1563624"/>
          </a:xfrm>
        </p:spPr>
        <p:txBody>
          <a:bodyPr>
            <a:normAutofit/>
          </a:bodyPr>
          <a:lstStyle/>
          <a:p>
            <a:pPr algn="ctr"/>
            <a:r>
              <a:rPr lang="en-US" sz="6000" b="1" dirty="0"/>
              <a:t>Troubleshooting FTE Reports</a:t>
            </a:r>
            <a:br>
              <a:rPr lang="en-US" sz="6000" b="1" dirty="0"/>
            </a:br>
            <a:r>
              <a:rPr lang="en-US" sz="6000" b="1" dirty="0"/>
              <a:t>Part One</a:t>
            </a:r>
          </a:p>
        </p:txBody>
      </p:sp>
    </p:spTree>
    <p:extLst>
      <p:ext uri="{BB962C8B-B14F-4D97-AF65-F5344CB8AC3E}">
        <p14:creationId xmlns:p14="http://schemas.microsoft.com/office/powerpoint/2010/main" val="197869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920D66-DD49-3C86-B59F-A2DA8D8E39DA}"/>
              </a:ext>
            </a:extLst>
          </p:cNvPr>
          <p:cNvPicPr>
            <a:picLocks noChangeAspect="1"/>
          </p:cNvPicPr>
          <p:nvPr/>
        </p:nvPicPr>
        <p:blipFill>
          <a:blip r:embed="rId3"/>
          <a:stretch>
            <a:fillRect/>
          </a:stretch>
        </p:blipFill>
        <p:spPr>
          <a:xfrm>
            <a:off x="931820" y="3964414"/>
            <a:ext cx="10404960" cy="2181039"/>
          </a:xfrm>
          <a:prstGeom prst="rect">
            <a:avLst/>
          </a:prstGeom>
          <a:ln>
            <a:solidFill>
              <a:schemeClr val="tx1"/>
            </a:solidFill>
          </a:ln>
        </p:spPr>
      </p:pic>
      <p:sp>
        <p:nvSpPr>
          <p:cNvPr id="5" name="Title 4"/>
          <p:cNvSpPr>
            <a:spLocks noGrp="1"/>
          </p:cNvSpPr>
          <p:nvPr>
            <p:ph type="title"/>
          </p:nvPr>
        </p:nvSpPr>
        <p:spPr>
          <a:xfrm>
            <a:off x="855221" y="276644"/>
            <a:ext cx="10636859" cy="922891"/>
          </a:xfrm>
        </p:spPr>
        <p:txBody>
          <a:bodyPr/>
          <a:lstStyle/>
          <a:p>
            <a:r>
              <a:rPr lang="en-US" b="1" dirty="0"/>
              <a:t>Level 2 Report Dates</a:t>
            </a:r>
          </a:p>
        </p:txBody>
      </p:sp>
      <p:sp>
        <p:nvSpPr>
          <p:cNvPr id="2" name="Slide Number Placeholder 1"/>
          <p:cNvSpPr>
            <a:spLocks noGrp="1"/>
          </p:cNvSpPr>
          <p:nvPr>
            <p:ph type="sldNum" sz="quarter" idx="12"/>
          </p:nvPr>
        </p:nvSpPr>
        <p:spPr/>
        <p:txBody>
          <a:bodyPr/>
          <a:lstStyle/>
          <a:p>
            <a:fld id="{1BC7DB03-7057-184B-9DF0-B5FFC5E3886A}" type="slidenum">
              <a:rPr lang="en-US" smtClean="0"/>
              <a:t>10</a:t>
            </a:fld>
            <a:endParaRPr lang="en-US"/>
          </a:p>
        </p:txBody>
      </p:sp>
      <p:sp>
        <p:nvSpPr>
          <p:cNvPr id="22" name="Rounded Rectangle 21"/>
          <p:cNvSpPr/>
          <p:nvPr/>
        </p:nvSpPr>
        <p:spPr>
          <a:xfrm>
            <a:off x="8354767" y="3964413"/>
            <a:ext cx="2587553" cy="218103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FE72B9-C26F-4194-8BAC-68A13609F4EA}"/>
              </a:ext>
            </a:extLst>
          </p:cNvPr>
          <p:cNvSpPr/>
          <p:nvPr/>
        </p:nvSpPr>
        <p:spPr>
          <a:xfrm>
            <a:off x="855220" y="1286758"/>
            <a:ext cx="10909431" cy="2677656"/>
          </a:xfrm>
          <a:prstGeom prst="rect">
            <a:avLst/>
          </a:prstGeom>
        </p:spPr>
        <p:txBody>
          <a:bodyPr wrap="square">
            <a:spAutoFit/>
          </a:bodyPr>
          <a:lstStyle/>
          <a:p>
            <a:pPr marL="285750" indent="-285750">
              <a:buFont typeface="Arial" panose="020B0604020202020204" pitchFamily="34" charset="0"/>
              <a:buChar char="•"/>
            </a:pPr>
            <a:r>
              <a:rPr lang="en-US" sz="2800" dirty="0"/>
              <a:t>Process date – when ODE successfully processed the data used in the report for the entire state</a:t>
            </a:r>
          </a:p>
          <a:p>
            <a:pPr marL="285750" indent="-285750">
              <a:buFont typeface="Arial" panose="020B0604020202020204" pitchFamily="34" charset="0"/>
              <a:buChar char="•"/>
            </a:pPr>
            <a:r>
              <a:rPr lang="en-US" sz="2800" dirty="0"/>
              <a:t>Last Updated date – when report was updated with data that added, changed or removed rows. If no rows changed then the date remains unchanged </a:t>
            </a:r>
          </a:p>
          <a:p>
            <a:pPr marL="285750" indent="-285750">
              <a:buFont typeface="Arial" panose="020B0604020202020204" pitchFamily="34" charset="0"/>
              <a:buChar char="•"/>
            </a:pPr>
            <a:r>
              <a:rPr lang="en-US" sz="2800" dirty="0"/>
              <a:t>Submission – when LEA submitted data </a:t>
            </a:r>
          </a:p>
        </p:txBody>
      </p:sp>
    </p:spTree>
    <p:extLst>
      <p:ext uri="{BB962C8B-B14F-4D97-AF65-F5344CB8AC3E}">
        <p14:creationId xmlns:p14="http://schemas.microsoft.com/office/powerpoint/2010/main" val="1831909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AD88B5-91CD-64D2-6C6A-EBDD0632EAC8}"/>
              </a:ext>
            </a:extLst>
          </p:cNvPr>
          <p:cNvPicPr>
            <a:picLocks noChangeAspect="1"/>
          </p:cNvPicPr>
          <p:nvPr/>
        </p:nvPicPr>
        <p:blipFill>
          <a:blip r:embed="rId3"/>
          <a:stretch>
            <a:fillRect/>
          </a:stretch>
        </p:blipFill>
        <p:spPr>
          <a:xfrm>
            <a:off x="507396" y="3942434"/>
            <a:ext cx="11093119" cy="2325288"/>
          </a:xfrm>
          <a:prstGeom prst="rect">
            <a:avLst/>
          </a:prstGeom>
          <a:ln>
            <a:solidFill>
              <a:schemeClr val="tx1"/>
            </a:solidFill>
          </a:ln>
        </p:spPr>
      </p:pic>
      <p:sp>
        <p:nvSpPr>
          <p:cNvPr id="2" name="Title 1"/>
          <p:cNvSpPr>
            <a:spLocks noGrp="1"/>
          </p:cNvSpPr>
          <p:nvPr>
            <p:ph type="title"/>
          </p:nvPr>
        </p:nvSpPr>
        <p:spPr>
          <a:xfrm>
            <a:off x="796156" y="237024"/>
            <a:ext cx="10515600" cy="1325563"/>
          </a:xfrm>
        </p:spPr>
        <p:txBody>
          <a:bodyPr/>
          <a:lstStyle/>
          <a:p>
            <a:r>
              <a:rPr lang="en-US" b="1" dirty="0"/>
              <a:t>FTE Report Error Categories </a:t>
            </a:r>
          </a:p>
        </p:txBody>
      </p:sp>
      <p:sp>
        <p:nvSpPr>
          <p:cNvPr id="4" name="Slide Number Placeholder 3"/>
          <p:cNvSpPr>
            <a:spLocks noGrp="1"/>
          </p:cNvSpPr>
          <p:nvPr>
            <p:ph type="sldNum" sz="quarter" idx="12"/>
          </p:nvPr>
        </p:nvSpPr>
        <p:spPr/>
        <p:txBody>
          <a:bodyPr/>
          <a:lstStyle/>
          <a:p>
            <a:fld id="{1BC7DB03-7057-184B-9DF0-B5FFC5E3886A}" type="slidenum">
              <a:rPr lang="en-US" smtClean="0"/>
              <a:t>11</a:t>
            </a:fld>
            <a:endParaRPr lang="en-US" dirty="0"/>
          </a:p>
        </p:txBody>
      </p:sp>
      <p:sp>
        <p:nvSpPr>
          <p:cNvPr id="6" name="TextBox 5"/>
          <p:cNvSpPr txBox="1"/>
          <p:nvPr/>
        </p:nvSpPr>
        <p:spPr>
          <a:xfrm>
            <a:off x="7239954" y="1459236"/>
            <a:ext cx="3805345" cy="830997"/>
          </a:xfrm>
          <a:prstGeom prst="rect">
            <a:avLst/>
          </a:prstGeom>
          <a:noFill/>
          <a:ln>
            <a:solidFill>
              <a:schemeClr val="tx1"/>
            </a:solidFill>
          </a:ln>
        </p:spPr>
        <p:txBody>
          <a:bodyPr wrap="square" rtlCol="0">
            <a:spAutoFit/>
          </a:bodyPr>
          <a:lstStyle/>
          <a:p>
            <a:r>
              <a:rPr lang="en-US" sz="2400" b="1" dirty="0"/>
              <a:t>All other rows are classified </a:t>
            </a:r>
          </a:p>
          <a:p>
            <a:r>
              <a:rPr lang="en-US" sz="2400" b="1" dirty="0"/>
              <a:t>as </a:t>
            </a:r>
            <a:r>
              <a:rPr lang="en-US" sz="2400" b="1" u="sng" dirty="0"/>
              <a:t>Warning</a:t>
            </a:r>
            <a:r>
              <a:rPr lang="en-US" sz="2400" b="1" dirty="0"/>
              <a:t> or </a:t>
            </a:r>
            <a:r>
              <a:rPr lang="en-US" sz="2400" b="1" u="sng" dirty="0"/>
              <a:t>Informational</a:t>
            </a:r>
            <a:r>
              <a:rPr lang="en-US" sz="2400" b="1" dirty="0"/>
              <a:t> </a:t>
            </a:r>
            <a:endParaRPr lang="en-US" sz="2400" b="1" dirty="0">
              <a:solidFill>
                <a:srgbClr val="FF0000"/>
              </a:solidFill>
            </a:endParaRPr>
          </a:p>
        </p:txBody>
      </p:sp>
      <p:sp>
        <p:nvSpPr>
          <p:cNvPr id="11" name="TextBox 10"/>
          <p:cNvSpPr txBox="1"/>
          <p:nvPr/>
        </p:nvSpPr>
        <p:spPr>
          <a:xfrm>
            <a:off x="968424" y="2583413"/>
            <a:ext cx="5679953" cy="1200329"/>
          </a:xfrm>
          <a:prstGeom prst="rect">
            <a:avLst/>
          </a:prstGeom>
          <a:noFill/>
          <a:ln>
            <a:solidFill>
              <a:schemeClr val="tx1"/>
            </a:solidFill>
          </a:ln>
        </p:spPr>
        <p:txBody>
          <a:bodyPr wrap="none" rtlCol="0">
            <a:spAutoFit/>
          </a:bodyPr>
          <a:lstStyle/>
          <a:p>
            <a:r>
              <a:rPr lang="en-US" sz="2400" b="1" u="sng" dirty="0"/>
              <a:t>Critical</a:t>
            </a:r>
            <a:r>
              <a:rPr lang="en-US" sz="2400" b="1" dirty="0"/>
              <a:t> rows are those where the Adjusted </a:t>
            </a:r>
          </a:p>
          <a:p>
            <a:r>
              <a:rPr lang="en-US" sz="2400" b="1" dirty="0"/>
              <a:t>FTE is greater than zero, but less than the </a:t>
            </a:r>
          </a:p>
          <a:p>
            <a:r>
              <a:rPr lang="en-US" sz="2400" b="1" dirty="0"/>
              <a:t>Original FTE</a:t>
            </a:r>
          </a:p>
        </p:txBody>
      </p:sp>
      <p:sp>
        <p:nvSpPr>
          <p:cNvPr id="12" name="TextBox 11"/>
          <p:cNvSpPr txBox="1"/>
          <p:nvPr/>
        </p:nvSpPr>
        <p:spPr>
          <a:xfrm>
            <a:off x="968424" y="1315124"/>
            <a:ext cx="6099262" cy="1200329"/>
          </a:xfrm>
          <a:prstGeom prst="rect">
            <a:avLst/>
          </a:prstGeom>
          <a:noFill/>
          <a:ln>
            <a:solidFill>
              <a:schemeClr val="tx1"/>
            </a:solidFill>
          </a:ln>
        </p:spPr>
        <p:txBody>
          <a:bodyPr wrap="square" rtlCol="0">
            <a:spAutoFit/>
          </a:bodyPr>
          <a:lstStyle/>
          <a:p>
            <a:r>
              <a:rPr lang="en-US" sz="2400" b="1" u="sng" dirty="0"/>
              <a:t>Fatal</a:t>
            </a:r>
            <a:r>
              <a:rPr lang="en-US" sz="2400" b="1" dirty="0"/>
              <a:t> rows are those where the Adjusted FTE </a:t>
            </a:r>
          </a:p>
          <a:p>
            <a:r>
              <a:rPr lang="en-US" sz="2400" b="1" dirty="0"/>
              <a:t>is zero or where the Fund Pattern Code </a:t>
            </a:r>
          </a:p>
          <a:p>
            <a:r>
              <a:rPr lang="en-US" sz="2400" b="1" dirty="0"/>
              <a:t>indicates that this is a non-fundable student</a:t>
            </a:r>
          </a:p>
        </p:txBody>
      </p:sp>
      <p:sp>
        <p:nvSpPr>
          <p:cNvPr id="15" name="Rounded Rectangle 14"/>
          <p:cNvSpPr/>
          <p:nvPr/>
        </p:nvSpPr>
        <p:spPr>
          <a:xfrm flipV="1">
            <a:off x="4297680" y="5232794"/>
            <a:ext cx="1717040" cy="6355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4AAAF26-3762-4EFB-A000-CACA2BC3A4E3}"/>
              </a:ext>
            </a:extLst>
          </p:cNvPr>
          <p:cNvSpPr txBox="1"/>
          <p:nvPr/>
        </p:nvSpPr>
        <p:spPr>
          <a:xfrm>
            <a:off x="6833553" y="2651625"/>
            <a:ext cx="4885345" cy="830997"/>
          </a:xfrm>
          <a:prstGeom prst="rect">
            <a:avLst/>
          </a:prstGeom>
          <a:noFill/>
          <a:ln w="28575">
            <a:solidFill>
              <a:srgbClr val="FF0000"/>
            </a:solidFill>
          </a:ln>
        </p:spPr>
        <p:txBody>
          <a:bodyPr wrap="square" rtlCol="0">
            <a:spAutoFit/>
          </a:bodyPr>
          <a:lstStyle/>
          <a:p>
            <a:r>
              <a:rPr lang="en-US" sz="2400" b="1" dirty="0">
                <a:solidFill>
                  <a:srgbClr val="FF0000"/>
                </a:solidFill>
              </a:rPr>
              <a:t>It is recommended to view the entire </a:t>
            </a:r>
          </a:p>
          <a:p>
            <a:r>
              <a:rPr lang="en-US" sz="2400" b="1" dirty="0">
                <a:solidFill>
                  <a:srgbClr val="FF0000"/>
                </a:solidFill>
              </a:rPr>
              <a:t>report and not just focus on errors </a:t>
            </a:r>
          </a:p>
        </p:txBody>
      </p:sp>
      <p:sp>
        <p:nvSpPr>
          <p:cNvPr id="3" name="Rectangle: Rounded Corners 2">
            <a:extLst>
              <a:ext uri="{FF2B5EF4-FFF2-40B4-BE49-F238E27FC236}">
                <a16:creationId xmlns:a16="http://schemas.microsoft.com/office/drawing/2014/main" id="{6E733906-B756-3A16-F89D-D3A1056449ED}"/>
              </a:ext>
            </a:extLst>
          </p:cNvPr>
          <p:cNvSpPr/>
          <p:nvPr/>
        </p:nvSpPr>
        <p:spPr>
          <a:xfrm>
            <a:off x="4297680" y="3942434"/>
            <a:ext cx="1666240" cy="3011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714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122363"/>
            <a:ext cx="9144000" cy="2736204"/>
          </a:xfrm>
        </p:spPr>
        <p:txBody>
          <a:bodyPr/>
          <a:lstStyle/>
          <a:p>
            <a:r>
              <a:rPr lang="en-US" b="1" dirty="0"/>
              <a:t>Troubleshooting the FTE Adjustment Report </a:t>
            </a:r>
          </a:p>
        </p:txBody>
      </p:sp>
      <p:sp>
        <p:nvSpPr>
          <p:cNvPr id="4" name="Slide Number Placeholder 3"/>
          <p:cNvSpPr>
            <a:spLocks noGrp="1"/>
          </p:cNvSpPr>
          <p:nvPr>
            <p:ph type="sldNum" sz="quarter" idx="12"/>
          </p:nvPr>
        </p:nvSpPr>
        <p:spPr/>
        <p:txBody>
          <a:bodyPr/>
          <a:lstStyle/>
          <a:p>
            <a:fld id="{1BC7DB03-7057-184B-9DF0-B5FFC5E3886A}" type="slidenum">
              <a:rPr lang="en-US" smtClean="0"/>
              <a:t>12</a:t>
            </a:fld>
            <a:endParaRPr lang="en-US"/>
          </a:p>
        </p:txBody>
      </p:sp>
    </p:spTree>
    <p:extLst>
      <p:ext uri="{BB962C8B-B14F-4D97-AF65-F5344CB8AC3E}">
        <p14:creationId xmlns:p14="http://schemas.microsoft.com/office/powerpoint/2010/main" val="2933481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3915"/>
          </a:xfrm>
        </p:spPr>
        <p:txBody>
          <a:bodyPr/>
          <a:lstStyle/>
          <a:p>
            <a:r>
              <a:rPr lang="en-US" b="1" dirty="0"/>
              <a:t>Open and Prepare the FTE Adjustment Report</a:t>
            </a:r>
          </a:p>
        </p:txBody>
      </p:sp>
      <p:sp>
        <p:nvSpPr>
          <p:cNvPr id="3" name="Content Placeholder 2"/>
          <p:cNvSpPr>
            <a:spLocks noGrp="1"/>
          </p:cNvSpPr>
          <p:nvPr>
            <p:ph idx="1"/>
          </p:nvPr>
        </p:nvSpPr>
        <p:spPr>
          <a:xfrm>
            <a:off x="838200" y="1808480"/>
            <a:ext cx="10515600" cy="3901440"/>
          </a:xfrm>
        </p:spPr>
        <p:txBody>
          <a:bodyPr/>
          <a:lstStyle/>
          <a:p>
            <a:r>
              <a:rPr lang="en-US" sz="3200" dirty="0"/>
              <a:t>Select Header Row and Wrap Text</a:t>
            </a:r>
          </a:p>
          <a:p>
            <a:r>
              <a:rPr lang="en-US" sz="3200" dirty="0"/>
              <a:t>Freeze Top Row</a:t>
            </a:r>
          </a:p>
          <a:p>
            <a:r>
              <a:rPr lang="en-US" sz="3200" dirty="0"/>
              <a:t>Justify column width</a:t>
            </a:r>
          </a:p>
          <a:p>
            <a:r>
              <a:rPr lang="en-US" sz="3200" dirty="0"/>
              <a:t>Apply Filters</a:t>
            </a:r>
          </a:p>
          <a:p>
            <a:r>
              <a:rPr lang="en-US" sz="3200" dirty="0"/>
              <a:t>Better yet, use a macro!</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13</a:t>
            </a:fld>
            <a:endParaRPr lang="en-US"/>
          </a:p>
        </p:txBody>
      </p:sp>
    </p:spTree>
    <p:extLst>
      <p:ext uri="{BB962C8B-B14F-4D97-AF65-F5344CB8AC3E}">
        <p14:creationId xmlns:p14="http://schemas.microsoft.com/office/powerpoint/2010/main" val="2810894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386023-BAE8-7ED7-5747-954D2F79710F}"/>
              </a:ext>
            </a:extLst>
          </p:cNvPr>
          <p:cNvPicPr>
            <a:picLocks noChangeAspect="1"/>
          </p:cNvPicPr>
          <p:nvPr/>
        </p:nvPicPr>
        <p:blipFill>
          <a:blip r:embed="rId3"/>
          <a:stretch>
            <a:fillRect/>
          </a:stretch>
        </p:blipFill>
        <p:spPr>
          <a:xfrm>
            <a:off x="1215984" y="3314842"/>
            <a:ext cx="10176471" cy="2782237"/>
          </a:xfrm>
          <a:prstGeom prst="rect">
            <a:avLst/>
          </a:prstGeom>
          <a:ln>
            <a:solidFill>
              <a:schemeClr val="tx1"/>
            </a:solidFill>
          </a:ln>
        </p:spPr>
      </p:pic>
      <p:sp>
        <p:nvSpPr>
          <p:cNvPr id="2" name="Title 1"/>
          <p:cNvSpPr>
            <a:spLocks noGrp="1"/>
          </p:cNvSpPr>
          <p:nvPr>
            <p:ph type="title"/>
          </p:nvPr>
        </p:nvSpPr>
        <p:spPr>
          <a:xfrm>
            <a:off x="838200" y="365126"/>
            <a:ext cx="10515600" cy="668061"/>
          </a:xfrm>
        </p:spPr>
        <p:txBody>
          <a:bodyPr/>
          <a:lstStyle/>
          <a:p>
            <a:r>
              <a:rPr lang="en-US" b="1" dirty="0"/>
              <a:t>FTE Adjustment Report</a:t>
            </a:r>
          </a:p>
        </p:txBody>
      </p:sp>
      <p:sp>
        <p:nvSpPr>
          <p:cNvPr id="6" name="Content Placeholder 2"/>
          <p:cNvSpPr txBox="1">
            <a:spLocks/>
          </p:cNvSpPr>
          <p:nvPr/>
        </p:nvSpPr>
        <p:spPr>
          <a:xfrm>
            <a:off x="799545" y="1212574"/>
            <a:ext cx="11143090" cy="48650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sz="2800" dirty="0"/>
          </a:p>
        </p:txBody>
      </p:sp>
      <p:sp>
        <p:nvSpPr>
          <p:cNvPr id="3" name="Slide Number Placeholder 2"/>
          <p:cNvSpPr>
            <a:spLocks noGrp="1"/>
          </p:cNvSpPr>
          <p:nvPr>
            <p:ph type="sldNum" sz="quarter" idx="12"/>
          </p:nvPr>
        </p:nvSpPr>
        <p:spPr/>
        <p:txBody>
          <a:bodyPr/>
          <a:lstStyle/>
          <a:p>
            <a:fld id="{1BC7DB03-7057-184B-9DF0-B5FFC5E3886A}" type="slidenum">
              <a:rPr lang="en-US" smtClean="0"/>
              <a:t>14</a:t>
            </a:fld>
            <a:endParaRPr lang="en-US"/>
          </a:p>
        </p:txBody>
      </p:sp>
      <p:sp>
        <p:nvSpPr>
          <p:cNvPr id="5" name="Content Placeholder 4">
            <a:extLst>
              <a:ext uri="{FF2B5EF4-FFF2-40B4-BE49-F238E27FC236}">
                <a16:creationId xmlns:a16="http://schemas.microsoft.com/office/drawing/2014/main" id="{1B684B7F-0769-4127-809A-3475267CA63D}"/>
              </a:ext>
            </a:extLst>
          </p:cNvPr>
          <p:cNvSpPr>
            <a:spLocks noGrp="1"/>
          </p:cNvSpPr>
          <p:nvPr>
            <p:ph idx="1"/>
          </p:nvPr>
        </p:nvSpPr>
        <p:spPr>
          <a:xfrm>
            <a:off x="838199" y="1033188"/>
            <a:ext cx="11143089" cy="5044396"/>
          </a:xfrm>
        </p:spPr>
        <p:txBody>
          <a:bodyPr/>
          <a:lstStyle/>
          <a:p>
            <a:pPr marL="0" indent="0">
              <a:buNone/>
            </a:pPr>
            <a:r>
              <a:rPr lang="en-US" sz="3200" dirty="0"/>
              <a:t>Subset of the FTE Detail Report</a:t>
            </a:r>
          </a:p>
          <a:p>
            <a:pPr lvl="1"/>
            <a:r>
              <a:rPr lang="en-US" sz="2800" dirty="0"/>
              <a:t>Contains students who have an adjusted FTE</a:t>
            </a:r>
          </a:p>
          <a:p>
            <a:pPr lvl="1"/>
            <a:r>
              <a:rPr lang="en-US" sz="2800" dirty="0"/>
              <a:t>Result Codes and descriptions indicate an issue causing an adjustment</a:t>
            </a:r>
          </a:p>
          <a:p>
            <a:pPr lvl="1"/>
            <a:r>
              <a:rPr lang="en-US" sz="2800" dirty="0"/>
              <a:t>Adjustment start and end dates help to identify the timeframe of the adjustment</a:t>
            </a:r>
          </a:p>
        </p:txBody>
      </p:sp>
      <p:sp>
        <p:nvSpPr>
          <p:cNvPr id="8" name="Rectangle 7">
            <a:extLst>
              <a:ext uri="{FF2B5EF4-FFF2-40B4-BE49-F238E27FC236}">
                <a16:creationId xmlns:a16="http://schemas.microsoft.com/office/drawing/2014/main" id="{58792F50-ABC7-4EC2-AE48-929D5A13BA1B}"/>
              </a:ext>
            </a:extLst>
          </p:cNvPr>
          <p:cNvSpPr/>
          <p:nvPr/>
        </p:nvSpPr>
        <p:spPr>
          <a:xfrm>
            <a:off x="2885440" y="3314841"/>
            <a:ext cx="2052320" cy="27822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1C8C0CE-12EE-4247-BB16-A2A2290DDC9D}"/>
              </a:ext>
            </a:extLst>
          </p:cNvPr>
          <p:cNvSpPr/>
          <p:nvPr/>
        </p:nvSpPr>
        <p:spPr>
          <a:xfrm>
            <a:off x="9807665" y="3331679"/>
            <a:ext cx="1606707" cy="27822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8176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428027-8E14-5330-D88D-34E5BE88A667}"/>
              </a:ext>
            </a:extLst>
          </p:cNvPr>
          <p:cNvPicPr>
            <a:picLocks noChangeAspect="1"/>
          </p:cNvPicPr>
          <p:nvPr/>
        </p:nvPicPr>
        <p:blipFill>
          <a:blip r:embed="rId3"/>
          <a:stretch>
            <a:fillRect/>
          </a:stretch>
        </p:blipFill>
        <p:spPr>
          <a:xfrm>
            <a:off x="3598232" y="4663758"/>
            <a:ext cx="8501059" cy="944562"/>
          </a:xfrm>
          <a:prstGeom prst="rect">
            <a:avLst/>
          </a:prstGeom>
          <a:ln>
            <a:solidFill>
              <a:schemeClr val="tx1"/>
            </a:solidFill>
          </a:ln>
        </p:spPr>
      </p:pic>
      <p:pic>
        <p:nvPicPr>
          <p:cNvPr id="6" name="Picture 5" descr="Graphical user interface, application, table, Excel&#10;&#10;Description automatically generated">
            <a:extLst>
              <a:ext uri="{FF2B5EF4-FFF2-40B4-BE49-F238E27FC236}">
                <a16:creationId xmlns:a16="http://schemas.microsoft.com/office/drawing/2014/main" id="{F6C14B05-F13B-39B2-480B-1B0F970D9AD0}"/>
              </a:ext>
            </a:extLst>
          </p:cNvPr>
          <p:cNvPicPr>
            <a:picLocks noChangeAspect="1"/>
          </p:cNvPicPr>
          <p:nvPr/>
        </p:nvPicPr>
        <p:blipFill rotWithShape="1">
          <a:blip r:embed="rId4"/>
          <a:srcRect l="23648" t="26604" r="11288" b="55990"/>
          <a:stretch/>
        </p:blipFill>
        <p:spPr bwMode="auto">
          <a:xfrm>
            <a:off x="3351358" y="2916891"/>
            <a:ext cx="8679949" cy="1329546"/>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a:xfrm>
            <a:off x="838200" y="365125"/>
            <a:ext cx="10515600" cy="919431"/>
          </a:xfrm>
        </p:spPr>
        <p:txBody>
          <a:bodyPr/>
          <a:lstStyle/>
          <a:p>
            <a:r>
              <a:rPr lang="en-US" b="1" dirty="0"/>
              <a:t>FTE Adjustments and FTE Detail</a:t>
            </a:r>
          </a:p>
        </p:txBody>
      </p:sp>
      <p:sp>
        <p:nvSpPr>
          <p:cNvPr id="3" name="Content Placeholder 2"/>
          <p:cNvSpPr>
            <a:spLocks noGrp="1"/>
          </p:cNvSpPr>
          <p:nvPr>
            <p:ph idx="1"/>
          </p:nvPr>
        </p:nvSpPr>
        <p:spPr>
          <a:xfrm>
            <a:off x="767780" y="1152940"/>
            <a:ext cx="11104234" cy="5024024"/>
          </a:xfrm>
        </p:spPr>
        <p:txBody>
          <a:bodyPr/>
          <a:lstStyle/>
          <a:p>
            <a:pPr marL="0" indent="0">
              <a:buNone/>
            </a:pPr>
            <a:r>
              <a:rPr lang="en-US" dirty="0"/>
              <a:t>Review the FTE Adjustment Report and FTE Detail Report together to see the complete picture for a specific student</a:t>
            </a:r>
          </a:p>
          <a:p>
            <a:pPr lvl="1">
              <a:buFont typeface="Arial" panose="020B0604020202020204" pitchFamily="34" charset="0"/>
              <a:buChar char="•"/>
            </a:pPr>
            <a:r>
              <a:rPr lang="en-US" dirty="0"/>
              <a:t>FTE Detail Report contains the FTE that will be funded “ADJSTD FTE”</a:t>
            </a:r>
          </a:p>
          <a:p>
            <a:pPr lvl="1">
              <a:buFont typeface="Arial" panose="020B0604020202020204" pitchFamily="34" charset="0"/>
              <a:buChar char="•"/>
            </a:pPr>
            <a:r>
              <a:rPr lang="en-US" dirty="0"/>
              <a:t>FTE Adjustment Report contains the amount being adjusted “ADJSTD </a:t>
            </a:r>
            <a:r>
              <a:rPr lang="en-US" sz="2800" dirty="0"/>
              <a:t>FTE”</a:t>
            </a:r>
          </a:p>
        </p:txBody>
      </p:sp>
      <p:sp>
        <p:nvSpPr>
          <p:cNvPr id="4" name="Slide Number Placeholder 3"/>
          <p:cNvSpPr>
            <a:spLocks noGrp="1"/>
          </p:cNvSpPr>
          <p:nvPr>
            <p:ph type="sldNum" sz="quarter" idx="12"/>
          </p:nvPr>
        </p:nvSpPr>
        <p:spPr/>
        <p:txBody>
          <a:bodyPr/>
          <a:lstStyle/>
          <a:p>
            <a:fld id="{1BC7DB03-7057-184B-9DF0-B5FFC5E3886A}" type="slidenum">
              <a:rPr lang="en-US" smtClean="0"/>
              <a:t>15</a:t>
            </a:fld>
            <a:endParaRPr lang="en-US"/>
          </a:p>
        </p:txBody>
      </p:sp>
      <p:sp>
        <p:nvSpPr>
          <p:cNvPr id="8" name="TextBox 7"/>
          <p:cNvSpPr txBox="1"/>
          <p:nvPr/>
        </p:nvSpPr>
        <p:spPr>
          <a:xfrm>
            <a:off x="608487" y="4663758"/>
            <a:ext cx="2830452" cy="1569660"/>
          </a:xfrm>
          <a:prstGeom prst="rect">
            <a:avLst/>
          </a:prstGeom>
          <a:solidFill>
            <a:schemeClr val="bg1"/>
          </a:solidFill>
          <a:ln>
            <a:solidFill>
              <a:schemeClr val="tx1"/>
            </a:solidFill>
          </a:ln>
        </p:spPr>
        <p:txBody>
          <a:bodyPr wrap="square" rtlCol="0">
            <a:spAutoFit/>
          </a:bodyPr>
          <a:lstStyle/>
          <a:p>
            <a:r>
              <a:rPr lang="en-US" sz="2400" b="1" dirty="0"/>
              <a:t>FTE Adjustment </a:t>
            </a:r>
          </a:p>
          <a:p>
            <a:r>
              <a:rPr lang="en-US" sz="2400" b="1" dirty="0"/>
              <a:t>Report ADJSTD FTE </a:t>
            </a:r>
          </a:p>
          <a:p>
            <a:r>
              <a:rPr lang="en-US" sz="2400" b="1" dirty="0"/>
              <a:t>is the amount of FTE </a:t>
            </a:r>
          </a:p>
          <a:p>
            <a:r>
              <a:rPr lang="en-US" sz="2400" b="1" dirty="0"/>
              <a:t>that is reduced </a:t>
            </a:r>
          </a:p>
        </p:txBody>
      </p:sp>
      <p:sp>
        <p:nvSpPr>
          <p:cNvPr id="9" name="TextBox 8"/>
          <p:cNvSpPr txBox="1"/>
          <p:nvPr/>
        </p:nvSpPr>
        <p:spPr>
          <a:xfrm>
            <a:off x="737300" y="2916891"/>
            <a:ext cx="2499210" cy="1569660"/>
          </a:xfrm>
          <a:prstGeom prst="rect">
            <a:avLst/>
          </a:prstGeom>
          <a:noFill/>
          <a:ln>
            <a:solidFill>
              <a:schemeClr val="tx1"/>
            </a:solidFill>
          </a:ln>
        </p:spPr>
        <p:txBody>
          <a:bodyPr wrap="none" rtlCol="0">
            <a:spAutoFit/>
          </a:bodyPr>
          <a:lstStyle/>
          <a:p>
            <a:r>
              <a:rPr lang="en-US" sz="2400" b="1" dirty="0"/>
              <a:t>FTE Detail Report </a:t>
            </a:r>
          </a:p>
          <a:p>
            <a:r>
              <a:rPr lang="en-US" sz="2400" b="1" dirty="0"/>
              <a:t>ADJSTD FTE is the </a:t>
            </a:r>
          </a:p>
          <a:p>
            <a:r>
              <a:rPr lang="en-US" sz="2400" b="1" dirty="0"/>
              <a:t>amount of FTE</a:t>
            </a:r>
          </a:p>
          <a:p>
            <a:r>
              <a:rPr lang="en-US" sz="2400" b="1" dirty="0"/>
              <a:t>generated</a:t>
            </a:r>
          </a:p>
        </p:txBody>
      </p:sp>
      <p:sp>
        <p:nvSpPr>
          <p:cNvPr id="11" name="Rectangle 10"/>
          <p:cNvSpPr/>
          <p:nvPr/>
        </p:nvSpPr>
        <p:spPr>
          <a:xfrm>
            <a:off x="10875579" y="2927494"/>
            <a:ext cx="1155727" cy="13295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2" name="Rectangle 11"/>
          <p:cNvSpPr/>
          <p:nvPr/>
        </p:nvSpPr>
        <p:spPr>
          <a:xfrm flipV="1">
            <a:off x="10437706" y="4663332"/>
            <a:ext cx="437874" cy="9449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4118233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A0847F-FC4B-9C5D-5A7B-A2DB0998BBD4}"/>
              </a:ext>
            </a:extLst>
          </p:cNvPr>
          <p:cNvPicPr>
            <a:picLocks noChangeAspect="1"/>
          </p:cNvPicPr>
          <p:nvPr/>
        </p:nvPicPr>
        <p:blipFill>
          <a:blip r:embed="rId3"/>
          <a:stretch>
            <a:fillRect/>
          </a:stretch>
        </p:blipFill>
        <p:spPr>
          <a:xfrm>
            <a:off x="1395950" y="1691557"/>
            <a:ext cx="5803460" cy="4907864"/>
          </a:xfrm>
          <a:prstGeom prst="rect">
            <a:avLst/>
          </a:prstGeom>
          <a:ln>
            <a:solidFill>
              <a:schemeClr val="tx1"/>
            </a:solidFill>
          </a:ln>
        </p:spPr>
      </p:pic>
      <p:sp>
        <p:nvSpPr>
          <p:cNvPr id="2" name="Title 1"/>
          <p:cNvSpPr>
            <a:spLocks noGrp="1"/>
          </p:cNvSpPr>
          <p:nvPr>
            <p:ph type="title"/>
          </p:nvPr>
        </p:nvSpPr>
        <p:spPr>
          <a:xfrm>
            <a:off x="838200" y="365126"/>
            <a:ext cx="10515600" cy="766968"/>
          </a:xfrm>
        </p:spPr>
        <p:txBody>
          <a:bodyPr/>
          <a:lstStyle/>
          <a:p>
            <a:r>
              <a:rPr lang="en-US" b="1" dirty="0"/>
              <a:t>FTE Adjustments</a:t>
            </a:r>
          </a:p>
        </p:txBody>
      </p:sp>
      <p:sp>
        <p:nvSpPr>
          <p:cNvPr id="3" name="Content Placeholder 2"/>
          <p:cNvSpPr>
            <a:spLocks noGrp="1"/>
          </p:cNvSpPr>
          <p:nvPr>
            <p:ph idx="1"/>
          </p:nvPr>
        </p:nvSpPr>
        <p:spPr>
          <a:xfrm>
            <a:off x="838201" y="1132094"/>
            <a:ext cx="11068878" cy="5044869"/>
          </a:xfrm>
        </p:spPr>
        <p:txBody>
          <a:bodyPr>
            <a:normAutofit/>
          </a:bodyPr>
          <a:lstStyle/>
          <a:p>
            <a:pPr marL="0" indent="0">
              <a:buNone/>
            </a:pPr>
            <a:r>
              <a:rPr lang="en-US" dirty="0"/>
              <a:t>The next slides will review each adjustment and possible resolutions</a:t>
            </a:r>
          </a:p>
          <a:p>
            <a:pPr marL="0" indent="0">
              <a:buNone/>
            </a:pPr>
            <a:endParaRPr lang="en-US" sz="2400" dirty="0"/>
          </a:p>
        </p:txBody>
      </p:sp>
      <p:sp>
        <p:nvSpPr>
          <p:cNvPr id="4" name="Slide Number Placeholder 3"/>
          <p:cNvSpPr>
            <a:spLocks noGrp="1"/>
          </p:cNvSpPr>
          <p:nvPr>
            <p:ph type="sldNum" sz="quarter" idx="12"/>
          </p:nvPr>
        </p:nvSpPr>
        <p:spPr/>
        <p:txBody>
          <a:bodyPr/>
          <a:lstStyle/>
          <a:p>
            <a:fld id="{1BC7DB03-7057-184B-9DF0-B5FFC5E3886A}" type="slidenum">
              <a:rPr lang="en-US" smtClean="0"/>
              <a:t>16</a:t>
            </a:fld>
            <a:endParaRPr lang="en-US"/>
          </a:p>
        </p:txBody>
      </p:sp>
      <p:sp>
        <p:nvSpPr>
          <p:cNvPr id="8" name="TextBox 7">
            <a:extLst>
              <a:ext uri="{FF2B5EF4-FFF2-40B4-BE49-F238E27FC236}">
                <a16:creationId xmlns:a16="http://schemas.microsoft.com/office/drawing/2014/main" id="{30C0796C-3AC4-49E5-B001-3B7C13D9C698}"/>
              </a:ext>
            </a:extLst>
          </p:cNvPr>
          <p:cNvSpPr txBox="1"/>
          <p:nvPr/>
        </p:nvSpPr>
        <p:spPr>
          <a:xfrm>
            <a:off x="7051690" y="4393179"/>
            <a:ext cx="4541436" cy="830997"/>
          </a:xfrm>
          <a:prstGeom prst="rect">
            <a:avLst/>
          </a:prstGeom>
          <a:solidFill>
            <a:schemeClr val="bg1"/>
          </a:solidFill>
          <a:ln>
            <a:solidFill>
              <a:schemeClr val="tx1"/>
            </a:solidFill>
          </a:ln>
        </p:spPr>
        <p:txBody>
          <a:bodyPr wrap="none" rtlCol="0">
            <a:spAutoFit/>
          </a:bodyPr>
          <a:lstStyle/>
          <a:p>
            <a:r>
              <a:rPr lang="en-US" sz="2400" b="1" dirty="0"/>
              <a:t>Some adjustments are not fixable </a:t>
            </a:r>
          </a:p>
          <a:p>
            <a:r>
              <a:rPr lang="en-US" sz="2400" b="1" dirty="0"/>
              <a:t>and will remain on the report</a:t>
            </a:r>
          </a:p>
        </p:txBody>
      </p:sp>
      <p:sp>
        <p:nvSpPr>
          <p:cNvPr id="9" name="TextBox 8">
            <a:extLst>
              <a:ext uri="{FF2B5EF4-FFF2-40B4-BE49-F238E27FC236}">
                <a16:creationId xmlns:a16="http://schemas.microsoft.com/office/drawing/2014/main" id="{D7A57626-B39C-4FD2-9D98-DF742B7CB7D1}"/>
              </a:ext>
            </a:extLst>
          </p:cNvPr>
          <p:cNvSpPr txBox="1"/>
          <p:nvPr/>
        </p:nvSpPr>
        <p:spPr>
          <a:xfrm>
            <a:off x="6228749" y="2987629"/>
            <a:ext cx="4408451" cy="830997"/>
          </a:xfrm>
          <a:prstGeom prst="rect">
            <a:avLst/>
          </a:prstGeom>
          <a:solidFill>
            <a:schemeClr val="bg1"/>
          </a:solidFill>
          <a:ln>
            <a:solidFill>
              <a:schemeClr val="tx1"/>
            </a:solidFill>
          </a:ln>
        </p:spPr>
        <p:txBody>
          <a:bodyPr wrap="none" rtlCol="0">
            <a:spAutoFit/>
          </a:bodyPr>
          <a:lstStyle/>
          <a:p>
            <a:r>
              <a:rPr lang="en-US" sz="2400" b="1" dirty="0"/>
              <a:t>Filter on the Result Code column </a:t>
            </a:r>
          </a:p>
          <a:p>
            <a:r>
              <a:rPr lang="en-US" sz="2400" b="1" dirty="0"/>
              <a:t>as each adjustment is discussed</a:t>
            </a:r>
          </a:p>
        </p:txBody>
      </p:sp>
      <p:cxnSp>
        <p:nvCxnSpPr>
          <p:cNvPr id="11" name="Straight Arrow Connector 10">
            <a:extLst>
              <a:ext uri="{FF2B5EF4-FFF2-40B4-BE49-F238E27FC236}">
                <a16:creationId xmlns:a16="http://schemas.microsoft.com/office/drawing/2014/main" id="{D54950BF-3CC9-42C6-9147-F57DF8BEAB72}"/>
              </a:ext>
            </a:extLst>
          </p:cNvPr>
          <p:cNvCxnSpPr>
            <a:cxnSpLocks/>
          </p:cNvCxnSpPr>
          <p:nvPr/>
        </p:nvCxnSpPr>
        <p:spPr>
          <a:xfrm flipH="1" flipV="1">
            <a:off x="5811520" y="2357120"/>
            <a:ext cx="2799080" cy="6079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E16B8B2-F619-4C3E-BFAB-12A5DD985CDA}"/>
              </a:ext>
            </a:extLst>
          </p:cNvPr>
          <p:cNvCxnSpPr>
            <a:cxnSpLocks/>
          </p:cNvCxnSpPr>
          <p:nvPr/>
        </p:nvCxnSpPr>
        <p:spPr>
          <a:xfrm flipH="1">
            <a:off x="4159426" y="3818626"/>
            <a:ext cx="2640154" cy="14848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CFE3D41-D65B-4483-B13A-84CB8334EF67}"/>
              </a:ext>
            </a:extLst>
          </p:cNvPr>
          <p:cNvSpPr/>
          <p:nvPr/>
        </p:nvSpPr>
        <p:spPr>
          <a:xfrm>
            <a:off x="5120640" y="1691557"/>
            <a:ext cx="538481" cy="7764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461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Adjustment Over One FTE</a:t>
            </a:r>
          </a:p>
        </p:txBody>
      </p:sp>
      <p:sp>
        <p:nvSpPr>
          <p:cNvPr id="3" name="Content Placeholder 2"/>
          <p:cNvSpPr>
            <a:spLocks noGrp="1"/>
          </p:cNvSpPr>
          <p:nvPr>
            <p:ph idx="1"/>
          </p:nvPr>
        </p:nvSpPr>
        <p:spPr/>
        <p:txBody>
          <a:bodyPr/>
          <a:lstStyle/>
          <a:p>
            <a:pPr marL="0" indent="0">
              <a:buNone/>
            </a:pPr>
            <a:r>
              <a:rPr lang="en-US" sz="3200" b="1" dirty="0"/>
              <a:t>Filter on FTE Adjustment Result Code FT0001 (Warning) </a:t>
            </a:r>
          </a:p>
          <a:p>
            <a:pPr lvl="1"/>
            <a:r>
              <a:rPr lang="en-US" sz="2800" dirty="0"/>
              <a:t>When multiple districts report enrollment for a student (subsequent enrollment) and there are no overlapping enrollment dates, if the total FTE is greater than one, an adjustment is made to the student’s FTE for the district reporting the latest enrollment date</a:t>
            </a:r>
          </a:p>
          <a:p>
            <a:pPr lvl="1"/>
            <a:r>
              <a:rPr lang="en-US" sz="2800" dirty="0"/>
              <a:t>Review data in ODDEX SOES, Records, and SCR for enrollment dates</a:t>
            </a:r>
          </a:p>
          <a:p>
            <a:pPr lvl="1"/>
            <a:r>
              <a:rPr lang="en-US" sz="2800" dirty="0"/>
              <a:t>Note that districts cannot</a:t>
            </a:r>
            <a:r>
              <a:rPr lang="en-US" sz="2800" dirty="0">
                <a:solidFill>
                  <a:srgbClr val="FF0000"/>
                </a:solidFill>
              </a:rPr>
              <a:t> </a:t>
            </a:r>
            <a:r>
              <a:rPr lang="en-US" sz="2800" dirty="0"/>
              <a:t>see how much of a student’s total FTE has been used by each entity</a:t>
            </a:r>
          </a:p>
        </p:txBody>
      </p:sp>
      <p:sp>
        <p:nvSpPr>
          <p:cNvPr id="4" name="Slide Number Placeholder 3"/>
          <p:cNvSpPr>
            <a:spLocks noGrp="1"/>
          </p:cNvSpPr>
          <p:nvPr>
            <p:ph type="sldNum" sz="quarter" idx="12"/>
          </p:nvPr>
        </p:nvSpPr>
        <p:spPr/>
        <p:txBody>
          <a:bodyPr/>
          <a:lstStyle/>
          <a:p>
            <a:fld id="{1BC7DB03-7057-184B-9DF0-B5FFC5E3886A}" type="slidenum">
              <a:rPr lang="en-US" smtClean="0"/>
              <a:t>17</a:t>
            </a:fld>
            <a:endParaRPr lang="en-US"/>
          </a:p>
        </p:txBody>
      </p:sp>
    </p:spTree>
    <p:extLst>
      <p:ext uri="{BB962C8B-B14F-4D97-AF65-F5344CB8AC3E}">
        <p14:creationId xmlns:p14="http://schemas.microsoft.com/office/powerpoint/2010/main" val="1353647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6971"/>
          </a:xfrm>
        </p:spPr>
        <p:txBody>
          <a:bodyPr/>
          <a:lstStyle/>
          <a:p>
            <a:r>
              <a:rPr lang="en-US" b="1" dirty="0"/>
              <a:t>Over One FTE Example</a:t>
            </a:r>
          </a:p>
        </p:txBody>
      </p:sp>
      <p:sp>
        <p:nvSpPr>
          <p:cNvPr id="3" name="Content Placeholder 2"/>
          <p:cNvSpPr>
            <a:spLocks noGrp="1"/>
          </p:cNvSpPr>
          <p:nvPr>
            <p:ph idx="1"/>
          </p:nvPr>
        </p:nvSpPr>
        <p:spPr>
          <a:xfrm>
            <a:off x="838200" y="1375646"/>
            <a:ext cx="10515600" cy="4709565"/>
          </a:xfrm>
        </p:spPr>
        <p:txBody>
          <a:bodyPr>
            <a:noAutofit/>
          </a:bodyPr>
          <a:lstStyle/>
          <a:p>
            <a:pPr marL="0" indent="0">
              <a:buNone/>
            </a:pPr>
            <a:r>
              <a:rPr lang="en-US" sz="3200" dirty="0"/>
              <a:t>A full-time student is enrolled at district A from the start of their school year, then withdraws and subsequently enrolls at district B</a:t>
            </a:r>
          </a:p>
          <a:p>
            <a:pPr lvl="1"/>
            <a:r>
              <a:rPr lang="en-US" sz="2800" dirty="0"/>
              <a:t>District A: based on enrollment dates will receive part of the student’s one FTE for the school year </a:t>
            </a:r>
          </a:p>
          <a:p>
            <a:pPr lvl="1"/>
            <a:r>
              <a:rPr lang="en-US" sz="2800" dirty="0"/>
              <a:t>District B: based on enrollment dates will receive no more than the remainder of the student’s one FTE for the school year</a:t>
            </a:r>
          </a:p>
          <a:p>
            <a:pPr lvl="1"/>
            <a:r>
              <a:rPr lang="en-US" sz="2800" dirty="0"/>
              <a:t>A district can “use-up” a disproportionate amount of the student’s one FTE prior to enrolling at a subsequent district</a:t>
            </a:r>
          </a:p>
          <a:p>
            <a:pPr lvl="1"/>
            <a:r>
              <a:rPr lang="en-US" sz="2800" dirty="0"/>
              <a:t>An adjustment will be made to district B’s FTE in the case where the enrollment periods are generating more than one FTE</a:t>
            </a:r>
          </a:p>
        </p:txBody>
      </p:sp>
      <p:sp>
        <p:nvSpPr>
          <p:cNvPr id="4" name="Slide Number Placeholder 3"/>
          <p:cNvSpPr>
            <a:spLocks noGrp="1"/>
          </p:cNvSpPr>
          <p:nvPr>
            <p:ph type="sldNum" sz="quarter" idx="12"/>
          </p:nvPr>
        </p:nvSpPr>
        <p:spPr/>
        <p:txBody>
          <a:bodyPr/>
          <a:lstStyle/>
          <a:p>
            <a:fld id="{1BC7DB03-7057-184B-9DF0-B5FFC5E3886A}" type="slidenum">
              <a:rPr lang="en-US" smtClean="0"/>
              <a:t>18</a:t>
            </a:fld>
            <a:endParaRPr lang="en-US"/>
          </a:p>
        </p:txBody>
      </p:sp>
    </p:spTree>
    <p:extLst>
      <p:ext uri="{BB962C8B-B14F-4D97-AF65-F5344CB8AC3E}">
        <p14:creationId xmlns:p14="http://schemas.microsoft.com/office/powerpoint/2010/main" val="2719802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3048"/>
          </a:xfrm>
        </p:spPr>
        <p:txBody>
          <a:bodyPr/>
          <a:lstStyle/>
          <a:p>
            <a:r>
              <a:rPr lang="en-US" b="1" dirty="0"/>
              <a:t>Over One FTE Example, cont’d</a:t>
            </a:r>
          </a:p>
        </p:txBody>
      </p:sp>
      <p:sp>
        <p:nvSpPr>
          <p:cNvPr id="3" name="Content Placeholder 2"/>
          <p:cNvSpPr>
            <a:spLocks noGrp="1"/>
          </p:cNvSpPr>
          <p:nvPr>
            <p:ph idx="1"/>
          </p:nvPr>
        </p:nvSpPr>
        <p:spPr>
          <a:xfrm>
            <a:off x="838200" y="1669312"/>
            <a:ext cx="10515600" cy="4415899"/>
          </a:xfrm>
        </p:spPr>
        <p:txBody>
          <a:bodyPr>
            <a:noAutofit/>
          </a:bodyPr>
          <a:lstStyle/>
          <a:p>
            <a:pPr marL="0" indent="0">
              <a:buNone/>
            </a:pPr>
            <a:r>
              <a:rPr lang="en-US" sz="3200" dirty="0"/>
              <a:t>This adjustment can also occur within the same district</a:t>
            </a:r>
          </a:p>
          <a:p>
            <a:pPr lvl="1"/>
            <a:r>
              <a:rPr lang="en-US" sz="2800" dirty="0"/>
              <a:t>Student is enrolled in Building A, then leaves Building A to attend Building B</a:t>
            </a:r>
          </a:p>
          <a:p>
            <a:pPr lvl="1"/>
            <a:r>
              <a:rPr lang="en-US" sz="2800" dirty="0"/>
              <a:t>Building A’s calendar has a different start and/or end dates than Building B’s calendar</a:t>
            </a:r>
          </a:p>
          <a:p>
            <a:pPr lvl="1"/>
            <a:r>
              <a:rPr lang="en-US" sz="2800" dirty="0"/>
              <a:t>This situation could generate an FT0001 adjustment</a:t>
            </a:r>
          </a:p>
          <a:p>
            <a:pPr lvl="1"/>
            <a:r>
              <a:rPr lang="en-US" sz="2800" dirty="0"/>
              <a:t>Verify that enrollment and calendar data</a:t>
            </a:r>
          </a:p>
          <a:p>
            <a:pPr lvl="2"/>
            <a:r>
              <a:rPr lang="en-US" sz="2400" dirty="0"/>
              <a:t>If incorrect, make corrections  </a:t>
            </a:r>
          </a:p>
          <a:p>
            <a:pPr lvl="2"/>
            <a:r>
              <a:rPr lang="en-US" sz="2400" dirty="0"/>
              <a:t>If correct, then ignore the adjustment</a:t>
            </a:r>
          </a:p>
          <a:p>
            <a:pPr marL="0" indent="0">
              <a:buNone/>
            </a:pPr>
            <a:r>
              <a:rPr lang="en-US" sz="3200" dirty="0"/>
              <a:t>	</a:t>
            </a:r>
            <a:endParaRPr lang="en-US" sz="2800" dirty="0"/>
          </a:p>
        </p:txBody>
      </p:sp>
      <p:sp>
        <p:nvSpPr>
          <p:cNvPr id="4" name="Slide Number Placeholder 3"/>
          <p:cNvSpPr>
            <a:spLocks noGrp="1"/>
          </p:cNvSpPr>
          <p:nvPr>
            <p:ph type="sldNum" sz="quarter" idx="12"/>
          </p:nvPr>
        </p:nvSpPr>
        <p:spPr/>
        <p:txBody>
          <a:bodyPr/>
          <a:lstStyle/>
          <a:p>
            <a:fld id="{1BC7DB03-7057-184B-9DF0-B5FFC5E3886A}" type="slidenum">
              <a:rPr lang="en-US" smtClean="0"/>
              <a:t>19</a:t>
            </a:fld>
            <a:endParaRPr lang="en-US"/>
          </a:p>
        </p:txBody>
      </p:sp>
    </p:spTree>
    <p:extLst>
      <p:ext uri="{BB962C8B-B14F-4D97-AF65-F5344CB8AC3E}">
        <p14:creationId xmlns:p14="http://schemas.microsoft.com/office/powerpoint/2010/main" val="349183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9536"/>
            <a:ext cx="10515600" cy="5001768"/>
          </a:xfrm>
        </p:spPr>
        <p:txBody>
          <a:bodyPr>
            <a:noAutofit/>
          </a:bodyPr>
          <a:lstStyle/>
          <a:p>
            <a:pPr marL="0" indent="0">
              <a:buNone/>
            </a:pPr>
            <a:r>
              <a:rPr lang="en-US" sz="2400" i="1" dirty="0"/>
              <a:t>The Ohio Department of Education funds development of EMIS training materials as part of the EMIS Alliance grant. There is an expectation that ITCs will utilize these materials in training provided to your districts. That said, there are restrictions on use of the EMIS Alliance materials as follows: Materials developed as part of the EMIS Alliance program must be provided </a:t>
            </a:r>
            <a:r>
              <a:rPr lang="en-US" sz="2400" i="1" u="sng" dirty="0"/>
              <a:t>at no cost</a:t>
            </a:r>
            <a:r>
              <a:rPr lang="en-US" sz="2400" i="1" dirty="0"/>
              <a:t> to your training participants. If you utilize the EMIS Alliance training materials – in whole or in part – you must </a:t>
            </a:r>
            <a:r>
              <a:rPr lang="en-US" sz="2400" i="1" u="sng" dirty="0"/>
              <a:t>not</a:t>
            </a:r>
            <a:r>
              <a:rPr lang="en-US" sz="2400" i="1" dirty="0"/>
              <a:t> charge participants a fee to attend the class where the materials are used. Likewise, you may </a:t>
            </a:r>
            <a:r>
              <a:rPr lang="en-US" sz="2400" i="1" u="sng" dirty="0"/>
              <a:t>not</a:t>
            </a:r>
            <a:r>
              <a:rPr lang="en-US" sz="2400" i="1" dirty="0"/>
              <a:t> use the materials or any portion thereof in any event where a fee is charged to attend. Exceptions must be approved in writing by the Department of Education in advance of scheduling/promoting any event which may violate these </a:t>
            </a:r>
            <a:r>
              <a:rPr lang="en-US" sz="2400" i="1"/>
              <a:t>restrictions.</a:t>
            </a:r>
            <a:endParaRPr lang="en-US" sz="2400" dirty="0"/>
          </a:p>
          <a:p>
            <a:pPr marL="0" indent="0">
              <a:buNone/>
            </a:pPr>
            <a:r>
              <a:rPr lang="en-US" sz="2400" i="1" dirty="0"/>
              <a:t>Questions regarding appropriate use of EMIS Alliance materials, or requests for exception to the restrictions noted above, should be directed to Melissa Hennon [</a:t>
            </a:r>
            <a:r>
              <a:rPr lang="en-US" sz="2400" i="1" u="sng" dirty="0">
                <a:hlinkClick r:id="rId3"/>
              </a:rPr>
              <a:t>Melissa.Hennon@education.ohio.gov</a:t>
            </a:r>
            <a:r>
              <a:rPr lang="en-US" sz="2400" i="1" dirty="0"/>
              <a:t>].</a:t>
            </a:r>
            <a:endParaRPr lang="en-US" sz="2400" dirty="0"/>
          </a:p>
        </p:txBody>
      </p:sp>
      <p:sp>
        <p:nvSpPr>
          <p:cNvPr id="4" name="Slide Number Placeholder 3"/>
          <p:cNvSpPr>
            <a:spLocks noGrp="1"/>
          </p:cNvSpPr>
          <p:nvPr>
            <p:ph type="sldNum" sz="quarter" idx="12"/>
          </p:nvPr>
        </p:nvSpPr>
        <p:spPr/>
        <p:txBody>
          <a:bodyPr/>
          <a:lstStyle/>
          <a:p>
            <a:fld id="{1BC7DB03-7057-184B-9DF0-B5FFC5E3886A}" type="slidenum">
              <a:rPr lang="en-US" smtClean="0"/>
              <a:t>2</a:t>
            </a:fld>
            <a:endParaRPr lang="en-US"/>
          </a:p>
        </p:txBody>
      </p:sp>
    </p:spTree>
    <p:extLst>
      <p:ext uri="{BB962C8B-B14F-4D97-AF65-F5344CB8AC3E}">
        <p14:creationId xmlns:p14="http://schemas.microsoft.com/office/powerpoint/2010/main" val="3660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5410"/>
          </a:xfrm>
        </p:spPr>
        <p:txBody>
          <a:bodyPr/>
          <a:lstStyle/>
          <a:p>
            <a:r>
              <a:rPr lang="en-US" b="1" dirty="0"/>
              <a:t>Adjustment Overlapping Dates</a:t>
            </a:r>
          </a:p>
        </p:txBody>
      </p:sp>
      <p:sp>
        <p:nvSpPr>
          <p:cNvPr id="3" name="Content Placeholder 2"/>
          <p:cNvSpPr>
            <a:spLocks noGrp="1"/>
          </p:cNvSpPr>
          <p:nvPr>
            <p:ph idx="1"/>
          </p:nvPr>
        </p:nvSpPr>
        <p:spPr>
          <a:xfrm>
            <a:off x="838200" y="1554479"/>
            <a:ext cx="10984832" cy="4315743"/>
          </a:xfrm>
        </p:spPr>
        <p:txBody>
          <a:bodyPr>
            <a:normAutofit lnSpcReduction="10000"/>
          </a:bodyPr>
          <a:lstStyle/>
          <a:p>
            <a:pPr marL="0" lvl="1" indent="0">
              <a:spcBef>
                <a:spcPts val="1000"/>
              </a:spcBef>
              <a:buNone/>
            </a:pPr>
            <a:r>
              <a:rPr lang="en-US" sz="3200" b="1" dirty="0"/>
              <a:t>Filter on FTE Adjustment Result Code FT0002 (Warning, Critical or Fatal depending on amount of adjustment) </a:t>
            </a:r>
          </a:p>
          <a:p>
            <a:pPr marL="914400" lvl="2" indent="-457200">
              <a:spcBef>
                <a:spcPts val="1000"/>
              </a:spcBef>
            </a:pPr>
            <a:r>
              <a:rPr lang="en-US" sz="2800" dirty="0"/>
              <a:t>Occurs when a student is enrolled in two districts at the same time (invalid concurrent enrollment) or when How Received or Sent To codes are being reported incorrectly</a:t>
            </a:r>
          </a:p>
          <a:p>
            <a:pPr marL="914400" lvl="2" indent="-457200">
              <a:spcBef>
                <a:spcPts val="1000"/>
              </a:spcBef>
            </a:pPr>
            <a:r>
              <a:rPr lang="en-US" sz="2800" dirty="0"/>
              <a:t>For days that overlap, the student’s percent of time is set to zero and the FTE is recalculated</a:t>
            </a:r>
          </a:p>
          <a:p>
            <a:pPr marL="914400" lvl="2" indent="-457200">
              <a:spcBef>
                <a:spcPts val="1000"/>
              </a:spcBef>
            </a:pPr>
            <a:r>
              <a:rPr lang="en-US" sz="2800" dirty="0"/>
              <a:t>Review data in ODDEX SOES, SCR, and Records for overlapping enrollment dates or incorrect coding, and work with the other LEA to resolve the issue</a:t>
            </a:r>
          </a:p>
        </p:txBody>
      </p:sp>
      <p:sp>
        <p:nvSpPr>
          <p:cNvPr id="4" name="Slide Number Placeholder 3"/>
          <p:cNvSpPr>
            <a:spLocks noGrp="1"/>
          </p:cNvSpPr>
          <p:nvPr>
            <p:ph type="sldNum" sz="quarter" idx="12"/>
          </p:nvPr>
        </p:nvSpPr>
        <p:spPr/>
        <p:txBody>
          <a:bodyPr/>
          <a:lstStyle/>
          <a:p>
            <a:fld id="{1BC7DB03-7057-184B-9DF0-B5FFC5E3886A}" type="slidenum">
              <a:rPr lang="en-US" smtClean="0"/>
              <a:t>20</a:t>
            </a:fld>
            <a:endParaRPr lang="en-US"/>
          </a:p>
        </p:txBody>
      </p:sp>
    </p:spTree>
    <p:extLst>
      <p:ext uri="{BB962C8B-B14F-4D97-AF65-F5344CB8AC3E}">
        <p14:creationId xmlns:p14="http://schemas.microsoft.com/office/powerpoint/2010/main" val="1041528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Overlapping Dates Example</a:t>
            </a:r>
          </a:p>
        </p:txBody>
      </p:sp>
      <p:sp>
        <p:nvSpPr>
          <p:cNvPr id="3" name="Content Placeholder 2"/>
          <p:cNvSpPr>
            <a:spLocks noGrp="1"/>
          </p:cNvSpPr>
          <p:nvPr>
            <p:ph idx="1"/>
          </p:nvPr>
        </p:nvSpPr>
        <p:spPr>
          <a:xfrm>
            <a:off x="838200" y="1594131"/>
            <a:ext cx="10515600" cy="4582832"/>
          </a:xfrm>
        </p:spPr>
        <p:txBody>
          <a:bodyPr/>
          <a:lstStyle/>
          <a:p>
            <a:pPr marL="0" indent="0">
              <a:buNone/>
            </a:pPr>
            <a:r>
              <a:rPr lang="en-US" sz="3200" dirty="0"/>
              <a:t>Student was enrolled at district A from August 12 to March 23. Then enrolled at district B on March 18, which created a 5 day overlap in enrollment </a:t>
            </a:r>
          </a:p>
          <a:p>
            <a:pPr lvl="1"/>
            <a:r>
              <a:rPr lang="en-US" sz="2800" dirty="0"/>
              <a:t>For the 5 overlapping days, neither district will be funded and both districts will see an adjustment to their FTE</a:t>
            </a:r>
          </a:p>
          <a:p>
            <a:pPr lvl="1"/>
            <a:r>
              <a:rPr lang="en-US" sz="2800" dirty="0"/>
              <a:t>FTEs for both entities are reduced for the span of the overlap; correcting this overlap will adjust the FTE values to fund the student for the appropriate amount of time </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21</a:t>
            </a:fld>
            <a:endParaRPr lang="en-US"/>
          </a:p>
        </p:txBody>
      </p:sp>
    </p:spTree>
    <p:extLst>
      <p:ext uri="{BB962C8B-B14F-4D97-AF65-F5344CB8AC3E}">
        <p14:creationId xmlns:p14="http://schemas.microsoft.com/office/powerpoint/2010/main" val="610672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365126"/>
            <a:ext cx="11591925" cy="1027740"/>
          </a:xfrm>
        </p:spPr>
        <p:txBody>
          <a:bodyPr>
            <a:normAutofit/>
          </a:bodyPr>
          <a:lstStyle/>
          <a:p>
            <a:r>
              <a:rPr lang="en-US" b="1" dirty="0"/>
              <a:t>Adjustment Percent of Time on Overlapping Dates</a:t>
            </a:r>
          </a:p>
        </p:txBody>
      </p:sp>
      <p:sp>
        <p:nvSpPr>
          <p:cNvPr id="3" name="Content Placeholder 2"/>
          <p:cNvSpPr>
            <a:spLocks noGrp="1"/>
          </p:cNvSpPr>
          <p:nvPr>
            <p:ph idx="1"/>
          </p:nvPr>
        </p:nvSpPr>
        <p:spPr>
          <a:xfrm>
            <a:off x="838200" y="1392866"/>
            <a:ext cx="10515600" cy="4486939"/>
          </a:xfrm>
        </p:spPr>
        <p:txBody>
          <a:bodyPr/>
          <a:lstStyle/>
          <a:p>
            <a:pPr marL="0" indent="0">
              <a:buNone/>
            </a:pPr>
            <a:r>
              <a:rPr lang="en-US" sz="3200" b="1" dirty="0"/>
              <a:t>Filter on FTE Adjustment Result Code FT0003 (Critical)</a:t>
            </a:r>
          </a:p>
          <a:p>
            <a:pPr lvl="1"/>
            <a:r>
              <a:rPr lang="en-US" sz="2800" dirty="0"/>
              <a:t>Occurs when a student is enrolled at multiple entities and the percent of time exceeds 100% (valid concurrent enrollment)</a:t>
            </a:r>
          </a:p>
          <a:p>
            <a:pPr lvl="1"/>
            <a:r>
              <a:rPr lang="en-US" sz="2800" dirty="0"/>
              <a:t>An adjustment is made for the excess percent of time reported </a:t>
            </a:r>
          </a:p>
          <a:p>
            <a:pPr lvl="1"/>
            <a:r>
              <a:rPr lang="en-US" sz="2800" dirty="0"/>
              <a:t>The percent of time will be reduced at the reporting entities for the portion that exceeds 100%</a:t>
            </a:r>
          </a:p>
          <a:p>
            <a:pPr lvl="1"/>
            <a:r>
              <a:rPr lang="en-US" sz="2800" dirty="0"/>
              <a:t>Often occurs when there are changes to enrollments between districts and JVSD’s at the change of the course term</a:t>
            </a:r>
          </a:p>
          <a:p>
            <a:pPr lvl="1"/>
            <a:r>
              <a:rPr lang="en-US" sz="2800" dirty="0"/>
              <a:t>Look in ODDEX Records and SCR for the percent of time reported by each entity; consult the other LEA to reconcile the data</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22</a:t>
            </a:fld>
            <a:endParaRPr lang="en-US"/>
          </a:p>
        </p:txBody>
      </p:sp>
    </p:spTree>
    <p:extLst>
      <p:ext uri="{BB962C8B-B14F-4D97-AF65-F5344CB8AC3E}">
        <p14:creationId xmlns:p14="http://schemas.microsoft.com/office/powerpoint/2010/main" val="554362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11008806" cy="1325563"/>
          </a:xfrm>
        </p:spPr>
        <p:txBody>
          <a:bodyPr>
            <a:normAutofit/>
          </a:bodyPr>
          <a:lstStyle/>
          <a:p>
            <a:r>
              <a:rPr lang="en-US" b="1" dirty="0"/>
              <a:t>Percent of Time on Overlapping Dates Example</a:t>
            </a:r>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en-US" sz="3200" dirty="0"/>
              <a:t>Student was reported by the resident district and the JVSD as educating the student at the same time; the JVSD reports the student as 20% of time, while the sending district reports the student as 86% of time </a:t>
            </a:r>
          </a:p>
          <a:p>
            <a:pPr lvl="1"/>
            <a:r>
              <a:rPr lang="en-US" sz="2800" dirty="0"/>
              <a:t>Both entities will see an adjustment to the student’s FTE for the excess percent of time, that brings the student’s total funded FTE to one</a:t>
            </a:r>
          </a:p>
          <a:p>
            <a:pPr lvl="1"/>
            <a:r>
              <a:rPr lang="en-US" sz="2800" dirty="0"/>
              <a:t>In this example one or both entities should adjust their percent of time so that it does not exceed 100% </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23</a:t>
            </a:fld>
            <a:endParaRPr lang="en-US"/>
          </a:p>
        </p:txBody>
      </p:sp>
    </p:spTree>
    <p:extLst>
      <p:ext uri="{BB962C8B-B14F-4D97-AF65-F5344CB8AC3E}">
        <p14:creationId xmlns:p14="http://schemas.microsoft.com/office/powerpoint/2010/main" val="2522151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Adjustment Disability Not Funded</a:t>
            </a:r>
          </a:p>
        </p:txBody>
      </p:sp>
      <p:sp>
        <p:nvSpPr>
          <p:cNvPr id="3" name="Content Placeholder 2"/>
          <p:cNvSpPr>
            <a:spLocks noGrp="1"/>
          </p:cNvSpPr>
          <p:nvPr>
            <p:ph idx="1"/>
          </p:nvPr>
        </p:nvSpPr>
        <p:spPr>
          <a:xfrm>
            <a:off x="838200" y="1703697"/>
            <a:ext cx="10515600" cy="4103545"/>
          </a:xfrm>
        </p:spPr>
        <p:txBody>
          <a:bodyPr>
            <a:normAutofit/>
          </a:bodyPr>
          <a:lstStyle/>
          <a:p>
            <a:pPr marL="0" lvl="1" indent="0">
              <a:spcBef>
                <a:spcPts val="1000"/>
              </a:spcBef>
              <a:buNone/>
            </a:pPr>
            <a:r>
              <a:rPr lang="en-US" sz="3200" b="1" dirty="0"/>
              <a:t>Filter on FTE Adjustment Result Code FT0005 (Critical)</a:t>
            </a:r>
          </a:p>
          <a:p>
            <a:pPr lvl="1"/>
            <a:r>
              <a:rPr lang="en-US" sz="2800" dirty="0"/>
              <a:t>Occurs when a student with a disability is reported without an active IEP in place </a:t>
            </a:r>
          </a:p>
          <a:p>
            <a:pPr lvl="1"/>
            <a:r>
              <a:rPr lang="en-US" sz="2800" dirty="0"/>
              <a:t>Impacts special education weighted funding and not the base FTE</a:t>
            </a:r>
          </a:p>
          <a:p>
            <a:pPr lvl="1"/>
            <a:r>
              <a:rPr lang="en-US" sz="2800" dirty="0"/>
              <a:t>JVSDs and ESCs are dependent on the District of Residence or sending district to report the special education events </a:t>
            </a:r>
          </a:p>
          <a:p>
            <a:pPr lvl="1"/>
            <a:r>
              <a:rPr lang="en-US" sz="2800" dirty="0"/>
              <a:t>Be sure all students with disabilities have active IEPs in place that are reported to EMIS</a:t>
            </a:r>
          </a:p>
          <a:p>
            <a:pPr lvl="1"/>
            <a:r>
              <a:rPr lang="en-US" sz="2800" dirty="0"/>
              <a:t>Report an NIEP special education event if the situation qualifies </a:t>
            </a:r>
          </a:p>
        </p:txBody>
      </p:sp>
      <p:sp>
        <p:nvSpPr>
          <p:cNvPr id="4" name="Slide Number Placeholder 3"/>
          <p:cNvSpPr>
            <a:spLocks noGrp="1"/>
          </p:cNvSpPr>
          <p:nvPr>
            <p:ph type="sldNum" sz="quarter" idx="12"/>
          </p:nvPr>
        </p:nvSpPr>
        <p:spPr/>
        <p:txBody>
          <a:bodyPr/>
          <a:lstStyle/>
          <a:p>
            <a:fld id="{1BC7DB03-7057-184B-9DF0-B5FFC5E3886A}" type="slidenum">
              <a:rPr lang="en-US" smtClean="0"/>
              <a:t>24</a:t>
            </a:fld>
            <a:endParaRPr lang="en-US"/>
          </a:p>
        </p:txBody>
      </p:sp>
    </p:spTree>
    <p:extLst>
      <p:ext uri="{BB962C8B-B14F-4D97-AF65-F5344CB8AC3E}">
        <p14:creationId xmlns:p14="http://schemas.microsoft.com/office/powerpoint/2010/main" val="4270166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DB6A91D-1D28-945E-B0D2-051BE4F33F95}"/>
              </a:ext>
            </a:extLst>
          </p:cNvPr>
          <p:cNvPicPr>
            <a:picLocks noChangeAspect="1"/>
          </p:cNvPicPr>
          <p:nvPr/>
        </p:nvPicPr>
        <p:blipFill rotWithShape="1">
          <a:blip r:embed="rId3"/>
          <a:srcRect b="11633"/>
          <a:stretch/>
        </p:blipFill>
        <p:spPr>
          <a:xfrm>
            <a:off x="3530139" y="3211527"/>
            <a:ext cx="8501059" cy="834677"/>
          </a:xfrm>
          <a:prstGeom prst="rect">
            <a:avLst/>
          </a:prstGeom>
          <a:ln>
            <a:solidFill>
              <a:schemeClr val="tx1"/>
            </a:solidFill>
          </a:ln>
        </p:spPr>
      </p:pic>
      <p:pic>
        <p:nvPicPr>
          <p:cNvPr id="14" name="Picture 13" descr="Graphical user interface, application, table, Excel&#10;&#10;Description automatically generated">
            <a:extLst>
              <a:ext uri="{FF2B5EF4-FFF2-40B4-BE49-F238E27FC236}">
                <a16:creationId xmlns:a16="http://schemas.microsoft.com/office/drawing/2014/main" id="{2C34027A-839B-9F2A-50C6-390E47BA40F9}"/>
              </a:ext>
            </a:extLst>
          </p:cNvPr>
          <p:cNvPicPr>
            <a:picLocks noChangeAspect="1"/>
          </p:cNvPicPr>
          <p:nvPr/>
        </p:nvPicPr>
        <p:blipFill rotWithShape="1">
          <a:blip r:embed="rId4"/>
          <a:srcRect l="23648" t="26604" r="11288" b="62469"/>
          <a:stretch/>
        </p:blipFill>
        <p:spPr bwMode="auto">
          <a:xfrm>
            <a:off x="3530139" y="4791916"/>
            <a:ext cx="8486391" cy="816064"/>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b="1" dirty="0"/>
              <a:t>Adjustment Disability Not Funded, cont’d </a:t>
            </a:r>
          </a:p>
        </p:txBody>
      </p:sp>
      <p:sp>
        <p:nvSpPr>
          <p:cNvPr id="3" name="Content Placeholder 2"/>
          <p:cNvSpPr>
            <a:spLocks noGrp="1"/>
          </p:cNvSpPr>
          <p:nvPr>
            <p:ph idx="1"/>
          </p:nvPr>
        </p:nvSpPr>
        <p:spPr>
          <a:xfrm>
            <a:off x="848360" y="1574951"/>
            <a:ext cx="10515600" cy="4103545"/>
          </a:xfrm>
        </p:spPr>
        <p:txBody>
          <a:bodyPr>
            <a:normAutofit/>
          </a:bodyPr>
          <a:lstStyle/>
          <a:p>
            <a:pPr marL="0" lvl="1" indent="0">
              <a:spcBef>
                <a:spcPts val="1000"/>
              </a:spcBef>
              <a:buNone/>
            </a:pPr>
            <a:r>
              <a:rPr lang="en-US" sz="3200" b="1" dirty="0"/>
              <a:t>Filter on FTE Adjustment Result Code FT0005 (Critical)</a:t>
            </a:r>
          </a:p>
          <a:p>
            <a:pPr lvl="1"/>
            <a:r>
              <a:rPr lang="en-US" sz="2800" dirty="0"/>
              <a:t>Impacts special education weighted funding and not the base FTE</a:t>
            </a:r>
          </a:p>
        </p:txBody>
      </p:sp>
      <p:sp>
        <p:nvSpPr>
          <p:cNvPr id="4" name="Slide Number Placeholder 3"/>
          <p:cNvSpPr>
            <a:spLocks noGrp="1"/>
          </p:cNvSpPr>
          <p:nvPr>
            <p:ph type="sldNum" sz="quarter" idx="12"/>
          </p:nvPr>
        </p:nvSpPr>
        <p:spPr/>
        <p:txBody>
          <a:bodyPr/>
          <a:lstStyle/>
          <a:p>
            <a:fld id="{1BC7DB03-7057-184B-9DF0-B5FFC5E3886A}" type="slidenum">
              <a:rPr lang="en-US" smtClean="0"/>
              <a:t>25</a:t>
            </a:fld>
            <a:endParaRPr lang="en-US"/>
          </a:p>
        </p:txBody>
      </p:sp>
      <p:sp>
        <p:nvSpPr>
          <p:cNvPr id="7" name="TextBox 6">
            <a:extLst>
              <a:ext uri="{FF2B5EF4-FFF2-40B4-BE49-F238E27FC236}">
                <a16:creationId xmlns:a16="http://schemas.microsoft.com/office/drawing/2014/main" id="{2B43AC90-DF5C-4456-88D9-00B6E47DDF67}"/>
              </a:ext>
            </a:extLst>
          </p:cNvPr>
          <p:cNvSpPr txBox="1"/>
          <p:nvPr/>
        </p:nvSpPr>
        <p:spPr>
          <a:xfrm>
            <a:off x="579059" y="3070977"/>
            <a:ext cx="2785891" cy="1938992"/>
          </a:xfrm>
          <a:prstGeom prst="rect">
            <a:avLst/>
          </a:prstGeom>
          <a:solidFill>
            <a:schemeClr val="bg1"/>
          </a:solidFill>
          <a:ln>
            <a:solidFill>
              <a:schemeClr val="tx1"/>
            </a:solidFill>
          </a:ln>
        </p:spPr>
        <p:txBody>
          <a:bodyPr wrap="none" rtlCol="0">
            <a:spAutoFit/>
          </a:bodyPr>
          <a:lstStyle/>
          <a:p>
            <a:r>
              <a:rPr lang="en-US" sz="2400" b="1" dirty="0"/>
              <a:t>FT0005 Adjustment </a:t>
            </a:r>
          </a:p>
          <a:p>
            <a:r>
              <a:rPr lang="en-US" sz="2400" b="1" dirty="0"/>
              <a:t>appears in ADJSTD </a:t>
            </a:r>
          </a:p>
          <a:p>
            <a:r>
              <a:rPr lang="en-US" sz="2400" b="1" dirty="0"/>
              <a:t>FTE Column and </a:t>
            </a:r>
          </a:p>
          <a:p>
            <a:r>
              <a:rPr lang="en-US" sz="2400" b="1" dirty="0"/>
              <a:t>reduces the ADJSTD </a:t>
            </a:r>
          </a:p>
          <a:p>
            <a:r>
              <a:rPr lang="en-US" sz="2400" b="1" dirty="0"/>
              <a:t>SPECED CAT FTE</a:t>
            </a:r>
          </a:p>
        </p:txBody>
      </p:sp>
      <p:sp>
        <p:nvSpPr>
          <p:cNvPr id="8" name="Rectangle 7">
            <a:extLst>
              <a:ext uri="{FF2B5EF4-FFF2-40B4-BE49-F238E27FC236}">
                <a16:creationId xmlns:a16="http://schemas.microsoft.com/office/drawing/2014/main" id="{CB310E9A-ADB6-4460-85B4-F615C23F76BD}"/>
              </a:ext>
            </a:extLst>
          </p:cNvPr>
          <p:cNvSpPr/>
          <p:nvPr/>
        </p:nvSpPr>
        <p:spPr>
          <a:xfrm>
            <a:off x="10353040" y="3211527"/>
            <a:ext cx="477520" cy="8289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BDB97C-BA8C-4137-869E-303D3A00E23B}"/>
              </a:ext>
            </a:extLst>
          </p:cNvPr>
          <p:cNvSpPr/>
          <p:nvPr/>
        </p:nvSpPr>
        <p:spPr>
          <a:xfrm>
            <a:off x="11470641" y="4773303"/>
            <a:ext cx="538480" cy="8346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34FD719-166D-4256-914B-174633707CAE}"/>
              </a:ext>
            </a:extLst>
          </p:cNvPr>
          <p:cNvSpPr txBox="1"/>
          <p:nvPr/>
        </p:nvSpPr>
        <p:spPr>
          <a:xfrm>
            <a:off x="3530139" y="2658096"/>
            <a:ext cx="3203506" cy="461665"/>
          </a:xfrm>
          <a:prstGeom prst="rect">
            <a:avLst/>
          </a:prstGeom>
          <a:solidFill>
            <a:schemeClr val="bg1"/>
          </a:solidFill>
          <a:ln>
            <a:solidFill>
              <a:schemeClr val="tx1"/>
            </a:solidFill>
          </a:ln>
        </p:spPr>
        <p:txBody>
          <a:bodyPr wrap="none" rtlCol="0">
            <a:spAutoFit/>
          </a:bodyPr>
          <a:lstStyle/>
          <a:p>
            <a:r>
              <a:rPr lang="en-US" sz="2400" b="1" dirty="0"/>
              <a:t>FTE Adjustment Report </a:t>
            </a:r>
          </a:p>
        </p:txBody>
      </p:sp>
      <p:sp>
        <p:nvSpPr>
          <p:cNvPr id="11" name="TextBox 10">
            <a:extLst>
              <a:ext uri="{FF2B5EF4-FFF2-40B4-BE49-F238E27FC236}">
                <a16:creationId xmlns:a16="http://schemas.microsoft.com/office/drawing/2014/main" id="{94510B40-5FA5-44F3-9B64-BACA8A6A8407}"/>
              </a:ext>
            </a:extLst>
          </p:cNvPr>
          <p:cNvSpPr txBox="1"/>
          <p:nvPr/>
        </p:nvSpPr>
        <p:spPr>
          <a:xfrm>
            <a:off x="3530139" y="4178921"/>
            <a:ext cx="2460930" cy="461665"/>
          </a:xfrm>
          <a:prstGeom prst="rect">
            <a:avLst/>
          </a:prstGeom>
          <a:solidFill>
            <a:schemeClr val="bg1"/>
          </a:solidFill>
          <a:ln>
            <a:solidFill>
              <a:schemeClr val="tx1"/>
            </a:solidFill>
          </a:ln>
        </p:spPr>
        <p:txBody>
          <a:bodyPr wrap="none" rtlCol="0">
            <a:spAutoFit/>
          </a:bodyPr>
          <a:lstStyle/>
          <a:p>
            <a:r>
              <a:rPr lang="en-US" sz="2400" b="1" dirty="0"/>
              <a:t>FTE Detail Report </a:t>
            </a:r>
          </a:p>
        </p:txBody>
      </p:sp>
    </p:spTree>
    <p:extLst>
      <p:ext uri="{BB962C8B-B14F-4D97-AF65-F5344CB8AC3E}">
        <p14:creationId xmlns:p14="http://schemas.microsoft.com/office/powerpoint/2010/main" val="561177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Adjustment Student 22 or older</a:t>
            </a:r>
          </a:p>
        </p:txBody>
      </p:sp>
      <p:sp>
        <p:nvSpPr>
          <p:cNvPr id="3" name="Content Placeholder 2"/>
          <p:cNvSpPr>
            <a:spLocks noGrp="1"/>
          </p:cNvSpPr>
          <p:nvPr>
            <p:ph idx="1"/>
          </p:nvPr>
        </p:nvSpPr>
        <p:spPr>
          <a:xfrm>
            <a:off x="838200" y="1690689"/>
            <a:ext cx="10515600" cy="4184130"/>
          </a:xfrm>
        </p:spPr>
        <p:txBody>
          <a:bodyPr/>
          <a:lstStyle/>
          <a:p>
            <a:pPr marL="0" indent="0">
              <a:buNone/>
            </a:pPr>
            <a:r>
              <a:rPr lang="en-US" sz="3200" b="1" dirty="0"/>
              <a:t>Filter on FTE Adjustment Result Code FT0007 (Warning)</a:t>
            </a:r>
            <a:r>
              <a:rPr lang="en-US" dirty="0"/>
              <a:t>	</a:t>
            </a:r>
          </a:p>
          <a:p>
            <a:pPr lvl="1"/>
            <a:r>
              <a:rPr lang="en-US" sz="2800" dirty="0"/>
              <a:t>If a student is age 22 or older on the effective start date, admission date, or school year start date (whichever is later), the student is not eligible to be funded </a:t>
            </a:r>
          </a:p>
          <a:p>
            <a:pPr lvl="1"/>
            <a:r>
              <a:rPr lang="en-US" sz="2800" dirty="0"/>
              <a:t>An FTE adjustment will occur that reduces the FTE for the student to zero</a:t>
            </a:r>
          </a:p>
          <a:p>
            <a:pPr lvl="1"/>
            <a:r>
              <a:rPr lang="en-US" sz="2800" dirty="0"/>
              <a:t>Verify the student’s age and enrollment dates</a:t>
            </a:r>
          </a:p>
          <a:p>
            <a:pPr lvl="1"/>
            <a:r>
              <a:rPr lang="en-US" sz="2800" dirty="0"/>
              <a:t>If the data is accurate, the error is informational, and no FTE will be generated for this student </a:t>
            </a:r>
          </a:p>
        </p:txBody>
      </p:sp>
      <p:sp>
        <p:nvSpPr>
          <p:cNvPr id="4" name="Slide Number Placeholder 3"/>
          <p:cNvSpPr>
            <a:spLocks noGrp="1"/>
          </p:cNvSpPr>
          <p:nvPr>
            <p:ph type="sldNum" sz="quarter" idx="12"/>
          </p:nvPr>
        </p:nvSpPr>
        <p:spPr/>
        <p:txBody>
          <a:bodyPr/>
          <a:lstStyle/>
          <a:p>
            <a:fld id="{1BC7DB03-7057-184B-9DF0-B5FFC5E3886A}" type="slidenum">
              <a:rPr lang="en-US" smtClean="0"/>
              <a:t>26</a:t>
            </a:fld>
            <a:endParaRPr lang="en-US"/>
          </a:p>
        </p:txBody>
      </p:sp>
    </p:spTree>
    <p:extLst>
      <p:ext uri="{BB962C8B-B14F-4D97-AF65-F5344CB8AC3E}">
        <p14:creationId xmlns:p14="http://schemas.microsoft.com/office/powerpoint/2010/main" val="3559929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Adjustment Negative FTE Adjustment </a:t>
            </a:r>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en-US" sz="3200" b="1" dirty="0"/>
              <a:t>Filter on FTE Adjustment Result Code FT0009 (Informational)</a:t>
            </a:r>
          </a:p>
          <a:p>
            <a:pPr lvl="1"/>
            <a:r>
              <a:rPr lang="en-US" sz="2800" dirty="0"/>
              <a:t>When multiple FTE adjustments for a student result in a negative total FTE, an adjustment is generated that brings the total FTE to zero</a:t>
            </a:r>
          </a:p>
          <a:p>
            <a:pPr lvl="1"/>
            <a:r>
              <a:rPr lang="en-US" sz="2800" dirty="0"/>
              <a:t>If the student data is being reported correctly, this adjustment is informational </a:t>
            </a:r>
          </a:p>
          <a:p>
            <a:pPr lvl="1"/>
            <a:r>
              <a:rPr lang="en-US" sz="2800" dirty="0"/>
              <a:t>Example: A student has more than one flag. There may be two adjustments for -1 and then a Negative FTE adjustment of 1 to bring the total FTE to zero. The Negative FTE adjustment is always a positive value as it brings a negative FTE to zero.</a:t>
            </a:r>
            <a:endParaRPr lang="en-US" sz="2800" dirty="0">
              <a:solidFill>
                <a:srgbClr val="FF0000"/>
              </a:solidFill>
            </a:endParaRPr>
          </a:p>
          <a:p>
            <a:endParaRPr lang="en-US" dirty="0">
              <a:solidFill>
                <a:srgbClr val="FF0000"/>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27</a:t>
            </a:fld>
            <a:endParaRPr lang="en-US"/>
          </a:p>
        </p:txBody>
      </p:sp>
    </p:spTree>
    <p:extLst>
      <p:ext uri="{BB962C8B-B14F-4D97-AF65-F5344CB8AC3E}">
        <p14:creationId xmlns:p14="http://schemas.microsoft.com/office/powerpoint/2010/main" val="695189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8394"/>
          </a:xfrm>
        </p:spPr>
        <p:txBody>
          <a:bodyPr/>
          <a:lstStyle/>
          <a:p>
            <a:r>
              <a:rPr lang="en-US" b="1" dirty="0"/>
              <a:t>Adjustment Preschooler at DOR and ESC</a:t>
            </a:r>
          </a:p>
        </p:txBody>
      </p:sp>
      <p:sp>
        <p:nvSpPr>
          <p:cNvPr id="3" name="Content Placeholder 2"/>
          <p:cNvSpPr>
            <a:spLocks noGrp="1"/>
          </p:cNvSpPr>
          <p:nvPr>
            <p:ph idx="1"/>
          </p:nvPr>
        </p:nvSpPr>
        <p:spPr>
          <a:xfrm>
            <a:off x="838200" y="1537487"/>
            <a:ext cx="10601960" cy="4248318"/>
          </a:xfrm>
        </p:spPr>
        <p:txBody>
          <a:bodyPr>
            <a:normAutofit fontScale="92500" lnSpcReduction="10000"/>
          </a:bodyPr>
          <a:lstStyle/>
          <a:p>
            <a:pPr marL="0" indent="0">
              <a:buNone/>
            </a:pPr>
            <a:r>
              <a:rPr lang="en-US" sz="3500" b="1" dirty="0"/>
              <a:t>Filter on FTE Adjustment Result Code FT00014 (Informational)</a:t>
            </a:r>
            <a:endParaRPr lang="en-US" dirty="0"/>
          </a:p>
          <a:p>
            <a:pPr lvl="1"/>
            <a:r>
              <a:rPr lang="en-US" sz="2800" dirty="0"/>
              <a:t>Adjustment for preschoolers who attend both the Resident District and the ESC </a:t>
            </a:r>
          </a:p>
          <a:p>
            <a:pPr lvl="1"/>
            <a:r>
              <a:rPr lang="en-US" sz="2800" dirty="0"/>
              <a:t>Occurs only when the following is reported:</a:t>
            </a:r>
          </a:p>
          <a:p>
            <a:pPr lvl="2"/>
            <a:r>
              <a:rPr lang="en-US" sz="2400" dirty="0"/>
              <a:t>District of Residence reports the Preschool student as Sent to = ES </a:t>
            </a:r>
            <a:r>
              <a:rPr lang="en-US" sz="2400" u="sng" dirty="0"/>
              <a:t>and</a:t>
            </a:r>
          </a:p>
          <a:p>
            <a:pPr lvl="2"/>
            <a:r>
              <a:rPr lang="en-US" sz="2400" dirty="0"/>
              <a:t>Both DOR and ESC report the Preschool student as educated &gt;0% </a:t>
            </a:r>
            <a:r>
              <a:rPr lang="en-US" sz="2400" u="sng" dirty="0"/>
              <a:t>and</a:t>
            </a:r>
          </a:p>
          <a:p>
            <a:pPr lvl="2"/>
            <a:r>
              <a:rPr lang="en-US" sz="2400" dirty="0"/>
              <a:t>Both DOR and ESC report the DN record TFRPSESCYS element (indicated Yes, funds should be transferred to the ESC) </a:t>
            </a:r>
          </a:p>
          <a:p>
            <a:pPr lvl="1"/>
            <a:r>
              <a:rPr lang="en-US" sz="2800" dirty="0"/>
              <a:t>Corrects the transferred amount for both the DOR and the ESC</a:t>
            </a:r>
          </a:p>
          <a:p>
            <a:pPr lvl="1"/>
            <a:r>
              <a:rPr lang="en-US" sz="2800" dirty="0"/>
              <a:t>Adjustment is also created for preschoolers who attend two different traditional districts, or who attend both an ESC and a County Board of Developmental Disabilities</a:t>
            </a: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28</a:t>
            </a:fld>
            <a:endParaRPr lang="en-US"/>
          </a:p>
        </p:txBody>
      </p:sp>
    </p:spTree>
    <p:extLst>
      <p:ext uri="{BB962C8B-B14F-4D97-AF65-F5344CB8AC3E}">
        <p14:creationId xmlns:p14="http://schemas.microsoft.com/office/powerpoint/2010/main" val="1856509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Adjustment Scholarship Program</a:t>
            </a:r>
          </a:p>
        </p:txBody>
      </p:sp>
      <p:sp>
        <p:nvSpPr>
          <p:cNvPr id="3" name="Content Placeholder 2"/>
          <p:cNvSpPr>
            <a:spLocks noGrp="1"/>
          </p:cNvSpPr>
          <p:nvPr>
            <p:ph idx="1"/>
          </p:nvPr>
        </p:nvSpPr>
        <p:spPr>
          <a:xfrm>
            <a:off x="838200" y="1690689"/>
            <a:ext cx="10515600" cy="4240774"/>
          </a:xfrm>
        </p:spPr>
        <p:txBody>
          <a:bodyPr/>
          <a:lstStyle/>
          <a:p>
            <a:pPr marL="0" indent="0">
              <a:buNone/>
            </a:pPr>
            <a:r>
              <a:rPr lang="en-US" sz="3200" b="1" dirty="0"/>
              <a:t>Filter on FTE Adjustment Result Code FT0030 (Warning, Critical or Fatal depending on amount of adjustment)</a:t>
            </a:r>
            <a:r>
              <a:rPr lang="en-US" dirty="0"/>
              <a:t>	</a:t>
            </a:r>
          </a:p>
          <a:p>
            <a:pPr lvl="1"/>
            <a:r>
              <a:rPr lang="en-US" sz="2800" dirty="0"/>
              <a:t>Adjustment for overlapping dates with scholarship program</a:t>
            </a:r>
          </a:p>
          <a:p>
            <a:pPr lvl="1"/>
            <a:r>
              <a:rPr lang="en-US" sz="2800" dirty="0"/>
              <a:t>The adjustment report will show the student’s enrollment at the district with no reference to the scholarship provider</a:t>
            </a:r>
          </a:p>
          <a:p>
            <a:pPr lvl="1"/>
            <a:r>
              <a:rPr lang="en-US" sz="2800" dirty="0"/>
              <a:t>Districts may need to contact the scholarship program to resolve the issue</a:t>
            </a:r>
          </a:p>
          <a:p>
            <a:pPr lvl="1"/>
            <a:r>
              <a:rPr lang="en-US" sz="2800" dirty="0"/>
              <a:t>If the issue cannot be resolved, then submit an EMIS helpdesk ticket</a:t>
            </a:r>
          </a:p>
        </p:txBody>
      </p:sp>
      <p:sp>
        <p:nvSpPr>
          <p:cNvPr id="4" name="Slide Number Placeholder 3"/>
          <p:cNvSpPr>
            <a:spLocks noGrp="1"/>
          </p:cNvSpPr>
          <p:nvPr>
            <p:ph type="sldNum" sz="quarter" idx="12"/>
          </p:nvPr>
        </p:nvSpPr>
        <p:spPr/>
        <p:txBody>
          <a:bodyPr/>
          <a:lstStyle/>
          <a:p>
            <a:fld id="{1BC7DB03-7057-184B-9DF0-B5FFC5E3886A}" type="slidenum">
              <a:rPr lang="en-US" smtClean="0"/>
              <a:t>29</a:t>
            </a:fld>
            <a:endParaRPr lang="en-US"/>
          </a:p>
        </p:txBody>
      </p:sp>
    </p:spTree>
    <p:extLst>
      <p:ext uri="{BB962C8B-B14F-4D97-AF65-F5344CB8AC3E}">
        <p14:creationId xmlns:p14="http://schemas.microsoft.com/office/powerpoint/2010/main" val="4109523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Overview</a:t>
            </a:r>
          </a:p>
        </p:txBody>
      </p:sp>
      <p:sp>
        <p:nvSpPr>
          <p:cNvPr id="2" name="Content Placeholder 1"/>
          <p:cNvSpPr>
            <a:spLocks noGrp="1"/>
          </p:cNvSpPr>
          <p:nvPr>
            <p:ph idx="1"/>
          </p:nvPr>
        </p:nvSpPr>
        <p:spPr>
          <a:xfrm>
            <a:off x="838200" y="1485900"/>
            <a:ext cx="10515600" cy="4514850"/>
          </a:xfrm>
        </p:spPr>
        <p:txBody>
          <a:bodyPr>
            <a:normAutofit lnSpcReduction="10000"/>
          </a:bodyPr>
          <a:lstStyle/>
          <a:p>
            <a:pPr>
              <a:buFont typeface="Arial" panose="020B0604020202020204" pitchFamily="34" charset="0"/>
              <a:buChar char="•"/>
            </a:pPr>
            <a:r>
              <a:rPr lang="en-US" sz="3200" dirty="0"/>
              <a:t>FTE Reports </a:t>
            </a:r>
          </a:p>
          <a:p>
            <a:pPr lvl="1">
              <a:buFont typeface="Arial" panose="020B0604020202020204" pitchFamily="34" charset="0"/>
              <a:buChar char="•"/>
            </a:pPr>
            <a:r>
              <a:rPr lang="en-US" sz="2800" dirty="0"/>
              <a:t>generated using EMIS data from traditional districts, JVSDs, ESCs, community schools and STEM schools</a:t>
            </a:r>
          </a:p>
          <a:p>
            <a:pPr lvl="1">
              <a:buFont typeface="Arial" panose="020B0604020202020204" pitchFamily="34" charset="0"/>
              <a:buChar char="•"/>
            </a:pPr>
            <a:r>
              <a:rPr lang="en-US" sz="2800" dirty="0"/>
              <a:t>contain student annualized full-time equivalent enrollment (FTE) figures</a:t>
            </a:r>
          </a:p>
          <a:p>
            <a:pPr lvl="1">
              <a:buFont typeface="Arial" panose="020B0604020202020204" pitchFamily="34" charset="0"/>
              <a:buChar char="•"/>
            </a:pPr>
            <a:r>
              <a:rPr lang="en-US" sz="2800" dirty="0"/>
              <a:t>cross-checked against EMIS data from other local education agencies (LEAs) </a:t>
            </a:r>
          </a:p>
          <a:p>
            <a:pPr lvl="1">
              <a:buFont typeface="Arial" panose="020B0604020202020204" pitchFamily="34" charset="0"/>
              <a:buChar char="•"/>
            </a:pPr>
            <a:r>
              <a:rPr lang="en-US" sz="2800" dirty="0"/>
              <a:t>contain adjustments to FTEs</a:t>
            </a:r>
          </a:p>
          <a:p>
            <a:pPr>
              <a:buFont typeface="Arial" panose="020B0604020202020204" pitchFamily="34" charset="0"/>
              <a:buChar char="•"/>
            </a:pPr>
            <a:r>
              <a:rPr lang="en-US" sz="3200" dirty="0"/>
              <a:t>This presentation will focus on troubleshooting the FTE Reports in order to resolve data reporting issues and verify data for accuracy and completeness</a:t>
            </a:r>
          </a:p>
          <a:p>
            <a:pPr marL="0" indent="0">
              <a:buNone/>
            </a:pPr>
            <a:endParaRPr lang="en-US" dirty="0"/>
          </a:p>
        </p:txBody>
      </p:sp>
      <p:sp>
        <p:nvSpPr>
          <p:cNvPr id="3" name="Slide Number Placeholder 2"/>
          <p:cNvSpPr>
            <a:spLocks noGrp="1"/>
          </p:cNvSpPr>
          <p:nvPr>
            <p:ph type="sldNum" sz="quarter" idx="12"/>
          </p:nvPr>
        </p:nvSpPr>
        <p:spPr/>
        <p:txBody>
          <a:bodyPr/>
          <a:lstStyle/>
          <a:p>
            <a:fld id="{1BC7DB03-7057-184B-9DF0-B5FFC5E3886A}" type="slidenum">
              <a:rPr lang="en-US" smtClean="0"/>
              <a:t>3</a:t>
            </a:fld>
            <a:endParaRPr lang="en-US"/>
          </a:p>
        </p:txBody>
      </p:sp>
    </p:spTree>
    <p:extLst>
      <p:ext uri="{BB962C8B-B14F-4D97-AF65-F5344CB8AC3E}">
        <p14:creationId xmlns:p14="http://schemas.microsoft.com/office/powerpoint/2010/main" val="57129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Adjustment Withdrawal No Attendance</a:t>
            </a:r>
          </a:p>
        </p:txBody>
      </p:sp>
      <p:sp>
        <p:nvSpPr>
          <p:cNvPr id="3" name="Content Placeholder 2"/>
          <p:cNvSpPr>
            <a:spLocks noGrp="1"/>
          </p:cNvSpPr>
          <p:nvPr>
            <p:ph idx="1"/>
          </p:nvPr>
        </p:nvSpPr>
        <p:spPr>
          <a:xfrm>
            <a:off x="838200" y="1825625"/>
            <a:ext cx="10515600" cy="3901407"/>
          </a:xfrm>
        </p:spPr>
        <p:txBody>
          <a:bodyPr>
            <a:normAutofit/>
          </a:bodyPr>
          <a:lstStyle/>
          <a:p>
            <a:pPr marL="0" indent="0">
              <a:buNone/>
            </a:pPr>
            <a:r>
              <a:rPr lang="en-US" sz="3200" b="1" dirty="0"/>
              <a:t>Filter on FTE Adjustment Result Code FT0031 (Warning)</a:t>
            </a:r>
          </a:p>
          <a:p>
            <a:pPr lvl="1"/>
            <a:r>
              <a:rPr lang="en-US" sz="2800" dirty="0"/>
              <a:t>Occurs when a student is withdrawn during the school year with no attending hours </a:t>
            </a:r>
          </a:p>
          <a:p>
            <a:pPr lvl="1"/>
            <a:r>
              <a:rPr lang="en-US" sz="2800" dirty="0"/>
              <a:t>Not applicable to students withdrawn with a code of 81 - Student Reported in Error</a:t>
            </a:r>
          </a:p>
          <a:p>
            <a:pPr lvl="1"/>
            <a:r>
              <a:rPr lang="en-US" sz="2800" dirty="0"/>
              <a:t>Verify the student’s withdrawal situation and attendance are correct</a:t>
            </a:r>
          </a:p>
          <a:p>
            <a:pPr lvl="1"/>
            <a:r>
              <a:rPr lang="en-US" sz="2800" dirty="0"/>
              <a:t>Remember that a newly enrolled student cannot be absent before they attend at least one day</a:t>
            </a:r>
          </a:p>
        </p:txBody>
      </p:sp>
      <p:sp>
        <p:nvSpPr>
          <p:cNvPr id="4" name="Slide Number Placeholder 3"/>
          <p:cNvSpPr>
            <a:spLocks noGrp="1"/>
          </p:cNvSpPr>
          <p:nvPr>
            <p:ph type="sldNum" sz="quarter" idx="12"/>
          </p:nvPr>
        </p:nvSpPr>
        <p:spPr/>
        <p:txBody>
          <a:bodyPr/>
          <a:lstStyle/>
          <a:p>
            <a:fld id="{1BC7DB03-7057-184B-9DF0-B5FFC5E3886A}" type="slidenum">
              <a:rPr lang="en-US" smtClean="0"/>
              <a:t>30</a:t>
            </a:fld>
            <a:endParaRPr lang="en-US"/>
          </a:p>
        </p:txBody>
      </p:sp>
    </p:spTree>
    <p:extLst>
      <p:ext uri="{BB962C8B-B14F-4D97-AF65-F5344CB8AC3E}">
        <p14:creationId xmlns:p14="http://schemas.microsoft.com/office/powerpoint/2010/main" val="3560315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5080"/>
          </a:xfrm>
        </p:spPr>
        <p:txBody>
          <a:bodyPr/>
          <a:lstStyle/>
          <a:p>
            <a:r>
              <a:rPr lang="en-US" b="1" dirty="0"/>
              <a:t>Adjustment Not Eligible for Funding</a:t>
            </a:r>
          </a:p>
        </p:txBody>
      </p:sp>
      <p:sp>
        <p:nvSpPr>
          <p:cNvPr id="3" name="Content Placeholder 2"/>
          <p:cNvSpPr>
            <a:spLocks noGrp="1"/>
          </p:cNvSpPr>
          <p:nvPr>
            <p:ph idx="1"/>
          </p:nvPr>
        </p:nvSpPr>
        <p:spPr>
          <a:xfrm>
            <a:off x="838200" y="1160206"/>
            <a:ext cx="10515600" cy="4847304"/>
          </a:xfrm>
        </p:spPr>
        <p:txBody>
          <a:bodyPr>
            <a:normAutofit/>
          </a:bodyPr>
          <a:lstStyle/>
          <a:p>
            <a:pPr marL="0" indent="0">
              <a:buNone/>
            </a:pPr>
            <a:r>
              <a:rPr lang="en-US" sz="3200" b="1" dirty="0"/>
              <a:t>Filter on FTE Adjustment Result Code FT0032 (Warning)</a:t>
            </a:r>
          </a:p>
          <a:p>
            <a:pPr lvl="1"/>
            <a:r>
              <a:rPr lang="en-US" sz="2800" dirty="0"/>
              <a:t>Adjustment occurs when the student is not eligible for funding</a:t>
            </a:r>
          </a:p>
          <a:p>
            <a:pPr lvl="2"/>
            <a:r>
              <a:rPr lang="en-US" sz="2400" dirty="0"/>
              <a:t>Most common occurrence is for a preschool student without a disability which will result in a Fund Pattern Code that is non-fundable (NFRG)</a:t>
            </a:r>
            <a:endParaRPr lang="en-US" sz="2800" b="1" dirty="0"/>
          </a:p>
          <a:p>
            <a:pPr lvl="2"/>
            <a:r>
              <a:rPr lang="en-US" sz="2400" dirty="0"/>
              <a:t>Could occur when a student is incorrectly coded which will result in a Fund Pattern Code that is non-fundable (NFER)</a:t>
            </a:r>
          </a:p>
          <a:p>
            <a:pPr lvl="2"/>
            <a:r>
              <a:rPr lang="en-US" sz="2400" dirty="0"/>
              <a:t>Can occur when a student is court/foster placed from out of state (DOR = 999999)</a:t>
            </a:r>
          </a:p>
          <a:p>
            <a:pPr lvl="1"/>
            <a:r>
              <a:rPr lang="en-US" sz="2800" dirty="0"/>
              <a:t>Verify that preschool students with this adjustment do not have a disability</a:t>
            </a:r>
          </a:p>
          <a:p>
            <a:pPr lvl="1"/>
            <a:r>
              <a:rPr lang="en-US" sz="2800" dirty="0"/>
              <a:t>If student is school-aged, use ODDEX Records to verify the student’s Student Standing (FS) coding is correct between LEAs</a:t>
            </a:r>
          </a:p>
        </p:txBody>
      </p:sp>
      <p:sp>
        <p:nvSpPr>
          <p:cNvPr id="4" name="Slide Number Placeholder 3"/>
          <p:cNvSpPr>
            <a:spLocks noGrp="1"/>
          </p:cNvSpPr>
          <p:nvPr>
            <p:ph type="sldNum" sz="quarter" idx="12"/>
          </p:nvPr>
        </p:nvSpPr>
        <p:spPr/>
        <p:txBody>
          <a:bodyPr/>
          <a:lstStyle/>
          <a:p>
            <a:fld id="{1BC7DB03-7057-184B-9DF0-B5FFC5E3886A}" type="slidenum">
              <a:rPr lang="en-US" smtClean="0"/>
              <a:t>31</a:t>
            </a:fld>
            <a:endParaRPr lang="en-US"/>
          </a:p>
        </p:txBody>
      </p:sp>
    </p:spTree>
    <p:extLst>
      <p:ext uri="{BB962C8B-B14F-4D97-AF65-F5344CB8AC3E}">
        <p14:creationId xmlns:p14="http://schemas.microsoft.com/office/powerpoint/2010/main" val="206738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8408"/>
          </a:xfrm>
        </p:spPr>
        <p:txBody>
          <a:bodyPr/>
          <a:lstStyle/>
          <a:p>
            <a:r>
              <a:rPr lang="en-US" b="1" dirty="0"/>
              <a:t>Adjustment JVSD Students Grade 5 and Below</a:t>
            </a:r>
          </a:p>
        </p:txBody>
      </p:sp>
      <p:sp>
        <p:nvSpPr>
          <p:cNvPr id="3" name="Content Placeholder 2"/>
          <p:cNvSpPr>
            <a:spLocks noGrp="1"/>
          </p:cNvSpPr>
          <p:nvPr>
            <p:ph idx="1"/>
          </p:nvPr>
        </p:nvSpPr>
        <p:spPr>
          <a:xfrm>
            <a:off x="838200" y="1361441"/>
            <a:ext cx="10515600" cy="4632960"/>
          </a:xfrm>
        </p:spPr>
        <p:txBody>
          <a:bodyPr/>
          <a:lstStyle/>
          <a:p>
            <a:pPr marL="0" indent="0">
              <a:buNone/>
            </a:pPr>
            <a:r>
              <a:rPr lang="en-US" sz="3200" b="1" dirty="0"/>
              <a:t>Filter on FTE Adjustment Result Code FT0033 (Fatal) </a:t>
            </a:r>
            <a:endParaRPr lang="en-US" sz="3200" dirty="0">
              <a:solidFill>
                <a:srgbClr val="FF0000"/>
              </a:solidFill>
            </a:endParaRPr>
          </a:p>
          <a:p>
            <a:pPr lvl="1"/>
            <a:r>
              <a:rPr lang="en-US" sz="2800" dirty="0"/>
              <a:t>New FTE adjustment (FT0033) for JVSD students in grades 5 and below</a:t>
            </a:r>
          </a:p>
          <a:p>
            <a:pPr lvl="1"/>
            <a:r>
              <a:rPr lang="en-US" sz="2800" dirty="0"/>
              <a:t>Can also appear as an adjustment for district of residence/sending district </a:t>
            </a:r>
          </a:p>
          <a:p>
            <a:pPr lvl="1"/>
            <a:r>
              <a:rPr lang="en-US" sz="2800" dirty="0"/>
              <a:t>Verify the student’s grade level and if grade 5 or below, the adjustment should be ignored</a:t>
            </a:r>
          </a:p>
          <a:p>
            <a:pPr lvl="1"/>
            <a:r>
              <a:rPr lang="en-US" sz="2800" dirty="0"/>
              <a:t>Preschool students at a JVSD will only generate the FT0033 adjustment if the student does not have a disability</a:t>
            </a:r>
          </a:p>
          <a:p>
            <a:pPr lvl="2"/>
            <a:r>
              <a:rPr lang="en-US" sz="2400" dirty="0"/>
              <a:t>Otherwise, the student will generate FTE....fund pattern will be PSNR</a:t>
            </a:r>
          </a:p>
        </p:txBody>
      </p:sp>
      <p:sp>
        <p:nvSpPr>
          <p:cNvPr id="4" name="Slide Number Placeholder 3"/>
          <p:cNvSpPr>
            <a:spLocks noGrp="1"/>
          </p:cNvSpPr>
          <p:nvPr>
            <p:ph type="sldNum" sz="quarter" idx="12"/>
          </p:nvPr>
        </p:nvSpPr>
        <p:spPr/>
        <p:txBody>
          <a:bodyPr/>
          <a:lstStyle/>
          <a:p>
            <a:fld id="{1BC7DB03-7057-184B-9DF0-B5FFC5E3886A}" type="slidenum">
              <a:rPr lang="en-US" smtClean="0"/>
              <a:t>32</a:t>
            </a:fld>
            <a:endParaRPr lang="en-US"/>
          </a:p>
        </p:txBody>
      </p:sp>
    </p:spTree>
    <p:extLst>
      <p:ext uri="{BB962C8B-B14F-4D97-AF65-F5344CB8AC3E}">
        <p14:creationId xmlns:p14="http://schemas.microsoft.com/office/powerpoint/2010/main" val="265050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38115" cy="1325563"/>
          </a:xfrm>
        </p:spPr>
        <p:txBody>
          <a:bodyPr>
            <a:normAutofit/>
          </a:bodyPr>
          <a:lstStyle/>
          <a:p>
            <a:r>
              <a:rPr lang="en-US" sz="4200" b="1" dirty="0"/>
              <a:t>Adjustment Board of Developmental Disabilities</a:t>
            </a:r>
          </a:p>
        </p:txBody>
      </p:sp>
      <p:sp>
        <p:nvSpPr>
          <p:cNvPr id="3" name="Content Placeholder 2"/>
          <p:cNvSpPr>
            <a:spLocks noGrp="1"/>
          </p:cNvSpPr>
          <p:nvPr>
            <p:ph idx="1"/>
          </p:nvPr>
        </p:nvSpPr>
        <p:spPr>
          <a:xfrm>
            <a:off x="907211" y="1500996"/>
            <a:ext cx="10583174" cy="4382219"/>
          </a:xfrm>
        </p:spPr>
        <p:txBody>
          <a:bodyPr>
            <a:normAutofit lnSpcReduction="10000"/>
          </a:bodyPr>
          <a:lstStyle/>
          <a:p>
            <a:pPr marL="0" indent="0">
              <a:buNone/>
            </a:pPr>
            <a:r>
              <a:rPr lang="en-US" sz="3200" dirty="0"/>
              <a:t>Resident districts sending students to a Board of Developmental Disabilities (BDD) must report the Sent to Reason of MR. BDDs also submit data to ODE that is compared to data submitted to EMIS by districts. An FTE adjustment may result if the district and BDD data do not match.</a:t>
            </a:r>
          </a:p>
          <a:p>
            <a:pPr lvl="1"/>
            <a:r>
              <a:rPr lang="en-US" sz="2800" dirty="0"/>
              <a:t>If both entities are reporting that they are educating, the “over 1 FTE” adjustment would apply (FT0001)</a:t>
            </a:r>
          </a:p>
          <a:p>
            <a:pPr lvl="1"/>
            <a:r>
              <a:rPr lang="en-US" sz="2800" dirty="0"/>
              <a:t>In situations where student is being educated part-time at BDD and part-time at JVS or traditional district, if total percent of time adds up to more than 100%, the “percent of time on overlapping dates” adjustment would apply (FT0003)</a:t>
            </a:r>
            <a:endParaRPr lang="en-US" sz="2800"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33</a:t>
            </a:fld>
            <a:endParaRPr lang="en-US"/>
          </a:p>
        </p:txBody>
      </p:sp>
    </p:spTree>
    <p:extLst>
      <p:ext uri="{BB962C8B-B14F-4D97-AF65-F5344CB8AC3E}">
        <p14:creationId xmlns:p14="http://schemas.microsoft.com/office/powerpoint/2010/main" val="3605656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96600" cy="1325563"/>
          </a:xfrm>
        </p:spPr>
        <p:txBody>
          <a:bodyPr>
            <a:normAutofit/>
          </a:bodyPr>
          <a:lstStyle/>
          <a:p>
            <a:r>
              <a:rPr lang="en-US" b="1" dirty="0"/>
              <a:t>FTE Adjustments Community School Students</a:t>
            </a:r>
          </a:p>
        </p:txBody>
      </p:sp>
      <p:sp>
        <p:nvSpPr>
          <p:cNvPr id="3" name="Content Placeholder 2"/>
          <p:cNvSpPr>
            <a:spLocks noGrp="1"/>
          </p:cNvSpPr>
          <p:nvPr>
            <p:ph idx="1"/>
          </p:nvPr>
        </p:nvSpPr>
        <p:spPr>
          <a:xfrm>
            <a:off x="838200" y="1825625"/>
            <a:ext cx="10515600" cy="4041776"/>
          </a:xfrm>
        </p:spPr>
        <p:txBody>
          <a:bodyPr/>
          <a:lstStyle/>
          <a:p>
            <a:r>
              <a:rPr lang="en-US" sz="3200" dirty="0"/>
              <a:t>While the previous adjustments could occur with any student, the following adjustments only occur with community school students</a:t>
            </a:r>
          </a:p>
          <a:p>
            <a:r>
              <a:rPr lang="en-US" sz="3200" dirty="0"/>
              <a:t>Community school student adjustments will no longer appear on the district of residence FTE Reports</a:t>
            </a:r>
          </a:p>
          <a:p>
            <a:r>
              <a:rPr lang="en-US" sz="3200" dirty="0"/>
              <a:t>These students will appear on the (ENRL-001) Resident Students Educated Elsewhere report for districts of residence</a:t>
            </a:r>
          </a:p>
          <a:p>
            <a:pPr marL="457200" lvl="1" indent="0">
              <a:buNone/>
            </a:pPr>
            <a:endParaRPr lang="en-US" sz="2800" dirty="0"/>
          </a:p>
        </p:txBody>
      </p:sp>
      <p:sp>
        <p:nvSpPr>
          <p:cNvPr id="4" name="Slide Number Placeholder 3"/>
          <p:cNvSpPr>
            <a:spLocks noGrp="1"/>
          </p:cNvSpPr>
          <p:nvPr>
            <p:ph type="sldNum" sz="quarter" idx="12"/>
          </p:nvPr>
        </p:nvSpPr>
        <p:spPr/>
        <p:txBody>
          <a:bodyPr/>
          <a:lstStyle/>
          <a:p>
            <a:fld id="{1BC7DB03-7057-184B-9DF0-B5FFC5E3886A}" type="slidenum">
              <a:rPr lang="en-US" smtClean="0"/>
              <a:t>34</a:t>
            </a:fld>
            <a:endParaRPr lang="en-US"/>
          </a:p>
        </p:txBody>
      </p:sp>
    </p:spTree>
    <p:extLst>
      <p:ext uri="{BB962C8B-B14F-4D97-AF65-F5344CB8AC3E}">
        <p14:creationId xmlns:p14="http://schemas.microsoft.com/office/powerpoint/2010/main" val="313678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1725"/>
          </a:xfrm>
        </p:spPr>
        <p:txBody>
          <a:bodyPr/>
          <a:lstStyle/>
          <a:p>
            <a:r>
              <a:rPr lang="en-US" b="1" dirty="0"/>
              <a:t>Adjustment E-School Cap</a:t>
            </a:r>
          </a:p>
        </p:txBody>
      </p:sp>
      <p:sp>
        <p:nvSpPr>
          <p:cNvPr id="3" name="Content Placeholder 2"/>
          <p:cNvSpPr>
            <a:spLocks noGrp="1"/>
          </p:cNvSpPr>
          <p:nvPr>
            <p:ph idx="1"/>
          </p:nvPr>
        </p:nvSpPr>
        <p:spPr>
          <a:xfrm>
            <a:off x="838200" y="1390650"/>
            <a:ext cx="10515600" cy="4600575"/>
          </a:xfrm>
        </p:spPr>
        <p:txBody>
          <a:bodyPr>
            <a:normAutofit lnSpcReduction="10000"/>
          </a:bodyPr>
          <a:lstStyle/>
          <a:p>
            <a:pPr marL="0" lvl="1" indent="0">
              <a:spcBef>
                <a:spcPts val="1000"/>
              </a:spcBef>
              <a:buNone/>
            </a:pPr>
            <a:r>
              <a:rPr lang="en-US" sz="3200" b="1" dirty="0"/>
              <a:t>Filter on FTE Adjustment Result Code FT0004 (Warning)</a:t>
            </a:r>
          </a:p>
          <a:p>
            <a:pPr marL="685800" lvl="2">
              <a:spcBef>
                <a:spcPts val="1000"/>
              </a:spcBef>
            </a:pPr>
            <a:r>
              <a:rPr lang="en-US" sz="2800" dirty="0"/>
              <a:t>Total funding e-schools receive is capped based on the prior year’s enrollment, and the cap amount could vary from school to school and from year to year</a:t>
            </a:r>
          </a:p>
          <a:p>
            <a:pPr marL="685800" lvl="2">
              <a:spcBef>
                <a:spcPts val="1000"/>
              </a:spcBef>
            </a:pPr>
            <a:r>
              <a:rPr lang="en-US" sz="2800" dirty="0"/>
              <a:t>If the e-school reports FTEs in excess of their cap amount, then the FTE for each student is reduced to bring the school’s total FTE back to their capped amount</a:t>
            </a:r>
          </a:p>
          <a:p>
            <a:pPr marL="685800" lvl="2">
              <a:spcBef>
                <a:spcPts val="1000"/>
              </a:spcBef>
            </a:pPr>
            <a:r>
              <a:rPr lang="en-US" sz="2800" dirty="0"/>
              <a:t>This adjustment does not impact special education weighted funding </a:t>
            </a:r>
          </a:p>
          <a:p>
            <a:pPr marL="685800" lvl="2">
              <a:spcBef>
                <a:spcPts val="1000"/>
              </a:spcBef>
            </a:pPr>
            <a:r>
              <a:rPr lang="en-US" sz="2800" dirty="0"/>
              <a:t>This adjustment is made after any other adjustments have already been made to the student FTEs</a:t>
            </a:r>
          </a:p>
        </p:txBody>
      </p:sp>
      <p:sp>
        <p:nvSpPr>
          <p:cNvPr id="4" name="Slide Number Placeholder 3"/>
          <p:cNvSpPr>
            <a:spLocks noGrp="1"/>
          </p:cNvSpPr>
          <p:nvPr>
            <p:ph type="sldNum" sz="quarter" idx="12"/>
          </p:nvPr>
        </p:nvSpPr>
        <p:spPr/>
        <p:txBody>
          <a:bodyPr/>
          <a:lstStyle/>
          <a:p>
            <a:fld id="{1BC7DB03-7057-184B-9DF0-B5FFC5E3886A}" type="slidenum">
              <a:rPr lang="en-US" smtClean="0"/>
              <a:t>35</a:t>
            </a:fld>
            <a:endParaRPr lang="en-US"/>
          </a:p>
        </p:txBody>
      </p:sp>
    </p:spTree>
    <p:extLst>
      <p:ext uri="{BB962C8B-B14F-4D97-AF65-F5344CB8AC3E}">
        <p14:creationId xmlns:p14="http://schemas.microsoft.com/office/powerpoint/2010/main" val="361292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11250"/>
          </a:xfrm>
        </p:spPr>
        <p:txBody>
          <a:bodyPr/>
          <a:lstStyle/>
          <a:p>
            <a:r>
              <a:rPr lang="en-US" b="1" dirty="0"/>
              <a:t>Adjustment 72 Hour Rule</a:t>
            </a:r>
          </a:p>
        </p:txBody>
      </p:sp>
      <p:sp>
        <p:nvSpPr>
          <p:cNvPr id="3" name="Content Placeholder 2"/>
          <p:cNvSpPr>
            <a:spLocks noGrp="1"/>
          </p:cNvSpPr>
          <p:nvPr>
            <p:ph idx="1"/>
          </p:nvPr>
        </p:nvSpPr>
        <p:spPr>
          <a:xfrm>
            <a:off x="838200" y="1476377"/>
            <a:ext cx="10515600" cy="4200524"/>
          </a:xfrm>
        </p:spPr>
        <p:txBody>
          <a:bodyPr>
            <a:normAutofit/>
          </a:bodyPr>
          <a:lstStyle/>
          <a:p>
            <a:pPr marL="0" lvl="1" indent="0">
              <a:spcBef>
                <a:spcPts val="1000"/>
              </a:spcBef>
              <a:buNone/>
            </a:pPr>
            <a:r>
              <a:rPr lang="en-US" sz="3200" b="1" dirty="0"/>
              <a:t>Filter on FTE Adjustment Result Code FT0006 (Warning)</a:t>
            </a:r>
          </a:p>
          <a:p>
            <a:pPr marL="685800" lvl="2">
              <a:spcBef>
                <a:spcPts val="1000"/>
              </a:spcBef>
            </a:pPr>
            <a:r>
              <a:rPr lang="en-US" sz="2800" dirty="0"/>
              <a:t>When a student is reported with a Withdrawal Reason of 76 (72 hours of continuous unexcused absences) along with zero excused absences and zero days of attendance, the student’s FTE will be set to zero</a:t>
            </a:r>
          </a:p>
          <a:p>
            <a:pPr lvl="1"/>
            <a:r>
              <a:rPr lang="en-US" sz="2800" dirty="0"/>
              <a:t>Verify that the student was withdrawn with a code of 76 and that the student had no attending days or excused absences</a:t>
            </a:r>
          </a:p>
          <a:p>
            <a:pPr lvl="1"/>
            <a:r>
              <a:rPr lang="en-US" sz="2800" dirty="0"/>
              <a:t>If the data is accurate, the error is informational, and no FTE will be generated for this student</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36</a:t>
            </a:fld>
            <a:endParaRPr lang="en-US"/>
          </a:p>
        </p:txBody>
      </p:sp>
    </p:spTree>
    <p:extLst>
      <p:ext uri="{BB962C8B-B14F-4D97-AF65-F5344CB8AC3E}">
        <p14:creationId xmlns:p14="http://schemas.microsoft.com/office/powerpoint/2010/main" val="4082489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Adjustment Age 5 KG No Early Entrance Policy Adjustment</a:t>
            </a:r>
          </a:p>
        </p:txBody>
      </p:sp>
      <p:sp>
        <p:nvSpPr>
          <p:cNvPr id="3" name="Content Placeholder 2"/>
          <p:cNvSpPr>
            <a:spLocks noGrp="1"/>
          </p:cNvSpPr>
          <p:nvPr>
            <p:ph idx="1"/>
          </p:nvPr>
        </p:nvSpPr>
        <p:spPr>
          <a:xfrm>
            <a:off x="838200" y="1825625"/>
            <a:ext cx="10515600" cy="4241800"/>
          </a:xfrm>
        </p:spPr>
        <p:txBody>
          <a:bodyPr/>
          <a:lstStyle/>
          <a:p>
            <a:pPr marL="0" indent="0">
              <a:buNone/>
            </a:pPr>
            <a:r>
              <a:rPr lang="en-US" sz="3200" b="1" dirty="0"/>
              <a:t>Filter on FTE Adjustment Result Code FT0008 (Critical)</a:t>
            </a:r>
          </a:p>
          <a:p>
            <a:pPr lvl="1"/>
            <a:r>
              <a:rPr lang="en-US" sz="2800" dirty="0"/>
              <a:t>Adjustment for kindergarten students at community schools who are under the age of 5 on the date by which a student must be 5 years old in order to enroll and the community school has no early entrance policy reported</a:t>
            </a:r>
          </a:p>
          <a:p>
            <a:pPr lvl="1"/>
            <a:r>
              <a:rPr lang="en-US" sz="2800" dirty="0"/>
              <a:t>Verify the student’s age</a:t>
            </a:r>
          </a:p>
          <a:p>
            <a:pPr lvl="1"/>
            <a:r>
              <a:rPr lang="en-US" sz="2800" dirty="0"/>
              <a:t>Check the Organization – General Information (DN) Record</a:t>
            </a:r>
          </a:p>
          <a:p>
            <a:pPr lvl="2"/>
            <a:r>
              <a:rPr lang="en-US" sz="2400" dirty="0"/>
              <a:t>C_STUEEPOL Student early entrance policy flag (Yes or No)</a:t>
            </a:r>
          </a:p>
          <a:p>
            <a:pPr lvl="2"/>
            <a:r>
              <a:rPr lang="en-US" sz="2400" dirty="0"/>
              <a:t>STUKGBRDAY Date student is required to be 5 years old to be admitted into kindergarten (August 1 or September 30) </a:t>
            </a:r>
          </a:p>
        </p:txBody>
      </p:sp>
      <p:sp>
        <p:nvSpPr>
          <p:cNvPr id="4" name="Slide Number Placeholder 3"/>
          <p:cNvSpPr>
            <a:spLocks noGrp="1"/>
          </p:cNvSpPr>
          <p:nvPr>
            <p:ph type="sldNum" sz="quarter" idx="12"/>
          </p:nvPr>
        </p:nvSpPr>
        <p:spPr/>
        <p:txBody>
          <a:bodyPr/>
          <a:lstStyle/>
          <a:p>
            <a:fld id="{1BC7DB03-7057-184B-9DF0-B5FFC5E3886A}" type="slidenum">
              <a:rPr lang="en-US" smtClean="0"/>
              <a:t>37</a:t>
            </a:fld>
            <a:endParaRPr lang="en-US"/>
          </a:p>
        </p:txBody>
      </p:sp>
    </p:spTree>
    <p:extLst>
      <p:ext uri="{BB962C8B-B14F-4D97-AF65-F5344CB8AC3E}">
        <p14:creationId xmlns:p14="http://schemas.microsoft.com/office/powerpoint/2010/main" val="1555502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Adjustment ODE Override Reduction FTE Review Percent or Amount Reduction </a:t>
            </a:r>
          </a:p>
        </p:txBody>
      </p:sp>
      <p:sp>
        <p:nvSpPr>
          <p:cNvPr id="3" name="Content Placeholder 2"/>
          <p:cNvSpPr>
            <a:spLocks noGrp="1"/>
          </p:cNvSpPr>
          <p:nvPr>
            <p:ph idx="1"/>
          </p:nvPr>
        </p:nvSpPr>
        <p:spPr>
          <a:xfrm>
            <a:off x="838200" y="1981200"/>
            <a:ext cx="10515600" cy="3781426"/>
          </a:xfrm>
        </p:spPr>
        <p:txBody>
          <a:bodyPr/>
          <a:lstStyle/>
          <a:p>
            <a:pPr marL="0" indent="0">
              <a:buNone/>
            </a:pPr>
            <a:r>
              <a:rPr lang="en-US" sz="3200" b="1" dirty="0"/>
              <a:t>Filter on FTE Adjustment Result Codes FT0011 and FT0012 (Informational)</a:t>
            </a:r>
          </a:p>
          <a:p>
            <a:pPr lvl="1"/>
            <a:r>
              <a:rPr lang="en-US" sz="2800" dirty="0"/>
              <a:t>Adjustment applied to individual students after a community school FTE review by an Area Coordinator</a:t>
            </a:r>
          </a:p>
          <a:p>
            <a:pPr lvl="1"/>
            <a:r>
              <a:rPr lang="en-US" sz="2800" dirty="0"/>
              <a:t>Primarily for ODE purposes regarding how the adjustment was applied; a percentage of the school’s FTE across all students, or a reduction for an individual student</a:t>
            </a:r>
          </a:p>
          <a:p>
            <a:pPr marL="0" indent="0">
              <a:buNone/>
            </a:pPr>
            <a:endParaRPr lang="en-US" b="1" dirty="0"/>
          </a:p>
        </p:txBody>
      </p:sp>
      <p:sp>
        <p:nvSpPr>
          <p:cNvPr id="4" name="Slide Number Placeholder 3"/>
          <p:cNvSpPr>
            <a:spLocks noGrp="1"/>
          </p:cNvSpPr>
          <p:nvPr>
            <p:ph type="sldNum" sz="quarter" idx="12"/>
          </p:nvPr>
        </p:nvSpPr>
        <p:spPr/>
        <p:txBody>
          <a:bodyPr/>
          <a:lstStyle/>
          <a:p>
            <a:fld id="{1BC7DB03-7057-184B-9DF0-B5FFC5E3886A}" type="slidenum">
              <a:rPr lang="en-US" smtClean="0"/>
              <a:t>38</a:t>
            </a:fld>
            <a:endParaRPr lang="en-US"/>
          </a:p>
        </p:txBody>
      </p:sp>
    </p:spTree>
    <p:extLst>
      <p:ext uri="{BB962C8B-B14F-4D97-AF65-F5344CB8AC3E}">
        <p14:creationId xmlns:p14="http://schemas.microsoft.com/office/powerpoint/2010/main" val="1612482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Adjustment CS Invalid Grade Level </a:t>
            </a:r>
          </a:p>
        </p:txBody>
      </p:sp>
      <p:sp>
        <p:nvSpPr>
          <p:cNvPr id="3" name="Content Placeholder 2"/>
          <p:cNvSpPr>
            <a:spLocks noGrp="1"/>
          </p:cNvSpPr>
          <p:nvPr>
            <p:ph idx="1"/>
          </p:nvPr>
        </p:nvSpPr>
        <p:spPr>
          <a:xfrm>
            <a:off x="838200" y="1825625"/>
            <a:ext cx="10515600" cy="3460750"/>
          </a:xfrm>
        </p:spPr>
        <p:txBody>
          <a:bodyPr/>
          <a:lstStyle/>
          <a:p>
            <a:pPr marL="0" indent="0">
              <a:buNone/>
            </a:pPr>
            <a:r>
              <a:rPr lang="en-US" sz="3200" b="1" dirty="0"/>
              <a:t>Filter on FTE Adjustment Result Code FT0021 (Fatal)</a:t>
            </a:r>
          </a:p>
          <a:p>
            <a:pPr lvl="1"/>
            <a:r>
              <a:rPr lang="en-US" sz="2800" dirty="0"/>
              <a:t>For community school students who are reported with a grade level for which the community school has not been approved</a:t>
            </a:r>
          </a:p>
          <a:p>
            <a:pPr lvl="1"/>
            <a:r>
              <a:rPr lang="en-US" sz="2800" dirty="0"/>
              <a:t>Verify that the student grade level is being reported correctly</a:t>
            </a:r>
          </a:p>
          <a:p>
            <a:pPr lvl="1"/>
            <a:r>
              <a:rPr lang="en-US" sz="2800" dirty="0"/>
              <a:t>If the data is correct, then the adjustment is informational</a:t>
            </a:r>
          </a:p>
        </p:txBody>
      </p:sp>
      <p:sp>
        <p:nvSpPr>
          <p:cNvPr id="4" name="Slide Number Placeholder 3"/>
          <p:cNvSpPr>
            <a:spLocks noGrp="1"/>
          </p:cNvSpPr>
          <p:nvPr>
            <p:ph type="sldNum" sz="quarter" idx="12"/>
          </p:nvPr>
        </p:nvSpPr>
        <p:spPr/>
        <p:txBody>
          <a:bodyPr/>
          <a:lstStyle/>
          <a:p>
            <a:fld id="{1BC7DB03-7057-184B-9DF0-B5FFC5E3886A}" type="slidenum">
              <a:rPr lang="en-US" smtClean="0"/>
              <a:t>39</a:t>
            </a:fld>
            <a:endParaRPr lang="en-US"/>
          </a:p>
        </p:txBody>
      </p:sp>
    </p:spTree>
    <p:extLst>
      <p:ext uri="{BB962C8B-B14F-4D97-AF65-F5344CB8AC3E}">
        <p14:creationId xmlns:p14="http://schemas.microsoft.com/office/powerpoint/2010/main" val="4017915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5514"/>
          </a:xfrm>
        </p:spPr>
        <p:txBody>
          <a:bodyPr/>
          <a:lstStyle/>
          <a:p>
            <a:r>
              <a:rPr lang="en-US" b="1" dirty="0"/>
              <a:t>Outline</a:t>
            </a:r>
          </a:p>
        </p:txBody>
      </p:sp>
      <p:sp>
        <p:nvSpPr>
          <p:cNvPr id="3" name="Content Placeholder 2"/>
          <p:cNvSpPr>
            <a:spLocks noGrp="1"/>
          </p:cNvSpPr>
          <p:nvPr>
            <p:ph idx="1"/>
          </p:nvPr>
        </p:nvSpPr>
        <p:spPr>
          <a:xfrm>
            <a:off x="838200" y="1635760"/>
            <a:ext cx="10515600" cy="3911601"/>
          </a:xfrm>
        </p:spPr>
        <p:txBody>
          <a:bodyPr>
            <a:normAutofit/>
          </a:bodyPr>
          <a:lstStyle/>
          <a:p>
            <a:r>
              <a:rPr lang="en-US" sz="3200" dirty="0"/>
              <a:t>Accessing and Preparing Data Collector FTE Reports </a:t>
            </a:r>
          </a:p>
          <a:p>
            <a:r>
              <a:rPr lang="en-US" sz="3200" dirty="0"/>
              <a:t>Troubleshooting the FTE Adjustment Report</a:t>
            </a:r>
          </a:p>
          <a:p>
            <a:r>
              <a:rPr lang="en-US" sz="3200" dirty="0"/>
              <a:t>Understanding the FTE Detail Report </a:t>
            </a:r>
          </a:p>
          <a:p>
            <a:pPr lvl="1"/>
            <a:r>
              <a:rPr lang="en-US" sz="2800" dirty="0"/>
              <a:t>Integrating the Partial Enrollment Funded Gifted Student Report </a:t>
            </a:r>
          </a:p>
          <a:p>
            <a:r>
              <a:rPr lang="en-US" sz="3200" dirty="0"/>
              <a:t>Reviewing the Resident Students Educated Elsewhere Report </a:t>
            </a:r>
          </a:p>
          <a:p>
            <a:endParaRPr lang="en-US" sz="3200" dirty="0"/>
          </a:p>
        </p:txBody>
      </p:sp>
      <p:sp>
        <p:nvSpPr>
          <p:cNvPr id="4" name="Slide Number Placeholder 3"/>
          <p:cNvSpPr>
            <a:spLocks noGrp="1"/>
          </p:cNvSpPr>
          <p:nvPr>
            <p:ph type="sldNum" sz="quarter" idx="12"/>
          </p:nvPr>
        </p:nvSpPr>
        <p:spPr/>
        <p:txBody>
          <a:bodyPr/>
          <a:lstStyle/>
          <a:p>
            <a:fld id="{1BC7DB03-7057-184B-9DF0-B5FFC5E3886A}" type="slidenum">
              <a:rPr lang="en-US" smtClean="0"/>
              <a:t>4</a:t>
            </a:fld>
            <a:endParaRPr lang="en-US"/>
          </a:p>
        </p:txBody>
      </p:sp>
    </p:spTree>
    <p:extLst>
      <p:ext uri="{BB962C8B-B14F-4D97-AF65-F5344CB8AC3E}">
        <p14:creationId xmlns:p14="http://schemas.microsoft.com/office/powerpoint/2010/main" val="578786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Adjustment ODE Override Adjustment</a:t>
            </a:r>
          </a:p>
        </p:txBody>
      </p:sp>
      <p:sp>
        <p:nvSpPr>
          <p:cNvPr id="3" name="Content Placeholder 2"/>
          <p:cNvSpPr>
            <a:spLocks noGrp="1"/>
          </p:cNvSpPr>
          <p:nvPr>
            <p:ph idx="1"/>
          </p:nvPr>
        </p:nvSpPr>
        <p:spPr>
          <a:xfrm>
            <a:off x="838200" y="1825624"/>
            <a:ext cx="10515600" cy="3924935"/>
          </a:xfrm>
        </p:spPr>
        <p:txBody>
          <a:bodyPr>
            <a:normAutofit fontScale="92500" lnSpcReduction="10000"/>
          </a:bodyPr>
          <a:lstStyle/>
          <a:p>
            <a:pPr marL="0" indent="0">
              <a:buNone/>
            </a:pPr>
            <a:r>
              <a:rPr lang="en-US" sz="3500" b="1" dirty="0"/>
              <a:t>Filter on FTE Adjustment Result Code FT0023 and FT0024 (Informational) </a:t>
            </a:r>
          </a:p>
          <a:p>
            <a:pPr lvl="1"/>
            <a:r>
              <a:rPr lang="en-US" sz="3000" dirty="0"/>
              <a:t>FT0023 percent reduction due to Open/Close dates </a:t>
            </a:r>
            <a:r>
              <a:rPr lang="en-US" dirty="0"/>
              <a:t>	</a:t>
            </a:r>
          </a:p>
          <a:p>
            <a:pPr lvl="1"/>
            <a:r>
              <a:rPr lang="en-US" sz="3000" dirty="0"/>
              <a:t>FT0024 FTE reduction due to Open/Close dates </a:t>
            </a:r>
          </a:p>
          <a:p>
            <a:pPr lvl="2"/>
            <a:r>
              <a:rPr lang="en-US" sz="2600" dirty="0"/>
              <a:t>Pertains to community schools and is not a common occurrence</a:t>
            </a:r>
          </a:p>
          <a:p>
            <a:pPr lvl="2"/>
            <a:r>
              <a:rPr lang="en-US" sz="2600" dirty="0"/>
              <a:t>This adjustment backs out all or part of student FTEs when a community school</a:t>
            </a:r>
          </a:p>
          <a:p>
            <a:pPr lvl="3"/>
            <a:r>
              <a:rPr lang="en-US" sz="2200" dirty="0"/>
              <a:t>closed but never withdrew the students</a:t>
            </a:r>
          </a:p>
          <a:p>
            <a:pPr lvl="3"/>
            <a:r>
              <a:rPr lang="en-US" sz="2200" dirty="0"/>
              <a:t>never opened but had reported some enrollment</a:t>
            </a:r>
          </a:p>
          <a:p>
            <a:pPr lvl="3"/>
            <a:r>
              <a:rPr lang="en-US" sz="2200" dirty="0"/>
              <a:t>didn’t have enough enrollment to be eligible for funding until a specific date sometime after the school year had been set to start</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40</a:t>
            </a:fld>
            <a:endParaRPr lang="en-US"/>
          </a:p>
        </p:txBody>
      </p:sp>
    </p:spTree>
    <p:extLst>
      <p:ext uri="{BB962C8B-B14F-4D97-AF65-F5344CB8AC3E}">
        <p14:creationId xmlns:p14="http://schemas.microsoft.com/office/powerpoint/2010/main" val="236018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p:spPr>
        <p:txBody>
          <a:bodyPr/>
          <a:lstStyle/>
          <a:p>
            <a:r>
              <a:rPr lang="en-US" b="1" dirty="0"/>
              <a:t>Future FTE Adjustment</a:t>
            </a:r>
          </a:p>
        </p:txBody>
      </p:sp>
      <p:sp>
        <p:nvSpPr>
          <p:cNvPr id="3" name="Content Placeholder 2"/>
          <p:cNvSpPr>
            <a:spLocks noGrp="1"/>
          </p:cNvSpPr>
          <p:nvPr>
            <p:ph idx="1"/>
          </p:nvPr>
        </p:nvSpPr>
        <p:spPr>
          <a:xfrm>
            <a:off x="838200" y="1691148"/>
            <a:ext cx="10515600" cy="3834581"/>
          </a:xfrm>
        </p:spPr>
        <p:txBody>
          <a:bodyPr>
            <a:normAutofit/>
          </a:bodyPr>
          <a:lstStyle/>
          <a:p>
            <a:pPr marL="0" indent="0">
              <a:buNone/>
            </a:pPr>
            <a:r>
              <a:rPr lang="en-US" sz="3200" dirty="0"/>
              <a:t>The 30-Day Adjustment is for situations where a student is not reported to EMIS through the Student Cross Reference Collection within 30 days of enrollment or withdrawal</a:t>
            </a:r>
          </a:p>
          <a:p>
            <a:pPr lvl="1"/>
            <a:r>
              <a:rPr lang="en-US" sz="2800" dirty="0"/>
              <a:t>The district will only be funded for the 30-day window and will not be funded for any days beyond the 30 days when the enrollment or withdrawal is not reported</a:t>
            </a:r>
          </a:p>
          <a:p>
            <a:pPr lvl="1"/>
            <a:r>
              <a:rPr lang="en-US" sz="2800" dirty="0"/>
              <a:t>It</a:t>
            </a:r>
            <a:r>
              <a:rPr lang="en-US" sz="2800" baseline="0" dirty="0"/>
              <a:t> is very important to submit the Student Cross Reference Collection frequently and regularly to avoid the 30-day adjustment if or when it is turned on. </a:t>
            </a:r>
            <a:endParaRPr lang="en-US" sz="2800" dirty="0"/>
          </a:p>
          <a:p>
            <a:pPr marL="457200" lvl="1" indent="0">
              <a:buNone/>
            </a:pPr>
            <a:endParaRPr lang="en-US" sz="2800" dirty="0"/>
          </a:p>
        </p:txBody>
      </p:sp>
      <p:sp>
        <p:nvSpPr>
          <p:cNvPr id="4" name="Slide Number Placeholder 3"/>
          <p:cNvSpPr>
            <a:spLocks noGrp="1"/>
          </p:cNvSpPr>
          <p:nvPr>
            <p:ph type="sldNum" sz="quarter" idx="12"/>
          </p:nvPr>
        </p:nvSpPr>
        <p:spPr/>
        <p:txBody>
          <a:bodyPr/>
          <a:lstStyle/>
          <a:p>
            <a:fld id="{1BC7DB03-7057-184B-9DF0-B5FFC5E3886A}" type="slidenum">
              <a:rPr lang="en-US" smtClean="0"/>
              <a:t>41</a:t>
            </a:fld>
            <a:endParaRPr lang="en-US"/>
          </a:p>
        </p:txBody>
      </p:sp>
    </p:spTree>
    <p:extLst>
      <p:ext uri="{BB962C8B-B14F-4D97-AF65-F5344CB8AC3E}">
        <p14:creationId xmlns:p14="http://schemas.microsoft.com/office/powerpoint/2010/main" val="1895815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Quick Check</a:t>
            </a:r>
          </a:p>
        </p:txBody>
      </p:sp>
      <p:sp>
        <p:nvSpPr>
          <p:cNvPr id="3" name="Content Placeholder 2"/>
          <p:cNvSpPr>
            <a:spLocks noGrp="1"/>
          </p:cNvSpPr>
          <p:nvPr>
            <p:ph idx="1"/>
          </p:nvPr>
        </p:nvSpPr>
        <p:spPr>
          <a:xfrm>
            <a:off x="5183188" y="1447801"/>
            <a:ext cx="5865812" cy="3590924"/>
          </a:xfrm>
        </p:spPr>
        <p:txBody>
          <a:bodyPr>
            <a:normAutofit/>
          </a:bodyPr>
          <a:lstStyle/>
          <a:p>
            <a:r>
              <a:rPr lang="en-US" sz="2800" dirty="0"/>
              <a:t>Are any adjustments correctable?</a:t>
            </a:r>
          </a:p>
          <a:p>
            <a:r>
              <a:rPr lang="en-US" sz="2800" dirty="0"/>
              <a:t>Some adjustments can occur based on another reporting entity’s data. Do you need to contact another LEA? </a:t>
            </a:r>
          </a:p>
          <a:p>
            <a:r>
              <a:rPr lang="en-US" sz="2800" dirty="0"/>
              <a:t>FTE Adjustment Reports should be checked regularly and frequently even when your data hasn’t changed.</a:t>
            </a:r>
          </a:p>
        </p:txBody>
      </p:sp>
      <p:sp>
        <p:nvSpPr>
          <p:cNvPr id="4" name="Text Placeholder 3"/>
          <p:cNvSpPr>
            <a:spLocks noGrp="1"/>
          </p:cNvSpPr>
          <p:nvPr>
            <p:ph type="body" sz="half" idx="2"/>
          </p:nvPr>
        </p:nvSpPr>
        <p:spPr>
          <a:xfrm>
            <a:off x="839788" y="2057400"/>
            <a:ext cx="3932237" cy="3076575"/>
          </a:xfrm>
        </p:spPr>
        <p:txBody>
          <a:bodyPr>
            <a:noAutofit/>
          </a:bodyPr>
          <a:lstStyle/>
          <a:p>
            <a:r>
              <a:rPr lang="en-US" sz="2400" dirty="0"/>
              <a:t>The FTE Adjustment Report contains codes that indicate an adjustment to a student’s FTE. Some codes indicate situations that could be corrected which can result in an increased FTE. Some situations cannot be corrected.</a:t>
            </a:r>
          </a:p>
        </p:txBody>
      </p:sp>
      <p:sp>
        <p:nvSpPr>
          <p:cNvPr id="5" name="Slide Number Placeholder 4"/>
          <p:cNvSpPr>
            <a:spLocks noGrp="1"/>
          </p:cNvSpPr>
          <p:nvPr>
            <p:ph type="sldNum" sz="quarter" idx="12"/>
          </p:nvPr>
        </p:nvSpPr>
        <p:spPr/>
        <p:txBody>
          <a:bodyPr/>
          <a:lstStyle/>
          <a:p>
            <a:fld id="{1BC7DB03-7057-184B-9DF0-B5FFC5E3886A}" type="slidenum">
              <a:rPr lang="en-US" smtClean="0"/>
              <a:t>42</a:t>
            </a:fld>
            <a:endParaRPr lang="en-US"/>
          </a:p>
        </p:txBody>
      </p:sp>
    </p:spTree>
    <p:extLst>
      <p:ext uri="{BB962C8B-B14F-4D97-AF65-F5344CB8AC3E}">
        <p14:creationId xmlns:p14="http://schemas.microsoft.com/office/powerpoint/2010/main" val="2906555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1757681"/>
            <a:ext cx="9144000" cy="3718560"/>
          </a:xfrm>
        </p:spPr>
        <p:txBody>
          <a:bodyPr/>
          <a:lstStyle/>
          <a:p>
            <a:r>
              <a:rPr lang="en-US" b="1" dirty="0"/>
              <a:t>Understanding the FTE Detail Report and Integrating the Partial Enrollment Funded Gifted Student Report </a:t>
            </a:r>
          </a:p>
        </p:txBody>
      </p:sp>
      <p:sp>
        <p:nvSpPr>
          <p:cNvPr id="5" name="Slide Number Placeholder 4"/>
          <p:cNvSpPr>
            <a:spLocks noGrp="1"/>
          </p:cNvSpPr>
          <p:nvPr>
            <p:ph type="sldNum" sz="quarter" idx="12"/>
          </p:nvPr>
        </p:nvSpPr>
        <p:spPr/>
        <p:txBody>
          <a:bodyPr/>
          <a:lstStyle/>
          <a:p>
            <a:fld id="{1BC7DB03-7057-184B-9DF0-B5FFC5E3886A}" type="slidenum">
              <a:rPr lang="en-US" smtClean="0"/>
              <a:t>43</a:t>
            </a:fld>
            <a:endParaRPr lang="en-US"/>
          </a:p>
        </p:txBody>
      </p:sp>
    </p:spTree>
    <p:extLst>
      <p:ext uri="{BB962C8B-B14F-4D97-AF65-F5344CB8AC3E}">
        <p14:creationId xmlns:p14="http://schemas.microsoft.com/office/powerpoint/2010/main" val="2818706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F53A67-04D5-734F-45EF-B48C60D7F5A0}"/>
              </a:ext>
            </a:extLst>
          </p:cNvPr>
          <p:cNvPicPr>
            <a:picLocks noChangeAspect="1"/>
          </p:cNvPicPr>
          <p:nvPr/>
        </p:nvPicPr>
        <p:blipFill rotWithShape="1">
          <a:blip r:embed="rId3"/>
          <a:srcRect b="30931"/>
          <a:stretch/>
        </p:blipFill>
        <p:spPr>
          <a:xfrm>
            <a:off x="893520" y="1513840"/>
            <a:ext cx="10404960" cy="1545009"/>
          </a:xfrm>
          <a:prstGeom prst="rect">
            <a:avLst/>
          </a:prstGeom>
          <a:ln>
            <a:solidFill>
              <a:schemeClr val="tx1"/>
            </a:solidFill>
          </a:ln>
        </p:spPr>
      </p:pic>
      <p:sp>
        <p:nvSpPr>
          <p:cNvPr id="2" name="Title 1"/>
          <p:cNvSpPr>
            <a:spLocks noGrp="1"/>
          </p:cNvSpPr>
          <p:nvPr>
            <p:ph type="title"/>
          </p:nvPr>
        </p:nvSpPr>
        <p:spPr/>
        <p:txBody>
          <a:bodyPr/>
          <a:lstStyle/>
          <a:p>
            <a:r>
              <a:rPr lang="en-US" b="1" dirty="0"/>
              <a:t>Prepare the FTE Detail Report</a:t>
            </a:r>
          </a:p>
        </p:txBody>
      </p:sp>
      <p:sp>
        <p:nvSpPr>
          <p:cNvPr id="3" name="Content Placeholder 2"/>
          <p:cNvSpPr>
            <a:spLocks noGrp="1"/>
          </p:cNvSpPr>
          <p:nvPr>
            <p:ph idx="1"/>
          </p:nvPr>
        </p:nvSpPr>
        <p:spPr>
          <a:xfrm>
            <a:off x="838200" y="1513840"/>
            <a:ext cx="10515600" cy="4419599"/>
          </a:xfrm>
        </p:spPr>
        <p:txBody>
          <a:bodyPr/>
          <a:lstStyle/>
          <a:p>
            <a:pPr marL="0" indent="0">
              <a:buNone/>
            </a:pPr>
            <a:endParaRPr lang="en-US" sz="3200" dirty="0"/>
          </a:p>
          <a:p>
            <a:endParaRPr lang="en-US" sz="3200" dirty="0"/>
          </a:p>
          <a:p>
            <a:endParaRPr lang="en-US" sz="3200" dirty="0"/>
          </a:p>
          <a:p>
            <a:r>
              <a:rPr lang="en-US" sz="3200" dirty="0"/>
              <a:t>Select Header Row and Wrap Text</a:t>
            </a:r>
          </a:p>
          <a:p>
            <a:r>
              <a:rPr lang="en-US" sz="3200" dirty="0"/>
              <a:t>Freeze Top Row</a:t>
            </a:r>
          </a:p>
          <a:p>
            <a:r>
              <a:rPr lang="en-US" sz="3200" dirty="0"/>
              <a:t>Justify column width</a:t>
            </a:r>
          </a:p>
          <a:p>
            <a:r>
              <a:rPr lang="en-US" sz="3200" dirty="0"/>
              <a:t>Apply Filters</a:t>
            </a:r>
          </a:p>
          <a:p>
            <a:r>
              <a:rPr lang="en-US" sz="3200" dirty="0"/>
              <a:t>Better yet, use your macro! </a:t>
            </a:r>
          </a:p>
          <a:p>
            <a:pPr marL="0" indent="0">
              <a:buNone/>
            </a:pPr>
            <a:r>
              <a:rPr lang="en-US" dirty="0">
                <a:solidFill>
                  <a:srgbClr val="FF0000"/>
                </a:solidFill>
              </a:rPr>
              <a:t>	</a:t>
            </a:r>
          </a:p>
        </p:txBody>
      </p:sp>
      <p:sp>
        <p:nvSpPr>
          <p:cNvPr id="4" name="Slide Number Placeholder 3"/>
          <p:cNvSpPr>
            <a:spLocks noGrp="1"/>
          </p:cNvSpPr>
          <p:nvPr>
            <p:ph type="sldNum" sz="quarter" idx="12"/>
          </p:nvPr>
        </p:nvSpPr>
        <p:spPr/>
        <p:txBody>
          <a:bodyPr/>
          <a:lstStyle/>
          <a:p>
            <a:fld id="{1BC7DB03-7057-184B-9DF0-B5FFC5E3886A}" type="slidenum">
              <a:rPr lang="en-US" smtClean="0"/>
              <a:t>44</a:t>
            </a:fld>
            <a:endParaRPr lang="en-US"/>
          </a:p>
        </p:txBody>
      </p:sp>
      <p:sp>
        <p:nvSpPr>
          <p:cNvPr id="5" name="Rectangle 4">
            <a:extLst>
              <a:ext uri="{FF2B5EF4-FFF2-40B4-BE49-F238E27FC236}">
                <a16:creationId xmlns:a16="http://schemas.microsoft.com/office/drawing/2014/main" id="{3B955C5B-02F6-25ED-B710-D2015F15D53A}"/>
              </a:ext>
            </a:extLst>
          </p:cNvPr>
          <p:cNvSpPr/>
          <p:nvPr/>
        </p:nvSpPr>
        <p:spPr>
          <a:xfrm>
            <a:off x="893519" y="2713486"/>
            <a:ext cx="2199001" cy="345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2CBE99-2482-A9C9-131B-0B55DF163147}"/>
              </a:ext>
            </a:extLst>
          </p:cNvPr>
          <p:cNvSpPr/>
          <p:nvPr/>
        </p:nvSpPr>
        <p:spPr>
          <a:xfrm>
            <a:off x="893520" y="2052320"/>
            <a:ext cx="2199000" cy="345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370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55857"/>
          </a:xfrm>
        </p:spPr>
        <p:txBody>
          <a:bodyPr/>
          <a:lstStyle/>
          <a:p>
            <a:r>
              <a:rPr lang="en-US" b="1" dirty="0"/>
              <a:t>FTE Detail Report</a:t>
            </a:r>
            <a:endParaRPr lang="en-US" b="1" dirty="0">
              <a:solidFill>
                <a:srgbClr val="FF0000"/>
              </a:solidFill>
            </a:endParaRPr>
          </a:p>
        </p:txBody>
      </p:sp>
      <p:sp>
        <p:nvSpPr>
          <p:cNvPr id="3" name="Content Placeholder 2"/>
          <p:cNvSpPr>
            <a:spLocks noGrp="1"/>
          </p:cNvSpPr>
          <p:nvPr>
            <p:ph idx="1"/>
          </p:nvPr>
        </p:nvSpPr>
        <p:spPr>
          <a:xfrm>
            <a:off x="838199" y="1797627"/>
            <a:ext cx="10352810" cy="3865418"/>
          </a:xfrm>
        </p:spPr>
        <p:txBody>
          <a:bodyPr/>
          <a:lstStyle/>
          <a:p>
            <a:pPr marL="0" indent="0">
              <a:buNone/>
            </a:pPr>
            <a:r>
              <a:rPr lang="en-US" sz="3200" dirty="0"/>
              <a:t>Contains student FTE data with related EMIS data</a:t>
            </a:r>
          </a:p>
          <a:p>
            <a:pPr lvl="1"/>
            <a:r>
              <a:rPr lang="en-US" sz="2800" dirty="0"/>
              <a:t>All FTE Detail Report data should be reviewed for accuracy</a:t>
            </a:r>
          </a:p>
          <a:p>
            <a:pPr lvl="1"/>
            <a:r>
              <a:rPr lang="en-US" sz="2800" dirty="0"/>
              <a:t>Data issues can exist that do not generate errors</a:t>
            </a:r>
          </a:p>
          <a:p>
            <a:pPr lvl="2"/>
            <a:r>
              <a:rPr lang="en-US" sz="2400" dirty="0"/>
              <a:t>When a student has no FTE adjustment, their base FTE, weighted funding elements, or other data could still be incorrect </a:t>
            </a:r>
          </a:p>
          <a:p>
            <a:pPr lvl="1"/>
            <a:r>
              <a:rPr lang="en-US" sz="2800" dirty="0"/>
              <a:t>In the upcoming slides we will discuss the data elements contained in the report and suggest ways to verify the data</a:t>
            </a:r>
          </a:p>
          <a:p>
            <a:pPr lvl="1"/>
            <a:r>
              <a:rPr lang="en-US" sz="2800" dirty="0"/>
              <a:t>We will also briefly discuss the (FTED-006) Partial Enrollment Funded Gifted Report in this section</a:t>
            </a:r>
          </a:p>
        </p:txBody>
      </p:sp>
      <p:sp>
        <p:nvSpPr>
          <p:cNvPr id="4" name="Slide Number Placeholder 3"/>
          <p:cNvSpPr>
            <a:spLocks noGrp="1"/>
          </p:cNvSpPr>
          <p:nvPr>
            <p:ph type="sldNum" sz="quarter" idx="12"/>
          </p:nvPr>
        </p:nvSpPr>
        <p:spPr/>
        <p:txBody>
          <a:bodyPr/>
          <a:lstStyle/>
          <a:p>
            <a:fld id="{1BC7DB03-7057-184B-9DF0-B5FFC5E3886A}" type="slidenum">
              <a:rPr lang="en-US" smtClean="0"/>
              <a:t>45</a:t>
            </a:fld>
            <a:endParaRPr lang="en-US"/>
          </a:p>
        </p:txBody>
      </p:sp>
    </p:spTree>
    <p:extLst>
      <p:ext uri="{BB962C8B-B14F-4D97-AF65-F5344CB8AC3E}">
        <p14:creationId xmlns:p14="http://schemas.microsoft.com/office/powerpoint/2010/main" val="60750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8800" y="297466"/>
            <a:ext cx="9797551" cy="593291"/>
          </a:xfrm>
        </p:spPr>
        <p:txBody>
          <a:bodyPr/>
          <a:lstStyle/>
          <a:p>
            <a:r>
              <a:rPr lang="en-US" b="1" dirty="0"/>
              <a:t>FTE Report Row by Row</a:t>
            </a:r>
            <a:endParaRPr lang="en-US" b="1" dirty="0">
              <a:solidFill>
                <a:srgbClr val="FF0000"/>
              </a:solidFill>
            </a:endParaRPr>
          </a:p>
        </p:txBody>
      </p:sp>
      <p:sp>
        <p:nvSpPr>
          <p:cNvPr id="6" name="Content Placeholder 5"/>
          <p:cNvSpPr>
            <a:spLocks noGrp="1"/>
          </p:cNvSpPr>
          <p:nvPr>
            <p:ph idx="1"/>
          </p:nvPr>
        </p:nvSpPr>
        <p:spPr>
          <a:xfrm>
            <a:off x="558800" y="958416"/>
            <a:ext cx="9797551" cy="5076485"/>
          </a:xfrm>
        </p:spPr>
        <p:txBody>
          <a:bodyPr>
            <a:normAutofit fontScale="92500"/>
          </a:bodyPr>
          <a:lstStyle/>
          <a:p>
            <a:pPr marL="0" indent="0">
              <a:buNone/>
            </a:pPr>
            <a:r>
              <a:rPr lang="en-US" sz="3200" dirty="0"/>
              <a:t>Students can have multiple dated rows on the FTE Reports because of changes to their EMIS data </a:t>
            </a:r>
          </a:p>
          <a:p>
            <a:pPr lvl="1"/>
            <a:r>
              <a:rPr lang="en-US" sz="2800" dirty="0"/>
              <a:t>Additional rows for a student can be generated for changes such as,</a:t>
            </a:r>
          </a:p>
          <a:p>
            <a:pPr lvl="2"/>
            <a:r>
              <a:rPr lang="en-US" sz="2400" dirty="0"/>
              <a:t>Enrollment</a:t>
            </a:r>
          </a:p>
          <a:p>
            <a:pPr lvl="2"/>
            <a:r>
              <a:rPr lang="en-US" sz="2400" dirty="0"/>
              <a:t>Weighted factors</a:t>
            </a:r>
          </a:p>
          <a:p>
            <a:pPr lvl="2"/>
            <a:r>
              <a:rPr lang="en-US" sz="2400" dirty="0"/>
              <a:t>Attending situation </a:t>
            </a:r>
          </a:p>
          <a:p>
            <a:pPr lvl="2"/>
            <a:r>
              <a:rPr lang="en-US" sz="2400" dirty="0"/>
              <a:t>Calendar </a:t>
            </a:r>
          </a:p>
          <a:p>
            <a:pPr lvl="2"/>
            <a:r>
              <a:rPr lang="en-US" sz="2400" dirty="0"/>
              <a:t>Grade level </a:t>
            </a:r>
          </a:p>
          <a:p>
            <a:pPr lvl="2"/>
            <a:r>
              <a:rPr lang="en-US" sz="2400" dirty="0"/>
              <a:t>Building </a:t>
            </a:r>
          </a:p>
          <a:p>
            <a:pPr lvl="1"/>
            <a:r>
              <a:rPr lang="en-US" sz="2800" dirty="0"/>
              <a:t>A Base FTE is calculated for each row of data that contains a specific start and end date (see Columns N and O), and an FTE Fund Pattern Code is assigned to each row </a:t>
            </a:r>
          </a:p>
          <a:p>
            <a:pPr lvl="1"/>
            <a:r>
              <a:rPr lang="en-US" sz="2800" dirty="0"/>
              <a:t>FTE Adjustments can be made to any specific row of data</a:t>
            </a:r>
          </a:p>
          <a:p>
            <a:pPr marL="457200" lvl="1" indent="0">
              <a:buNone/>
            </a:pPr>
            <a:endParaRPr lang="en-US" sz="2800" dirty="0"/>
          </a:p>
          <a:p>
            <a:pPr marL="0" indent="0">
              <a:buNone/>
            </a:pPr>
            <a:endParaRPr lang="en-US" dirty="0"/>
          </a:p>
        </p:txBody>
      </p:sp>
      <p:sp>
        <p:nvSpPr>
          <p:cNvPr id="2" name="Slide Number Placeholder 1"/>
          <p:cNvSpPr>
            <a:spLocks noGrp="1"/>
          </p:cNvSpPr>
          <p:nvPr>
            <p:ph type="sldNum" sz="quarter" idx="12"/>
          </p:nvPr>
        </p:nvSpPr>
        <p:spPr/>
        <p:txBody>
          <a:bodyPr/>
          <a:lstStyle/>
          <a:p>
            <a:fld id="{1BC7DB03-7057-184B-9DF0-B5FFC5E3886A}" type="slidenum">
              <a:rPr lang="en-US" smtClean="0"/>
              <a:t>46</a:t>
            </a:fld>
            <a:endParaRPr lang="en-US"/>
          </a:p>
        </p:txBody>
      </p:sp>
      <p:pic>
        <p:nvPicPr>
          <p:cNvPr id="3" name="Picture 2">
            <a:extLst>
              <a:ext uri="{FF2B5EF4-FFF2-40B4-BE49-F238E27FC236}">
                <a16:creationId xmlns:a16="http://schemas.microsoft.com/office/drawing/2014/main" id="{88DB71A0-D2EC-6B20-E839-C6F53EBE1F4F}"/>
              </a:ext>
            </a:extLst>
          </p:cNvPr>
          <p:cNvPicPr>
            <a:picLocks noChangeAspect="1"/>
          </p:cNvPicPr>
          <p:nvPr/>
        </p:nvPicPr>
        <p:blipFill>
          <a:blip r:embed="rId3"/>
          <a:stretch>
            <a:fillRect/>
          </a:stretch>
        </p:blipFill>
        <p:spPr>
          <a:xfrm>
            <a:off x="10356351" y="823099"/>
            <a:ext cx="1545596" cy="5076485"/>
          </a:xfrm>
          <a:prstGeom prst="rect">
            <a:avLst/>
          </a:prstGeom>
          <a:ln>
            <a:solidFill>
              <a:schemeClr val="tx1"/>
            </a:solidFill>
          </a:ln>
        </p:spPr>
      </p:pic>
      <p:sp>
        <p:nvSpPr>
          <p:cNvPr id="4" name="TextBox 3">
            <a:extLst>
              <a:ext uri="{FF2B5EF4-FFF2-40B4-BE49-F238E27FC236}">
                <a16:creationId xmlns:a16="http://schemas.microsoft.com/office/drawing/2014/main" id="{B4C5389A-71AA-6CC1-BA0F-D7C036BFCF7A}"/>
              </a:ext>
            </a:extLst>
          </p:cNvPr>
          <p:cNvSpPr txBox="1"/>
          <p:nvPr/>
        </p:nvSpPr>
        <p:spPr>
          <a:xfrm>
            <a:off x="4907810" y="2541159"/>
            <a:ext cx="5282536" cy="1200329"/>
          </a:xfrm>
          <a:prstGeom prst="rect">
            <a:avLst/>
          </a:prstGeom>
          <a:noFill/>
          <a:ln>
            <a:solidFill>
              <a:schemeClr val="tx1"/>
            </a:solidFill>
          </a:ln>
        </p:spPr>
        <p:txBody>
          <a:bodyPr wrap="none" rtlCol="0">
            <a:spAutoFit/>
          </a:bodyPr>
          <a:lstStyle/>
          <a:p>
            <a:r>
              <a:rPr lang="en-US" sz="2400" b="1" dirty="0"/>
              <a:t>ENRL START DATE is the latest of the </a:t>
            </a:r>
          </a:p>
          <a:p>
            <a:r>
              <a:rPr lang="en-US" sz="2400" b="1" dirty="0"/>
              <a:t>FS/FD effective start date, FS admission </a:t>
            </a:r>
          </a:p>
          <a:p>
            <a:r>
              <a:rPr lang="en-US" sz="2400" b="1" dirty="0"/>
              <a:t>date, and calendar start date</a:t>
            </a:r>
          </a:p>
        </p:txBody>
      </p:sp>
      <p:cxnSp>
        <p:nvCxnSpPr>
          <p:cNvPr id="8" name="Straight Arrow Connector 7">
            <a:extLst>
              <a:ext uri="{FF2B5EF4-FFF2-40B4-BE49-F238E27FC236}">
                <a16:creationId xmlns:a16="http://schemas.microsoft.com/office/drawing/2014/main" id="{12C75E9F-BA6A-FBE4-A94A-3E299FAFA9B1}"/>
              </a:ext>
            </a:extLst>
          </p:cNvPr>
          <p:cNvCxnSpPr>
            <a:cxnSpLocks/>
          </p:cNvCxnSpPr>
          <p:nvPr/>
        </p:nvCxnSpPr>
        <p:spPr>
          <a:xfrm flipV="1">
            <a:off x="9875520" y="1543886"/>
            <a:ext cx="480831" cy="9972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368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7DD7C9-B691-FA5B-AF44-56ACF0BA24DB}"/>
              </a:ext>
            </a:extLst>
          </p:cNvPr>
          <p:cNvPicPr>
            <a:picLocks noChangeAspect="1"/>
          </p:cNvPicPr>
          <p:nvPr/>
        </p:nvPicPr>
        <p:blipFill>
          <a:blip r:embed="rId3"/>
          <a:stretch>
            <a:fillRect/>
          </a:stretch>
        </p:blipFill>
        <p:spPr>
          <a:xfrm>
            <a:off x="1107105" y="2501740"/>
            <a:ext cx="9587345" cy="2885777"/>
          </a:xfrm>
          <a:prstGeom prst="rect">
            <a:avLst/>
          </a:prstGeom>
          <a:ln>
            <a:solidFill>
              <a:schemeClr val="tx1"/>
            </a:solidFill>
          </a:ln>
        </p:spPr>
      </p:pic>
      <p:sp>
        <p:nvSpPr>
          <p:cNvPr id="2" name="Title 1">
            <a:extLst>
              <a:ext uri="{FF2B5EF4-FFF2-40B4-BE49-F238E27FC236}">
                <a16:creationId xmlns:a16="http://schemas.microsoft.com/office/drawing/2014/main" id="{E5F5FAE1-42F1-4CFE-8EF5-FCCAB119D6B9}"/>
              </a:ext>
            </a:extLst>
          </p:cNvPr>
          <p:cNvSpPr>
            <a:spLocks noGrp="1"/>
          </p:cNvSpPr>
          <p:nvPr>
            <p:ph type="title"/>
          </p:nvPr>
        </p:nvSpPr>
        <p:spPr>
          <a:xfrm>
            <a:off x="838200" y="365125"/>
            <a:ext cx="10515600" cy="961764"/>
          </a:xfrm>
        </p:spPr>
        <p:txBody>
          <a:bodyPr/>
          <a:lstStyle/>
          <a:p>
            <a:r>
              <a:rPr lang="en-US" b="1" dirty="0"/>
              <a:t>FTE Detail Report Column by Column (A-L) </a:t>
            </a:r>
          </a:p>
        </p:txBody>
      </p:sp>
      <p:sp>
        <p:nvSpPr>
          <p:cNvPr id="4" name="Slide Number Placeholder 3">
            <a:extLst>
              <a:ext uri="{FF2B5EF4-FFF2-40B4-BE49-F238E27FC236}">
                <a16:creationId xmlns:a16="http://schemas.microsoft.com/office/drawing/2014/main" id="{80970F3F-0065-4C1A-8359-3CEE5F8CB3E6}"/>
              </a:ext>
            </a:extLst>
          </p:cNvPr>
          <p:cNvSpPr>
            <a:spLocks noGrp="1"/>
          </p:cNvSpPr>
          <p:nvPr>
            <p:ph type="sldNum" sz="quarter" idx="12"/>
          </p:nvPr>
        </p:nvSpPr>
        <p:spPr/>
        <p:txBody>
          <a:bodyPr/>
          <a:lstStyle/>
          <a:p>
            <a:fld id="{1BC7DB03-7057-184B-9DF0-B5FFC5E3886A}" type="slidenum">
              <a:rPr lang="en-US" smtClean="0"/>
              <a:t>47</a:t>
            </a:fld>
            <a:endParaRPr lang="en-US"/>
          </a:p>
        </p:txBody>
      </p:sp>
      <p:sp>
        <p:nvSpPr>
          <p:cNvPr id="6" name="TextBox 5">
            <a:extLst>
              <a:ext uri="{FF2B5EF4-FFF2-40B4-BE49-F238E27FC236}">
                <a16:creationId xmlns:a16="http://schemas.microsoft.com/office/drawing/2014/main" id="{56B7B56F-7C34-4BB2-9E48-96CFB3A9D6BE}"/>
              </a:ext>
            </a:extLst>
          </p:cNvPr>
          <p:cNvSpPr txBox="1"/>
          <p:nvPr/>
        </p:nvSpPr>
        <p:spPr>
          <a:xfrm>
            <a:off x="380822" y="1752848"/>
            <a:ext cx="4292072" cy="461665"/>
          </a:xfrm>
          <a:prstGeom prst="rect">
            <a:avLst/>
          </a:prstGeom>
          <a:solidFill>
            <a:schemeClr val="bg1"/>
          </a:solidFill>
          <a:ln>
            <a:solidFill>
              <a:schemeClr val="tx1"/>
            </a:solidFill>
          </a:ln>
        </p:spPr>
        <p:txBody>
          <a:bodyPr wrap="none" rtlCol="0">
            <a:spAutoFit/>
          </a:bodyPr>
          <a:lstStyle/>
          <a:p>
            <a:r>
              <a:rPr lang="en-US" sz="2400" b="1" dirty="0"/>
              <a:t>IRNs of LEA receiving the report </a:t>
            </a:r>
          </a:p>
        </p:txBody>
      </p:sp>
      <p:cxnSp>
        <p:nvCxnSpPr>
          <p:cNvPr id="8" name="Straight Arrow Connector 7">
            <a:extLst>
              <a:ext uri="{FF2B5EF4-FFF2-40B4-BE49-F238E27FC236}">
                <a16:creationId xmlns:a16="http://schemas.microsoft.com/office/drawing/2014/main" id="{1E399E37-E3BD-4053-ACE0-7A8C737FF500}"/>
              </a:ext>
            </a:extLst>
          </p:cNvPr>
          <p:cNvCxnSpPr>
            <a:cxnSpLocks/>
            <a:stCxn id="6" idx="2"/>
          </p:cNvCxnSpPr>
          <p:nvPr/>
        </p:nvCxnSpPr>
        <p:spPr>
          <a:xfrm flipH="1">
            <a:off x="1706880" y="2214513"/>
            <a:ext cx="819978" cy="7908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3476731-7D45-4401-BB7B-51533E469335}"/>
              </a:ext>
            </a:extLst>
          </p:cNvPr>
          <p:cNvSpPr txBox="1"/>
          <p:nvPr/>
        </p:nvSpPr>
        <p:spPr>
          <a:xfrm>
            <a:off x="637533" y="4922604"/>
            <a:ext cx="7100405" cy="1569660"/>
          </a:xfrm>
          <a:prstGeom prst="rect">
            <a:avLst/>
          </a:prstGeom>
          <a:solidFill>
            <a:schemeClr val="bg1"/>
          </a:solidFill>
          <a:ln>
            <a:solidFill>
              <a:schemeClr val="tx1"/>
            </a:solidFill>
          </a:ln>
        </p:spPr>
        <p:txBody>
          <a:bodyPr wrap="none" rtlCol="0">
            <a:spAutoFit/>
          </a:bodyPr>
          <a:lstStyle/>
          <a:p>
            <a:r>
              <a:rPr lang="en-US" sz="2400" b="1" dirty="0"/>
              <a:t>Severity Code (See FTE Adjustment report for C and F)</a:t>
            </a:r>
          </a:p>
          <a:p>
            <a:r>
              <a:rPr lang="en-US" sz="2400" b="1" dirty="0"/>
              <a:t>I – Informational </a:t>
            </a:r>
          </a:p>
          <a:p>
            <a:r>
              <a:rPr lang="en-US" sz="2400" b="1" dirty="0"/>
              <a:t>C – Critical – Adjusted FTE is reduced but not to zero</a:t>
            </a:r>
          </a:p>
          <a:p>
            <a:r>
              <a:rPr lang="en-US" sz="2400" b="1" dirty="0"/>
              <a:t>F – Fatal – Adjusted FTE is reduced to zero </a:t>
            </a:r>
          </a:p>
        </p:txBody>
      </p:sp>
      <p:cxnSp>
        <p:nvCxnSpPr>
          <p:cNvPr id="13" name="Straight Arrow Connector 12">
            <a:extLst>
              <a:ext uri="{FF2B5EF4-FFF2-40B4-BE49-F238E27FC236}">
                <a16:creationId xmlns:a16="http://schemas.microsoft.com/office/drawing/2014/main" id="{D85D24A6-AD45-41C1-85BD-B94B84F31E8C}"/>
              </a:ext>
            </a:extLst>
          </p:cNvPr>
          <p:cNvCxnSpPr>
            <a:cxnSpLocks/>
          </p:cNvCxnSpPr>
          <p:nvPr/>
        </p:nvCxnSpPr>
        <p:spPr>
          <a:xfrm flipH="1" flipV="1">
            <a:off x="2966720" y="4206240"/>
            <a:ext cx="316807" cy="7163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BF78F6B-7DEC-4BD0-9762-BDCE51597410}"/>
              </a:ext>
            </a:extLst>
          </p:cNvPr>
          <p:cNvSpPr txBox="1"/>
          <p:nvPr/>
        </p:nvSpPr>
        <p:spPr>
          <a:xfrm>
            <a:off x="9084887" y="4694518"/>
            <a:ext cx="2864310" cy="830997"/>
          </a:xfrm>
          <a:prstGeom prst="rect">
            <a:avLst/>
          </a:prstGeom>
          <a:solidFill>
            <a:schemeClr val="bg1"/>
          </a:solidFill>
          <a:ln>
            <a:solidFill>
              <a:schemeClr val="tx1"/>
            </a:solidFill>
          </a:ln>
        </p:spPr>
        <p:txBody>
          <a:bodyPr wrap="none" rtlCol="0">
            <a:spAutoFit/>
          </a:bodyPr>
          <a:lstStyle/>
          <a:p>
            <a:r>
              <a:rPr lang="en-US" sz="2400" b="1" dirty="0"/>
              <a:t>LEA IRN is the IRN of </a:t>
            </a:r>
          </a:p>
          <a:p>
            <a:r>
              <a:rPr lang="en-US" sz="2400" b="1" dirty="0"/>
              <a:t>the educating entity</a:t>
            </a:r>
          </a:p>
        </p:txBody>
      </p:sp>
      <p:cxnSp>
        <p:nvCxnSpPr>
          <p:cNvPr id="18" name="Straight Arrow Connector 17">
            <a:extLst>
              <a:ext uri="{FF2B5EF4-FFF2-40B4-BE49-F238E27FC236}">
                <a16:creationId xmlns:a16="http://schemas.microsoft.com/office/drawing/2014/main" id="{81322C93-0396-417E-A7EA-A292BB20D8FC}"/>
              </a:ext>
            </a:extLst>
          </p:cNvPr>
          <p:cNvCxnSpPr>
            <a:cxnSpLocks/>
          </p:cNvCxnSpPr>
          <p:nvPr/>
        </p:nvCxnSpPr>
        <p:spPr>
          <a:xfrm flipH="1" flipV="1">
            <a:off x="8610600" y="3870960"/>
            <a:ext cx="1082040" cy="8235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D7DF143-9E8D-3764-BC95-AAB55532FD97}"/>
              </a:ext>
            </a:extLst>
          </p:cNvPr>
          <p:cNvSpPr txBox="1"/>
          <p:nvPr/>
        </p:nvSpPr>
        <p:spPr>
          <a:xfrm>
            <a:off x="5001237" y="1193238"/>
            <a:ext cx="6270627" cy="1200329"/>
          </a:xfrm>
          <a:prstGeom prst="rect">
            <a:avLst/>
          </a:prstGeom>
          <a:noFill/>
          <a:ln>
            <a:solidFill>
              <a:schemeClr val="tx1"/>
            </a:solidFill>
          </a:ln>
        </p:spPr>
        <p:txBody>
          <a:bodyPr wrap="none" rtlCol="0">
            <a:spAutoFit/>
          </a:bodyPr>
          <a:lstStyle/>
          <a:p>
            <a:r>
              <a:rPr lang="en-US" sz="2400" b="1" dirty="0"/>
              <a:t>“Not Available” can appear for students your </a:t>
            </a:r>
          </a:p>
          <a:p>
            <a:r>
              <a:rPr lang="en-US" sz="2400" b="1" dirty="0"/>
              <a:t>LEA is not reporting to EMIS but whose funding </a:t>
            </a:r>
          </a:p>
          <a:p>
            <a:r>
              <a:rPr lang="en-US" sz="2400" b="1" dirty="0"/>
              <a:t>flows through your district</a:t>
            </a:r>
          </a:p>
        </p:txBody>
      </p:sp>
      <p:cxnSp>
        <p:nvCxnSpPr>
          <p:cNvPr id="21" name="Straight Arrow Connector 20">
            <a:extLst>
              <a:ext uri="{FF2B5EF4-FFF2-40B4-BE49-F238E27FC236}">
                <a16:creationId xmlns:a16="http://schemas.microsoft.com/office/drawing/2014/main" id="{484CAD3F-C317-A570-454D-764275F4BBFA}"/>
              </a:ext>
            </a:extLst>
          </p:cNvPr>
          <p:cNvCxnSpPr>
            <a:cxnSpLocks/>
          </p:cNvCxnSpPr>
          <p:nvPr/>
        </p:nvCxnSpPr>
        <p:spPr>
          <a:xfrm flipH="1">
            <a:off x="6689895" y="2393567"/>
            <a:ext cx="1224745" cy="12843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29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0610"/>
          </a:xfrm>
        </p:spPr>
        <p:txBody>
          <a:bodyPr/>
          <a:lstStyle/>
          <a:p>
            <a:r>
              <a:rPr lang="en-US" b="1" dirty="0"/>
              <a:t>FTE Fund Pattern Codes – Column M </a:t>
            </a:r>
          </a:p>
        </p:txBody>
      </p:sp>
      <p:sp>
        <p:nvSpPr>
          <p:cNvPr id="3" name="Content Placeholder 2"/>
          <p:cNvSpPr>
            <a:spLocks noGrp="1"/>
          </p:cNvSpPr>
          <p:nvPr>
            <p:ph idx="1"/>
          </p:nvPr>
        </p:nvSpPr>
        <p:spPr>
          <a:xfrm>
            <a:off x="2234045" y="1330036"/>
            <a:ext cx="9663546" cy="4675909"/>
          </a:xfrm>
        </p:spPr>
        <p:txBody>
          <a:bodyPr>
            <a:normAutofit/>
          </a:bodyPr>
          <a:lstStyle/>
          <a:p>
            <a:r>
              <a:rPr lang="en-US" dirty="0"/>
              <a:t>EMIS data as reported or as derived are used in determining the FTE Fund Pattern Code which indicates the flow of funding for that specific row of data</a:t>
            </a:r>
          </a:p>
          <a:p>
            <a:pPr lvl="1"/>
            <a:r>
              <a:rPr lang="en-US" sz="2800" dirty="0"/>
              <a:t>Another LEAs data can be used for students appearing on your report</a:t>
            </a:r>
          </a:p>
          <a:p>
            <a:r>
              <a:rPr lang="en-US" dirty="0"/>
              <a:t>It is possible for one student to have more than one FTE Fund Pattern Code assignment when that student has multiple rows</a:t>
            </a:r>
          </a:p>
          <a:p>
            <a:r>
              <a:rPr lang="en-US" dirty="0"/>
              <a:t>With recent changes to the funding model, certain situations allow funding to flow directly to the educating entity, some FTE Fund Pattern Codes may no longer appear on your report such as open enrolled out students</a:t>
            </a:r>
          </a:p>
        </p:txBody>
      </p:sp>
      <p:sp>
        <p:nvSpPr>
          <p:cNvPr id="4" name="Slide Number Placeholder 3"/>
          <p:cNvSpPr>
            <a:spLocks noGrp="1"/>
          </p:cNvSpPr>
          <p:nvPr>
            <p:ph type="sldNum" sz="quarter" idx="12"/>
          </p:nvPr>
        </p:nvSpPr>
        <p:spPr/>
        <p:txBody>
          <a:bodyPr/>
          <a:lstStyle/>
          <a:p>
            <a:fld id="{1BC7DB03-7057-184B-9DF0-B5FFC5E3886A}" type="slidenum">
              <a:rPr lang="en-US" smtClean="0"/>
              <a:t>48</a:t>
            </a:fld>
            <a:endParaRPr lang="en-US"/>
          </a:p>
        </p:txBody>
      </p:sp>
      <p:pic>
        <p:nvPicPr>
          <p:cNvPr id="7" name="Picture 6">
            <a:extLst>
              <a:ext uri="{FF2B5EF4-FFF2-40B4-BE49-F238E27FC236}">
                <a16:creationId xmlns:a16="http://schemas.microsoft.com/office/drawing/2014/main" id="{4521A423-2A0D-43AA-36E4-A364A373F49F}"/>
              </a:ext>
            </a:extLst>
          </p:cNvPr>
          <p:cNvPicPr>
            <a:picLocks noChangeAspect="1"/>
          </p:cNvPicPr>
          <p:nvPr/>
        </p:nvPicPr>
        <p:blipFill>
          <a:blip r:embed="rId3"/>
          <a:stretch>
            <a:fillRect/>
          </a:stretch>
        </p:blipFill>
        <p:spPr>
          <a:xfrm>
            <a:off x="1179554" y="1129159"/>
            <a:ext cx="761006" cy="5363715"/>
          </a:xfrm>
          <a:prstGeom prst="rect">
            <a:avLst/>
          </a:prstGeom>
          <a:ln>
            <a:solidFill>
              <a:schemeClr val="tx1"/>
            </a:solidFill>
          </a:ln>
        </p:spPr>
      </p:pic>
    </p:spTree>
    <p:extLst>
      <p:ext uri="{BB962C8B-B14F-4D97-AF65-F5344CB8AC3E}">
        <p14:creationId xmlns:p14="http://schemas.microsoft.com/office/powerpoint/2010/main" val="21273938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4748"/>
          </a:xfrm>
        </p:spPr>
        <p:txBody>
          <a:bodyPr/>
          <a:lstStyle/>
          <a:p>
            <a:r>
              <a:rPr lang="en-US" b="1" dirty="0"/>
              <a:t>DOR and Inclusion Codes – Columns V and AG</a:t>
            </a:r>
          </a:p>
        </p:txBody>
      </p:sp>
      <p:sp>
        <p:nvSpPr>
          <p:cNvPr id="3" name="Content Placeholder 2"/>
          <p:cNvSpPr>
            <a:spLocks noGrp="1"/>
          </p:cNvSpPr>
          <p:nvPr>
            <p:ph idx="1"/>
          </p:nvPr>
        </p:nvSpPr>
        <p:spPr>
          <a:xfrm>
            <a:off x="3726425" y="1130710"/>
            <a:ext cx="8200103" cy="5046253"/>
          </a:xfrm>
        </p:spPr>
        <p:txBody>
          <a:bodyPr/>
          <a:lstStyle/>
          <a:p>
            <a:r>
              <a:rPr lang="en-US" sz="3200" dirty="0"/>
              <a:t>FULL – The full FTE is included in the ADM of the district receiving the report</a:t>
            </a:r>
          </a:p>
          <a:p>
            <a:r>
              <a:rPr lang="en-US" sz="3200" dirty="0"/>
              <a:t>PART – A portion of the FTE is included in the ADM of the district receiving the report (Resident Student at JVS)</a:t>
            </a:r>
          </a:p>
          <a:p>
            <a:r>
              <a:rPr lang="en-US" sz="3200" dirty="0"/>
              <a:t>NONE – None of the FTE is included in the ADM of the district receiving the report</a:t>
            </a:r>
          </a:p>
          <a:p>
            <a:pPr lvl="1"/>
            <a:r>
              <a:rPr lang="en-US" sz="2800" dirty="0"/>
              <a:t>Example - SPCO – Special Education Cooperative Student </a:t>
            </a:r>
          </a:p>
          <a:p>
            <a:pPr lvl="2"/>
            <a:r>
              <a:rPr lang="en-US" sz="2600" dirty="0"/>
              <a:t>SPCO FULL at District of Residence (Column V)</a:t>
            </a:r>
          </a:p>
          <a:p>
            <a:pPr lvl="2"/>
            <a:r>
              <a:rPr lang="en-US" sz="2600" dirty="0"/>
              <a:t>SPCO NONE at Educating Entity (LEA IRN Column I)</a:t>
            </a:r>
          </a:p>
          <a:p>
            <a:pPr lvl="1"/>
            <a:endParaRPr lang="en-US" sz="2800" dirty="0"/>
          </a:p>
        </p:txBody>
      </p:sp>
      <p:sp>
        <p:nvSpPr>
          <p:cNvPr id="4" name="Slide Number Placeholder 3"/>
          <p:cNvSpPr>
            <a:spLocks noGrp="1"/>
          </p:cNvSpPr>
          <p:nvPr>
            <p:ph type="sldNum" sz="quarter" idx="12"/>
          </p:nvPr>
        </p:nvSpPr>
        <p:spPr/>
        <p:txBody>
          <a:bodyPr/>
          <a:lstStyle/>
          <a:p>
            <a:fld id="{1BC7DB03-7057-184B-9DF0-B5FFC5E3886A}" type="slidenum">
              <a:rPr lang="en-US" smtClean="0"/>
              <a:t>49</a:t>
            </a:fld>
            <a:endParaRPr lang="en-US"/>
          </a:p>
        </p:txBody>
      </p:sp>
      <p:pic>
        <p:nvPicPr>
          <p:cNvPr id="6" name="Picture 5">
            <a:extLst>
              <a:ext uri="{FF2B5EF4-FFF2-40B4-BE49-F238E27FC236}">
                <a16:creationId xmlns:a16="http://schemas.microsoft.com/office/drawing/2014/main" id="{F62843D8-464F-187D-B103-785107BA5C4D}"/>
              </a:ext>
            </a:extLst>
          </p:cNvPr>
          <p:cNvPicPr>
            <a:picLocks noChangeAspect="1"/>
          </p:cNvPicPr>
          <p:nvPr/>
        </p:nvPicPr>
        <p:blipFill>
          <a:blip r:embed="rId3"/>
          <a:stretch>
            <a:fillRect/>
          </a:stretch>
        </p:blipFill>
        <p:spPr>
          <a:xfrm>
            <a:off x="1563592" y="1097485"/>
            <a:ext cx="1128807" cy="5441427"/>
          </a:xfrm>
          <a:prstGeom prst="rect">
            <a:avLst/>
          </a:prstGeom>
          <a:ln>
            <a:solidFill>
              <a:schemeClr val="tx1"/>
            </a:solidFill>
          </a:ln>
        </p:spPr>
      </p:pic>
    </p:spTree>
    <p:extLst>
      <p:ext uri="{BB962C8B-B14F-4D97-AF65-F5344CB8AC3E}">
        <p14:creationId xmlns:p14="http://schemas.microsoft.com/office/powerpoint/2010/main" val="2177999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8850"/>
          </a:xfrm>
        </p:spPr>
        <p:txBody>
          <a:bodyPr/>
          <a:lstStyle/>
          <a:p>
            <a:r>
              <a:rPr lang="en-US" b="1" dirty="0"/>
              <a:t>FTE Reports </a:t>
            </a:r>
          </a:p>
        </p:txBody>
      </p:sp>
      <p:sp>
        <p:nvSpPr>
          <p:cNvPr id="3" name="Content Placeholder 2"/>
          <p:cNvSpPr>
            <a:spLocks noGrp="1"/>
          </p:cNvSpPr>
          <p:nvPr>
            <p:ph idx="1"/>
          </p:nvPr>
        </p:nvSpPr>
        <p:spPr>
          <a:xfrm>
            <a:off x="838200" y="1181101"/>
            <a:ext cx="10515600" cy="4895850"/>
          </a:xfrm>
        </p:spPr>
        <p:txBody>
          <a:bodyPr>
            <a:normAutofit lnSpcReduction="10000"/>
          </a:bodyPr>
          <a:lstStyle/>
          <a:p>
            <a:r>
              <a:rPr lang="en-US" sz="3200" dirty="0"/>
              <a:t>Traditional, JVSDs, and ESCs </a:t>
            </a:r>
          </a:p>
          <a:p>
            <a:pPr lvl="1"/>
            <a:r>
              <a:rPr lang="en-US" sz="2800" dirty="0"/>
              <a:t>Beginning of Year Student collection </a:t>
            </a:r>
          </a:p>
          <a:p>
            <a:pPr lvl="1"/>
            <a:r>
              <a:rPr lang="en-US" sz="2800" dirty="0"/>
              <a:t>Midyear Student collection </a:t>
            </a:r>
          </a:p>
          <a:p>
            <a:pPr lvl="1"/>
            <a:r>
              <a:rPr lang="en-US" sz="2800" dirty="0"/>
              <a:t>End of Year Student collection </a:t>
            </a:r>
          </a:p>
          <a:p>
            <a:r>
              <a:rPr lang="en-US" sz="3200" dirty="0"/>
              <a:t>Community schools and STEM schools</a:t>
            </a:r>
          </a:p>
          <a:p>
            <a:pPr lvl="1"/>
            <a:r>
              <a:rPr lang="en-US" sz="2800" dirty="0"/>
              <a:t>SOES Beginning of Year Student collection </a:t>
            </a:r>
          </a:p>
          <a:p>
            <a:pPr lvl="1"/>
            <a:r>
              <a:rPr lang="en-US" sz="2800" dirty="0"/>
              <a:t>SOES End of Year Student collection </a:t>
            </a:r>
          </a:p>
          <a:p>
            <a:r>
              <a:rPr lang="en-US" sz="3200" dirty="0"/>
              <a:t>Collections must be processed by ODE for reports to be generated</a:t>
            </a:r>
          </a:p>
          <a:p>
            <a:r>
              <a:rPr lang="en-US" sz="3200" dirty="0"/>
              <a:t>FTE Reports use data from the Calendar collections and can also use data from the Staff and Course collections</a:t>
            </a:r>
          </a:p>
        </p:txBody>
      </p:sp>
      <p:sp>
        <p:nvSpPr>
          <p:cNvPr id="4" name="Slide Number Placeholder 3"/>
          <p:cNvSpPr>
            <a:spLocks noGrp="1"/>
          </p:cNvSpPr>
          <p:nvPr>
            <p:ph type="sldNum" sz="quarter" idx="12"/>
          </p:nvPr>
        </p:nvSpPr>
        <p:spPr/>
        <p:txBody>
          <a:bodyPr/>
          <a:lstStyle/>
          <a:p>
            <a:fld id="{1BC7DB03-7057-184B-9DF0-B5FFC5E3886A}" type="slidenum">
              <a:rPr lang="en-US" smtClean="0"/>
              <a:t>5</a:t>
            </a:fld>
            <a:endParaRPr lang="en-US"/>
          </a:p>
        </p:txBody>
      </p:sp>
    </p:spTree>
    <p:extLst>
      <p:ext uri="{BB962C8B-B14F-4D97-AF65-F5344CB8AC3E}">
        <p14:creationId xmlns:p14="http://schemas.microsoft.com/office/powerpoint/2010/main" val="12005351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1E7C74-9E0C-1A3F-93BF-E64D3A197E10}"/>
              </a:ext>
            </a:extLst>
          </p:cNvPr>
          <p:cNvPicPr>
            <a:picLocks noChangeAspect="1"/>
          </p:cNvPicPr>
          <p:nvPr/>
        </p:nvPicPr>
        <p:blipFill>
          <a:blip r:embed="rId3"/>
          <a:stretch>
            <a:fillRect/>
          </a:stretch>
        </p:blipFill>
        <p:spPr>
          <a:xfrm>
            <a:off x="2389514" y="3648655"/>
            <a:ext cx="4373275" cy="2863220"/>
          </a:xfrm>
          <a:prstGeom prst="rect">
            <a:avLst/>
          </a:prstGeom>
          <a:ln>
            <a:solidFill>
              <a:schemeClr val="tx1"/>
            </a:solidFill>
          </a:ln>
        </p:spPr>
      </p:pic>
      <p:sp>
        <p:nvSpPr>
          <p:cNvPr id="2" name="Title 1">
            <a:extLst>
              <a:ext uri="{FF2B5EF4-FFF2-40B4-BE49-F238E27FC236}">
                <a16:creationId xmlns:a16="http://schemas.microsoft.com/office/drawing/2014/main" id="{896647BD-1DA9-4CA8-9952-BC119F0076D8}"/>
              </a:ext>
            </a:extLst>
          </p:cNvPr>
          <p:cNvSpPr>
            <a:spLocks noGrp="1"/>
          </p:cNvSpPr>
          <p:nvPr>
            <p:ph type="title"/>
          </p:nvPr>
        </p:nvSpPr>
        <p:spPr>
          <a:xfrm>
            <a:off x="838200" y="365125"/>
            <a:ext cx="10515600" cy="777875"/>
          </a:xfrm>
        </p:spPr>
        <p:txBody>
          <a:bodyPr/>
          <a:lstStyle/>
          <a:p>
            <a:r>
              <a:rPr lang="en-US" b="1" dirty="0"/>
              <a:t>Base (aka Original) FTE and Adjusted FTE </a:t>
            </a:r>
          </a:p>
        </p:txBody>
      </p:sp>
      <p:sp>
        <p:nvSpPr>
          <p:cNvPr id="3" name="Content Placeholder 2">
            <a:extLst>
              <a:ext uri="{FF2B5EF4-FFF2-40B4-BE49-F238E27FC236}">
                <a16:creationId xmlns:a16="http://schemas.microsoft.com/office/drawing/2014/main" id="{8DCA95A6-3A7D-4580-8937-633E6FB19353}"/>
              </a:ext>
            </a:extLst>
          </p:cNvPr>
          <p:cNvSpPr>
            <a:spLocks noGrp="1"/>
          </p:cNvSpPr>
          <p:nvPr>
            <p:ph idx="1"/>
          </p:nvPr>
        </p:nvSpPr>
        <p:spPr>
          <a:xfrm>
            <a:off x="838199" y="1425677"/>
            <a:ext cx="11173691" cy="4601497"/>
          </a:xfrm>
        </p:spPr>
        <p:txBody>
          <a:bodyPr/>
          <a:lstStyle/>
          <a:p>
            <a:r>
              <a:rPr lang="en-US" dirty="0"/>
              <a:t>The Adjusted FTE will be the Base (ORIG) FTE minus adjustments from the FTE Adjustment Report </a:t>
            </a:r>
          </a:p>
          <a:p>
            <a:r>
              <a:rPr lang="en-US" dirty="0"/>
              <a:t>The Adjusted Special Education CAT FTE will indicate state weighted FTEs for students with disabilities minus any FT0005 Adjustments from the FTE Adjustment Report </a:t>
            </a:r>
          </a:p>
          <a:p>
            <a:endParaRPr lang="en-US" dirty="0"/>
          </a:p>
        </p:txBody>
      </p:sp>
      <p:sp>
        <p:nvSpPr>
          <p:cNvPr id="4" name="Slide Number Placeholder 3">
            <a:extLst>
              <a:ext uri="{FF2B5EF4-FFF2-40B4-BE49-F238E27FC236}">
                <a16:creationId xmlns:a16="http://schemas.microsoft.com/office/drawing/2014/main" id="{3FA3A92A-A9A7-42B1-A45B-427481FE70E0}"/>
              </a:ext>
            </a:extLst>
          </p:cNvPr>
          <p:cNvSpPr>
            <a:spLocks noGrp="1"/>
          </p:cNvSpPr>
          <p:nvPr>
            <p:ph type="sldNum" sz="quarter" idx="12"/>
          </p:nvPr>
        </p:nvSpPr>
        <p:spPr/>
        <p:txBody>
          <a:bodyPr/>
          <a:lstStyle/>
          <a:p>
            <a:fld id="{1BC7DB03-7057-184B-9DF0-B5FFC5E3886A}" type="slidenum">
              <a:rPr lang="en-US" smtClean="0"/>
              <a:t>50</a:t>
            </a:fld>
            <a:endParaRPr lang="en-US"/>
          </a:p>
        </p:txBody>
      </p:sp>
      <p:sp>
        <p:nvSpPr>
          <p:cNvPr id="7" name="Rectangle 6">
            <a:extLst>
              <a:ext uri="{FF2B5EF4-FFF2-40B4-BE49-F238E27FC236}">
                <a16:creationId xmlns:a16="http://schemas.microsoft.com/office/drawing/2014/main" id="{5BB3B88E-34B0-48A6-B9CF-4BBBA05F7465}"/>
              </a:ext>
            </a:extLst>
          </p:cNvPr>
          <p:cNvSpPr/>
          <p:nvPr/>
        </p:nvSpPr>
        <p:spPr>
          <a:xfrm>
            <a:off x="4331933" y="3636049"/>
            <a:ext cx="2430856" cy="28884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A2E92ED-4936-4A0D-B7DC-53BB35D786B9}"/>
              </a:ext>
            </a:extLst>
          </p:cNvPr>
          <p:cNvSpPr txBox="1"/>
          <p:nvPr/>
        </p:nvSpPr>
        <p:spPr>
          <a:xfrm>
            <a:off x="7421570" y="3664990"/>
            <a:ext cx="2692019" cy="1200329"/>
          </a:xfrm>
          <a:prstGeom prst="rect">
            <a:avLst/>
          </a:prstGeom>
          <a:noFill/>
          <a:ln>
            <a:solidFill>
              <a:schemeClr val="tx1"/>
            </a:solidFill>
          </a:ln>
        </p:spPr>
        <p:txBody>
          <a:bodyPr wrap="none" rtlCol="0">
            <a:spAutoFit/>
          </a:bodyPr>
          <a:lstStyle/>
          <a:p>
            <a:r>
              <a:rPr lang="en-US" sz="2400" b="1" dirty="0"/>
              <a:t>We will explain the </a:t>
            </a:r>
          </a:p>
          <a:p>
            <a:r>
              <a:rPr lang="en-US" sz="2400" b="1" dirty="0"/>
              <a:t>Base (ORIG) FTE on </a:t>
            </a:r>
          </a:p>
          <a:p>
            <a:r>
              <a:rPr lang="en-US" sz="2400" b="1" dirty="0"/>
              <a:t>the next few slides</a:t>
            </a:r>
          </a:p>
        </p:txBody>
      </p:sp>
    </p:spTree>
    <p:extLst>
      <p:ext uri="{BB962C8B-B14F-4D97-AF65-F5344CB8AC3E}">
        <p14:creationId xmlns:p14="http://schemas.microsoft.com/office/powerpoint/2010/main" val="1024069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784"/>
          </a:xfrm>
        </p:spPr>
        <p:txBody>
          <a:bodyPr/>
          <a:lstStyle/>
          <a:p>
            <a:r>
              <a:rPr lang="en-US" b="1" dirty="0"/>
              <a:t>Base FTE Calculation</a:t>
            </a:r>
          </a:p>
        </p:txBody>
      </p:sp>
      <p:sp>
        <p:nvSpPr>
          <p:cNvPr id="3" name="Content Placeholder 2"/>
          <p:cNvSpPr>
            <a:spLocks noGrp="1"/>
          </p:cNvSpPr>
          <p:nvPr>
            <p:ph idx="1"/>
          </p:nvPr>
        </p:nvSpPr>
        <p:spPr>
          <a:xfrm>
            <a:off x="838200" y="1246910"/>
            <a:ext cx="10820400" cy="4842163"/>
          </a:xfrm>
        </p:spPr>
        <p:txBody>
          <a:bodyPr>
            <a:normAutofit/>
          </a:bodyPr>
          <a:lstStyle/>
          <a:p>
            <a:r>
              <a:rPr lang="en-US" sz="3200" dirty="0"/>
              <a:t>The Base FTE (ORIG FTE column)</a:t>
            </a:r>
          </a:p>
          <a:p>
            <a:pPr lvl="1"/>
            <a:r>
              <a:rPr lang="en-US" sz="2800" dirty="0"/>
              <a:t>Numerator is the student’s total enrolled hours multiplied by the student’s percent of time</a:t>
            </a:r>
          </a:p>
          <a:p>
            <a:pPr lvl="1"/>
            <a:r>
              <a:rPr lang="en-US" sz="2800" dirty="0"/>
              <a:t>Denominator is the total instructional hours on the assigned calendar</a:t>
            </a:r>
          </a:p>
          <a:p>
            <a:pPr lvl="1"/>
            <a:r>
              <a:rPr lang="en-US" sz="2800" dirty="0"/>
              <a:t>Is calculated for each row on the report</a:t>
            </a:r>
          </a:p>
          <a:p>
            <a:r>
              <a:rPr lang="en-US" sz="3200" dirty="0"/>
              <a:t>If the student is not withdrawn, the Base FTE is calculated as though they will be enrolled through the last day of their calendar</a:t>
            </a:r>
          </a:p>
          <a:p>
            <a:pPr lvl="1"/>
            <a:r>
              <a:rPr lang="en-US" sz="2800" dirty="0"/>
              <a:t>When a student is reported as withdrawn prior to the last day of their calendar, their Base FTE is recalculated</a:t>
            </a:r>
          </a:p>
        </p:txBody>
      </p:sp>
      <p:sp>
        <p:nvSpPr>
          <p:cNvPr id="4" name="Slide Number Placeholder 3"/>
          <p:cNvSpPr>
            <a:spLocks noGrp="1"/>
          </p:cNvSpPr>
          <p:nvPr>
            <p:ph type="sldNum" sz="quarter" idx="12"/>
          </p:nvPr>
        </p:nvSpPr>
        <p:spPr/>
        <p:txBody>
          <a:bodyPr/>
          <a:lstStyle/>
          <a:p>
            <a:fld id="{1BC7DB03-7057-184B-9DF0-B5FFC5E3886A}" type="slidenum">
              <a:rPr lang="en-US" smtClean="0"/>
              <a:t>51</a:t>
            </a:fld>
            <a:endParaRPr lang="en-US"/>
          </a:p>
        </p:txBody>
      </p:sp>
    </p:spTree>
    <p:extLst>
      <p:ext uri="{BB962C8B-B14F-4D97-AF65-F5344CB8AC3E}">
        <p14:creationId xmlns:p14="http://schemas.microsoft.com/office/powerpoint/2010/main" val="305185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Calculating the Base FTE for Grades KG - 23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39091" y="1825625"/>
                <a:ext cx="10515600" cy="3784600"/>
              </a:xfrm>
            </p:spPr>
            <p:txBody>
              <a:bodyPr>
                <a:normAutofit/>
              </a:bodyPr>
              <a:lstStyle/>
              <a:p>
                <a:pPr marL="0" indent="0">
                  <a:buNone/>
                </a:pPr>
                <a:r>
                  <a:rPr lang="en-US" sz="3200" dirty="0"/>
                  <a:t>(Hours Enrolled x Percent of Time) </a:t>
                </a:r>
                <a14:m>
                  <m:oMath xmlns:m="http://schemas.openxmlformats.org/officeDocument/2006/math">
                    <m:r>
                      <a:rPr lang="en-US" sz="3200">
                        <a:latin typeface="Cambria Math" panose="02040503050406030204" pitchFamily="18" charset="0"/>
                      </a:rPr>
                      <m:t>÷</m:t>
                    </m:r>
                  </m:oMath>
                </a14:m>
                <a:r>
                  <a:rPr lang="en-US" sz="3200" dirty="0"/>
                  <a:t> Hours on Calendar = FTE</a:t>
                </a:r>
              </a:p>
              <a:p>
                <a:pPr lvl="1"/>
                <a:r>
                  <a:rPr lang="en-US" sz="2800" dirty="0"/>
                  <a:t>Full time student enrolled all year</a:t>
                </a:r>
              </a:p>
              <a:p>
                <a:pPr lvl="2"/>
                <a:r>
                  <a:rPr lang="en-US" sz="2400" dirty="0"/>
                  <a:t>(1030 hours x 100%) </a:t>
                </a:r>
                <a14:m>
                  <m:oMath xmlns:m="http://schemas.openxmlformats.org/officeDocument/2006/math">
                    <m:r>
                      <a:rPr lang="en-US" sz="2400">
                        <a:latin typeface="Cambria Math" panose="02040503050406030204" pitchFamily="18" charset="0"/>
                      </a:rPr>
                      <m:t>÷</m:t>
                    </m:r>
                    <m:r>
                      <a:rPr lang="en-US" sz="2400" i="1">
                        <a:latin typeface="Cambria Math" panose="02040503050406030204" pitchFamily="18" charset="0"/>
                      </a:rPr>
                      <m:t> </m:t>
                    </m:r>
                  </m:oMath>
                </a14:m>
                <a:r>
                  <a:rPr lang="en-US" sz="2400" dirty="0"/>
                  <a:t>1030 hours = 1.00 FTE</a:t>
                </a:r>
                <a:r>
                  <a:rPr lang="en-US" dirty="0"/>
                  <a:t>		</a:t>
                </a:r>
              </a:p>
              <a:p>
                <a:pPr lvl="1"/>
                <a:r>
                  <a:rPr lang="en-US" sz="2800" dirty="0"/>
                  <a:t>Half time student enrolled all year</a:t>
                </a:r>
              </a:p>
              <a:p>
                <a:pPr lvl="2"/>
                <a:r>
                  <a:rPr lang="en-US" sz="2400" dirty="0"/>
                  <a:t>(1030 hours x 50%) </a:t>
                </a:r>
                <a14:m>
                  <m:oMath xmlns:m="http://schemas.openxmlformats.org/officeDocument/2006/math">
                    <m:r>
                      <a:rPr lang="en-US" sz="2400">
                        <a:latin typeface="Cambria Math" panose="02040503050406030204" pitchFamily="18" charset="0"/>
                      </a:rPr>
                      <m:t>÷</m:t>
                    </m:r>
                    <m:r>
                      <a:rPr lang="en-US" sz="2400" i="1">
                        <a:latin typeface="Cambria Math" panose="02040503050406030204" pitchFamily="18" charset="0"/>
                      </a:rPr>
                      <m:t> </m:t>
                    </m:r>
                  </m:oMath>
                </a14:m>
                <a:r>
                  <a:rPr lang="en-US" sz="2400" dirty="0"/>
                  <a:t>1030 hours = 0.50 FTE</a:t>
                </a:r>
              </a:p>
              <a:p>
                <a:pPr lvl="1"/>
                <a:r>
                  <a:rPr lang="en-US" sz="2800" dirty="0"/>
                  <a:t>Full time student withdraws prior to the end of the school year</a:t>
                </a:r>
              </a:p>
              <a:p>
                <a:pPr lvl="2"/>
                <a:r>
                  <a:rPr lang="en-US" sz="2400" dirty="0"/>
                  <a:t>(950 hours x 100%) </a:t>
                </a:r>
                <a14:m>
                  <m:oMath xmlns:m="http://schemas.openxmlformats.org/officeDocument/2006/math">
                    <m:r>
                      <a:rPr lang="en-US" sz="2400">
                        <a:latin typeface="Cambria Math" panose="02040503050406030204" pitchFamily="18" charset="0"/>
                      </a:rPr>
                      <m:t>÷</m:t>
                    </m:r>
                    <m:r>
                      <a:rPr lang="en-US" sz="2400" i="1">
                        <a:latin typeface="Cambria Math" panose="02040503050406030204" pitchFamily="18" charset="0"/>
                      </a:rPr>
                      <m:t> </m:t>
                    </m:r>
                  </m:oMath>
                </a14:m>
                <a:r>
                  <a:rPr lang="en-US" sz="2400" dirty="0"/>
                  <a:t>1030 hours = 0.92233 </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39091" y="1825625"/>
                <a:ext cx="10515600" cy="3784600"/>
              </a:xfrm>
              <a:blipFill>
                <a:blip r:embed="rId3"/>
                <a:stretch>
                  <a:fillRect l="-1449" t="-32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BC7DB03-7057-184B-9DF0-B5FFC5E3886A}" type="slidenum">
              <a:rPr lang="en-US" smtClean="0"/>
              <a:t>52</a:t>
            </a:fld>
            <a:endParaRPr lang="en-US"/>
          </a:p>
        </p:txBody>
      </p:sp>
    </p:spTree>
    <p:extLst>
      <p:ext uri="{BB962C8B-B14F-4D97-AF65-F5344CB8AC3E}">
        <p14:creationId xmlns:p14="http://schemas.microsoft.com/office/powerpoint/2010/main" val="4155186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1725"/>
          </a:xfrm>
        </p:spPr>
        <p:txBody>
          <a:bodyPr/>
          <a:lstStyle/>
          <a:p>
            <a:r>
              <a:rPr lang="en-US" b="1" dirty="0"/>
              <a:t>Calculating the Base FTE for Grade PS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45573" y="1662545"/>
                <a:ext cx="10760756" cy="4100080"/>
              </a:xfrm>
            </p:spPr>
            <p:txBody>
              <a:bodyPr/>
              <a:lstStyle/>
              <a:p>
                <a:pPr marL="0" indent="0">
                  <a:buNone/>
                </a:pPr>
                <a:r>
                  <a:rPr lang="en-US" sz="3200" dirty="0"/>
                  <a:t>The numerator is based on the student’s calculated enrollment days (percent of time is not applied)</a:t>
                </a:r>
              </a:p>
              <a:p>
                <a:pPr lvl="1"/>
                <a:r>
                  <a:rPr lang="en-US" sz="2800" dirty="0"/>
                  <a:t>Preschool students without a disability are not funded</a:t>
                </a:r>
              </a:p>
              <a:p>
                <a:pPr lvl="2"/>
                <a:r>
                  <a:rPr lang="en-US" sz="2400" dirty="0"/>
                  <a:t>FTE Fund Pattern Code NFRG</a:t>
                </a:r>
              </a:p>
              <a:p>
                <a:pPr lvl="1"/>
                <a:r>
                  <a:rPr lang="en-US" sz="2800" dirty="0"/>
                  <a:t>Enrolled days/Calendar days = Base FTE</a:t>
                </a:r>
              </a:p>
              <a:p>
                <a:pPr lvl="2"/>
                <a:r>
                  <a:rPr lang="en-US" sz="2400" dirty="0"/>
                  <a:t>PS Base FTE Example: Enrolled 178 days </a:t>
                </a:r>
                <a14:m>
                  <m:oMath xmlns:m="http://schemas.openxmlformats.org/officeDocument/2006/math">
                    <m:r>
                      <a:rPr lang="en-US" sz="2400">
                        <a:latin typeface="Cambria Math" panose="02040503050406030204" pitchFamily="18" charset="0"/>
                      </a:rPr>
                      <m:t>÷</m:t>
                    </m:r>
                  </m:oMath>
                </a14:m>
                <a:r>
                  <a:rPr lang="en-US" sz="2400" dirty="0"/>
                  <a:t> 178 calendar days = 1.00</a:t>
                </a:r>
              </a:p>
              <a:p>
                <a:pPr lvl="2"/>
                <a:r>
                  <a:rPr lang="en-US" sz="2400" dirty="0"/>
                  <a:t>PS Base FTE Example: Enrolled 89 days </a:t>
                </a:r>
                <a14:m>
                  <m:oMath xmlns:m="http://schemas.openxmlformats.org/officeDocument/2006/math">
                    <m:r>
                      <a:rPr lang="en-US" sz="2400">
                        <a:latin typeface="Cambria Math" panose="02040503050406030204" pitchFamily="18" charset="0"/>
                      </a:rPr>
                      <m:t>÷</m:t>
                    </m:r>
                    <m:r>
                      <a:rPr lang="en-US" sz="2400" i="1">
                        <a:latin typeface="Cambria Math" panose="02040503050406030204" pitchFamily="18" charset="0"/>
                      </a:rPr>
                      <m:t> </m:t>
                    </m:r>
                  </m:oMath>
                </a14:m>
                <a:r>
                  <a:rPr lang="en-US" sz="2400" dirty="0"/>
                  <a:t>178 calendar days = 0.50</a:t>
                </a:r>
              </a:p>
              <a:p>
                <a:pPr lvl="2"/>
                <a:r>
                  <a:rPr lang="en-US" sz="2400" dirty="0"/>
                  <a:t>PS Base FTE Example: Enrolled 40 days </a:t>
                </a:r>
                <a14:m>
                  <m:oMath xmlns:m="http://schemas.openxmlformats.org/officeDocument/2006/math">
                    <m:r>
                      <a:rPr lang="en-US" sz="2400">
                        <a:latin typeface="Cambria Math" panose="02040503050406030204" pitchFamily="18" charset="0"/>
                      </a:rPr>
                      <m:t>÷</m:t>
                    </m:r>
                    <m:r>
                      <a:rPr lang="en-US" sz="2400" i="1">
                        <a:latin typeface="Cambria Math" panose="02040503050406030204" pitchFamily="18" charset="0"/>
                      </a:rPr>
                      <m:t> </m:t>
                    </m:r>
                  </m:oMath>
                </a14:m>
                <a:r>
                  <a:rPr lang="en-US" sz="2400" dirty="0"/>
                  <a:t>178 calendar days = 0.224719</a:t>
                </a:r>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45573" y="1662545"/>
                <a:ext cx="10760756" cy="4100080"/>
              </a:xfrm>
              <a:blipFill>
                <a:blip r:embed="rId3"/>
                <a:stretch>
                  <a:fillRect l="-1416" t="-3125" r="-28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1BC7DB03-7057-184B-9DF0-B5FFC5E3886A}" type="slidenum">
              <a:rPr lang="en-US" smtClean="0"/>
              <a:t>53</a:t>
            </a:fld>
            <a:endParaRPr lang="en-US"/>
          </a:p>
        </p:txBody>
      </p:sp>
    </p:spTree>
    <p:extLst>
      <p:ext uri="{BB962C8B-B14F-4D97-AF65-F5344CB8AC3E}">
        <p14:creationId xmlns:p14="http://schemas.microsoft.com/office/powerpoint/2010/main" val="36102031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F78E-BAAE-487C-8453-E709863EA315}"/>
              </a:ext>
            </a:extLst>
          </p:cNvPr>
          <p:cNvSpPr>
            <a:spLocks noGrp="1"/>
          </p:cNvSpPr>
          <p:nvPr>
            <p:ph type="title"/>
          </p:nvPr>
        </p:nvSpPr>
        <p:spPr>
          <a:xfrm>
            <a:off x="838200" y="365126"/>
            <a:ext cx="11236036" cy="809048"/>
          </a:xfrm>
        </p:spPr>
        <p:txBody>
          <a:bodyPr>
            <a:normAutofit/>
          </a:bodyPr>
          <a:lstStyle/>
          <a:p>
            <a:r>
              <a:rPr lang="en-US" sz="4200" b="1" dirty="0"/>
              <a:t>Percent of Time and Sent To Percent of Time (W-AA) </a:t>
            </a:r>
          </a:p>
        </p:txBody>
      </p:sp>
      <p:sp>
        <p:nvSpPr>
          <p:cNvPr id="3" name="Content Placeholder 2">
            <a:extLst>
              <a:ext uri="{FF2B5EF4-FFF2-40B4-BE49-F238E27FC236}">
                <a16:creationId xmlns:a16="http://schemas.microsoft.com/office/drawing/2014/main" id="{3818FA73-7046-43E3-B36A-A5056E1ADFCE}"/>
              </a:ext>
            </a:extLst>
          </p:cNvPr>
          <p:cNvSpPr>
            <a:spLocks noGrp="1"/>
          </p:cNvSpPr>
          <p:nvPr>
            <p:ph idx="1"/>
          </p:nvPr>
        </p:nvSpPr>
        <p:spPr>
          <a:xfrm>
            <a:off x="953729" y="1061884"/>
            <a:ext cx="10871125" cy="5115079"/>
          </a:xfrm>
        </p:spPr>
        <p:txBody>
          <a:bodyPr>
            <a:normAutofit/>
          </a:bodyPr>
          <a:lstStyle/>
          <a:p>
            <a:pPr marL="0" indent="0">
              <a:buNone/>
            </a:pPr>
            <a:r>
              <a:rPr lang="en-US" sz="3200" dirty="0"/>
              <a:t>Percent of time is a critical element in the calculation of the Base FTE</a:t>
            </a:r>
          </a:p>
          <a:p>
            <a:pPr lvl="1"/>
            <a:r>
              <a:rPr lang="en-US" sz="2800" dirty="0"/>
              <a:t>Verify percent of time values are calculated and reported correctly </a:t>
            </a:r>
          </a:p>
        </p:txBody>
      </p:sp>
      <p:sp>
        <p:nvSpPr>
          <p:cNvPr id="4" name="Slide Number Placeholder 3">
            <a:extLst>
              <a:ext uri="{FF2B5EF4-FFF2-40B4-BE49-F238E27FC236}">
                <a16:creationId xmlns:a16="http://schemas.microsoft.com/office/drawing/2014/main" id="{11B12077-ED02-4D75-8084-5002BA435C4F}"/>
              </a:ext>
            </a:extLst>
          </p:cNvPr>
          <p:cNvSpPr>
            <a:spLocks noGrp="1"/>
          </p:cNvSpPr>
          <p:nvPr>
            <p:ph type="sldNum" sz="quarter" idx="12"/>
          </p:nvPr>
        </p:nvSpPr>
        <p:spPr/>
        <p:txBody>
          <a:bodyPr/>
          <a:lstStyle/>
          <a:p>
            <a:fld id="{1BC7DB03-7057-184B-9DF0-B5FFC5E3886A}" type="slidenum">
              <a:rPr lang="en-US" smtClean="0"/>
              <a:t>54</a:t>
            </a:fld>
            <a:endParaRPr lang="en-US"/>
          </a:p>
        </p:txBody>
      </p:sp>
      <p:sp>
        <p:nvSpPr>
          <p:cNvPr id="6" name="TextBox 5">
            <a:extLst>
              <a:ext uri="{FF2B5EF4-FFF2-40B4-BE49-F238E27FC236}">
                <a16:creationId xmlns:a16="http://schemas.microsoft.com/office/drawing/2014/main" id="{D4718B23-E969-40F3-A273-F2A04CDDD0BA}"/>
              </a:ext>
            </a:extLst>
          </p:cNvPr>
          <p:cNvSpPr txBox="1"/>
          <p:nvPr/>
        </p:nvSpPr>
        <p:spPr>
          <a:xfrm>
            <a:off x="6059948" y="2476121"/>
            <a:ext cx="5522452" cy="3416320"/>
          </a:xfrm>
          <a:prstGeom prst="rect">
            <a:avLst/>
          </a:prstGeom>
          <a:noFill/>
          <a:ln>
            <a:solidFill>
              <a:schemeClr val="tx1"/>
            </a:solidFill>
          </a:ln>
        </p:spPr>
        <p:txBody>
          <a:bodyPr wrap="square" rtlCol="0">
            <a:spAutoFit/>
          </a:bodyPr>
          <a:lstStyle/>
          <a:p>
            <a:r>
              <a:rPr lang="en-US" sz="2400" b="1" dirty="0"/>
              <a:t>Sent to Percent of time values are included on the FTE Detail report when included in the Base FTE </a:t>
            </a:r>
          </a:p>
          <a:p>
            <a:pPr marL="342900" indent="-342900">
              <a:buFont typeface="Arial" panose="020B0604020202020204" pitchFamily="34" charset="0"/>
              <a:buChar char="•"/>
            </a:pPr>
            <a:r>
              <a:rPr lang="en-US" sz="2400" b="1" dirty="0"/>
              <a:t>NP – Non-public placement at district expense</a:t>
            </a:r>
          </a:p>
          <a:p>
            <a:pPr marL="342900" indent="-342900">
              <a:buFont typeface="Arial" panose="020B0604020202020204" pitchFamily="34" charset="0"/>
              <a:buChar char="•"/>
            </a:pPr>
            <a:r>
              <a:rPr lang="en-US" sz="2400" b="1" dirty="0"/>
              <a:t>PI – Proprietary Institution Program Placement </a:t>
            </a:r>
          </a:p>
          <a:p>
            <a:pPr marL="342900" indent="-342900">
              <a:buFont typeface="Arial" panose="020B0604020202020204" pitchFamily="34" charset="0"/>
              <a:buChar char="•"/>
            </a:pPr>
            <a:r>
              <a:rPr lang="en-US" sz="2400" b="1" dirty="0"/>
              <a:t>PS – College Credit Plus Program Participant </a:t>
            </a:r>
          </a:p>
        </p:txBody>
      </p:sp>
      <p:pic>
        <p:nvPicPr>
          <p:cNvPr id="7" name="Picture 6">
            <a:extLst>
              <a:ext uri="{FF2B5EF4-FFF2-40B4-BE49-F238E27FC236}">
                <a16:creationId xmlns:a16="http://schemas.microsoft.com/office/drawing/2014/main" id="{76C1B0CB-6C4D-4B14-83E0-C41AB0BFF691}"/>
              </a:ext>
            </a:extLst>
          </p:cNvPr>
          <p:cNvPicPr>
            <a:picLocks noChangeAspect="1"/>
          </p:cNvPicPr>
          <p:nvPr/>
        </p:nvPicPr>
        <p:blipFill rotWithShape="1">
          <a:blip r:embed="rId3"/>
          <a:srcRect l="23395"/>
          <a:stretch/>
        </p:blipFill>
        <p:spPr>
          <a:xfrm>
            <a:off x="1293640" y="2476121"/>
            <a:ext cx="4523854" cy="3416320"/>
          </a:xfrm>
          <a:prstGeom prst="rect">
            <a:avLst/>
          </a:prstGeom>
          <a:ln>
            <a:solidFill>
              <a:schemeClr val="tx1"/>
            </a:solidFill>
          </a:ln>
        </p:spPr>
      </p:pic>
    </p:spTree>
    <p:extLst>
      <p:ext uri="{BB962C8B-B14F-4D97-AF65-F5344CB8AC3E}">
        <p14:creationId xmlns:p14="http://schemas.microsoft.com/office/powerpoint/2010/main" val="3572637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03280" cy="808355"/>
          </a:xfrm>
        </p:spPr>
        <p:txBody>
          <a:bodyPr/>
          <a:lstStyle/>
          <a:p>
            <a:r>
              <a:rPr lang="en-US" b="1" dirty="0"/>
              <a:t>Percent of Time - Hours per Day Calculation</a:t>
            </a:r>
            <a:endParaRPr lang="en-US" dirty="0"/>
          </a:p>
        </p:txBody>
      </p:sp>
      <p:sp>
        <p:nvSpPr>
          <p:cNvPr id="3" name="Content Placeholder 2"/>
          <p:cNvSpPr>
            <a:spLocks noGrp="1"/>
          </p:cNvSpPr>
          <p:nvPr>
            <p:ph idx="1"/>
          </p:nvPr>
        </p:nvSpPr>
        <p:spPr>
          <a:xfrm>
            <a:off x="838200" y="1350819"/>
            <a:ext cx="11003280" cy="4699462"/>
          </a:xfrm>
        </p:spPr>
        <p:txBody>
          <a:bodyPr/>
          <a:lstStyle/>
          <a:p>
            <a:pPr marL="0" indent="0">
              <a:buNone/>
            </a:pPr>
            <a:r>
              <a:rPr lang="en-US" sz="3200" dirty="0"/>
              <a:t>Calculate a student’s percent of time by dividing the number of hours per day the student attends by the number of hours per day on the student’s calendar</a:t>
            </a:r>
          </a:p>
          <a:p>
            <a:pPr lvl="1"/>
            <a:r>
              <a:rPr lang="en-US" sz="2800" dirty="0"/>
              <a:t>Full time student </a:t>
            </a:r>
          </a:p>
          <a:p>
            <a:pPr lvl="2"/>
            <a:r>
              <a:rPr lang="en-US" sz="2400" dirty="0"/>
              <a:t>6.5 hours per day on the student’s calendar</a:t>
            </a:r>
          </a:p>
          <a:p>
            <a:pPr lvl="2"/>
            <a:r>
              <a:rPr lang="en-US" sz="2400" dirty="0"/>
              <a:t>Student attends 6.5 hours per day</a:t>
            </a:r>
          </a:p>
          <a:p>
            <a:pPr lvl="2"/>
            <a:r>
              <a:rPr lang="en-US" sz="2400" dirty="0"/>
              <a:t>Percent of time = 100% </a:t>
            </a:r>
          </a:p>
          <a:p>
            <a:pPr lvl="1"/>
            <a:r>
              <a:rPr lang="en-US" sz="2800" dirty="0"/>
              <a:t>Half time student </a:t>
            </a:r>
          </a:p>
          <a:p>
            <a:pPr lvl="2"/>
            <a:r>
              <a:rPr lang="en-US" sz="2400" dirty="0"/>
              <a:t>6.5 hours per day on the student’s calendar</a:t>
            </a:r>
          </a:p>
          <a:p>
            <a:pPr lvl="2"/>
            <a:r>
              <a:rPr lang="en-US" sz="2400" dirty="0"/>
              <a:t>Student attends 3.25 hours per day</a:t>
            </a:r>
          </a:p>
          <a:p>
            <a:pPr lvl="2"/>
            <a:r>
              <a:rPr lang="en-US" sz="2400" dirty="0"/>
              <a:t>Percent of time = 50% </a:t>
            </a:r>
          </a:p>
          <a:p>
            <a:pPr lvl="1"/>
            <a:endParaRPr lang="en-US" sz="2800" dirty="0"/>
          </a:p>
        </p:txBody>
      </p:sp>
      <p:sp>
        <p:nvSpPr>
          <p:cNvPr id="4" name="Slide Number Placeholder 3"/>
          <p:cNvSpPr>
            <a:spLocks noGrp="1"/>
          </p:cNvSpPr>
          <p:nvPr>
            <p:ph type="sldNum" sz="quarter" idx="12"/>
          </p:nvPr>
        </p:nvSpPr>
        <p:spPr/>
        <p:txBody>
          <a:bodyPr/>
          <a:lstStyle/>
          <a:p>
            <a:fld id="{1BC7DB03-7057-184B-9DF0-B5FFC5E3886A}" type="slidenum">
              <a:rPr lang="en-US" smtClean="0"/>
              <a:t>55</a:t>
            </a:fld>
            <a:endParaRPr lang="en-US"/>
          </a:p>
        </p:txBody>
      </p:sp>
    </p:spTree>
    <p:extLst>
      <p:ext uri="{BB962C8B-B14F-4D97-AF65-F5344CB8AC3E}">
        <p14:creationId xmlns:p14="http://schemas.microsoft.com/office/powerpoint/2010/main" val="36619699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D091E-3776-4EA5-BE34-7C135E499153}"/>
              </a:ext>
            </a:extLst>
          </p:cNvPr>
          <p:cNvSpPr>
            <a:spLocks noGrp="1"/>
          </p:cNvSpPr>
          <p:nvPr>
            <p:ph type="title"/>
          </p:nvPr>
        </p:nvSpPr>
        <p:spPr>
          <a:xfrm>
            <a:off x="838200" y="365125"/>
            <a:ext cx="10515600" cy="1014123"/>
          </a:xfrm>
        </p:spPr>
        <p:txBody>
          <a:bodyPr/>
          <a:lstStyle/>
          <a:p>
            <a:r>
              <a:rPr lang="en-US" b="1" dirty="0"/>
              <a:t>Percent of Time – Five Credit Rule </a:t>
            </a:r>
          </a:p>
        </p:txBody>
      </p:sp>
      <p:sp>
        <p:nvSpPr>
          <p:cNvPr id="3" name="Content Placeholder 2">
            <a:extLst>
              <a:ext uri="{FF2B5EF4-FFF2-40B4-BE49-F238E27FC236}">
                <a16:creationId xmlns:a16="http://schemas.microsoft.com/office/drawing/2014/main" id="{A087F154-30D7-494A-8C7F-4AF93E517D63}"/>
              </a:ext>
            </a:extLst>
          </p:cNvPr>
          <p:cNvSpPr>
            <a:spLocks noGrp="1"/>
          </p:cNvSpPr>
          <p:nvPr>
            <p:ph idx="1"/>
          </p:nvPr>
        </p:nvSpPr>
        <p:spPr>
          <a:xfrm>
            <a:off x="838200" y="1558636"/>
            <a:ext cx="10515600" cy="4618327"/>
          </a:xfrm>
        </p:spPr>
        <p:txBody>
          <a:bodyPr/>
          <a:lstStyle/>
          <a:p>
            <a:r>
              <a:rPr lang="en-US" sz="3200" dirty="0"/>
              <a:t>A high school student (grade 9 and above) who is attempting five credits for the school year can be reported with a percent of time of 100%</a:t>
            </a:r>
          </a:p>
          <a:p>
            <a:r>
              <a:rPr lang="en-US" sz="3200" dirty="0"/>
              <a:t>High School student is attempting at least 5 credits for the school year </a:t>
            </a:r>
          </a:p>
          <a:p>
            <a:pPr lvl="1"/>
            <a:r>
              <a:rPr lang="en-US" sz="2800" dirty="0"/>
              <a:t>5 Credits/5 Credits = 100%</a:t>
            </a:r>
          </a:p>
          <a:p>
            <a:r>
              <a:rPr lang="en-US" sz="3200" dirty="0"/>
              <a:t>High School student is attempting 4 credits for the school year </a:t>
            </a:r>
          </a:p>
          <a:p>
            <a:pPr lvl="1"/>
            <a:r>
              <a:rPr lang="en-US" sz="2800" dirty="0"/>
              <a:t>4 Credits/5 Credits = 80% </a:t>
            </a:r>
          </a:p>
          <a:p>
            <a:pPr marL="0" indent="0">
              <a:buNone/>
            </a:pPr>
            <a:endParaRPr lang="en-US" dirty="0"/>
          </a:p>
        </p:txBody>
      </p:sp>
      <p:sp>
        <p:nvSpPr>
          <p:cNvPr id="4" name="Slide Number Placeholder 3">
            <a:extLst>
              <a:ext uri="{FF2B5EF4-FFF2-40B4-BE49-F238E27FC236}">
                <a16:creationId xmlns:a16="http://schemas.microsoft.com/office/drawing/2014/main" id="{E3A699F8-9449-4DAB-A9FB-8F7A2E999C72}"/>
              </a:ext>
            </a:extLst>
          </p:cNvPr>
          <p:cNvSpPr>
            <a:spLocks noGrp="1"/>
          </p:cNvSpPr>
          <p:nvPr>
            <p:ph type="sldNum" sz="quarter" idx="12"/>
          </p:nvPr>
        </p:nvSpPr>
        <p:spPr/>
        <p:txBody>
          <a:bodyPr/>
          <a:lstStyle/>
          <a:p>
            <a:fld id="{1BC7DB03-7057-184B-9DF0-B5FFC5E3886A}" type="slidenum">
              <a:rPr lang="en-US" smtClean="0"/>
              <a:t>56</a:t>
            </a:fld>
            <a:endParaRPr lang="en-US"/>
          </a:p>
        </p:txBody>
      </p:sp>
    </p:spTree>
    <p:extLst>
      <p:ext uri="{BB962C8B-B14F-4D97-AF65-F5344CB8AC3E}">
        <p14:creationId xmlns:p14="http://schemas.microsoft.com/office/powerpoint/2010/main" val="7548359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Percent of Time Calculation</a:t>
            </a:r>
          </a:p>
        </p:txBody>
      </p:sp>
      <p:sp>
        <p:nvSpPr>
          <p:cNvPr id="3" name="Content Placeholder 2"/>
          <p:cNvSpPr>
            <a:spLocks noGrp="1"/>
          </p:cNvSpPr>
          <p:nvPr>
            <p:ph idx="1"/>
          </p:nvPr>
        </p:nvSpPr>
        <p:spPr>
          <a:xfrm>
            <a:off x="838200" y="1362075"/>
            <a:ext cx="10515600" cy="4800600"/>
          </a:xfrm>
        </p:spPr>
        <p:txBody>
          <a:bodyPr/>
          <a:lstStyle/>
          <a:p>
            <a:r>
              <a:rPr lang="en-US" sz="3200" dirty="0"/>
              <a:t>Hours per day or attempted credits </a:t>
            </a:r>
          </a:p>
          <a:p>
            <a:pPr lvl="1"/>
            <a:r>
              <a:rPr lang="en-US" sz="2800" dirty="0"/>
              <a:t>Students in grades PS through 8 should be calculated using the “Hours per Day” calculation </a:t>
            </a:r>
          </a:p>
          <a:p>
            <a:pPr lvl="1"/>
            <a:r>
              <a:rPr lang="en-US" sz="2800" dirty="0"/>
              <a:t>High school percent of time can be calculated using the method that generates the highest percent of time </a:t>
            </a:r>
          </a:p>
          <a:p>
            <a:r>
              <a:rPr lang="en-US" sz="3200" dirty="0"/>
              <a:t>Note that community schools cannot use the attempted credits method to calculate percent of time</a:t>
            </a:r>
          </a:p>
          <a:p>
            <a:pPr lvl="1"/>
            <a:r>
              <a:rPr lang="en-US" sz="2800" dirty="0"/>
              <a:t>Detailed instructions on percent of time calculations for community school students can be found in the Community School Full Time Equivalency (FTE) Review Manual on the ODE website</a:t>
            </a:r>
          </a:p>
        </p:txBody>
      </p:sp>
      <p:sp>
        <p:nvSpPr>
          <p:cNvPr id="4" name="Slide Number Placeholder 3"/>
          <p:cNvSpPr>
            <a:spLocks noGrp="1"/>
          </p:cNvSpPr>
          <p:nvPr>
            <p:ph type="sldNum" sz="quarter" idx="12"/>
          </p:nvPr>
        </p:nvSpPr>
        <p:spPr/>
        <p:txBody>
          <a:bodyPr/>
          <a:lstStyle/>
          <a:p>
            <a:fld id="{1BC7DB03-7057-184B-9DF0-B5FFC5E3886A}" type="slidenum">
              <a:rPr lang="en-US" smtClean="0"/>
              <a:t>57</a:t>
            </a:fld>
            <a:endParaRPr lang="en-US"/>
          </a:p>
        </p:txBody>
      </p:sp>
    </p:spTree>
    <p:extLst>
      <p:ext uri="{BB962C8B-B14F-4D97-AF65-F5344CB8AC3E}">
        <p14:creationId xmlns:p14="http://schemas.microsoft.com/office/powerpoint/2010/main" val="4514763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766090"/>
          </a:xfrm>
        </p:spPr>
        <p:txBody>
          <a:bodyPr/>
          <a:lstStyle/>
          <a:p>
            <a:r>
              <a:rPr lang="en-US" b="1" dirty="0"/>
              <a:t>Sent to Percent of Time for CCP</a:t>
            </a:r>
          </a:p>
        </p:txBody>
      </p:sp>
      <p:sp>
        <p:nvSpPr>
          <p:cNvPr id="3" name="Content Placeholder 2"/>
          <p:cNvSpPr>
            <a:spLocks noGrp="1"/>
          </p:cNvSpPr>
          <p:nvPr>
            <p:ph idx="1"/>
          </p:nvPr>
        </p:nvSpPr>
        <p:spPr>
          <a:xfrm>
            <a:off x="838199" y="1319754"/>
            <a:ext cx="10945305" cy="4637986"/>
          </a:xfrm>
        </p:spPr>
        <p:txBody>
          <a:bodyPr>
            <a:normAutofit lnSpcReduction="10000"/>
          </a:bodyPr>
          <a:lstStyle/>
          <a:p>
            <a:pPr marL="0" indent="0">
              <a:buNone/>
            </a:pPr>
            <a:r>
              <a:rPr lang="en-US" sz="3200" dirty="0"/>
              <a:t>College Credit Plus Participants </a:t>
            </a:r>
          </a:p>
          <a:p>
            <a:pPr lvl="1"/>
            <a:r>
              <a:rPr lang="en-US" sz="2800" dirty="0"/>
              <a:t>Will have a </a:t>
            </a:r>
          </a:p>
          <a:p>
            <a:pPr lvl="2"/>
            <a:r>
              <a:rPr lang="en-US" sz="2400" dirty="0"/>
              <a:t>Sent to of PS – College Credit Plus Program Participant</a:t>
            </a:r>
          </a:p>
          <a:p>
            <a:pPr lvl="2"/>
            <a:r>
              <a:rPr lang="en-US" sz="2400" dirty="0"/>
              <a:t>Sent to Percent of Time that represents the time spent participating in College Credit Plus</a:t>
            </a:r>
          </a:p>
          <a:p>
            <a:pPr lvl="1"/>
            <a:r>
              <a:rPr lang="en-US" sz="2800" dirty="0"/>
              <a:t>Physical location of the CCP course and the teacher of the course should have no impact on the Sent to Percent reported</a:t>
            </a:r>
          </a:p>
          <a:p>
            <a:pPr lvl="1"/>
            <a:r>
              <a:rPr lang="en-US" sz="2800" dirty="0"/>
              <a:t>Combined total Percent of Time and Sent to Percent of Time must not exceed 100 </a:t>
            </a:r>
          </a:p>
          <a:p>
            <a:pPr lvl="1"/>
            <a:r>
              <a:rPr lang="en-US" sz="2800" dirty="0"/>
              <a:t>If Sent to Percent is 100%, report a district relationship of 1</a:t>
            </a:r>
          </a:p>
          <a:p>
            <a:pPr lvl="1"/>
            <a:r>
              <a:rPr lang="en-US" sz="2800" dirty="0"/>
              <a:t>The reported Sent to Percent of Time does not send funding to the post secondary institution</a:t>
            </a:r>
          </a:p>
        </p:txBody>
      </p:sp>
      <p:sp>
        <p:nvSpPr>
          <p:cNvPr id="4" name="Slide Number Placeholder 3"/>
          <p:cNvSpPr>
            <a:spLocks noGrp="1"/>
          </p:cNvSpPr>
          <p:nvPr>
            <p:ph type="sldNum" sz="quarter" idx="12"/>
          </p:nvPr>
        </p:nvSpPr>
        <p:spPr/>
        <p:txBody>
          <a:bodyPr/>
          <a:lstStyle/>
          <a:p>
            <a:fld id="{1BC7DB03-7057-184B-9DF0-B5FFC5E3886A}" type="slidenum">
              <a:rPr lang="en-US" smtClean="0"/>
              <a:t>58</a:t>
            </a:fld>
            <a:endParaRPr lang="en-US"/>
          </a:p>
        </p:txBody>
      </p:sp>
    </p:spTree>
    <p:extLst>
      <p:ext uri="{BB962C8B-B14F-4D97-AF65-F5344CB8AC3E}">
        <p14:creationId xmlns:p14="http://schemas.microsoft.com/office/powerpoint/2010/main" val="36389065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AF80F0-2FB2-8097-32ED-08AA8C079978}"/>
              </a:ext>
            </a:extLst>
          </p:cNvPr>
          <p:cNvPicPr>
            <a:picLocks noChangeAspect="1"/>
          </p:cNvPicPr>
          <p:nvPr/>
        </p:nvPicPr>
        <p:blipFill>
          <a:blip r:embed="rId3"/>
          <a:stretch>
            <a:fillRect/>
          </a:stretch>
        </p:blipFill>
        <p:spPr>
          <a:xfrm>
            <a:off x="962891" y="2904391"/>
            <a:ext cx="5600469" cy="3271562"/>
          </a:xfrm>
          <a:prstGeom prst="rect">
            <a:avLst/>
          </a:prstGeom>
          <a:ln>
            <a:solidFill>
              <a:schemeClr val="tx1"/>
            </a:solidFill>
          </a:ln>
        </p:spPr>
      </p:pic>
      <p:sp>
        <p:nvSpPr>
          <p:cNvPr id="2" name="Title 1">
            <a:extLst>
              <a:ext uri="{FF2B5EF4-FFF2-40B4-BE49-F238E27FC236}">
                <a16:creationId xmlns:a16="http://schemas.microsoft.com/office/drawing/2014/main" id="{E44C2F17-4590-4F74-9FB5-B0510F617C36}"/>
              </a:ext>
            </a:extLst>
          </p:cNvPr>
          <p:cNvSpPr>
            <a:spLocks noGrp="1"/>
          </p:cNvSpPr>
          <p:nvPr>
            <p:ph type="title"/>
          </p:nvPr>
        </p:nvSpPr>
        <p:spPr>
          <a:xfrm>
            <a:off x="838200" y="365125"/>
            <a:ext cx="11007436" cy="772303"/>
          </a:xfrm>
        </p:spPr>
        <p:txBody>
          <a:bodyPr/>
          <a:lstStyle/>
          <a:p>
            <a:r>
              <a:rPr lang="en-US" b="1" dirty="0"/>
              <a:t>Calendar and Hours/Days</a:t>
            </a:r>
          </a:p>
        </p:txBody>
      </p:sp>
      <p:sp>
        <p:nvSpPr>
          <p:cNvPr id="3" name="Content Placeholder 2">
            <a:extLst>
              <a:ext uri="{FF2B5EF4-FFF2-40B4-BE49-F238E27FC236}">
                <a16:creationId xmlns:a16="http://schemas.microsoft.com/office/drawing/2014/main" id="{024196B0-108F-4DBF-BE94-29DC11C845C2}"/>
              </a:ext>
            </a:extLst>
          </p:cNvPr>
          <p:cNvSpPr>
            <a:spLocks noGrp="1"/>
          </p:cNvSpPr>
          <p:nvPr>
            <p:ph idx="1"/>
          </p:nvPr>
        </p:nvSpPr>
        <p:spPr>
          <a:xfrm>
            <a:off x="838200" y="1350818"/>
            <a:ext cx="10515600" cy="4644737"/>
          </a:xfrm>
        </p:spPr>
        <p:txBody>
          <a:bodyPr/>
          <a:lstStyle/>
          <a:p>
            <a:r>
              <a:rPr lang="en-US" dirty="0"/>
              <a:t>Student’s calendar per Calendar Determination Process is contained in Columns AH – AK</a:t>
            </a:r>
          </a:p>
          <a:p>
            <a:r>
              <a:rPr lang="en-US" dirty="0"/>
              <a:t>Calendar enrollment and totals can be found in columns AM and AN</a:t>
            </a:r>
          </a:p>
          <a:p>
            <a:endParaRPr lang="en-US" dirty="0"/>
          </a:p>
        </p:txBody>
      </p:sp>
      <p:sp>
        <p:nvSpPr>
          <p:cNvPr id="4" name="Slide Number Placeholder 3">
            <a:extLst>
              <a:ext uri="{FF2B5EF4-FFF2-40B4-BE49-F238E27FC236}">
                <a16:creationId xmlns:a16="http://schemas.microsoft.com/office/drawing/2014/main" id="{9D423797-68DB-46BF-8510-D3D8097E27CB}"/>
              </a:ext>
            </a:extLst>
          </p:cNvPr>
          <p:cNvSpPr>
            <a:spLocks noGrp="1"/>
          </p:cNvSpPr>
          <p:nvPr>
            <p:ph type="sldNum" sz="quarter" idx="12"/>
          </p:nvPr>
        </p:nvSpPr>
        <p:spPr/>
        <p:txBody>
          <a:bodyPr/>
          <a:lstStyle/>
          <a:p>
            <a:fld id="{1BC7DB03-7057-184B-9DF0-B5FFC5E3886A}" type="slidenum">
              <a:rPr lang="en-US" smtClean="0"/>
              <a:t>59</a:t>
            </a:fld>
            <a:endParaRPr lang="en-US"/>
          </a:p>
        </p:txBody>
      </p:sp>
      <p:sp>
        <p:nvSpPr>
          <p:cNvPr id="6" name="Rectangle 5">
            <a:extLst>
              <a:ext uri="{FF2B5EF4-FFF2-40B4-BE49-F238E27FC236}">
                <a16:creationId xmlns:a16="http://schemas.microsoft.com/office/drawing/2014/main" id="{D3528287-FBCD-4843-89AC-588F74083BEB}"/>
              </a:ext>
            </a:extLst>
          </p:cNvPr>
          <p:cNvSpPr/>
          <p:nvPr/>
        </p:nvSpPr>
        <p:spPr>
          <a:xfrm>
            <a:off x="962891" y="2904391"/>
            <a:ext cx="3120011" cy="32616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5F7EDA-21F0-491F-88FA-E8B51594BF4C}"/>
              </a:ext>
            </a:extLst>
          </p:cNvPr>
          <p:cNvSpPr/>
          <p:nvPr/>
        </p:nvSpPr>
        <p:spPr>
          <a:xfrm>
            <a:off x="4903707" y="2914283"/>
            <a:ext cx="1714502" cy="32616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1678DFE-C042-4B1D-BDDD-E0A48A7B5805}"/>
              </a:ext>
            </a:extLst>
          </p:cNvPr>
          <p:cNvSpPr txBox="1"/>
          <p:nvPr/>
        </p:nvSpPr>
        <p:spPr>
          <a:xfrm>
            <a:off x="7112395" y="3182231"/>
            <a:ext cx="3727944" cy="830997"/>
          </a:xfrm>
          <a:prstGeom prst="rect">
            <a:avLst/>
          </a:prstGeom>
          <a:solidFill>
            <a:schemeClr val="bg1"/>
          </a:solidFill>
          <a:ln>
            <a:solidFill>
              <a:schemeClr val="tx1"/>
            </a:solidFill>
          </a:ln>
        </p:spPr>
        <p:txBody>
          <a:bodyPr wrap="none" rtlCol="0">
            <a:spAutoFit/>
          </a:bodyPr>
          <a:lstStyle/>
          <a:p>
            <a:r>
              <a:rPr lang="en-US" sz="2400" b="1" dirty="0"/>
              <a:t>Educating entity’s LEA Type </a:t>
            </a:r>
          </a:p>
          <a:p>
            <a:r>
              <a:rPr lang="en-US" sz="2400" b="1" dirty="0"/>
              <a:t>can be found in Column AL </a:t>
            </a:r>
          </a:p>
        </p:txBody>
      </p:sp>
      <p:sp>
        <p:nvSpPr>
          <p:cNvPr id="12" name="TextBox 11">
            <a:extLst>
              <a:ext uri="{FF2B5EF4-FFF2-40B4-BE49-F238E27FC236}">
                <a16:creationId xmlns:a16="http://schemas.microsoft.com/office/drawing/2014/main" id="{61DB1255-A722-F00A-DA3E-FD6CB49B4F17}"/>
              </a:ext>
            </a:extLst>
          </p:cNvPr>
          <p:cNvSpPr txBox="1"/>
          <p:nvPr/>
        </p:nvSpPr>
        <p:spPr>
          <a:xfrm>
            <a:off x="7112395" y="4261511"/>
            <a:ext cx="4548026" cy="1200329"/>
          </a:xfrm>
          <a:prstGeom prst="rect">
            <a:avLst/>
          </a:prstGeom>
          <a:noFill/>
          <a:ln>
            <a:solidFill>
              <a:schemeClr val="tx1"/>
            </a:solidFill>
          </a:ln>
        </p:spPr>
        <p:txBody>
          <a:bodyPr wrap="square" rtlCol="0">
            <a:spAutoFit/>
          </a:bodyPr>
          <a:lstStyle/>
          <a:p>
            <a:r>
              <a:rPr lang="en-US" sz="2400" b="1" dirty="0"/>
              <a:t>Preschool students will show </a:t>
            </a:r>
          </a:p>
          <a:p>
            <a:r>
              <a:rPr lang="en-US" sz="2400" b="1" dirty="0"/>
              <a:t>days in columns AM and AN while </a:t>
            </a:r>
          </a:p>
          <a:p>
            <a:r>
              <a:rPr lang="en-US" sz="2400" b="1" dirty="0"/>
              <a:t>all others will show hours</a:t>
            </a:r>
          </a:p>
        </p:txBody>
      </p:sp>
    </p:spTree>
    <p:extLst>
      <p:ext uri="{BB962C8B-B14F-4D97-AF65-F5344CB8AC3E}">
        <p14:creationId xmlns:p14="http://schemas.microsoft.com/office/powerpoint/2010/main" val="3619372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2029968"/>
            <a:ext cx="9144000" cy="1783080"/>
          </a:xfrm>
        </p:spPr>
        <p:txBody>
          <a:bodyPr/>
          <a:lstStyle/>
          <a:p>
            <a:r>
              <a:rPr lang="en-US" b="1" dirty="0"/>
              <a:t>Accessing and Preparing Data Collector FTE Reports </a:t>
            </a:r>
          </a:p>
        </p:txBody>
      </p:sp>
      <p:sp>
        <p:nvSpPr>
          <p:cNvPr id="4" name="Slide Number Placeholder 3"/>
          <p:cNvSpPr>
            <a:spLocks noGrp="1"/>
          </p:cNvSpPr>
          <p:nvPr>
            <p:ph type="sldNum" sz="quarter" idx="12"/>
          </p:nvPr>
        </p:nvSpPr>
        <p:spPr/>
        <p:txBody>
          <a:bodyPr/>
          <a:lstStyle/>
          <a:p>
            <a:fld id="{1BC7DB03-7057-184B-9DF0-B5FFC5E3886A}" type="slidenum">
              <a:rPr lang="en-US" smtClean="0"/>
              <a:t>6</a:t>
            </a:fld>
            <a:endParaRPr lang="en-US"/>
          </a:p>
        </p:txBody>
      </p:sp>
    </p:spTree>
    <p:extLst>
      <p:ext uri="{BB962C8B-B14F-4D97-AF65-F5344CB8AC3E}">
        <p14:creationId xmlns:p14="http://schemas.microsoft.com/office/powerpoint/2010/main" val="23093839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5920"/>
          </a:xfrm>
        </p:spPr>
        <p:txBody>
          <a:bodyPr/>
          <a:lstStyle/>
          <a:p>
            <a:r>
              <a:rPr lang="en-US" b="1" dirty="0"/>
              <a:t>EMIS Calendars </a:t>
            </a:r>
          </a:p>
        </p:txBody>
      </p:sp>
      <p:sp>
        <p:nvSpPr>
          <p:cNvPr id="3" name="Content Placeholder 2"/>
          <p:cNvSpPr>
            <a:spLocks noGrp="1"/>
          </p:cNvSpPr>
          <p:nvPr>
            <p:ph idx="1"/>
          </p:nvPr>
        </p:nvSpPr>
        <p:spPr>
          <a:xfrm>
            <a:off x="998555" y="1330036"/>
            <a:ext cx="10899036" cy="4670464"/>
          </a:xfrm>
        </p:spPr>
        <p:txBody>
          <a:bodyPr>
            <a:normAutofit/>
          </a:bodyPr>
          <a:lstStyle/>
          <a:p>
            <a:r>
              <a:rPr lang="en-US" sz="3200" dirty="0"/>
              <a:t>Used as the denominator in the calculation of student FTEs</a:t>
            </a:r>
          </a:p>
          <a:p>
            <a:r>
              <a:rPr lang="en-US" sz="3200" dirty="0"/>
              <a:t>Reported in a separate collection from student data</a:t>
            </a:r>
          </a:p>
          <a:p>
            <a:r>
              <a:rPr lang="en-US" sz="3200" dirty="0"/>
              <a:t>Meet student data on the FTE Report</a:t>
            </a:r>
          </a:p>
          <a:p>
            <a:r>
              <a:rPr lang="en-US" sz="3200" dirty="0"/>
              <a:t>Can be assigned to a student when an exact match is not found</a:t>
            </a:r>
          </a:p>
          <a:p>
            <a:pPr lvl="1"/>
            <a:r>
              <a:rPr lang="en-US" sz="2800" dirty="0"/>
              <a:t>See “Calendar Determination” in the FTE Report Explanation </a:t>
            </a:r>
          </a:p>
          <a:p>
            <a:r>
              <a:rPr lang="en-US" sz="3200" dirty="0"/>
              <a:t>If the FY23 State Calendar is assigned, </a:t>
            </a:r>
          </a:p>
          <a:p>
            <a:pPr lvl="1"/>
            <a:r>
              <a:rPr lang="en-US" sz="2800" dirty="0"/>
              <a:t>Appears as 999999-999999-**-**</a:t>
            </a:r>
          </a:p>
          <a:p>
            <a:pPr lvl="1"/>
            <a:r>
              <a:rPr lang="en-US" sz="2800" dirty="0"/>
              <a:t>Began on 8/25/2022 and ends on 5/23/2023</a:t>
            </a:r>
          </a:p>
          <a:p>
            <a:pPr lvl="1"/>
            <a:r>
              <a:rPr lang="en-US" sz="2800" dirty="0"/>
              <a:t>Has 1008 hours of instruction (6 hours per day, 168 days) </a:t>
            </a:r>
          </a:p>
          <a:p>
            <a:endParaRPr lang="en-US" sz="3200" dirty="0"/>
          </a:p>
        </p:txBody>
      </p:sp>
      <p:sp>
        <p:nvSpPr>
          <p:cNvPr id="4" name="Slide Number Placeholder 3"/>
          <p:cNvSpPr>
            <a:spLocks noGrp="1"/>
          </p:cNvSpPr>
          <p:nvPr>
            <p:ph type="sldNum" sz="quarter" idx="12"/>
          </p:nvPr>
        </p:nvSpPr>
        <p:spPr/>
        <p:txBody>
          <a:bodyPr/>
          <a:lstStyle/>
          <a:p>
            <a:fld id="{1BC7DB03-7057-184B-9DF0-B5FFC5E3886A}" type="slidenum">
              <a:rPr lang="en-US" smtClean="0"/>
              <a:t>60</a:t>
            </a:fld>
            <a:endParaRPr lang="en-US"/>
          </a:p>
        </p:txBody>
      </p:sp>
    </p:spTree>
    <p:extLst>
      <p:ext uri="{BB962C8B-B14F-4D97-AF65-F5344CB8AC3E}">
        <p14:creationId xmlns:p14="http://schemas.microsoft.com/office/powerpoint/2010/main" val="4114386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2675"/>
          </a:xfrm>
        </p:spPr>
        <p:txBody>
          <a:bodyPr/>
          <a:lstStyle/>
          <a:p>
            <a:r>
              <a:rPr lang="en-US" b="1" dirty="0"/>
              <a:t>Reporting Incorrect EMIS Calendar Example</a:t>
            </a:r>
          </a:p>
        </p:txBody>
      </p:sp>
      <p:sp>
        <p:nvSpPr>
          <p:cNvPr id="3" name="Content Placeholder 2"/>
          <p:cNvSpPr>
            <a:spLocks noGrp="1"/>
          </p:cNvSpPr>
          <p:nvPr>
            <p:ph idx="1"/>
          </p:nvPr>
        </p:nvSpPr>
        <p:spPr>
          <a:xfrm>
            <a:off x="933450" y="1447800"/>
            <a:ext cx="10420350" cy="4371975"/>
          </a:xfrm>
        </p:spPr>
        <p:txBody>
          <a:bodyPr/>
          <a:lstStyle/>
          <a:p>
            <a:pPr marL="0" indent="0">
              <a:buNone/>
            </a:pPr>
            <a:r>
              <a:rPr lang="en-US" sz="3200" dirty="0"/>
              <a:t>Incorrect calendar data can negatively impact student FTE calculations</a:t>
            </a:r>
          </a:p>
          <a:p>
            <a:pPr lvl="1"/>
            <a:r>
              <a:rPr lang="en-US" sz="2800" dirty="0"/>
              <a:t>Example, seniors attend three days less than other high school students</a:t>
            </a:r>
          </a:p>
          <a:p>
            <a:pPr lvl="2"/>
            <a:r>
              <a:rPr lang="en-US" sz="2400" dirty="0"/>
              <a:t>Seniors are placed on the default calendar (1080 hours) and withdrawn on their last day, which is three days before the end of the default calendar (1062 hours) </a:t>
            </a:r>
          </a:p>
          <a:p>
            <a:pPr lvl="3"/>
            <a:r>
              <a:rPr lang="en-US" sz="2000" dirty="0"/>
              <a:t>(1062 x 100%) divided by 1080 = Student FTE 0.98</a:t>
            </a:r>
          </a:p>
          <a:p>
            <a:pPr lvl="2"/>
            <a:r>
              <a:rPr lang="en-US" sz="2400" dirty="0"/>
              <a:t>Seniors are placed on a calendar that represents attendance days for their attending situation (1062 hours)</a:t>
            </a:r>
          </a:p>
          <a:p>
            <a:pPr lvl="3"/>
            <a:r>
              <a:rPr lang="en-US" sz="2000" dirty="0"/>
              <a:t>(1062 x 100%) divided by 1062 = Student FTE 1.00</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61</a:t>
            </a:fld>
            <a:endParaRPr lang="en-US"/>
          </a:p>
        </p:txBody>
      </p:sp>
    </p:spTree>
    <p:extLst>
      <p:ext uri="{BB962C8B-B14F-4D97-AF65-F5344CB8AC3E}">
        <p14:creationId xmlns:p14="http://schemas.microsoft.com/office/powerpoint/2010/main" val="38873443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645ED0-F79D-D1C3-3EE0-D47FABEB8385}"/>
              </a:ext>
            </a:extLst>
          </p:cNvPr>
          <p:cNvPicPr>
            <a:picLocks noChangeAspect="1"/>
          </p:cNvPicPr>
          <p:nvPr/>
        </p:nvPicPr>
        <p:blipFill>
          <a:blip r:embed="rId3"/>
          <a:stretch>
            <a:fillRect/>
          </a:stretch>
        </p:blipFill>
        <p:spPr>
          <a:xfrm>
            <a:off x="983304" y="3357445"/>
            <a:ext cx="9166536" cy="2694486"/>
          </a:xfrm>
          <a:prstGeom prst="rect">
            <a:avLst/>
          </a:prstGeom>
          <a:ln>
            <a:solidFill>
              <a:schemeClr val="tx1"/>
            </a:solidFill>
          </a:ln>
        </p:spPr>
      </p:pic>
      <p:sp>
        <p:nvSpPr>
          <p:cNvPr id="2" name="Title 1">
            <a:extLst>
              <a:ext uri="{FF2B5EF4-FFF2-40B4-BE49-F238E27FC236}">
                <a16:creationId xmlns:a16="http://schemas.microsoft.com/office/drawing/2014/main" id="{E8BD3400-6065-4B13-AEF9-859FD2096241}"/>
              </a:ext>
            </a:extLst>
          </p:cNvPr>
          <p:cNvSpPr>
            <a:spLocks noGrp="1"/>
          </p:cNvSpPr>
          <p:nvPr>
            <p:ph type="title"/>
          </p:nvPr>
        </p:nvSpPr>
        <p:spPr>
          <a:xfrm>
            <a:off x="838200" y="365126"/>
            <a:ext cx="10515600" cy="745920"/>
          </a:xfrm>
        </p:spPr>
        <p:txBody>
          <a:bodyPr/>
          <a:lstStyle/>
          <a:p>
            <a:r>
              <a:rPr lang="en-US" b="1" dirty="0"/>
              <a:t>New Adjusted Gifted FTE Column (S)</a:t>
            </a:r>
          </a:p>
        </p:txBody>
      </p:sp>
      <p:sp>
        <p:nvSpPr>
          <p:cNvPr id="3" name="Content Placeholder 2">
            <a:extLst>
              <a:ext uri="{FF2B5EF4-FFF2-40B4-BE49-F238E27FC236}">
                <a16:creationId xmlns:a16="http://schemas.microsoft.com/office/drawing/2014/main" id="{D5EA5A20-2BF0-4B03-8969-B6C31EC349A1}"/>
              </a:ext>
            </a:extLst>
          </p:cNvPr>
          <p:cNvSpPr>
            <a:spLocks noGrp="1"/>
          </p:cNvSpPr>
          <p:nvPr>
            <p:ph idx="1"/>
          </p:nvPr>
        </p:nvSpPr>
        <p:spPr>
          <a:xfrm>
            <a:off x="838200" y="1032387"/>
            <a:ext cx="10515600" cy="5144576"/>
          </a:xfrm>
        </p:spPr>
        <p:txBody>
          <a:bodyPr/>
          <a:lstStyle/>
          <a:p>
            <a:pPr marL="0" indent="0">
              <a:buNone/>
            </a:pPr>
            <a:r>
              <a:rPr lang="en-US" dirty="0"/>
              <a:t>Adjusted Gifted FTE is generated for students who are reported as identified in any number of areas of giftedness </a:t>
            </a:r>
          </a:p>
          <a:p>
            <a:pPr lvl="1"/>
            <a:r>
              <a:rPr lang="en-US" dirty="0"/>
              <a:t>Adjusted Gifted FTE uses the first day of the month they are identified in the current year</a:t>
            </a:r>
          </a:p>
          <a:p>
            <a:pPr lvl="1"/>
            <a:r>
              <a:rPr lang="en-US" dirty="0"/>
              <a:t>Students identified in a prior year will begin generating Adjusted Gifted FTE from their first day of school (continue reporting as identified gifted)</a:t>
            </a:r>
          </a:p>
          <a:p>
            <a:endParaRPr lang="en-US" dirty="0"/>
          </a:p>
        </p:txBody>
      </p:sp>
      <p:sp>
        <p:nvSpPr>
          <p:cNvPr id="4" name="Slide Number Placeholder 3">
            <a:extLst>
              <a:ext uri="{FF2B5EF4-FFF2-40B4-BE49-F238E27FC236}">
                <a16:creationId xmlns:a16="http://schemas.microsoft.com/office/drawing/2014/main" id="{EAD91738-F6BE-43A3-8E68-963513A29078}"/>
              </a:ext>
            </a:extLst>
          </p:cNvPr>
          <p:cNvSpPr>
            <a:spLocks noGrp="1"/>
          </p:cNvSpPr>
          <p:nvPr>
            <p:ph type="sldNum" sz="quarter" idx="12"/>
          </p:nvPr>
        </p:nvSpPr>
        <p:spPr/>
        <p:txBody>
          <a:bodyPr/>
          <a:lstStyle/>
          <a:p>
            <a:fld id="{1BC7DB03-7057-184B-9DF0-B5FFC5E3886A}" type="slidenum">
              <a:rPr lang="en-US" smtClean="0"/>
              <a:t>62</a:t>
            </a:fld>
            <a:endParaRPr lang="en-US"/>
          </a:p>
        </p:txBody>
      </p:sp>
      <p:sp>
        <p:nvSpPr>
          <p:cNvPr id="6" name="Rectangle 5">
            <a:extLst>
              <a:ext uri="{FF2B5EF4-FFF2-40B4-BE49-F238E27FC236}">
                <a16:creationId xmlns:a16="http://schemas.microsoft.com/office/drawing/2014/main" id="{06DF9A16-54DE-4C1E-9E00-B07F8386EDE4}"/>
              </a:ext>
            </a:extLst>
          </p:cNvPr>
          <p:cNvSpPr/>
          <p:nvPr/>
        </p:nvSpPr>
        <p:spPr>
          <a:xfrm>
            <a:off x="5087866" y="3357445"/>
            <a:ext cx="786580" cy="26944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4233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CFF9DC0-DF35-9541-BA4F-652C09BE8263}"/>
              </a:ext>
            </a:extLst>
          </p:cNvPr>
          <p:cNvPicPr>
            <a:picLocks noChangeAspect="1"/>
          </p:cNvPicPr>
          <p:nvPr/>
        </p:nvPicPr>
        <p:blipFill>
          <a:blip r:embed="rId3"/>
          <a:stretch>
            <a:fillRect/>
          </a:stretch>
        </p:blipFill>
        <p:spPr>
          <a:xfrm>
            <a:off x="764539" y="4109210"/>
            <a:ext cx="11245479" cy="1786766"/>
          </a:xfrm>
          <a:prstGeom prst="rect">
            <a:avLst/>
          </a:prstGeom>
          <a:ln>
            <a:solidFill>
              <a:schemeClr val="tx1"/>
            </a:solidFill>
          </a:ln>
        </p:spPr>
      </p:pic>
      <p:sp>
        <p:nvSpPr>
          <p:cNvPr id="2" name="Title 1">
            <a:extLst>
              <a:ext uri="{FF2B5EF4-FFF2-40B4-BE49-F238E27FC236}">
                <a16:creationId xmlns:a16="http://schemas.microsoft.com/office/drawing/2014/main" id="{F9CCA1A4-6236-4AAD-A9FC-C536BE80C7C5}"/>
              </a:ext>
            </a:extLst>
          </p:cNvPr>
          <p:cNvSpPr>
            <a:spLocks noGrp="1"/>
          </p:cNvSpPr>
          <p:nvPr>
            <p:ph type="title"/>
          </p:nvPr>
        </p:nvSpPr>
        <p:spPr>
          <a:xfrm>
            <a:off x="838199" y="365125"/>
            <a:ext cx="11098161" cy="775417"/>
          </a:xfrm>
        </p:spPr>
        <p:txBody>
          <a:bodyPr>
            <a:noAutofit/>
          </a:bodyPr>
          <a:lstStyle/>
          <a:p>
            <a:r>
              <a:rPr lang="en-US" sz="4000" b="1" dirty="0"/>
              <a:t>(FTED-006) Partial Enrollment Funded Gifted Report</a:t>
            </a:r>
          </a:p>
        </p:txBody>
      </p:sp>
      <p:sp>
        <p:nvSpPr>
          <p:cNvPr id="3" name="Content Placeholder 2">
            <a:extLst>
              <a:ext uri="{FF2B5EF4-FFF2-40B4-BE49-F238E27FC236}">
                <a16:creationId xmlns:a16="http://schemas.microsoft.com/office/drawing/2014/main" id="{5AE70072-D7CB-4D5A-B5F6-E5FD2B3D8B94}"/>
              </a:ext>
            </a:extLst>
          </p:cNvPr>
          <p:cNvSpPr>
            <a:spLocks noGrp="1"/>
          </p:cNvSpPr>
          <p:nvPr>
            <p:ph idx="1"/>
          </p:nvPr>
        </p:nvSpPr>
        <p:spPr>
          <a:xfrm>
            <a:off x="670561" y="1140542"/>
            <a:ext cx="11413284" cy="4985937"/>
          </a:xfrm>
        </p:spPr>
        <p:txBody>
          <a:bodyPr/>
          <a:lstStyle/>
          <a:p>
            <a:r>
              <a:rPr lang="en-US" dirty="0">
                <a:solidFill>
                  <a:schemeClr val="tx1"/>
                </a:solidFill>
              </a:rPr>
              <a:t>Contains only students who are identified </a:t>
            </a:r>
            <a:r>
              <a:rPr lang="en-US" u="sng" dirty="0">
                <a:solidFill>
                  <a:schemeClr val="tx1"/>
                </a:solidFill>
              </a:rPr>
              <a:t>for the first time in the current school year</a:t>
            </a:r>
            <a:r>
              <a:rPr lang="en-US" dirty="0">
                <a:solidFill>
                  <a:schemeClr val="tx1"/>
                </a:solidFill>
              </a:rPr>
              <a:t> - based on enrollment versus date identified as gifted</a:t>
            </a:r>
          </a:p>
          <a:p>
            <a:r>
              <a:rPr lang="en-US" dirty="0"/>
              <a:t>Students can have multiple rows that align with the FTE Detail report and this report shows the gifted FTE per row </a:t>
            </a:r>
          </a:p>
        </p:txBody>
      </p:sp>
      <p:sp>
        <p:nvSpPr>
          <p:cNvPr id="4" name="Slide Number Placeholder 3">
            <a:extLst>
              <a:ext uri="{FF2B5EF4-FFF2-40B4-BE49-F238E27FC236}">
                <a16:creationId xmlns:a16="http://schemas.microsoft.com/office/drawing/2014/main" id="{3120CEBE-06B2-460F-8BC2-89D44F7F2D7E}"/>
              </a:ext>
            </a:extLst>
          </p:cNvPr>
          <p:cNvSpPr>
            <a:spLocks noGrp="1"/>
          </p:cNvSpPr>
          <p:nvPr>
            <p:ph type="sldNum" sz="quarter" idx="12"/>
          </p:nvPr>
        </p:nvSpPr>
        <p:spPr/>
        <p:txBody>
          <a:bodyPr/>
          <a:lstStyle/>
          <a:p>
            <a:fld id="{1BC7DB03-7057-184B-9DF0-B5FFC5E3886A}" type="slidenum">
              <a:rPr lang="en-US" smtClean="0"/>
              <a:t>63</a:t>
            </a:fld>
            <a:endParaRPr lang="en-US"/>
          </a:p>
        </p:txBody>
      </p:sp>
      <p:sp>
        <p:nvSpPr>
          <p:cNvPr id="9" name="TextBox 8">
            <a:extLst>
              <a:ext uri="{FF2B5EF4-FFF2-40B4-BE49-F238E27FC236}">
                <a16:creationId xmlns:a16="http://schemas.microsoft.com/office/drawing/2014/main" id="{0F271EA6-9900-490D-B486-84857B38669C}"/>
              </a:ext>
            </a:extLst>
          </p:cNvPr>
          <p:cNvSpPr txBox="1"/>
          <p:nvPr/>
        </p:nvSpPr>
        <p:spPr>
          <a:xfrm>
            <a:off x="764539" y="2873569"/>
            <a:ext cx="4795519" cy="1200329"/>
          </a:xfrm>
          <a:prstGeom prst="rect">
            <a:avLst/>
          </a:prstGeom>
          <a:solidFill>
            <a:schemeClr val="bg1"/>
          </a:solidFill>
          <a:ln>
            <a:solidFill>
              <a:schemeClr val="tx1"/>
            </a:solidFill>
          </a:ln>
        </p:spPr>
        <p:txBody>
          <a:bodyPr wrap="square" rtlCol="0">
            <a:spAutoFit/>
          </a:bodyPr>
          <a:lstStyle/>
          <a:p>
            <a:r>
              <a:rPr lang="en-US" sz="2400" b="1" dirty="0"/>
              <a:t>First row student is gifted after the enrollment dates on this row and is not funded as gifted for this row</a:t>
            </a:r>
          </a:p>
        </p:txBody>
      </p:sp>
      <p:sp>
        <p:nvSpPr>
          <p:cNvPr id="10" name="TextBox 9">
            <a:extLst>
              <a:ext uri="{FF2B5EF4-FFF2-40B4-BE49-F238E27FC236}">
                <a16:creationId xmlns:a16="http://schemas.microsoft.com/office/drawing/2014/main" id="{31C67AE2-DDB9-4508-A13E-A675FCC8A032}"/>
              </a:ext>
            </a:extLst>
          </p:cNvPr>
          <p:cNvSpPr txBox="1"/>
          <p:nvPr/>
        </p:nvSpPr>
        <p:spPr>
          <a:xfrm>
            <a:off x="6096000" y="2873569"/>
            <a:ext cx="5898699" cy="1200329"/>
          </a:xfrm>
          <a:prstGeom prst="rect">
            <a:avLst/>
          </a:prstGeom>
          <a:solidFill>
            <a:schemeClr val="bg1"/>
          </a:solidFill>
          <a:ln>
            <a:solidFill>
              <a:schemeClr val="tx1"/>
            </a:solidFill>
          </a:ln>
        </p:spPr>
        <p:txBody>
          <a:bodyPr wrap="square" rtlCol="0">
            <a:spAutoFit/>
          </a:bodyPr>
          <a:lstStyle/>
          <a:p>
            <a:r>
              <a:rPr lang="en-US" sz="2400" b="1" dirty="0"/>
              <a:t>Second row student is identified as gifted after the start date of the row, so student generates a partial gifted FTE for this row</a:t>
            </a:r>
            <a:endParaRPr lang="en-US" sz="2400" dirty="0"/>
          </a:p>
        </p:txBody>
      </p:sp>
      <p:sp>
        <p:nvSpPr>
          <p:cNvPr id="11" name="TextBox 10">
            <a:extLst>
              <a:ext uri="{FF2B5EF4-FFF2-40B4-BE49-F238E27FC236}">
                <a16:creationId xmlns:a16="http://schemas.microsoft.com/office/drawing/2014/main" id="{6208E285-1B75-48BD-9386-61FF19497937}"/>
              </a:ext>
            </a:extLst>
          </p:cNvPr>
          <p:cNvSpPr txBox="1"/>
          <p:nvPr/>
        </p:nvSpPr>
        <p:spPr>
          <a:xfrm>
            <a:off x="764540" y="5940851"/>
            <a:ext cx="8574670" cy="830997"/>
          </a:xfrm>
          <a:prstGeom prst="rect">
            <a:avLst/>
          </a:prstGeom>
          <a:solidFill>
            <a:schemeClr val="bg1"/>
          </a:solidFill>
          <a:ln>
            <a:solidFill>
              <a:schemeClr val="tx1"/>
            </a:solidFill>
          </a:ln>
        </p:spPr>
        <p:txBody>
          <a:bodyPr wrap="square" rtlCol="0">
            <a:spAutoFit/>
          </a:bodyPr>
          <a:lstStyle/>
          <a:p>
            <a:r>
              <a:rPr lang="en-US" sz="2400" b="1" dirty="0"/>
              <a:t>Third row student is reported as identified gifted during the entire timespan of this row and is fully funded as gifted for this row</a:t>
            </a:r>
          </a:p>
        </p:txBody>
      </p:sp>
    </p:spTree>
    <p:extLst>
      <p:ext uri="{BB962C8B-B14F-4D97-AF65-F5344CB8AC3E}">
        <p14:creationId xmlns:p14="http://schemas.microsoft.com/office/powerpoint/2010/main" val="39109287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74AE69-DE0F-ECB4-6CC5-00B9727EDB59}"/>
              </a:ext>
            </a:extLst>
          </p:cNvPr>
          <p:cNvPicPr>
            <a:picLocks noChangeAspect="1"/>
          </p:cNvPicPr>
          <p:nvPr/>
        </p:nvPicPr>
        <p:blipFill>
          <a:blip r:embed="rId3"/>
          <a:stretch>
            <a:fillRect/>
          </a:stretch>
        </p:blipFill>
        <p:spPr>
          <a:xfrm>
            <a:off x="980851" y="2559563"/>
            <a:ext cx="8590889" cy="3579723"/>
          </a:xfrm>
          <a:prstGeom prst="rect">
            <a:avLst/>
          </a:prstGeom>
          <a:ln>
            <a:solidFill>
              <a:schemeClr val="tx1"/>
            </a:solidFill>
          </a:ln>
        </p:spPr>
      </p:pic>
      <p:sp>
        <p:nvSpPr>
          <p:cNvPr id="2" name="Title 1">
            <a:extLst>
              <a:ext uri="{FF2B5EF4-FFF2-40B4-BE49-F238E27FC236}">
                <a16:creationId xmlns:a16="http://schemas.microsoft.com/office/drawing/2014/main" id="{7058F32C-2641-4394-AE8F-EE0169F6BC31}"/>
              </a:ext>
            </a:extLst>
          </p:cNvPr>
          <p:cNvSpPr>
            <a:spLocks noGrp="1"/>
          </p:cNvSpPr>
          <p:nvPr>
            <p:ph type="title"/>
          </p:nvPr>
        </p:nvSpPr>
        <p:spPr>
          <a:xfrm>
            <a:off x="838200" y="365126"/>
            <a:ext cx="10515600" cy="996057"/>
          </a:xfrm>
        </p:spPr>
        <p:txBody>
          <a:bodyPr/>
          <a:lstStyle/>
          <a:p>
            <a:r>
              <a:rPr lang="en-US" b="1" dirty="0"/>
              <a:t>New Enrolled ADM Columns (T&amp;U) </a:t>
            </a:r>
          </a:p>
        </p:txBody>
      </p:sp>
      <p:sp>
        <p:nvSpPr>
          <p:cNvPr id="3" name="Content Placeholder 2">
            <a:extLst>
              <a:ext uri="{FF2B5EF4-FFF2-40B4-BE49-F238E27FC236}">
                <a16:creationId xmlns:a16="http://schemas.microsoft.com/office/drawing/2014/main" id="{601F47C0-5494-40BD-8887-0F46082DC918}"/>
              </a:ext>
            </a:extLst>
          </p:cNvPr>
          <p:cNvSpPr>
            <a:spLocks noGrp="1"/>
          </p:cNvSpPr>
          <p:nvPr>
            <p:ph idx="1"/>
          </p:nvPr>
        </p:nvSpPr>
        <p:spPr>
          <a:xfrm>
            <a:off x="838200" y="1361184"/>
            <a:ext cx="10515600" cy="4815780"/>
          </a:xfrm>
        </p:spPr>
        <p:txBody>
          <a:bodyPr/>
          <a:lstStyle/>
          <a:p>
            <a:r>
              <a:rPr lang="en-US" sz="3200" dirty="0"/>
              <a:t>Enrolled ADM Adjusted Base FTE </a:t>
            </a:r>
          </a:p>
          <a:p>
            <a:r>
              <a:rPr lang="en-US" sz="3200" dirty="0"/>
              <a:t>Enrolled ADM CTE FTE </a:t>
            </a:r>
          </a:p>
          <a:p>
            <a:endParaRPr lang="en-US" dirty="0"/>
          </a:p>
        </p:txBody>
      </p:sp>
      <p:sp>
        <p:nvSpPr>
          <p:cNvPr id="4" name="Slide Number Placeholder 3">
            <a:extLst>
              <a:ext uri="{FF2B5EF4-FFF2-40B4-BE49-F238E27FC236}">
                <a16:creationId xmlns:a16="http://schemas.microsoft.com/office/drawing/2014/main" id="{69F22BD2-84BB-487D-A767-0F9198EC2C24}"/>
              </a:ext>
            </a:extLst>
          </p:cNvPr>
          <p:cNvSpPr>
            <a:spLocks noGrp="1"/>
          </p:cNvSpPr>
          <p:nvPr>
            <p:ph type="sldNum" sz="quarter" idx="12"/>
          </p:nvPr>
        </p:nvSpPr>
        <p:spPr/>
        <p:txBody>
          <a:bodyPr/>
          <a:lstStyle/>
          <a:p>
            <a:fld id="{1BC7DB03-7057-184B-9DF0-B5FFC5E3886A}" type="slidenum">
              <a:rPr lang="en-US" smtClean="0"/>
              <a:t>64</a:t>
            </a:fld>
            <a:endParaRPr lang="en-US"/>
          </a:p>
        </p:txBody>
      </p:sp>
      <p:sp>
        <p:nvSpPr>
          <p:cNvPr id="6" name="Rectangle 5">
            <a:extLst>
              <a:ext uri="{FF2B5EF4-FFF2-40B4-BE49-F238E27FC236}">
                <a16:creationId xmlns:a16="http://schemas.microsoft.com/office/drawing/2014/main" id="{A70AFBC2-E7FB-4BE0-B891-A96C4A224812}"/>
              </a:ext>
            </a:extLst>
          </p:cNvPr>
          <p:cNvSpPr/>
          <p:nvPr/>
        </p:nvSpPr>
        <p:spPr>
          <a:xfrm>
            <a:off x="7508240" y="2559563"/>
            <a:ext cx="2063500" cy="35797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591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D283-EFAD-436B-901C-82B88A20296D}"/>
              </a:ext>
            </a:extLst>
          </p:cNvPr>
          <p:cNvSpPr>
            <a:spLocks noGrp="1"/>
          </p:cNvSpPr>
          <p:nvPr>
            <p:ph type="title"/>
          </p:nvPr>
        </p:nvSpPr>
        <p:spPr>
          <a:xfrm>
            <a:off x="670560" y="365126"/>
            <a:ext cx="10683240" cy="736087"/>
          </a:xfrm>
        </p:spPr>
        <p:txBody>
          <a:bodyPr/>
          <a:lstStyle/>
          <a:p>
            <a:r>
              <a:rPr lang="en-US" b="1" dirty="0"/>
              <a:t>New Enrolled ADM Columns</a:t>
            </a:r>
            <a:endParaRPr lang="en-US" dirty="0"/>
          </a:p>
        </p:txBody>
      </p:sp>
      <p:sp>
        <p:nvSpPr>
          <p:cNvPr id="3" name="Content Placeholder 2">
            <a:extLst>
              <a:ext uri="{FF2B5EF4-FFF2-40B4-BE49-F238E27FC236}">
                <a16:creationId xmlns:a16="http://schemas.microsoft.com/office/drawing/2014/main" id="{AACD834A-3EE3-4FE9-90E6-FCF5C46C0C39}"/>
              </a:ext>
            </a:extLst>
          </p:cNvPr>
          <p:cNvSpPr>
            <a:spLocks noGrp="1"/>
          </p:cNvSpPr>
          <p:nvPr>
            <p:ph idx="1"/>
          </p:nvPr>
        </p:nvSpPr>
        <p:spPr>
          <a:xfrm>
            <a:off x="670560" y="1022555"/>
            <a:ext cx="11231881" cy="5171768"/>
          </a:xfrm>
        </p:spPr>
        <p:txBody>
          <a:bodyPr/>
          <a:lstStyle/>
          <a:p>
            <a:pPr marL="0" indent="0">
              <a:buNone/>
            </a:pPr>
            <a:r>
              <a:rPr lang="en-US" sz="3200" dirty="0"/>
              <a:t>The Adjusted FTE for students in grades 4-12 from the FTE Detail Report is compared to the Adjusted CTE FTE from the CTE FTE Detail Report (excluding any CTE FTE for Senior-Only Credential programs) and split into a non-CTE and a CTE amount</a:t>
            </a:r>
          </a:p>
          <a:p>
            <a:pPr lvl="1"/>
            <a:r>
              <a:rPr lang="en-US" sz="2800" dirty="0"/>
              <a:t>Enrolled ADM Adjusted Base FTE </a:t>
            </a:r>
          </a:p>
          <a:p>
            <a:pPr lvl="2"/>
            <a:r>
              <a:rPr lang="en-US" sz="2400" dirty="0"/>
              <a:t>The non-CTE portion of the Adjusted FTE</a:t>
            </a:r>
          </a:p>
          <a:p>
            <a:pPr lvl="1"/>
            <a:r>
              <a:rPr lang="en-US" sz="2800" dirty="0"/>
              <a:t>Enrolled ADM CTE FTE </a:t>
            </a:r>
          </a:p>
          <a:p>
            <a:pPr lvl="2"/>
            <a:r>
              <a:rPr lang="en-US" sz="2400" dirty="0"/>
              <a:t>The CTE portion of the Adjusted FTE </a:t>
            </a:r>
          </a:p>
          <a:p>
            <a:pPr lvl="1"/>
            <a:r>
              <a:rPr lang="en-US" sz="2800" dirty="0"/>
              <a:t>Enrolled ADM Adjusted Base FTE + Enrolled ADM CTE FTE = Adjusted FTE</a:t>
            </a:r>
          </a:p>
          <a:p>
            <a:pPr lvl="1"/>
            <a:r>
              <a:rPr lang="en-US" sz="2800" dirty="0"/>
              <a:t>Students are still funded for CTE FTEs as in year’s past</a:t>
            </a:r>
          </a:p>
          <a:p>
            <a:pPr lvl="2"/>
            <a:r>
              <a:rPr lang="en-US" sz="2400" dirty="0"/>
              <a:t>See the CTE FTE Detail Report for CTE weighted FTE data </a:t>
            </a:r>
          </a:p>
          <a:p>
            <a:endParaRPr lang="en-US" dirty="0"/>
          </a:p>
        </p:txBody>
      </p:sp>
      <p:sp>
        <p:nvSpPr>
          <p:cNvPr id="4" name="Slide Number Placeholder 3">
            <a:extLst>
              <a:ext uri="{FF2B5EF4-FFF2-40B4-BE49-F238E27FC236}">
                <a16:creationId xmlns:a16="http://schemas.microsoft.com/office/drawing/2014/main" id="{8274FF80-B1FA-4BF5-812B-FCB47D9F53ED}"/>
              </a:ext>
            </a:extLst>
          </p:cNvPr>
          <p:cNvSpPr>
            <a:spLocks noGrp="1"/>
          </p:cNvSpPr>
          <p:nvPr>
            <p:ph type="sldNum" sz="quarter" idx="12"/>
          </p:nvPr>
        </p:nvSpPr>
        <p:spPr/>
        <p:txBody>
          <a:bodyPr/>
          <a:lstStyle/>
          <a:p>
            <a:fld id="{1BC7DB03-7057-184B-9DF0-B5FFC5E3886A}" type="slidenum">
              <a:rPr lang="en-US" smtClean="0"/>
              <a:t>65</a:t>
            </a:fld>
            <a:endParaRPr lang="en-US"/>
          </a:p>
        </p:txBody>
      </p:sp>
    </p:spTree>
    <p:extLst>
      <p:ext uri="{BB962C8B-B14F-4D97-AF65-F5344CB8AC3E}">
        <p14:creationId xmlns:p14="http://schemas.microsoft.com/office/powerpoint/2010/main" val="9904194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790208" cy="1070384"/>
          </a:xfrm>
        </p:spPr>
        <p:txBody>
          <a:bodyPr/>
          <a:lstStyle/>
          <a:p>
            <a:r>
              <a:rPr lang="en-US" b="1" dirty="0"/>
              <a:t>Student Attributes - FD</a:t>
            </a:r>
          </a:p>
        </p:txBody>
      </p:sp>
      <p:sp>
        <p:nvSpPr>
          <p:cNvPr id="6" name="Content Placeholder 5"/>
          <p:cNvSpPr>
            <a:spLocks noGrp="1"/>
          </p:cNvSpPr>
          <p:nvPr>
            <p:ph idx="1"/>
          </p:nvPr>
        </p:nvSpPr>
        <p:spPr>
          <a:xfrm>
            <a:off x="838200" y="1632155"/>
            <a:ext cx="10515600" cy="4337324"/>
          </a:xfrm>
        </p:spPr>
        <p:txBody>
          <a:bodyPr>
            <a:normAutofit lnSpcReduction="10000"/>
          </a:bodyPr>
          <a:lstStyle/>
          <a:p>
            <a:r>
              <a:rPr lang="en-US" sz="3200" dirty="0"/>
              <a:t>Verify EMIS elements that generate additional funding on FTE Reports </a:t>
            </a:r>
          </a:p>
          <a:p>
            <a:pPr lvl="1"/>
            <a:r>
              <a:rPr lang="en-US" sz="2800" dirty="0"/>
              <a:t>Special Education Disability Conditions/Categories</a:t>
            </a:r>
          </a:p>
          <a:p>
            <a:pPr lvl="1"/>
            <a:r>
              <a:rPr lang="en-US" sz="2800" dirty="0"/>
              <a:t>Economic Disadvantgement</a:t>
            </a:r>
          </a:p>
          <a:p>
            <a:pPr lvl="1"/>
            <a:r>
              <a:rPr lang="en-US" sz="2800" dirty="0"/>
              <a:t>English Learner</a:t>
            </a:r>
          </a:p>
          <a:p>
            <a:r>
              <a:rPr lang="en-US" sz="3200" dirty="0"/>
              <a:t>Changes in FD attributes result in additional lines of data on the FTE Detail Report for the same student </a:t>
            </a:r>
            <a:endParaRPr lang="en-US" dirty="0"/>
          </a:p>
          <a:p>
            <a:r>
              <a:rPr lang="en-US" sz="3200" dirty="0"/>
              <a:t>Weighted EMIS elements should be reported accurately as they affect funding and accountability</a:t>
            </a:r>
          </a:p>
          <a:p>
            <a:endParaRPr lang="en-US" dirty="0"/>
          </a:p>
        </p:txBody>
      </p:sp>
      <p:sp>
        <p:nvSpPr>
          <p:cNvPr id="2" name="Slide Number Placeholder 1"/>
          <p:cNvSpPr>
            <a:spLocks noGrp="1"/>
          </p:cNvSpPr>
          <p:nvPr>
            <p:ph type="sldNum" sz="quarter" idx="12"/>
          </p:nvPr>
        </p:nvSpPr>
        <p:spPr/>
        <p:txBody>
          <a:bodyPr/>
          <a:lstStyle/>
          <a:p>
            <a:fld id="{1BC7DB03-7057-184B-9DF0-B5FFC5E3886A}" type="slidenum">
              <a:rPr lang="en-US" smtClean="0"/>
              <a:t>66</a:t>
            </a:fld>
            <a:endParaRPr lang="en-US"/>
          </a:p>
        </p:txBody>
      </p:sp>
    </p:spTree>
    <p:extLst>
      <p:ext uri="{BB962C8B-B14F-4D97-AF65-F5344CB8AC3E}">
        <p14:creationId xmlns:p14="http://schemas.microsoft.com/office/powerpoint/2010/main" val="39473417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876"/>
            <a:ext cx="10515600" cy="929759"/>
          </a:xfrm>
        </p:spPr>
        <p:txBody>
          <a:bodyPr/>
          <a:lstStyle/>
          <a:p>
            <a:r>
              <a:rPr lang="en-US" b="1" dirty="0"/>
              <a:t>FD Attributes – Columns AB - AF</a:t>
            </a:r>
          </a:p>
        </p:txBody>
      </p:sp>
      <p:sp>
        <p:nvSpPr>
          <p:cNvPr id="3" name="Content Placeholder 2"/>
          <p:cNvSpPr>
            <a:spLocks noGrp="1"/>
          </p:cNvSpPr>
          <p:nvPr>
            <p:ph idx="1"/>
          </p:nvPr>
        </p:nvSpPr>
        <p:spPr>
          <a:xfrm>
            <a:off x="786476" y="1346480"/>
            <a:ext cx="11196485" cy="4692580"/>
          </a:xfrm>
          <a:ln>
            <a:solidFill>
              <a:schemeClr val="tx1"/>
            </a:solidFill>
          </a:ln>
        </p:spPr>
        <p:txBody>
          <a:bodyPr/>
          <a:lstStyle/>
          <a:p>
            <a:pPr marL="0" indent="0">
              <a:buNone/>
            </a:pPr>
            <a:r>
              <a:rPr lang="en-US" sz="3200" dirty="0"/>
              <a:t>Verify student data and effective dates on the FTE Detail Report for each (FD) Record attribute element</a:t>
            </a:r>
          </a:p>
          <a:p>
            <a:pPr marL="0" indent="0">
              <a:buNone/>
            </a:pPr>
            <a:endParaRPr lang="en-US" dirty="0"/>
          </a:p>
        </p:txBody>
      </p:sp>
      <p:sp>
        <p:nvSpPr>
          <p:cNvPr id="4" name="Slide Number Placeholder 3"/>
          <p:cNvSpPr>
            <a:spLocks noGrp="1"/>
          </p:cNvSpPr>
          <p:nvPr>
            <p:ph type="sldNum" sz="quarter" idx="12"/>
          </p:nvPr>
        </p:nvSpPr>
        <p:spPr/>
        <p:txBody>
          <a:bodyPr/>
          <a:lstStyle/>
          <a:p>
            <a:fld id="{1BC7DB03-7057-184B-9DF0-B5FFC5E3886A}" type="slidenum">
              <a:rPr lang="en-US" smtClean="0"/>
              <a:t>67</a:t>
            </a:fld>
            <a:endParaRPr lang="en-US"/>
          </a:p>
        </p:txBody>
      </p:sp>
      <p:pic>
        <p:nvPicPr>
          <p:cNvPr id="6" name="Picture 5">
            <a:extLst>
              <a:ext uri="{FF2B5EF4-FFF2-40B4-BE49-F238E27FC236}">
                <a16:creationId xmlns:a16="http://schemas.microsoft.com/office/drawing/2014/main" id="{F1B68AFD-B093-4BE3-A78A-DC0027112554}"/>
              </a:ext>
            </a:extLst>
          </p:cNvPr>
          <p:cNvPicPr>
            <a:picLocks noChangeAspect="1"/>
          </p:cNvPicPr>
          <p:nvPr/>
        </p:nvPicPr>
        <p:blipFill>
          <a:blip r:embed="rId3"/>
          <a:stretch>
            <a:fillRect/>
          </a:stretch>
        </p:blipFill>
        <p:spPr>
          <a:xfrm>
            <a:off x="663185" y="2407720"/>
            <a:ext cx="3927189" cy="3082249"/>
          </a:xfrm>
          <a:prstGeom prst="rect">
            <a:avLst/>
          </a:prstGeom>
          <a:ln>
            <a:solidFill>
              <a:schemeClr val="tx1"/>
            </a:solidFill>
          </a:ln>
        </p:spPr>
      </p:pic>
      <p:sp>
        <p:nvSpPr>
          <p:cNvPr id="5" name="TextBox 4">
            <a:extLst>
              <a:ext uri="{FF2B5EF4-FFF2-40B4-BE49-F238E27FC236}">
                <a16:creationId xmlns:a16="http://schemas.microsoft.com/office/drawing/2014/main" id="{240D5A92-41CE-477E-8E58-15723E40D50B}"/>
              </a:ext>
            </a:extLst>
          </p:cNvPr>
          <p:cNvSpPr txBox="1"/>
          <p:nvPr/>
        </p:nvSpPr>
        <p:spPr>
          <a:xfrm>
            <a:off x="4731087" y="2363796"/>
            <a:ext cx="6906108" cy="3170099"/>
          </a:xfrm>
          <a:prstGeom prst="rect">
            <a:avLst/>
          </a:prstGeom>
          <a:noFill/>
          <a:ln>
            <a:solidFill>
              <a:schemeClr val="tx1"/>
            </a:solidFill>
          </a:ln>
        </p:spPr>
        <p:txBody>
          <a:bodyPr wrap="square" rtlCol="0">
            <a:spAutoFit/>
          </a:bodyPr>
          <a:lstStyle/>
          <a:p>
            <a:r>
              <a:rPr lang="en-US" sz="2000" b="1" dirty="0"/>
              <a:t>English Learner Category</a:t>
            </a:r>
          </a:p>
          <a:p>
            <a:r>
              <a:rPr lang="en-US" sz="2000" b="1" dirty="0"/>
              <a:t>• If student became proficient in English more than two years prior to the current school year, then EL FUND CAT NUMBER = 0 </a:t>
            </a:r>
          </a:p>
          <a:p>
            <a:r>
              <a:rPr lang="en-US" sz="2000" b="1" dirty="0"/>
              <a:t>• Else if student became proficient in English in the two school years prior to the current school year, then EL FUND CAT NUMBER = 3 </a:t>
            </a:r>
          </a:p>
          <a:p>
            <a:r>
              <a:rPr lang="en-US" sz="2000" b="1" dirty="0"/>
              <a:t>• Else if LEP CODE = ‘L’ then EL FUND CAT NUMBER = 1 </a:t>
            </a:r>
          </a:p>
          <a:p>
            <a:r>
              <a:rPr lang="en-US" sz="2000" b="1" dirty="0"/>
              <a:t>• Else if LEP CODE = ‘Y’ or ‘S’ then EL FUND CAT NUMBER = 2 </a:t>
            </a:r>
          </a:p>
          <a:p>
            <a:r>
              <a:rPr lang="en-US" sz="2000" b="1" dirty="0"/>
              <a:t>• Else if LEP CODE = ‘M’ then EL FUND CAT NUMBER = 3 </a:t>
            </a:r>
          </a:p>
          <a:p>
            <a:r>
              <a:rPr lang="en-US" sz="2000" b="1" dirty="0"/>
              <a:t>• Else if LEP CODE = ‘N’ then EL FUND CAT NUMBER = 0</a:t>
            </a:r>
          </a:p>
        </p:txBody>
      </p:sp>
    </p:spTree>
    <p:extLst>
      <p:ext uri="{BB962C8B-B14F-4D97-AF65-F5344CB8AC3E}">
        <p14:creationId xmlns:p14="http://schemas.microsoft.com/office/powerpoint/2010/main" val="35958283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Quick Check</a:t>
            </a:r>
          </a:p>
        </p:txBody>
      </p:sp>
      <p:sp>
        <p:nvSpPr>
          <p:cNvPr id="3" name="Content Placeholder 2"/>
          <p:cNvSpPr>
            <a:spLocks noGrp="1"/>
          </p:cNvSpPr>
          <p:nvPr>
            <p:ph idx="1"/>
          </p:nvPr>
        </p:nvSpPr>
        <p:spPr>
          <a:xfrm>
            <a:off x="5183188" y="1769806"/>
            <a:ext cx="6172200" cy="3116826"/>
          </a:xfrm>
        </p:spPr>
        <p:txBody>
          <a:bodyPr>
            <a:normAutofit/>
          </a:bodyPr>
          <a:lstStyle/>
          <a:p>
            <a:r>
              <a:rPr lang="en-US" sz="2800" dirty="0"/>
              <a:t>Are all students appearing on the report as expected? </a:t>
            </a:r>
          </a:p>
          <a:p>
            <a:r>
              <a:rPr lang="en-US" sz="2800" dirty="0"/>
              <a:t>Are student Base FTE’s being calculated correctly? </a:t>
            </a:r>
          </a:p>
          <a:p>
            <a:r>
              <a:rPr lang="en-US" sz="2800" dirty="0"/>
              <a:t>Are student attributes, and Gifted FTE values correct? </a:t>
            </a:r>
          </a:p>
        </p:txBody>
      </p:sp>
      <p:sp>
        <p:nvSpPr>
          <p:cNvPr id="4" name="Text Placeholder 3"/>
          <p:cNvSpPr>
            <a:spLocks noGrp="1"/>
          </p:cNvSpPr>
          <p:nvPr>
            <p:ph type="body" sz="half" idx="2"/>
          </p:nvPr>
        </p:nvSpPr>
        <p:spPr>
          <a:xfrm>
            <a:off x="839788" y="2057400"/>
            <a:ext cx="3932237" cy="3048000"/>
          </a:xfrm>
        </p:spPr>
        <p:txBody>
          <a:bodyPr>
            <a:normAutofit/>
          </a:bodyPr>
          <a:lstStyle/>
          <a:p>
            <a:r>
              <a:rPr lang="en-US" sz="2400" dirty="0"/>
              <a:t>The FTE Detail Report contains a great deal of data that should be verified for accuracy and completeness. Much of the data on this report can be incorrect and generate no error. </a:t>
            </a:r>
          </a:p>
        </p:txBody>
      </p:sp>
      <p:sp>
        <p:nvSpPr>
          <p:cNvPr id="5" name="Slide Number Placeholder 4"/>
          <p:cNvSpPr>
            <a:spLocks noGrp="1"/>
          </p:cNvSpPr>
          <p:nvPr>
            <p:ph type="sldNum" sz="quarter" idx="12"/>
          </p:nvPr>
        </p:nvSpPr>
        <p:spPr/>
        <p:txBody>
          <a:bodyPr/>
          <a:lstStyle/>
          <a:p>
            <a:fld id="{1BC7DB03-7057-184B-9DF0-B5FFC5E3886A}" type="slidenum">
              <a:rPr lang="en-US" smtClean="0"/>
              <a:t>68</a:t>
            </a:fld>
            <a:endParaRPr lang="en-US"/>
          </a:p>
        </p:txBody>
      </p:sp>
    </p:spTree>
    <p:extLst>
      <p:ext uri="{BB962C8B-B14F-4D97-AF65-F5344CB8AC3E}">
        <p14:creationId xmlns:p14="http://schemas.microsoft.com/office/powerpoint/2010/main" val="39975774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D4E2A7-CFE0-D1CE-451F-0069231777B8}"/>
              </a:ext>
            </a:extLst>
          </p:cNvPr>
          <p:cNvSpPr>
            <a:spLocks noGrp="1"/>
          </p:cNvSpPr>
          <p:nvPr>
            <p:ph type="ctrTitle"/>
          </p:nvPr>
        </p:nvSpPr>
        <p:spPr>
          <a:xfrm>
            <a:off x="1524000" y="1798320"/>
            <a:ext cx="9144000" cy="2661919"/>
          </a:xfrm>
        </p:spPr>
        <p:txBody>
          <a:bodyPr/>
          <a:lstStyle/>
          <a:p>
            <a:r>
              <a:rPr lang="en-US" sz="6000" b="1" dirty="0"/>
              <a:t>Reviewing the Resident Students Educated Elsewhere Report </a:t>
            </a:r>
            <a:endParaRPr lang="en-US" b="1" dirty="0"/>
          </a:p>
        </p:txBody>
      </p:sp>
      <p:sp>
        <p:nvSpPr>
          <p:cNvPr id="5" name="Slide Number Placeholder 4">
            <a:extLst>
              <a:ext uri="{FF2B5EF4-FFF2-40B4-BE49-F238E27FC236}">
                <a16:creationId xmlns:a16="http://schemas.microsoft.com/office/drawing/2014/main" id="{C3893FFB-C352-015E-629A-2F8334117297}"/>
              </a:ext>
            </a:extLst>
          </p:cNvPr>
          <p:cNvSpPr>
            <a:spLocks noGrp="1"/>
          </p:cNvSpPr>
          <p:nvPr>
            <p:ph type="sldNum" sz="quarter" idx="12"/>
          </p:nvPr>
        </p:nvSpPr>
        <p:spPr/>
        <p:txBody>
          <a:bodyPr/>
          <a:lstStyle/>
          <a:p>
            <a:fld id="{1BC7DB03-7057-184B-9DF0-B5FFC5E3886A}" type="slidenum">
              <a:rPr lang="en-US" smtClean="0"/>
              <a:t>69</a:t>
            </a:fld>
            <a:endParaRPr lang="en-US"/>
          </a:p>
        </p:txBody>
      </p:sp>
    </p:spTree>
    <p:extLst>
      <p:ext uri="{BB962C8B-B14F-4D97-AF65-F5344CB8AC3E}">
        <p14:creationId xmlns:p14="http://schemas.microsoft.com/office/powerpoint/2010/main" val="3390045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DBE542-257C-F91F-BB99-F447E49C9D10}"/>
              </a:ext>
            </a:extLst>
          </p:cNvPr>
          <p:cNvPicPr>
            <a:picLocks noChangeAspect="1"/>
          </p:cNvPicPr>
          <p:nvPr/>
        </p:nvPicPr>
        <p:blipFill>
          <a:blip r:embed="rId3"/>
          <a:stretch>
            <a:fillRect/>
          </a:stretch>
        </p:blipFill>
        <p:spPr>
          <a:xfrm>
            <a:off x="868680" y="3972797"/>
            <a:ext cx="10051545" cy="2008240"/>
          </a:xfrm>
          <a:prstGeom prst="rect">
            <a:avLst/>
          </a:prstGeom>
          <a:ln>
            <a:solidFill>
              <a:schemeClr val="tx1"/>
            </a:solidFill>
          </a:ln>
        </p:spPr>
      </p:pic>
      <p:pic>
        <p:nvPicPr>
          <p:cNvPr id="6" name="Picture 5">
            <a:extLst>
              <a:ext uri="{FF2B5EF4-FFF2-40B4-BE49-F238E27FC236}">
                <a16:creationId xmlns:a16="http://schemas.microsoft.com/office/drawing/2014/main" id="{65311AA1-9617-CD01-EE19-5D4B55AE4D38}"/>
              </a:ext>
            </a:extLst>
          </p:cNvPr>
          <p:cNvPicPr>
            <a:picLocks noChangeAspect="1"/>
          </p:cNvPicPr>
          <p:nvPr/>
        </p:nvPicPr>
        <p:blipFill>
          <a:blip r:embed="rId4"/>
          <a:stretch>
            <a:fillRect/>
          </a:stretch>
        </p:blipFill>
        <p:spPr>
          <a:xfrm>
            <a:off x="868680" y="1885193"/>
            <a:ext cx="10051545" cy="1992028"/>
          </a:xfrm>
          <a:prstGeom prst="rect">
            <a:avLst/>
          </a:prstGeom>
          <a:ln>
            <a:solidFill>
              <a:schemeClr val="tx1"/>
            </a:solidFill>
          </a:ln>
        </p:spPr>
      </p:pic>
      <p:sp>
        <p:nvSpPr>
          <p:cNvPr id="2" name="Title 1"/>
          <p:cNvSpPr>
            <a:spLocks noGrp="1"/>
          </p:cNvSpPr>
          <p:nvPr>
            <p:ph type="title"/>
          </p:nvPr>
        </p:nvSpPr>
        <p:spPr>
          <a:xfrm>
            <a:off x="817880" y="501650"/>
            <a:ext cx="10515600" cy="707074"/>
          </a:xfrm>
        </p:spPr>
        <p:txBody>
          <a:bodyPr/>
          <a:lstStyle/>
          <a:p>
            <a:r>
              <a:rPr lang="en-US" b="1" dirty="0"/>
              <a:t>Level 2 Reports </a:t>
            </a:r>
          </a:p>
        </p:txBody>
      </p:sp>
      <p:sp>
        <p:nvSpPr>
          <p:cNvPr id="3" name="Content Placeholder 2"/>
          <p:cNvSpPr>
            <a:spLocks noGrp="1"/>
          </p:cNvSpPr>
          <p:nvPr>
            <p:ph idx="1"/>
          </p:nvPr>
        </p:nvSpPr>
        <p:spPr>
          <a:xfrm>
            <a:off x="838200" y="1208724"/>
            <a:ext cx="10515600" cy="4867889"/>
          </a:xfrm>
        </p:spPr>
        <p:txBody>
          <a:bodyPr/>
          <a:lstStyle/>
          <a:p>
            <a:pPr marL="0" indent="0">
              <a:buNone/>
            </a:pPr>
            <a:r>
              <a:rPr lang="en-US" sz="3200" dirty="0"/>
              <a:t>FTE Reports are available in the Level 2 Reports link </a:t>
            </a:r>
          </a:p>
          <a:p>
            <a:pPr marL="0" indent="0">
              <a:buNone/>
            </a:pPr>
            <a:r>
              <a:rPr lang="en-US" dirty="0"/>
              <a:t> </a:t>
            </a:r>
          </a:p>
        </p:txBody>
      </p:sp>
      <p:sp>
        <p:nvSpPr>
          <p:cNvPr id="4" name="Slide Number Placeholder 3"/>
          <p:cNvSpPr>
            <a:spLocks noGrp="1"/>
          </p:cNvSpPr>
          <p:nvPr>
            <p:ph type="sldNum" sz="quarter" idx="12"/>
          </p:nvPr>
        </p:nvSpPr>
        <p:spPr/>
        <p:txBody>
          <a:bodyPr/>
          <a:lstStyle/>
          <a:p>
            <a:fld id="{1BC7DB03-7057-184B-9DF0-B5FFC5E3886A}" type="slidenum">
              <a:rPr lang="en-US" smtClean="0"/>
              <a:t>7</a:t>
            </a:fld>
            <a:endParaRPr lang="en-US"/>
          </a:p>
        </p:txBody>
      </p:sp>
      <p:sp>
        <p:nvSpPr>
          <p:cNvPr id="11" name="Oval 10"/>
          <p:cNvSpPr/>
          <p:nvPr/>
        </p:nvSpPr>
        <p:spPr>
          <a:xfrm>
            <a:off x="8390870" y="2544731"/>
            <a:ext cx="2131696" cy="504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272144" y="4592972"/>
            <a:ext cx="2131696" cy="5234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54373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588A-1747-A56B-374A-C65F16BD4440}"/>
              </a:ext>
            </a:extLst>
          </p:cNvPr>
          <p:cNvSpPr>
            <a:spLocks noGrp="1"/>
          </p:cNvSpPr>
          <p:nvPr>
            <p:ph type="title"/>
          </p:nvPr>
        </p:nvSpPr>
        <p:spPr/>
        <p:txBody>
          <a:bodyPr/>
          <a:lstStyle/>
          <a:p>
            <a:r>
              <a:rPr lang="en-US" b="1" dirty="0"/>
              <a:t>Residents Educated Elsewhere</a:t>
            </a:r>
          </a:p>
        </p:txBody>
      </p:sp>
      <p:sp>
        <p:nvSpPr>
          <p:cNvPr id="3" name="Content Placeholder 2">
            <a:extLst>
              <a:ext uri="{FF2B5EF4-FFF2-40B4-BE49-F238E27FC236}">
                <a16:creationId xmlns:a16="http://schemas.microsoft.com/office/drawing/2014/main" id="{8FF4FBE4-3A8D-98A1-967A-8946525ADE7E}"/>
              </a:ext>
            </a:extLst>
          </p:cNvPr>
          <p:cNvSpPr>
            <a:spLocks noGrp="1"/>
          </p:cNvSpPr>
          <p:nvPr>
            <p:ph idx="1"/>
          </p:nvPr>
        </p:nvSpPr>
        <p:spPr>
          <a:xfrm>
            <a:off x="838200" y="1981199"/>
            <a:ext cx="10515600" cy="3789681"/>
          </a:xfrm>
        </p:spPr>
        <p:txBody>
          <a:bodyPr/>
          <a:lstStyle/>
          <a:p>
            <a:r>
              <a:rPr lang="en-US" dirty="0"/>
              <a:t>EN0001 - Open enrolled to another district </a:t>
            </a:r>
          </a:p>
          <a:p>
            <a:r>
              <a:rPr lang="en-US" dirty="0"/>
              <a:t>EN0002 - Open enrolled to another district and attending a JVSD</a:t>
            </a:r>
          </a:p>
          <a:p>
            <a:r>
              <a:rPr lang="en-US" dirty="0"/>
              <a:t>EN0003 - Open enrolled to a non-Jointure JVSD (not in DORs jointure)</a:t>
            </a:r>
          </a:p>
          <a:p>
            <a:r>
              <a:rPr lang="en-US" dirty="0"/>
              <a:t>EN0004 - Enrolled into a Community School</a:t>
            </a:r>
          </a:p>
          <a:p>
            <a:r>
              <a:rPr lang="en-US" dirty="0"/>
              <a:t>EN0005 - Enrolled into a STEM District</a:t>
            </a:r>
          </a:p>
          <a:p>
            <a:r>
              <a:rPr lang="en-US" dirty="0"/>
              <a:t>Additional categories of students may be added in the future</a:t>
            </a:r>
          </a:p>
          <a:p>
            <a:pPr marL="0" indent="0">
              <a:buNone/>
            </a:pPr>
            <a:endParaRPr lang="en-US" dirty="0"/>
          </a:p>
        </p:txBody>
      </p:sp>
      <p:sp>
        <p:nvSpPr>
          <p:cNvPr id="4" name="Slide Number Placeholder 3">
            <a:extLst>
              <a:ext uri="{FF2B5EF4-FFF2-40B4-BE49-F238E27FC236}">
                <a16:creationId xmlns:a16="http://schemas.microsoft.com/office/drawing/2014/main" id="{14F0BB96-0246-2DFC-6841-8DAA435F2725}"/>
              </a:ext>
            </a:extLst>
          </p:cNvPr>
          <p:cNvSpPr>
            <a:spLocks noGrp="1"/>
          </p:cNvSpPr>
          <p:nvPr>
            <p:ph type="sldNum" sz="quarter" idx="12"/>
          </p:nvPr>
        </p:nvSpPr>
        <p:spPr/>
        <p:txBody>
          <a:bodyPr/>
          <a:lstStyle/>
          <a:p>
            <a:fld id="{1BC7DB03-7057-184B-9DF0-B5FFC5E3886A}" type="slidenum">
              <a:rPr lang="en-US" smtClean="0"/>
              <a:t>70</a:t>
            </a:fld>
            <a:endParaRPr lang="en-US"/>
          </a:p>
        </p:txBody>
      </p:sp>
    </p:spTree>
    <p:extLst>
      <p:ext uri="{BB962C8B-B14F-4D97-AF65-F5344CB8AC3E}">
        <p14:creationId xmlns:p14="http://schemas.microsoft.com/office/powerpoint/2010/main" val="39422639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EF219-FCB1-4EF1-F7BA-D6E454EEBFC8}"/>
              </a:ext>
            </a:extLst>
          </p:cNvPr>
          <p:cNvSpPr>
            <a:spLocks noGrp="1"/>
          </p:cNvSpPr>
          <p:nvPr>
            <p:ph type="title"/>
          </p:nvPr>
        </p:nvSpPr>
        <p:spPr>
          <a:xfrm>
            <a:off x="838200" y="365125"/>
            <a:ext cx="10515600" cy="904875"/>
          </a:xfrm>
        </p:spPr>
        <p:txBody>
          <a:bodyPr/>
          <a:lstStyle/>
          <a:p>
            <a:r>
              <a:rPr lang="en-US" b="1" dirty="0"/>
              <a:t>Residents Educated Elsewhere, cont’d </a:t>
            </a:r>
          </a:p>
        </p:txBody>
      </p:sp>
      <p:sp>
        <p:nvSpPr>
          <p:cNvPr id="3" name="Content Placeholder 2">
            <a:extLst>
              <a:ext uri="{FF2B5EF4-FFF2-40B4-BE49-F238E27FC236}">
                <a16:creationId xmlns:a16="http://schemas.microsoft.com/office/drawing/2014/main" id="{E4CC807D-B024-6C4D-0C49-80A69CB2F7D8}"/>
              </a:ext>
            </a:extLst>
          </p:cNvPr>
          <p:cNvSpPr>
            <a:spLocks noGrp="1"/>
          </p:cNvSpPr>
          <p:nvPr>
            <p:ph idx="1"/>
          </p:nvPr>
        </p:nvSpPr>
        <p:spPr>
          <a:xfrm>
            <a:off x="751655" y="1592941"/>
            <a:ext cx="11229049" cy="4350660"/>
          </a:xfrm>
        </p:spPr>
        <p:txBody>
          <a:bodyPr/>
          <a:lstStyle/>
          <a:p>
            <a:r>
              <a:rPr lang="en-US" dirty="0"/>
              <a:t>Names will populate if the student was reported to EMIS within your ITC during the current fiscal year</a:t>
            </a:r>
          </a:p>
          <a:p>
            <a:r>
              <a:rPr lang="en-US" dirty="0"/>
              <a:t>Students can often be found in Records or SOES in ODDEX</a:t>
            </a:r>
          </a:p>
          <a:p>
            <a:endParaRPr lang="en-US" dirty="0"/>
          </a:p>
          <a:p>
            <a:endParaRPr lang="en-US" dirty="0"/>
          </a:p>
        </p:txBody>
      </p:sp>
      <p:sp>
        <p:nvSpPr>
          <p:cNvPr id="4" name="Slide Number Placeholder 3">
            <a:extLst>
              <a:ext uri="{FF2B5EF4-FFF2-40B4-BE49-F238E27FC236}">
                <a16:creationId xmlns:a16="http://schemas.microsoft.com/office/drawing/2014/main" id="{0B01C218-367D-703D-283F-1EA51FA613C9}"/>
              </a:ext>
            </a:extLst>
          </p:cNvPr>
          <p:cNvSpPr>
            <a:spLocks noGrp="1"/>
          </p:cNvSpPr>
          <p:nvPr>
            <p:ph type="sldNum" sz="quarter" idx="12"/>
          </p:nvPr>
        </p:nvSpPr>
        <p:spPr/>
        <p:txBody>
          <a:bodyPr/>
          <a:lstStyle/>
          <a:p>
            <a:fld id="{1BC7DB03-7057-184B-9DF0-B5FFC5E3886A}" type="slidenum">
              <a:rPr lang="en-US" smtClean="0"/>
              <a:t>71</a:t>
            </a:fld>
            <a:endParaRPr lang="en-US"/>
          </a:p>
        </p:txBody>
      </p:sp>
      <p:pic>
        <p:nvPicPr>
          <p:cNvPr id="6" name="Picture 5">
            <a:extLst>
              <a:ext uri="{FF2B5EF4-FFF2-40B4-BE49-F238E27FC236}">
                <a16:creationId xmlns:a16="http://schemas.microsoft.com/office/drawing/2014/main" id="{F71C0880-BAE6-BD4E-3C64-B43A117D41C1}"/>
              </a:ext>
            </a:extLst>
          </p:cNvPr>
          <p:cNvPicPr>
            <a:picLocks noChangeAspect="1"/>
          </p:cNvPicPr>
          <p:nvPr/>
        </p:nvPicPr>
        <p:blipFill>
          <a:blip r:embed="rId3"/>
          <a:stretch>
            <a:fillRect/>
          </a:stretch>
        </p:blipFill>
        <p:spPr>
          <a:xfrm>
            <a:off x="751655" y="3116148"/>
            <a:ext cx="11142506" cy="2148911"/>
          </a:xfrm>
          <a:prstGeom prst="rect">
            <a:avLst/>
          </a:prstGeom>
          <a:ln>
            <a:solidFill>
              <a:schemeClr val="tx1"/>
            </a:solidFill>
          </a:ln>
        </p:spPr>
      </p:pic>
      <p:sp>
        <p:nvSpPr>
          <p:cNvPr id="7" name="TextBox 6">
            <a:extLst>
              <a:ext uri="{FF2B5EF4-FFF2-40B4-BE49-F238E27FC236}">
                <a16:creationId xmlns:a16="http://schemas.microsoft.com/office/drawing/2014/main" id="{CA1EF7C3-7118-7A03-372D-9D7825193F2E}"/>
              </a:ext>
            </a:extLst>
          </p:cNvPr>
          <p:cNvSpPr txBox="1"/>
          <p:nvPr/>
        </p:nvSpPr>
        <p:spPr>
          <a:xfrm>
            <a:off x="1767840" y="5712768"/>
            <a:ext cx="4771434" cy="461665"/>
          </a:xfrm>
          <a:prstGeom prst="rect">
            <a:avLst/>
          </a:prstGeom>
          <a:solidFill>
            <a:schemeClr val="bg1"/>
          </a:solidFill>
          <a:ln>
            <a:solidFill>
              <a:schemeClr val="tx1"/>
            </a:solidFill>
          </a:ln>
        </p:spPr>
        <p:txBody>
          <a:bodyPr wrap="none" rtlCol="0">
            <a:spAutoFit/>
          </a:bodyPr>
          <a:lstStyle/>
          <a:p>
            <a:r>
              <a:rPr lang="en-US" sz="2400" b="1" dirty="0"/>
              <a:t>All Severity Codes are Informational</a:t>
            </a:r>
          </a:p>
        </p:txBody>
      </p:sp>
      <p:cxnSp>
        <p:nvCxnSpPr>
          <p:cNvPr id="9" name="Straight Arrow Connector 8">
            <a:extLst>
              <a:ext uri="{FF2B5EF4-FFF2-40B4-BE49-F238E27FC236}">
                <a16:creationId xmlns:a16="http://schemas.microsoft.com/office/drawing/2014/main" id="{A9A47BE1-281E-90D8-F3C3-2B6110404C20}"/>
              </a:ext>
            </a:extLst>
          </p:cNvPr>
          <p:cNvCxnSpPr>
            <a:cxnSpLocks/>
          </p:cNvCxnSpPr>
          <p:nvPr/>
        </p:nvCxnSpPr>
        <p:spPr>
          <a:xfrm flipH="1" flipV="1">
            <a:off x="1971040" y="4921554"/>
            <a:ext cx="833120" cy="8317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F7B5056-410D-1D9F-717D-092A4DB60FE1}"/>
              </a:ext>
            </a:extLst>
          </p:cNvPr>
          <p:cNvSpPr txBox="1"/>
          <p:nvPr/>
        </p:nvSpPr>
        <p:spPr>
          <a:xfrm>
            <a:off x="7982935" y="5696804"/>
            <a:ext cx="2047240" cy="470652"/>
          </a:xfrm>
          <a:prstGeom prst="rect">
            <a:avLst/>
          </a:prstGeom>
          <a:noFill/>
          <a:ln>
            <a:solidFill>
              <a:schemeClr val="tx1"/>
            </a:solidFill>
          </a:ln>
        </p:spPr>
        <p:txBody>
          <a:bodyPr wrap="square" rtlCol="0">
            <a:spAutoFit/>
          </a:bodyPr>
          <a:lstStyle/>
          <a:p>
            <a:r>
              <a:rPr lang="en-US" sz="2400" b="1" dirty="0"/>
              <a:t>Report name </a:t>
            </a:r>
          </a:p>
        </p:txBody>
      </p:sp>
      <p:cxnSp>
        <p:nvCxnSpPr>
          <p:cNvPr id="13" name="Straight Arrow Connector 12">
            <a:extLst>
              <a:ext uri="{FF2B5EF4-FFF2-40B4-BE49-F238E27FC236}">
                <a16:creationId xmlns:a16="http://schemas.microsoft.com/office/drawing/2014/main" id="{98AE3D8F-7821-CA92-8369-20EEF47CF61F}"/>
              </a:ext>
            </a:extLst>
          </p:cNvPr>
          <p:cNvCxnSpPr>
            <a:cxnSpLocks/>
          </p:cNvCxnSpPr>
          <p:nvPr/>
        </p:nvCxnSpPr>
        <p:spPr>
          <a:xfrm flipV="1">
            <a:off x="8786144" y="5265059"/>
            <a:ext cx="459456" cy="4336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C00EA60-9573-4A2A-5FC7-627FA293273D}"/>
              </a:ext>
            </a:extLst>
          </p:cNvPr>
          <p:cNvCxnSpPr>
            <a:cxnSpLocks/>
          </p:cNvCxnSpPr>
          <p:nvPr/>
        </p:nvCxnSpPr>
        <p:spPr>
          <a:xfrm flipH="1" flipV="1">
            <a:off x="7982935" y="5175652"/>
            <a:ext cx="803209" cy="52115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3947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AC26-5F2B-A928-E290-73F636D01197}"/>
              </a:ext>
            </a:extLst>
          </p:cNvPr>
          <p:cNvSpPr>
            <a:spLocks noGrp="1"/>
          </p:cNvSpPr>
          <p:nvPr>
            <p:ph type="title"/>
          </p:nvPr>
        </p:nvSpPr>
        <p:spPr/>
        <p:txBody>
          <a:bodyPr/>
          <a:lstStyle/>
          <a:p>
            <a:r>
              <a:rPr lang="en-US" b="1" dirty="0"/>
              <a:t>Residents Educated Elsewhere, cont’d </a:t>
            </a:r>
            <a:endParaRPr lang="en-US" dirty="0"/>
          </a:p>
        </p:txBody>
      </p:sp>
      <p:sp>
        <p:nvSpPr>
          <p:cNvPr id="3" name="Content Placeholder 2">
            <a:extLst>
              <a:ext uri="{FF2B5EF4-FFF2-40B4-BE49-F238E27FC236}">
                <a16:creationId xmlns:a16="http://schemas.microsoft.com/office/drawing/2014/main" id="{C93D3267-3EE2-3212-0A3D-48EA7F7CFB6A}"/>
              </a:ext>
            </a:extLst>
          </p:cNvPr>
          <p:cNvSpPr>
            <a:spLocks noGrp="1"/>
          </p:cNvSpPr>
          <p:nvPr>
            <p:ph idx="1"/>
          </p:nvPr>
        </p:nvSpPr>
        <p:spPr>
          <a:xfrm>
            <a:off x="685532" y="1452881"/>
            <a:ext cx="11374388" cy="4612640"/>
          </a:xfrm>
        </p:spPr>
        <p:txBody>
          <a:bodyPr>
            <a:normAutofit/>
          </a:bodyPr>
          <a:lstStyle/>
          <a:p>
            <a:pPr marL="0" indent="0">
              <a:buNone/>
            </a:pPr>
            <a:r>
              <a:rPr lang="en-US" sz="3200" dirty="0"/>
              <a:t>Result codes are assigned based on where and how the students are attending elsewhere </a:t>
            </a:r>
          </a:p>
        </p:txBody>
      </p:sp>
      <p:sp>
        <p:nvSpPr>
          <p:cNvPr id="4" name="Slide Number Placeholder 3">
            <a:extLst>
              <a:ext uri="{FF2B5EF4-FFF2-40B4-BE49-F238E27FC236}">
                <a16:creationId xmlns:a16="http://schemas.microsoft.com/office/drawing/2014/main" id="{174BC2E0-FC0D-9E42-509A-FF60C40427A6}"/>
              </a:ext>
            </a:extLst>
          </p:cNvPr>
          <p:cNvSpPr>
            <a:spLocks noGrp="1"/>
          </p:cNvSpPr>
          <p:nvPr>
            <p:ph type="sldNum" sz="quarter" idx="12"/>
          </p:nvPr>
        </p:nvSpPr>
        <p:spPr/>
        <p:txBody>
          <a:bodyPr/>
          <a:lstStyle/>
          <a:p>
            <a:fld id="{1BC7DB03-7057-184B-9DF0-B5FFC5E3886A}" type="slidenum">
              <a:rPr lang="en-US" smtClean="0"/>
              <a:t>72</a:t>
            </a:fld>
            <a:endParaRPr lang="en-US"/>
          </a:p>
        </p:txBody>
      </p:sp>
      <p:pic>
        <p:nvPicPr>
          <p:cNvPr id="6" name="Picture 5">
            <a:extLst>
              <a:ext uri="{FF2B5EF4-FFF2-40B4-BE49-F238E27FC236}">
                <a16:creationId xmlns:a16="http://schemas.microsoft.com/office/drawing/2014/main" id="{86523C93-C53E-A0B2-A678-28B21A5832E1}"/>
              </a:ext>
            </a:extLst>
          </p:cNvPr>
          <p:cNvPicPr>
            <a:picLocks noChangeAspect="1"/>
          </p:cNvPicPr>
          <p:nvPr/>
        </p:nvPicPr>
        <p:blipFill>
          <a:blip r:embed="rId3"/>
          <a:stretch>
            <a:fillRect/>
          </a:stretch>
        </p:blipFill>
        <p:spPr>
          <a:xfrm>
            <a:off x="685532" y="3095538"/>
            <a:ext cx="11374388" cy="1740444"/>
          </a:xfrm>
          <a:prstGeom prst="rect">
            <a:avLst/>
          </a:prstGeom>
          <a:ln>
            <a:solidFill>
              <a:schemeClr val="tx1"/>
            </a:solidFill>
          </a:ln>
        </p:spPr>
      </p:pic>
      <p:sp>
        <p:nvSpPr>
          <p:cNvPr id="7" name="TextBox 6">
            <a:extLst>
              <a:ext uri="{FF2B5EF4-FFF2-40B4-BE49-F238E27FC236}">
                <a16:creationId xmlns:a16="http://schemas.microsoft.com/office/drawing/2014/main" id="{3F890C66-001D-F497-686E-505BFB453B46}"/>
              </a:ext>
            </a:extLst>
          </p:cNvPr>
          <p:cNvSpPr txBox="1"/>
          <p:nvPr/>
        </p:nvSpPr>
        <p:spPr>
          <a:xfrm>
            <a:off x="9479280" y="2226456"/>
            <a:ext cx="2580640" cy="830997"/>
          </a:xfrm>
          <a:prstGeom prst="rect">
            <a:avLst/>
          </a:prstGeom>
          <a:solidFill>
            <a:schemeClr val="bg1"/>
          </a:solidFill>
          <a:ln>
            <a:solidFill>
              <a:schemeClr val="tx1"/>
            </a:solidFill>
          </a:ln>
        </p:spPr>
        <p:txBody>
          <a:bodyPr wrap="square" rtlCol="0">
            <a:spAutoFit/>
          </a:bodyPr>
          <a:lstStyle/>
          <a:p>
            <a:r>
              <a:rPr lang="en-US" sz="2400" b="1" dirty="0"/>
              <a:t>Indicates students with disabilities</a:t>
            </a:r>
          </a:p>
        </p:txBody>
      </p:sp>
      <p:cxnSp>
        <p:nvCxnSpPr>
          <p:cNvPr id="9" name="Straight Arrow Connector 8">
            <a:extLst>
              <a:ext uri="{FF2B5EF4-FFF2-40B4-BE49-F238E27FC236}">
                <a16:creationId xmlns:a16="http://schemas.microsoft.com/office/drawing/2014/main" id="{95C322D2-769A-6564-6F08-D4DDD68007DE}"/>
              </a:ext>
            </a:extLst>
          </p:cNvPr>
          <p:cNvCxnSpPr>
            <a:cxnSpLocks/>
          </p:cNvCxnSpPr>
          <p:nvPr/>
        </p:nvCxnSpPr>
        <p:spPr>
          <a:xfrm>
            <a:off x="10962640" y="3057453"/>
            <a:ext cx="287020" cy="3715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E895B6A-5C22-A2DC-53E1-4BD51E928292}"/>
              </a:ext>
            </a:extLst>
          </p:cNvPr>
          <p:cNvSpPr txBox="1"/>
          <p:nvPr/>
        </p:nvSpPr>
        <p:spPr>
          <a:xfrm>
            <a:off x="4952682" y="2359847"/>
            <a:ext cx="4172489" cy="461665"/>
          </a:xfrm>
          <a:prstGeom prst="rect">
            <a:avLst/>
          </a:prstGeom>
          <a:solidFill>
            <a:schemeClr val="bg1"/>
          </a:solidFill>
          <a:ln>
            <a:solidFill>
              <a:schemeClr val="tx1"/>
            </a:solidFill>
          </a:ln>
        </p:spPr>
        <p:txBody>
          <a:bodyPr wrap="none" rtlCol="0">
            <a:spAutoFit/>
          </a:bodyPr>
          <a:lstStyle/>
          <a:p>
            <a:r>
              <a:rPr lang="en-US" sz="2400" b="1" dirty="0"/>
              <a:t>IRN and name of educating LEA</a:t>
            </a:r>
          </a:p>
        </p:txBody>
      </p:sp>
      <p:cxnSp>
        <p:nvCxnSpPr>
          <p:cNvPr id="13" name="Straight Arrow Connector 12">
            <a:extLst>
              <a:ext uri="{FF2B5EF4-FFF2-40B4-BE49-F238E27FC236}">
                <a16:creationId xmlns:a16="http://schemas.microsoft.com/office/drawing/2014/main" id="{1AA6C2CD-F405-0F37-3256-65D206D95B12}"/>
              </a:ext>
            </a:extLst>
          </p:cNvPr>
          <p:cNvCxnSpPr>
            <a:cxnSpLocks/>
          </p:cNvCxnSpPr>
          <p:nvPr/>
        </p:nvCxnSpPr>
        <p:spPr>
          <a:xfrm>
            <a:off x="5962565" y="2825884"/>
            <a:ext cx="133435" cy="4765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0F44CB7-A588-3542-0B00-32FEAD420E64}"/>
              </a:ext>
            </a:extLst>
          </p:cNvPr>
          <p:cNvCxnSpPr>
            <a:cxnSpLocks/>
          </p:cNvCxnSpPr>
          <p:nvPr/>
        </p:nvCxnSpPr>
        <p:spPr>
          <a:xfrm>
            <a:off x="5962565" y="2831819"/>
            <a:ext cx="905595" cy="4088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6B3DAB7-AB5F-F58F-D84F-210E5E9AD446}"/>
              </a:ext>
            </a:extLst>
          </p:cNvPr>
          <p:cNvSpPr txBox="1"/>
          <p:nvPr/>
        </p:nvSpPr>
        <p:spPr>
          <a:xfrm>
            <a:off x="6529291" y="5226780"/>
            <a:ext cx="5191760" cy="830997"/>
          </a:xfrm>
          <a:prstGeom prst="rect">
            <a:avLst/>
          </a:prstGeom>
          <a:noFill/>
          <a:ln w="28575">
            <a:solidFill>
              <a:schemeClr val="tx1"/>
            </a:solidFill>
          </a:ln>
        </p:spPr>
        <p:txBody>
          <a:bodyPr wrap="square" rtlCol="0">
            <a:spAutoFit/>
          </a:bodyPr>
          <a:lstStyle/>
          <a:p>
            <a:r>
              <a:rPr lang="en-US" sz="2400" b="1" dirty="0"/>
              <a:t>FTE start and end at the educating LEA along with their adjusted FTE </a:t>
            </a:r>
          </a:p>
        </p:txBody>
      </p:sp>
      <p:cxnSp>
        <p:nvCxnSpPr>
          <p:cNvPr id="32" name="Straight Arrow Connector 31">
            <a:extLst>
              <a:ext uri="{FF2B5EF4-FFF2-40B4-BE49-F238E27FC236}">
                <a16:creationId xmlns:a16="http://schemas.microsoft.com/office/drawing/2014/main" id="{B99B57A9-3B90-8330-EE18-6C0272C22F17}"/>
              </a:ext>
            </a:extLst>
          </p:cNvPr>
          <p:cNvCxnSpPr>
            <a:cxnSpLocks/>
          </p:cNvCxnSpPr>
          <p:nvPr/>
        </p:nvCxnSpPr>
        <p:spPr>
          <a:xfrm flipH="1" flipV="1">
            <a:off x="8351520" y="4835982"/>
            <a:ext cx="406400" cy="3907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901F452-CD01-436F-2514-E05919DF14FD}"/>
              </a:ext>
            </a:extLst>
          </p:cNvPr>
          <p:cNvCxnSpPr>
            <a:cxnSpLocks/>
          </p:cNvCxnSpPr>
          <p:nvPr/>
        </p:nvCxnSpPr>
        <p:spPr>
          <a:xfrm flipV="1">
            <a:off x="8757920" y="4874067"/>
            <a:ext cx="721360" cy="3527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C34D2ED-A61C-9802-902D-87E9717EF895}"/>
              </a:ext>
            </a:extLst>
          </p:cNvPr>
          <p:cNvCxnSpPr>
            <a:cxnSpLocks/>
          </p:cNvCxnSpPr>
          <p:nvPr/>
        </p:nvCxnSpPr>
        <p:spPr>
          <a:xfrm flipV="1">
            <a:off x="10505440" y="4835982"/>
            <a:ext cx="365760" cy="3907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9882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Quick Check</a:t>
            </a:r>
          </a:p>
        </p:txBody>
      </p:sp>
      <p:sp>
        <p:nvSpPr>
          <p:cNvPr id="3" name="Content Placeholder 2"/>
          <p:cNvSpPr>
            <a:spLocks noGrp="1"/>
          </p:cNvSpPr>
          <p:nvPr>
            <p:ph idx="1"/>
          </p:nvPr>
        </p:nvSpPr>
        <p:spPr>
          <a:xfrm>
            <a:off x="5183188" y="1769806"/>
            <a:ext cx="6172200" cy="3116826"/>
          </a:xfrm>
        </p:spPr>
        <p:txBody>
          <a:bodyPr>
            <a:normAutofit/>
          </a:bodyPr>
          <a:lstStyle/>
          <a:p>
            <a:r>
              <a:rPr lang="en-US" sz="2800" dirty="0"/>
              <a:t>Are all students appearing on the report as expected? </a:t>
            </a:r>
          </a:p>
          <a:p>
            <a:r>
              <a:rPr lang="en-US" sz="2800" dirty="0"/>
              <a:t>Are you reporting open enrollment students as appropriate? </a:t>
            </a:r>
          </a:p>
          <a:p>
            <a:r>
              <a:rPr lang="en-US" sz="2800" dirty="0"/>
              <a:t>Are you seeing the community school and STEM students in ODDEX SOES? </a:t>
            </a:r>
          </a:p>
        </p:txBody>
      </p:sp>
      <p:sp>
        <p:nvSpPr>
          <p:cNvPr id="4" name="Text Placeholder 3"/>
          <p:cNvSpPr>
            <a:spLocks noGrp="1"/>
          </p:cNvSpPr>
          <p:nvPr>
            <p:ph type="body" sz="half" idx="2"/>
          </p:nvPr>
        </p:nvSpPr>
        <p:spPr>
          <a:xfrm>
            <a:off x="839788" y="2057400"/>
            <a:ext cx="3932237" cy="3048000"/>
          </a:xfrm>
        </p:spPr>
        <p:txBody>
          <a:bodyPr>
            <a:normAutofit/>
          </a:bodyPr>
          <a:lstStyle/>
          <a:p>
            <a:r>
              <a:rPr lang="en-US" sz="2400" dirty="0"/>
              <a:t>The Resident Students Educated Elsewhere report included many students that used to appear on the FTE Detail Report. It can be useful tool to communicate these students to district staff. </a:t>
            </a:r>
          </a:p>
        </p:txBody>
      </p:sp>
      <p:sp>
        <p:nvSpPr>
          <p:cNvPr id="5" name="Slide Number Placeholder 4"/>
          <p:cNvSpPr>
            <a:spLocks noGrp="1"/>
          </p:cNvSpPr>
          <p:nvPr>
            <p:ph type="sldNum" sz="quarter" idx="12"/>
          </p:nvPr>
        </p:nvSpPr>
        <p:spPr/>
        <p:txBody>
          <a:bodyPr/>
          <a:lstStyle/>
          <a:p>
            <a:fld id="{1BC7DB03-7057-184B-9DF0-B5FFC5E3886A}" type="slidenum">
              <a:rPr lang="en-US" smtClean="0"/>
              <a:t>73</a:t>
            </a:fld>
            <a:endParaRPr lang="en-US"/>
          </a:p>
        </p:txBody>
      </p:sp>
    </p:spTree>
    <p:extLst>
      <p:ext uri="{BB962C8B-B14F-4D97-AF65-F5344CB8AC3E}">
        <p14:creationId xmlns:p14="http://schemas.microsoft.com/office/powerpoint/2010/main" val="9534599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Resources</a:t>
            </a:r>
          </a:p>
        </p:txBody>
      </p:sp>
      <p:sp>
        <p:nvSpPr>
          <p:cNvPr id="3" name="Content Placeholder 2"/>
          <p:cNvSpPr>
            <a:spLocks noGrp="1"/>
          </p:cNvSpPr>
          <p:nvPr>
            <p:ph idx="1"/>
          </p:nvPr>
        </p:nvSpPr>
        <p:spPr>
          <a:xfrm>
            <a:off x="838200" y="1609725"/>
            <a:ext cx="10820400" cy="4170589"/>
          </a:xfrm>
        </p:spPr>
        <p:txBody>
          <a:bodyPr>
            <a:normAutofit/>
          </a:bodyPr>
          <a:lstStyle/>
          <a:p>
            <a:r>
              <a:rPr lang="en-US" sz="3200" dirty="0"/>
              <a:t>Current EMIS Manual</a:t>
            </a:r>
          </a:p>
          <a:p>
            <a:pPr lvl="1"/>
            <a:r>
              <a:rPr lang="en-US" sz="2800" dirty="0"/>
              <a:t>ODE Home &gt; Topics &gt; Data &gt; EMIS &gt; Documentation &gt; EMIS Manual </a:t>
            </a:r>
          </a:p>
          <a:p>
            <a:r>
              <a:rPr lang="en-US" sz="3200" dirty="0"/>
              <a:t>Level 2 Report Explanations  </a:t>
            </a:r>
          </a:p>
          <a:p>
            <a:pPr lvl="1"/>
            <a:r>
              <a:rPr lang="en-US" dirty="0"/>
              <a:t>ODE Home &gt; Topics &gt; Data &gt; EMIS &gt; Documentation &gt; EMIS Validation and Report Explanations</a:t>
            </a:r>
          </a:p>
          <a:p>
            <a:pPr lvl="2"/>
            <a:r>
              <a:rPr lang="en-US" dirty="0"/>
              <a:t>FTE Report Explanations (multiple) </a:t>
            </a:r>
            <a:endParaRPr lang="en-US" sz="2800" dirty="0"/>
          </a:p>
          <a:p>
            <a:r>
              <a:rPr lang="en-US" sz="3200" dirty="0"/>
              <a:t>Your ITC</a:t>
            </a:r>
          </a:p>
          <a:p>
            <a:r>
              <a:rPr lang="en-US" sz="3200" dirty="0"/>
              <a:t>Your Area Coordinator</a:t>
            </a:r>
          </a:p>
        </p:txBody>
      </p:sp>
      <p:sp>
        <p:nvSpPr>
          <p:cNvPr id="4" name="Slide Number Placeholder 3"/>
          <p:cNvSpPr>
            <a:spLocks noGrp="1"/>
          </p:cNvSpPr>
          <p:nvPr>
            <p:ph type="sldNum" sz="quarter" idx="12"/>
          </p:nvPr>
        </p:nvSpPr>
        <p:spPr/>
        <p:txBody>
          <a:bodyPr/>
          <a:lstStyle/>
          <a:p>
            <a:fld id="{1BC7DB03-7057-184B-9DF0-B5FFC5E3886A}" type="slidenum">
              <a:rPr lang="en-US" smtClean="0"/>
              <a:t>74</a:t>
            </a:fld>
            <a:endParaRPr lang="en-US"/>
          </a:p>
        </p:txBody>
      </p:sp>
    </p:spTree>
    <p:extLst>
      <p:ext uri="{BB962C8B-B14F-4D97-AF65-F5344CB8AC3E}">
        <p14:creationId xmlns:p14="http://schemas.microsoft.com/office/powerpoint/2010/main" val="18641685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BC7DB03-7057-184B-9DF0-B5FFC5E3886A}" type="slidenum">
              <a:rPr lang="en-US" smtClean="0"/>
              <a:t>75</a:t>
            </a:fld>
            <a:endParaRPr lang="en-US"/>
          </a:p>
        </p:txBody>
      </p:sp>
      <p:sp>
        <p:nvSpPr>
          <p:cNvPr id="5" name="TextBox 4"/>
          <p:cNvSpPr txBox="1"/>
          <p:nvPr/>
        </p:nvSpPr>
        <p:spPr>
          <a:xfrm>
            <a:off x="4250423" y="2541873"/>
            <a:ext cx="4033605" cy="1107996"/>
          </a:xfrm>
          <a:prstGeom prst="rect">
            <a:avLst/>
          </a:prstGeom>
          <a:noFill/>
        </p:spPr>
        <p:txBody>
          <a:bodyPr wrap="square" rtlCol="0">
            <a:spAutoFit/>
          </a:bodyPr>
          <a:lstStyle/>
          <a:p>
            <a:r>
              <a:rPr lang="en-US" sz="6600" dirty="0"/>
              <a:t>Questions?</a:t>
            </a:r>
          </a:p>
        </p:txBody>
      </p:sp>
      <p:sp>
        <p:nvSpPr>
          <p:cNvPr id="6" name="TextBox 5">
            <a:extLst>
              <a:ext uri="{FF2B5EF4-FFF2-40B4-BE49-F238E27FC236}">
                <a16:creationId xmlns:a16="http://schemas.microsoft.com/office/drawing/2014/main" id="{17D008FA-6588-4FAE-B890-31D6A2B4B832}"/>
              </a:ext>
            </a:extLst>
          </p:cNvPr>
          <p:cNvSpPr txBox="1"/>
          <p:nvPr/>
        </p:nvSpPr>
        <p:spPr>
          <a:xfrm>
            <a:off x="3790950" y="3668375"/>
            <a:ext cx="5257800" cy="1200329"/>
          </a:xfrm>
          <a:prstGeom prst="rect">
            <a:avLst/>
          </a:prstGeom>
          <a:noFill/>
        </p:spPr>
        <p:txBody>
          <a:bodyPr wrap="square">
            <a:spAutoFit/>
          </a:bodyPr>
          <a:lstStyle/>
          <a:p>
            <a:pPr algn="ctr"/>
            <a:r>
              <a:rPr lang="en-US" sz="1800" b="1" dirty="0"/>
              <a:t>If you would like a certificate of attendance for this training,</a:t>
            </a:r>
            <a:r>
              <a:rPr lang="en-US" b="1" dirty="0"/>
              <a:t> you must </a:t>
            </a:r>
            <a:r>
              <a:rPr lang="en-US" sz="1800" b="1" dirty="0"/>
              <a:t>complete the below feedback form within 5 business days of this training</a:t>
            </a:r>
          </a:p>
          <a:p>
            <a:pPr algn="ctr"/>
            <a:r>
              <a:rPr lang="en-US" sz="18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https://tinyurl.com/EA-District-Feedback</a:t>
            </a:r>
            <a:endParaRPr lang="en-US" sz="1800" dirty="0"/>
          </a:p>
        </p:txBody>
      </p:sp>
    </p:spTree>
    <p:extLst>
      <p:ext uri="{BB962C8B-B14F-4D97-AF65-F5344CB8AC3E}">
        <p14:creationId xmlns:p14="http://schemas.microsoft.com/office/powerpoint/2010/main" val="2222923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96F016E-178C-7AD5-EBB4-32CE85124CAD}"/>
              </a:ext>
            </a:extLst>
          </p:cNvPr>
          <p:cNvPicPr>
            <a:picLocks noChangeAspect="1"/>
          </p:cNvPicPr>
          <p:nvPr/>
        </p:nvPicPr>
        <p:blipFill rotWithShape="1">
          <a:blip r:embed="rId3"/>
          <a:srcRect b="21572"/>
          <a:stretch/>
        </p:blipFill>
        <p:spPr>
          <a:xfrm>
            <a:off x="787637" y="1925530"/>
            <a:ext cx="10991324" cy="3664562"/>
          </a:xfrm>
          <a:prstGeom prst="rect">
            <a:avLst/>
          </a:prstGeom>
          <a:ln>
            <a:solidFill>
              <a:schemeClr val="tx1"/>
            </a:solidFill>
          </a:ln>
        </p:spPr>
      </p:pic>
      <p:sp>
        <p:nvSpPr>
          <p:cNvPr id="5" name="Title 4"/>
          <p:cNvSpPr>
            <a:spLocks noGrp="1"/>
          </p:cNvSpPr>
          <p:nvPr>
            <p:ph type="title"/>
          </p:nvPr>
        </p:nvSpPr>
        <p:spPr>
          <a:xfrm>
            <a:off x="1025499" y="137545"/>
            <a:ext cx="10515600" cy="1021728"/>
          </a:xfrm>
        </p:spPr>
        <p:txBody>
          <a:bodyPr/>
          <a:lstStyle/>
          <a:p>
            <a:r>
              <a:rPr lang="en-US" b="1" dirty="0"/>
              <a:t>Generate and Open Level 2 Reports</a:t>
            </a:r>
          </a:p>
        </p:txBody>
      </p:sp>
      <p:sp>
        <p:nvSpPr>
          <p:cNvPr id="2" name="Slide Number Placeholder 1"/>
          <p:cNvSpPr>
            <a:spLocks noGrp="1"/>
          </p:cNvSpPr>
          <p:nvPr>
            <p:ph type="sldNum" sz="quarter" idx="12"/>
          </p:nvPr>
        </p:nvSpPr>
        <p:spPr/>
        <p:txBody>
          <a:bodyPr/>
          <a:lstStyle/>
          <a:p>
            <a:fld id="{1BC7DB03-7057-184B-9DF0-B5FFC5E3886A}" type="slidenum">
              <a:rPr lang="en-US" smtClean="0"/>
              <a:t>8</a:t>
            </a:fld>
            <a:endParaRPr lang="en-US"/>
          </a:p>
        </p:txBody>
      </p:sp>
      <p:sp>
        <p:nvSpPr>
          <p:cNvPr id="3" name="TextBox 2"/>
          <p:cNvSpPr txBox="1"/>
          <p:nvPr/>
        </p:nvSpPr>
        <p:spPr>
          <a:xfrm>
            <a:off x="1705971" y="4407352"/>
            <a:ext cx="3070801" cy="461665"/>
          </a:xfrm>
          <a:prstGeom prst="rect">
            <a:avLst/>
          </a:prstGeom>
          <a:solidFill>
            <a:schemeClr val="bg1"/>
          </a:solidFill>
          <a:ln>
            <a:solidFill>
              <a:schemeClr val="tx1"/>
            </a:solidFill>
          </a:ln>
        </p:spPr>
        <p:txBody>
          <a:bodyPr wrap="square" rtlCol="0">
            <a:spAutoFit/>
          </a:bodyPr>
          <a:lstStyle/>
          <a:p>
            <a:r>
              <a:rPr lang="en-US" sz="2400" b="1" dirty="0"/>
              <a:t>Select “Show Reports”</a:t>
            </a:r>
          </a:p>
        </p:txBody>
      </p:sp>
      <p:cxnSp>
        <p:nvCxnSpPr>
          <p:cNvPr id="7" name="Straight Arrow Connector 6"/>
          <p:cNvCxnSpPr>
            <a:cxnSpLocks/>
            <a:endCxn id="11" idx="7"/>
          </p:cNvCxnSpPr>
          <p:nvPr/>
        </p:nvCxnSpPr>
        <p:spPr>
          <a:xfrm flipH="1">
            <a:off x="1571484" y="4877210"/>
            <a:ext cx="723767" cy="4844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87637" y="5322489"/>
            <a:ext cx="918334" cy="2676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80264" y="2296165"/>
            <a:ext cx="891540" cy="34029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187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799D7-2078-6B4C-E6A5-457A222BDCBD}"/>
              </a:ext>
            </a:extLst>
          </p:cNvPr>
          <p:cNvPicPr>
            <a:picLocks noChangeAspect="1"/>
          </p:cNvPicPr>
          <p:nvPr/>
        </p:nvPicPr>
        <p:blipFill>
          <a:blip r:embed="rId3"/>
          <a:stretch>
            <a:fillRect/>
          </a:stretch>
        </p:blipFill>
        <p:spPr>
          <a:xfrm>
            <a:off x="686481" y="2386008"/>
            <a:ext cx="11446452" cy="2399352"/>
          </a:xfrm>
          <a:prstGeom prst="rect">
            <a:avLst/>
          </a:prstGeom>
          <a:ln>
            <a:solidFill>
              <a:schemeClr val="tx1"/>
            </a:solidFill>
          </a:ln>
        </p:spPr>
      </p:pic>
      <p:sp>
        <p:nvSpPr>
          <p:cNvPr id="5" name="Title 4"/>
          <p:cNvSpPr>
            <a:spLocks noGrp="1"/>
          </p:cNvSpPr>
          <p:nvPr>
            <p:ph type="title"/>
          </p:nvPr>
        </p:nvSpPr>
        <p:spPr>
          <a:xfrm>
            <a:off x="1025499" y="137545"/>
            <a:ext cx="10515600" cy="1307490"/>
          </a:xfrm>
        </p:spPr>
        <p:txBody>
          <a:bodyPr/>
          <a:lstStyle/>
          <a:p>
            <a:r>
              <a:rPr lang="en-US" b="1" dirty="0"/>
              <a:t>Generate and Open Level 2 Reports, cont’d</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7DB03-7057-184B-9DF0-B5FFC5E388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07CA1C1-5C94-F967-CB40-DB3E21A6B91A}"/>
              </a:ext>
            </a:extLst>
          </p:cNvPr>
          <p:cNvSpPr txBox="1"/>
          <p:nvPr/>
        </p:nvSpPr>
        <p:spPr>
          <a:xfrm>
            <a:off x="4027211" y="3396486"/>
            <a:ext cx="6472028" cy="461665"/>
          </a:xfrm>
          <a:prstGeom prst="rect">
            <a:avLst/>
          </a:prstGeom>
          <a:solidFill>
            <a:schemeClr val="bg1"/>
          </a:solidFill>
          <a:ln>
            <a:solidFill>
              <a:schemeClr val="tx1"/>
            </a:solidFill>
          </a:ln>
        </p:spPr>
        <p:txBody>
          <a:bodyPr wrap="none" rtlCol="0">
            <a:spAutoFit/>
          </a:bodyPr>
          <a:lstStyle/>
          <a:p>
            <a:r>
              <a:rPr lang="en-US" sz="2400" b="1" dirty="0"/>
              <a:t>Part 1 of this presentation will cover four reports </a:t>
            </a:r>
          </a:p>
        </p:txBody>
      </p:sp>
      <p:cxnSp>
        <p:nvCxnSpPr>
          <p:cNvPr id="12" name="Straight Arrow Connector 11">
            <a:extLst>
              <a:ext uri="{FF2B5EF4-FFF2-40B4-BE49-F238E27FC236}">
                <a16:creationId xmlns:a16="http://schemas.microsoft.com/office/drawing/2014/main" id="{60F5FC26-7F50-E54A-AC6B-8424AAD62DF7}"/>
              </a:ext>
            </a:extLst>
          </p:cNvPr>
          <p:cNvCxnSpPr>
            <a:cxnSpLocks/>
            <a:stCxn id="10" idx="1"/>
          </p:cNvCxnSpPr>
          <p:nvPr/>
        </p:nvCxnSpPr>
        <p:spPr>
          <a:xfrm flipH="1" flipV="1">
            <a:off x="2428240" y="3166118"/>
            <a:ext cx="1598971" cy="4612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ight Brace 13">
            <a:extLst>
              <a:ext uri="{FF2B5EF4-FFF2-40B4-BE49-F238E27FC236}">
                <a16:creationId xmlns:a16="http://schemas.microsoft.com/office/drawing/2014/main" id="{50EA352A-DC49-6971-C124-7DDB0F739091}"/>
              </a:ext>
            </a:extLst>
          </p:cNvPr>
          <p:cNvSpPr/>
          <p:nvPr/>
        </p:nvSpPr>
        <p:spPr>
          <a:xfrm>
            <a:off x="2634328" y="3713072"/>
            <a:ext cx="380304" cy="107228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28575">
                <a:solidFill>
                  <a:schemeClr val="tx1"/>
                </a:solidFill>
              </a:ln>
            </a:endParaRPr>
          </a:p>
        </p:txBody>
      </p:sp>
      <p:cxnSp>
        <p:nvCxnSpPr>
          <p:cNvPr id="17" name="Straight Arrow Connector 16">
            <a:extLst>
              <a:ext uri="{FF2B5EF4-FFF2-40B4-BE49-F238E27FC236}">
                <a16:creationId xmlns:a16="http://schemas.microsoft.com/office/drawing/2014/main" id="{BE6AFBDF-01D0-388D-1482-ABC0D463EBA8}"/>
              </a:ext>
            </a:extLst>
          </p:cNvPr>
          <p:cNvCxnSpPr>
            <a:cxnSpLocks/>
          </p:cNvCxnSpPr>
          <p:nvPr/>
        </p:nvCxnSpPr>
        <p:spPr>
          <a:xfrm flipH="1">
            <a:off x="3121178" y="3627319"/>
            <a:ext cx="906033" cy="62189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344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32703</TotalTime>
  <Words>8589</Words>
  <Application>Microsoft Office PowerPoint</Application>
  <PresentationFormat>Widescreen</PresentationFormat>
  <Paragraphs>684</Paragraphs>
  <Slides>75</Slides>
  <Notes>75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Arial</vt:lpstr>
      <vt:lpstr>Calibri</vt:lpstr>
      <vt:lpstr>Calibri Light</vt:lpstr>
      <vt:lpstr>Cambria Math</vt:lpstr>
      <vt:lpstr>Microsoft Sans Serif</vt:lpstr>
      <vt:lpstr>Times New Roman</vt:lpstr>
      <vt:lpstr>Verdana</vt:lpstr>
      <vt:lpstr>Office Theme</vt:lpstr>
      <vt:lpstr>Troubleshooting FTE Reports Part One</vt:lpstr>
      <vt:lpstr>PowerPoint Presentation</vt:lpstr>
      <vt:lpstr>Overview</vt:lpstr>
      <vt:lpstr>Outline</vt:lpstr>
      <vt:lpstr>FTE Reports </vt:lpstr>
      <vt:lpstr>Accessing and Preparing Data Collector FTE Reports </vt:lpstr>
      <vt:lpstr>Level 2 Reports </vt:lpstr>
      <vt:lpstr>Generate and Open Level 2 Reports</vt:lpstr>
      <vt:lpstr>Generate and Open Level 2 Reports, cont’d</vt:lpstr>
      <vt:lpstr>Level 2 Report Dates</vt:lpstr>
      <vt:lpstr>FTE Report Error Categories </vt:lpstr>
      <vt:lpstr>Troubleshooting the FTE Adjustment Report </vt:lpstr>
      <vt:lpstr>Open and Prepare the FTE Adjustment Report</vt:lpstr>
      <vt:lpstr>FTE Adjustment Report</vt:lpstr>
      <vt:lpstr>FTE Adjustments and FTE Detail</vt:lpstr>
      <vt:lpstr>FTE Adjustments</vt:lpstr>
      <vt:lpstr>Adjustment Over One FTE</vt:lpstr>
      <vt:lpstr>Over One FTE Example</vt:lpstr>
      <vt:lpstr>Over One FTE Example, cont’d</vt:lpstr>
      <vt:lpstr>Adjustment Overlapping Dates</vt:lpstr>
      <vt:lpstr>Overlapping Dates Example</vt:lpstr>
      <vt:lpstr>Adjustment Percent of Time on Overlapping Dates</vt:lpstr>
      <vt:lpstr>Percent of Time on Overlapping Dates Example</vt:lpstr>
      <vt:lpstr>Adjustment Disability Not Funded</vt:lpstr>
      <vt:lpstr>Adjustment Disability Not Funded, cont’d </vt:lpstr>
      <vt:lpstr>Adjustment Student 22 or older</vt:lpstr>
      <vt:lpstr>Adjustment Negative FTE Adjustment </vt:lpstr>
      <vt:lpstr>Adjustment Preschooler at DOR and ESC</vt:lpstr>
      <vt:lpstr>Adjustment Scholarship Program</vt:lpstr>
      <vt:lpstr>Adjustment Withdrawal No Attendance</vt:lpstr>
      <vt:lpstr>Adjustment Not Eligible for Funding</vt:lpstr>
      <vt:lpstr>Adjustment JVSD Students Grade 5 and Below</vt:lpstr>
      <vt:lpstr>Adjustment Board of Developmental Disabilities</vt:lpstr>
      <vt:lpstr>FTE Adjustments Community School Students</vt:lpstr>
      <vt:lpstr>Adjustment E-School Cap</vt:lpstr>
      <vt:lpstr>Adjustment 72 Hour Rule</vt:lpstr>
      <vt:lpstr>Adjustment Age 5 KG No Early Entrance Policy Adjustment</vt:lpstr>
      <vt:lpstr>Adjustment ODE Override Reduction FTE Review Percent or Amount Reduction </vt:lpstr>
      <vt:lpstr>Adjustment CS Invalid Grade Level </vt:lpstr>
      <vt:lpstr>Adjustment ODE Override Adjustment</vt:lpstr>
      <vt:lpstr>Future FTE Adjustment</vt:lpstr>
      <vt:lpstr>Quick Check</vt:lpstr>
      <vt:lpstr>Understanding the FTE Detail Report and Integrating the Partial Enrollment Funded Gifted Student Report </vt:lpstr>
      <vt:lpstr>Prepare the FTE Detail Report</vt:lpstr>
      <vt:lpstr>FTE Detail Report</vt:lpstr>
      <vt:lpstr>FTE Report Row by Row</vt:lpstr>
      <vt:lpstr>FTE Detail Report Column by Column (A-L) </vt:lpstr>
      <vt:lpstr>FTE Fund Pattern Codes – Column M </vt:lpstr>
      <vt:lpstr>DOR and Inclusion Codes – Columns V and AG</vt:lpstr>
      <vt:lpstr>Base (aka Original) FTE and Adjusted FTE </vt:lpstr>
      <vt:lpstr>Base FTE Calculation</vt:lpstr>
      <vt:lpstr>Calculating the Base FTE for Grades KG - 23</vt:lpstr>
      <vt:lpstr>Calculating the Base FTE for Grade PS</vt:lpstr>
      <vt:lpstr>Percent of Time and Sent To Percent of Time (W-AA) </vt:lpstr>
      <vt:lpstr>Percent of Time - Hours per Day Calculation</vt:lpstr>
      <vt:lpstr>Percent of Time – Five Credit Rule </vt:lpstr>
      <vt:lpstr>Percent of Time Calculation</vt:lpstr>
      <vt:lpstr>Sent to Percent of Time for CCP</vt:lpstr>
      <vt:lpstr>Calendar and Hours/Days</vt:lpstr>
      <vt:lpstr>EMIS Calendars </vt:lpstr>
      <vt:lpstr>Reporting Incorrect EMIS Calendar Example</vt:lpstr>
      <vt:lpstr>New Adjusted Gifted FTE Column (S)</vt:lpstr>
      <vt:lpstr>(FTED-006) Partial Enrollment Funded Gifted Report</vt:lpstr>
      <vt:lpstr>New Enrolled ADM Columns (T&amp;U) </vt:lpstr>
      <vt:lpstr>New Enrolled ADM Columns</vt:lpstr>
      <vt:lpstr>Student Attributes - FD</vt:lpstr>
      <vt:lpstr>FD Attributes – Columns AB - AF</vt:lpstr>
      <vt:lpstr>Quick Check</vt:lpstr>
      <vt:lpstr>Reviewing the Resident Students Educated Elsewhere Report </vt:lpstr>
      <vt:lpstr>Residents Educated Elsewhere</vt:lpstr>
      <vt:lpstr>Residents Educated Elsewhere, cont’d </vt:lpstr>
      <vt:lpstr>Residents Educated Elsewhere, cont’d </vt:lpstr>
      <vt:lpstr>Quick Check</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EMIS Training</dc:title>
  <dc:creator>Edward Hill</dc:creator>
  <cp:lastModifiedBy>Karen Wilson</cp:lastModifiedBy>
  <cp:revision>900</cp:revision>
  <cp:lastPrinted>2022-04-12T11:31:45Z</cp:lastPrinted>
  <dcterms:created xsi:type="dcterms:W3CDTF">2016-04-29T15:21:53Z</dcterms:created>
  <dcterms:modified xsi:type="dcterms:W3CDTF">2023-03-15T18:25:59Z</dcterms:modified>
</cp:coreProperties>
</file>