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8"/>
  </p:notesMasterIdLst>
  <p:handoutMasterIdLst>
    <p:handoutMasterId r:id="rId69"/>
  </p:handoutMasterIdLst>
  <p:sldIdLst>
    <p:sldId id="257" r:id="rId2"/>
    <p:sldId id="258" r:id="rId3"/>
    <p:sldId id="260"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 id="281" r:id="rId27"/>
    <p:sldId id="283" r:id="rId28"/>
    <p:sldId id="284" r:id="rId29"/>
    <p:sldId id="286" r:id="rId30"/>
    <p:sldId id="287" r:id="rId31"/>
    <p:sldId id="290" r:id="rId32"/>
    <p:sldId id="288" r:id="rId33"/>
    <p:sldId id="289"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6" r:id="rId59"/>
    <p:sldId id="317" r:id="rId60"/>
    <p:sldId id="318" r:id="rId61"/>
    <p:sldId id="319" r:id="rId62"/>
    <p:sldId id="320" r:id="rId63"/>
    <p:sldId id="321" r:id="rId64"/>
    <p:sldId id="322" r:id="rId65"/>
    <p:sldId id="323" r:id="rId66"/>
    <p:sldId id="324"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3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51" autoAdjust="0"/>
  </p:normalViewPr>
  <p:slideViewPr>
    <p:cSldViewPr snapToGrid="0" showGuides="1">
      <p:cViewPr varScale="1">
        <p:scale>
          <a:sx n="69" d="100"/>
          <a:sy n="69" d="100"/>
        </p:scale>
        <p:origin x="564" y="32"/>
      </p:cViewPr>
      <p:guideLst>
        <p:guide orient="horz" pos="2160"/>
        <p:guide pos="43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D817C9-D286-46ED-AB14-78AF57BC6DF6}" type="datetimeFigureOut">
              <a:rPr lang="en-US" smtClean="0"/>
              <a:t>6/27/2023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069C45-4F0D-4CD1-A6F7-FF22A08650B7}" type="slidenum">
              <a:rPr lang="en-US" smtClean="0"/>
              <a:t>‹#›</a:t>
            </a:fld>
            <a:endParaRPr lang="en-US" dirty="0"/>
          </a:p>
        </p:txBody>
      </p:sp>
    </p:spTree>
    <p:extLst>
      <p:ext uri="{BB962C8B-B14F-4D97-AF65-F5344CB8AC3E}">
        <p14:creationId xmlns:p14="http://schemas.microsoft.com/office/powerpoint/2010/main" val="340263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E0C18-4AC5-45B4-B3BE-6FF75ACCD75C}" type="datetimeFigureOut">
              <a:rPr lang="en-US" smtClean="0"/>
              <a:t>6/27/2023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9B2E92-006A-483A-9900-A4B4C21E1F14}" type="slidenum">
              <a:rPr lang="en-US" smtClean="0"/>
              <a:t>‹#›</a:t>
            </a:fld>
            <a:endParaRPr lang="en-US" dirty="0"/>
          </a:p>
        </p:txBody>
      </p:sp>
    </p:spTree>
    <p:extLst>
      <p:ext uri="{BB962C8B-B14F-4D97-AF65-F5344CB8AC3E}">
        <p14:creationId xmlns:p14="http://schemas.microsoft.com/office/powerpoint/2010/main" val="189962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B2E92-006A-483A-9900-A4B4C21E1F14}" type="slidenum">
              <a:rPr lang="en-US" smtClean="0"/>
              <a:t>35</a:t>
            </a:fld>
            <a:endParaRPr lang="en-US" dirty="0"/>
          </a:p>
        </p:txBody>
      </p:sp>
    </p:spTree>
    <p:extLst>
      <p:ext uri="{BB962C8B-B14F-4D97-AF65-F5344CB8AC3E}">
        <p14:creationId xmlns:p14="http://schemas.microsoft.com/office/powerpoint/2010/main" val="4034726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B2E92-006A-483A-9900-A4B4C21E1F14}" type="slidenum">
              <a:rPr lang="en-US" smtClean="0"/>
              <a:t>44</a:t>
            </a:fld>
            <a:endParaRPr lang="en-US" dirty="0"/>
          </a:p>
        </p:txBody>
      </p:sp>
    </p:spTree>
    <p:extLst>
      <p:ext uri="{BB962C8B-B14F-4D97-AF65-F5344CB8AC3E}">
        <p14:creationId xmlns:p14="http://schemas.microsoft.com/office/powerpoint/2010/main" val="2741169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B2E92-006A-483A-9900-A4B4C21E1F14}" type="slidenum">
              <a:rPr lang="en-US" smtClean="0"/>
              <a:t>45</a:t>
            </a:fld>
            <a:endParaRPr lang="en-US" dirty="0"/>
          </a:p>
        </p:txBody>
      </p:sp>
    </p:spTree>
    <p:extLst>
      <p:ext uri="{BB962C8B-B14F-4D97-AF65-F5344CB8AC3E}">
        <p14:creationId xmlns:p14="http://schemas.microsoft.com/office/powerpoint/2010/main" val="3552505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B2E92-006A-483A-9900-A4B4C21E1F14}" type="slidenum">
              <a:rPr lang="en-US" smtClean="0"/>
              <a:t>46</a:t>
            </a:fld>
            <a:endParaRPr lang="en-US" dirty="0"/>
          </a:p>
        </p:txBody>
      </p:sp>
    </p:spTree>
    <p:extLst>
      <p:ext uri="{BB962C8B-B14F-4D97-AF65-F5344CB8AC3E}">
        <p14:creationId xmlns:p14="http://schemas.microsoft.com/office/powerpoint/2010/main" val="3648539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B2E92-006A-483A-9900-A4B4C21E1F14}" type="slidenum">
              <a:rPr lang="en-US" smtClean="0"/>
              <a:t>47</a:t>
            </a:fld>
            <a:endParaRPr lang="en-US" dirty="0"/>
          </a:p>
        </p:txBody>
      </p:sp>
    </p:spTree>
    <p:extLst>
      <p:ext uri="{BB962C8B-B14F-4D97-AF65-F5344CB8AC3E}">
        <p14:creationId xmlns:p14="http://schemas.microsoft.com/office/powerpoint/2010/main" val="3447430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B2E92-006A-483A-9900-A4B4C21E1F14}" type="slidenum">
              <a:rPr lang="en-US" smtClean="0"/>
              <a:t>48</a:t>
            </a:fld>
            <a:endParaRPr lang="en-US" dirty="0"/>
          </a:p>
        </p:txBody>
      </p:sp>
    </p:spTree>
    <p:extLst>
      <p:ext uri="{BB962C8B-B14F-4D97-AF65-F5344CB8AC3E}">
        <p14:creationId xmlns:p14="http://schemas.microsoft.com/office/powerpoint/2010/main" val="1234951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B2E92-006A-483A-9900-A4B4C21E1F14}" type="slidenum">
              <a:rPr lang="en-US" smtClean="0"/>
              <a:t>49</a:t>
            </a:fld>
            <a:endParaRPr lang="en-US" dirty="0"/>
          </a:p>
        </p:txBody>
      </p:sp>
    </p:spTree>
    <p:extLst>
      <p:ext uri="{BB962C8B-B14F-4D97-AF65-F5344CB8AC3E}">
        <p14:creationId xmlns:p14="http://schemas.microsoft.com/office/powerpoint/2010/main" val="274555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B2E92-006A-483A-9900-A4B4C21E1F14}" type="slidenum">
              <a:rPr lang="en-US" smtClean="0"/>
              <a:t>50</a:t>
            </a:fld>
            <a:endParaRPr lang="en-US" dirty="0"/>
          </a:p>
        </p:txBody>
      </p:sp>
    </p:spTree>
    <p:extLst>
      <p:ext uri="{BB962C8B-B14F-4D97-AF65-F5344CB8AC3E}">
        <p14:creationId xmlns:p14="http://schemas.microsoft.com/office/powerpoint/2010/main" val="948368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B2E92-006A-483A-9900-A4B4C21E1F14}" type="slidenum">
              <a:rPr lang="en-US" smtClean="0"/>
              <a:t>51</a:t>
            </a:fld>
            <a:endParaRPr lang="en-US" dirty="0"/>
          </a:p>
        </p:txBody>
      </p:sp>
    </p:spTree>
    <p:extLst>
      <p:ext uri="{BB962C8B-B14F-4D97-AF65-F5344CB8AC3E}">
        <p14:creationId xmlns:p14="http://schemas.microsoft.com/office/powerpoint/2010/main" val="4251151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B2E92-006A-483A-9900-A4B4C21E1F14}" type="slidenum">
              <a:rPr lang="en-US" smtClean="0"/>
              <a:t>52</a:t>
            </a:fld>
            <a:endParaRPr lang="en-US" dirty="0"/>
          </a:p>
        </p:txBody>
      </p:sp>
    </p:spTree>
    <p:extLst>
      <p:ext uri="{BB962C8B-B14F-4D97-AF65-F5344CB8AC3E}">
        <p14:creationId xmlns:p14="http://schemas.microsoft.com/office/powerpoint/2010/main" val="3452905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B2E92-006A-483A-9900-A4B4C21E1F14}" type="slidenum">
              <a:rPr lang="en-US" smtClean="0"/>
              <a:t>53</a:t>
            </a:fld>
            <a:endParaRPr lang="en-US" dirty="0"/>
          </a:p>
        </p:txBody>
      </p:sp>
    </p:spTree>
    <p:extLst>
      <p:ext uri="{BB962C8B-B14F-4D97-AF65-F5344CB8AC3E}">
        <p14:creationId xmlns:p14="http://schemas.microsoft.com/office/powerpoint/2010/main" val="2501715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B2E92-006A-483A-9900-A4B4C21E1F14}" type="slidenum">
              <a:rPr lang="en-US" smtClean="0"/>
              <a:t>36</a:t>
            </a:fld>
            <a:endParaRPr lang="en-US" dirty="0"/>
          </a:p>
        </p:txBody>
      </p:sp>
    </p:spTree>
    <p:extLst>
      <p:ext uri="{BB962C8B-B14F-4D97-AF65-F5344CB8AC3E}">
        <p14:creationId xmlns:p14="http://schemas.microsoft.com/office/powerpoint/2010/main" val="3807609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B2E92-006A-483A-9900-A4B4C21E1F14}" type="slidenum">
              <a:rPr lang="en-US" smtClean="0"/>
              <a:t>54</a:t>
            </a:fld>
            <a:endParaRPr lang="en-US" dirty="0"/>
          </a:p>
        </p:txBody>
      </p:sp>
    </p:spTree>
    <p:extLst>
      <p:ext uri="{BB962C8B-B14F-4D97-AF65-F5344CB8AC3E}">
        <p14:creationId xmlns:p14="http://schemas.microsoft.com/office/powerpoint/2010/main" val="3291553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B2E92-006A-483A-9900-A4B4C21E1F14}" type="slidenum">
              <a:rPr lang="en-US" smtClean="0"/>
              <a:t>55</a:t>
            </a:fld>
            <a:endParaRPr lang="en-US" dirty="0"/>
          </a:p>
        </p:txBody>
      </p:sp>
    </p:spTree>
    <p:extLst>
      <p:ext uri="{BB962C8B-B14F-4D97-AF65-F5344CB8AC3E}">
        <p14:creationId xmlns:p14="http://schemas.microsoft.com/office/powerpoint/2010/main" val="1854927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B2E92-006A-483A-9900-A4B4C21E1F14}" type="slidenum">
              <a:rPr lang="en-US" smtClean="0"/>
              <a:t>56</a:t>
            </a:fld>
            <a:endParaRPr lang="en-US" dirty="0"/>
          </a:p>
        </p:txBody>
      </p:sp>
    </p:spTree>
    <p:extLst>
      <p:ext uri="{BB962C8B-B14F-4D97-AF65-F5344CB8AC3E}">
        <p14:creationId xmlns:p14="http://schemas.microsoft.com/office/powerpoint/2010/main" val="729240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B2E92-006A-483A-9900-A4B4C21E1F14}" type="slidenum">
              <a:rPr lang="en-US" smtClean="0"/>
              <a:t>57</a:t>
            </a:fld>
            <a:endParaRPr lang="en-US" dirty="0"/>
          </a:p>
        </p:txBody>
      </p:sp>
    </p:spTree>
    <p:extLst>
      <p:ext uri="{BB962C8B-B14F-4D97-AF65-F5344CB8AC3E}">
        <p14:creationId xmlns:p14="http://schemas.microsoft.com/office/powerpoint/2010/main" val="917653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B2E92-006A-483A-9900-A4B4C21E1F14}" type="slidenum">
              <a:rPr lang="en-US" smtClean="0"/>
              <a:t>58</a:t>
            </a:fld>
            <a:endParaRPr lang="en-US" dirty="0"/>
          </a:p>
        </p:txBody>
      </p:sp>
    </p:spTree>
    <p:extLst>
      <p:ext uri="{BB962C8B-B14F-4D97-AF65-F5344CB8AC3E}">
        <p14:creationId xmlns:p14="http://schemas.microsoft.com/office/powerpoint/2010/main" val="1104356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B2E92-006A-483A-9900-A4B4C21E1F14}" type="slidenum">
              <a:rPr lang="en-US" smtClean="0"/>
              <a:t>59</a:t>
            </a:fld>
            <a:endParaRPr lang="en-US" dirty="0"/>
          </a:p>
        </p:txBody>
      </p:sp>
    </p:spTree>
    <p:extLst>
      <p:ext uri="{BB962C8B-B14F-4D97-AF65-F5344CB8AC3E}">
        <p14:creationId xmlns:p14="http://schemas.microsoft.com/office/powerpoint/2010/main" val="1163277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B2E92-006A-483A-9900-A4B4C21E1F14}" type="slidenum">
              <a:rPr lang="en-US" smtClean="0"/>
              <a:t>60</a:t>
            </a:fld>
            <a:endParaRPr lang="en-US" dirty="0"/>
          </a:p>
        </p:txBody>
      </p:sp>
    </p:spTree>
    <p:extLst>
      <p:ext uri="{BB962C8B-B14F-4D97-AF65-F5344CB8AC3E}">
        <p14:creationId xmlns:p14="http://schemas.microsoft.com/office/powerpoint/2010/main" val="1772552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B2E92-006A-483A-9900-A4B4C21E1F14}" type="slidenum">
              <a:rPr lang="en-US" smtClean="0"/>
              <a:t>61</a:t>
            </a:fld>
            <a:endParaRPr lang="en-US" dirty="0"/>
          </a:p>
        </p:txBody>
      </p:sp>
    </p:spTree>
    <p:extLst>
      <p:ext uri="{BB962C8B-B14F-4D97-AF65-F5344CB8AC3E}">
        <p14:creationId xmlns:p14="http://schemas.microsoft.com/office/powerpoint/2010/main" val="4057002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B2E92-006A-483A-9900-A4B4C21E1F14}" type="slidenum">
              <a:rPr lang="en-US" smtClean="0"/>
              <a:t>62</a:t>
            </a:fld>
            <a:endParaRPr lang="en-US" dirty="0"/>
          </a:p>
        </p:txBody>
      </p:sp>
    </p:spTree>
    <p:extLst>
      <p:ext uri="{BB962C8B-B14F-4D97-AF65-F5344CB8AC3E}">
        <p14:creationId xmlns:p14="http://schemas.microsoft.com/office/powerpoint/2010/main" val="3402864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B2E92-006A-483A-9900-A4B4C21E1F14}" type="slidenum">
              <a:rPr lang="en-US" smtClean="0"/>
              <a:t>63</a:t>
            </a:fld>
            <a:endParaRPr lang="en-US" dirty="0"/>
          </a:p>
        </p:txBody>
      </p:sp>
    </p:spTree>
    <p:extLst>
      <p:ext uri="{BB962C8B-B14F-4D97-AF65-F5344CB8AC3E}">
        <p14:creationId xmlns:p14="http://schemas.microsoft.com/office/powerpoint/2010/main" val="730457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B2E92-006A-483A-9900-A4B4C21E1F14}" type="slidenum">
              <a:rPr lang="en-US" smtClean="0"/>
              <a:t>37</a:t>
            </a:fld>
            <a:endParaRPr lang="en-US" dirty="0"/>
          </a:p>
        </p:txBody>
      </p:sp>
    </p:spTree>
    <p:extLst>
      <p:ext uri="{BB962C8B-B14F-4D97-AF65-F5344CB8AC3E}">
        <p14:creationId xmlns:p14="http://schemas.microsoft.com/office/powerpoint/2010/main" val="31179288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B2E92-006A-483A-9900-A4B4C21E1F14}" type="slidenum">
              <a:rPr lang="en-US" smtClean="0"/>
              <a:t>64</a:t>
            </a:fld>
            <a:endParaRPr lang="en-US" dirty="0"/>
          </a:p>
        </p:txBody>
      </p:sp>
    </p:spTree>
    <p:extLst>
      <p:ext uri="{BB962C8B-B14F-4D97-AF65-F5344CB8AC3E}">
        <p14:creationId xmlns:p14="http://schemas.microsoft.com/office/powerpoint/2010/main" val="2713492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B2E92-006A-483A-9900-A4B4C21E1F14}" type="slidenum">
              <a:rPr lang="en-US" smtClean="0"/>
              <a:t>65</a:t>
            </a:fld>
            <a:endParaRPr lang="en-US" dirty="0"/>
          </a:p>
        </p:txBody>
      </p:sp>
    </p:spTree>
    <p:extLst>
      <p:ext uri="{BB962C8B-B14F-4D97-AF65-F5344CB8AC3E}">
        <p14:creationId xmlns:p14="http://schemas.microsoft.com/office/powerpoint/2010/main" val="36264743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B2E92-006A-483A-9900-A4B4C21E1F14}" type="slidenum">
              <a:rPr lang="en-US" smtClean="0"/>
              <a:t>66</a:t>
            </a:fld>
            <a:endParaRPr lang="en-US" dirty="0"/>
          </a:p>
        </p:txBody>
      </p:sp>
    </p:spTree>
    <p:extLst>
      <p:ext uri="{BB962C8B-B14F-4D97-AF65-F5344CB8AC3E}">
        <p14:creationId xmlns:p14="http://schemas.microsoft.com/office/powerpoint/2010/main" val="3576762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B2E92-006A-483A-9900-A4B4C21E1F14}" type="slidenum">
              <a:rPr lang="en-US" smtClean="0"/>
              <a:t>38</a:t>
            </a:fld>
            <a:endParaRPr lang="en-US" dirty="0"/>
          </a:p>
        </p:txBody>
      </p:sp>
    </p:spTree>
    <p:extLst>
      <p:ext uri="{BB962C8B-B14F-4D97-AF65-F5344CB8AC3E}">
        <p14:creationId xmlns:p14="http://schemas.microsoft.com/office/powerpoint/2010/main" val="3450825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B2E92-006A-483A-9900-A4B4C21E1F14}" type="slidenum">
              <a:rPr lang="en-US" smtClean="0"/>
              <a:t>39</a:t>
            </a:fld>
            <a:endParaRPr lang="en-US" dirty="0"/>
          </a:p>
        </p:txBody>
      </p:sp>
    </p:spTree>
    <p:extLst>
      <p:ext uri="{BB962C8B-B14F-4D97-AF65-F5344CB8AC3E}">
        <p14:creationId xmlns:p14="http://schemas.microsoft.com/office/powerpoint/2010/main" val="2356252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B2E92-006A-483A-9900-A4B4C21E1F14}" type="slidenum">
              <a:rPr lang="en-US" smtClean="0"/>
              <a:t>40</a:t>
            </a:fld>
            <a:endParaRPr lang="en-US" dirty="0"/>
          </a:p>
        </p:txBody>
      </p:sp>
    </p:spTree>
    <p:extLst>
      <p:ext uri="{BB962C8B-B14F-4D97-AF65-F5344CB8AC3E}">
        <p14:creationId xmlns:p14="http://schemas.microsoft.com/office/powerpoint/2010/main" val="952499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B2E92-006A-483A-9900-A4B4C21E1F14}" type="slidenum">
              <a:rPr lang="en-US" smtClean="0"/>
              <a:t>41</a:t>
            </a:fld>
            <a:endParaRPr lang="en-US" dirty="0"/>
          </a:p>
        </p:txBody>
      </p:sp>
    </p:spTree>
    <p:extLst>
      <p:ext uri="{BB962C8B-B14F-4D97-AF65-F5344CB8AC3E}">
        <p14:creationId xmlns:p14="http://schemas.microsoft.com/office/powerpoint/2010/main" val="2407034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B2E92-006A-483A-9900-A4B4C21E1F14}" type="slidenum">
              <a:rPr lang="en-US" smtClean="0"/>
              <a:t>42</a:t>
            </a:fld>
            <a:endParaRPr lang="en-US" dirty="0"/>
          </a:p>
        </p:txBody>
      </p:sp>
    </p:spTree>
    <p:extLst>
      <p:ext uri="{BB962C8B-B14F-4D97-AF65-F5344CB8AC3E}">
        <p14:creationId xmlns:p14="http://schemas.microsoft.com/office/powerpoint/2010/main" val="1595976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B2E92-006A-483A-9900-A4B4C21E1F14}" type="slidenum">
              <a:rPr lang="en-US" smtClean="0"/>
              <a:t>43</a:t>
            </a:fld>
            <a:endParaRPr lang="en-US" dirty="0"/>
          </a:p>
        </p:txBody>
      </p:sp>
    </p:spTree>
    <p:extLst>
      <p:ext uri="{BB962C8B-B14F-4D97-AF65-F5344CB8AC3E}">
        <p14:creationId xmlns:p14="http://schemas.microsoft.com/office/powerpoint/2010/main" val="51428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Freeform 6"/>
          <p:cNvSpPr/>
          <p:nvPr userDrawn="1"/>
        </p:nvSpPr>
        <p:spPr bwMode="auto">
          <a:xfrm>
            <a:off x="0" y="534052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Freeform 11"/>
          <p:cNvSpPr/>
          <p:nvPr userDrawn="1"/>
        </p:nvSpPr>
        <p:spPr bwMode="auto">
          <a:xfrm flipV="1">
            <a:off x="127432" y="5509482"/>
            <a:ext cx="1322428"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605953" y="5551454"/>
            <a:ext cx="7797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11" name="Freeform 11"/>
          <p:cNvSpPr/>
          <p:nvPr userDrawn="1"/>
        </p:nvSpPr>
        <p:spPr bwMode="auto">
          <a:xfrm flipV="1">
            <a:off x="127431" y="5656260"/>
            <a:ext cx="1314191"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0" y="5727346"/>
            <a:ext cx="779767" cy="365125"/>
          </a:xfrm>
          <a:prstGeom prst="rect">
            <a:avLst/>
          </a:prstGeo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9" name="Freeform 11"/>
          <p:cNvSpPr/>
          <p:nvPr userDrawn="1"/>
        </p:nvSpPr>
        <p:spPr bwMode="auto">
          <a:xfrm flipV="1">
            <a:off x="168622" y="5348209"/>
            <a:ext cx="1184148"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73002" y="5419297"/>
            <a:ext cx="7797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11" name="Freeform 11"/>
          <p:cNvSpPr/>
          <p:nvPr userDrawn="1"/>
        </p:nvSpPr>
        <p:spPr bwMode="auto">
          <a:xfrm flipV="1">
            <a:off x="1" y="5471897"/>
            <a:ext cx="142514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64763" y="5542983"/>
            <a:ext cx="779767" cy="365125"/>
          </a:xfrm>
          <a:prstGeom prst="rect">
            <a:avLst/>
          </a:prstGeo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9" name="Freeform 11"/>
          <p:cNvSpPr/>
          <p:nvPr userDrawn="1"/>
        </p:nvSpPr>
        <p:spPr bwMode="auto">
          <a:xfrm flipV="1">
            <a:off x="61715" y="5471897"/>
            <a:ext cx="1379908"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66093" y="5546411"/>
            <a:ext cx="7797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reeform 11"/>
          <p:cNvSpPr/>
          <p:nvPr userDrawn="1"/>
        </p:nvSpPr>
        <p:spPr bwMode="auto">
          <a:xfrm flipV="1">
            <a:off x="144092" y="5681788"/>
            <a:ext cx="1330481"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820136" y="5752876"/>
            <a:ext cx="7797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reeform 11"/>
          <p:cNvSpPr/>
          <p:nvPr userDrawn="1"/>
        </p:nvSpPr>
        <p:spPr bwMode="auto">
          <a:xfrm flipV="1">
            <a:off x="152330" y="5657570"/>
            <a:ext cx="1421098"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688514" y="5728658"/>
            <a:ext cx="7797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reeform 11"/>
          <p:cNvSpPr/>
          <p:nvPr userDrawn="1"/>
        </p:nvSpPr>
        <p:spPr bwMode="auto">
          <a:xfrm flipV="1">
            <a:off x="130221" y="5623140"/>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Freeform 11"/>
          <p:cNvSpPr/>
          <p:nvPr userDrawn="1"/>
        </p:nvSpPr>
        <p:spPr bwMode="auto">
          <a:xfrm flipV="1">
            <a:off x="78190" y="5479645"/>
            <a:ext cx="119867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218774" y="5550733"/>
            <a:ext cx="779767" cy="365125"/>
          </a:xfrm>
          <a:prstGeom prst="rect">
            <a:avLst/>
          </a:prstGeom>
        </p:spPr>
        <p:txBody>
          <a:bodyPr/>
          <a:lstStyle>
            <a:lvl1pPr>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5"/>
          <p:cNvSpPr>
            <a:spLocks noGrp="1"/>
          </p:cNvSpPr>
          <p:nvPr>
            <p:ph type="sldNum" sz="quarter" idx="12"/>
          </p:nvPr>
        </p:nvSpPr>
        <p:spPr>
          <a:xfrm>
            <a:off x="562712" y="5279372"/>
            <a:ext cx="779767" cy="365125"/>
          </a:xfrm>
          <a:prstGeom prst="rect">
            <a:avLst/>
          </a:prstGeom>
        </p:spPr>
        <p:txBody>
          <a:bodyPr/>
          <a:lstStyle/>
          <a:p>
            <a:fld id="{D57F1E4F-1CFF-5643-939E-217C01CDF565}" type="slidenum">
              <a:rPr lang="en-US" dirty="0"/>
              <a:pPr/>
              <a:t>‹#›</a:t>
            </a:fld>
            <a:endParaRPr lang="en-US" dirty="0"/>
          </a:p>
        </p:txBody>
      </p:sp>
      <p:sp>
        <p:nvSpPr>
          <p:cNvPr id="9" name="Freeform 11"/>
          <p:cNvSpPr/>
          <p:nvPr userDrawn="1"/>
        </p:nvSpPr>
        <p:spPr bwMode="auto">
          <a:xfrm flipV="1">
            <a:off x="0" y="5208285"/>
            <a:ext cx="1219200"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5"/>
          <p:cNvSpPr>
            <a:spLocks noGrp="1"/>
          </p:cNvSpPr>
          <p:nvPr>
            <p:ph type="sldNum" sz="quarter" idx="12"/>
          </p:nvPr>
        </p:nvSpPr>
        <p:spPr>
          <a:xfrm>
            <a:off x="622428" y="4982810"/>
            <a:ext cx="779767" cy="365125"/>
          </a:xfrm>
          <a:prstGeom prst="rect">
            <a:avLst/>
          </a:prstGeom>
        </p:spPr>
        <p:txBody>
          <a:bodyPr/>
          <a:lstStyle/>
          <a:p>
            <a:fld id="{D57F1E4F-1CFF-5643-939E-217C01CDF565}" type="slidenum">
              <a:rPr lang="en-US" dirty="0"/>
              <a:pPr/>
              <a:t>‹#›</a:t>
            </a:fld>
            <a:endParaRPr lang="en-US" dirty="0"/>
          </a:p>
        </p:txBody>
      </p:sp>
      <p:sp>
        <p:nvSpPr>
          <p:cNvPr id="11" name="Freeform 11"/>
          <p:cNvSpPr/>
          <p:nvPr userDrawn="1"/>
        </p:nvSpPr>
        <p:spPr bwMode="auto">
          <a:xfrm flipV="1">
            <a:off x="-4188" y="4911722"/>
            <a:ext cx="115748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a:xfrm>
            <a:off x="218774" y="5026133"/>
            <a:ext cx="779767" cy="365125"/>
          </a:xfrm>
          <a:prstGeom prst="rect">
            <a:avLst/>
          </a:prstGeom>
        </p:spPr>
        <p:txBody>
          <a:bodyPr/>
          <a:lstStyle/>
          <a:p>
            <a:fld id="{D57F1E4F-1CFF-5643-939E-217C01CDF565}" type="slidenum">
              <a:rPr lang="en-US" dirty="0"/>
              <a:pPr/>
              <a:t>‹#›</a:t>
            </a:fld>
            <a:endParaRPr lang="en-US" dirty="0"/>
          </a:p>
        </p:txBody>
      </p:sp>
      <p:sp>
        <p:nvSpPr>
          <p:cNvPr id="8" name="Freeform 11"/>
          <p:cNvSpPr/>
          <p:nvPr userDrawn="1"/>
        </p:nvSpPr>
        <p:spPr bwMode="auto">
          <a:xfrm flipV="1">
            <a:off x="-4189" y="4911724"/>
            <a:ext cx="131400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564763" y="4982810"/>
            <a:ext cx="779767" cy="365125"/>
          </a:xfrm>
          <a:prstGeom prst="rect">
            <a:avLst/>
          </a:prstGeom>
        </p:spPr>
        <p:txBody>
          <a:bodyPr/>
          <a:lstStyle/>
          <a:p>
            <a:fld id="{D57F1E4F-1CFF-5643-939E-217C01CDF565}" type="slidenum">
              <a:rPr lang="en-US" dirty="0"/>
              <a:pPr/>
              <a:t>‹#›</a:t>
            </a:fld>
            <a:endParaRPr lang="en-US" dirty="0"/>
          </a:p>
        </p:txBody>
      </p:sp>
      <p:sp>
        <p:nvSpPr>
          <p:cNvPr id="7" name="Freeform 11"/>
          <p:cNvSpPr/>
          <p:nvPr userDrawn="1"/>
        </p:nvSpPr>
        <p:spPr bwMode="auto">
          <a:xfrm flipV="1">
            <a:off x="-4188" y="4911724"/>
            <a:ext cx="1173962"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Slide Number Placeholder 6"/>
          <p:cNvSpPr>
            <a:spLocks noGrp="1"/>
          </p:cNvSpPr>
          <p:nvPr>
            <p:ph type="sldNum" sz="quarter" idx="12"/>
          </p:nvPr>
        </p:nvSpPr>
        <p:spPr>
          <a:xfrm>
            <a:off x="528988" y="5042609"/>
            <a:ext cx="779767" cy="365125"/>
          </a:xfrm>
          <a:prstGeom prst="rect">
            <a:avLst/>
          </a:prstGeom>
        </p:spPr>
        <p:txBody>
          <a:bodyPr/>
          <a:lstStyle/>
          <a:p>
            <a:fld id="{D57F1E4F-1CFF-5643-939E-217C01CDF565}" type="slidenum">
              <a:rPr lang="en-US" dirty="0"/>
              <a:pPr/>
              <a:t>‹#›</a:t>
            </a:fld>
            <a:endParaRPr lang="en-US" dirty="0"/>
          </a:p>
        </p:txBody>
      </p:sp>
      <p:sp>
        <p:nvSpPr>
          <p:cNvPr id="10" name="Freeform 11"/>
          <p:cNvSpPr/>
          <p:nvPr userDrawn="1"/>
        </p:nvSpPr>
        <p:spPr bwMode="auto">
          <a:xfrm flipV="1">
            <a:off x="-4188" y="4911722"/>
            <a:ext cx="115748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Freeform 11"/>
          <p:cNvSpPr/>
          <p:nvPr userDrawn="1"/>
        </p:nvSpPr>
        <p:spPr bwMode="auto">
          <a:xfrm flipV="1">
            <a:off x="-4188" y="4911724"/>
            <a:ext cx="139638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education.ohio.gov/getattachment/Topics/Data/EMIS/EMIS-Documentation/EMIS-Changes-1/Fiscal-Year-2024-Changes/Chapter-3-update-summary.pdf.aspx?lang=en-US"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ducation.ohio.gov/getattachment/Topics/Data/EMIS/EMIS-Documentation/EMIS-Changes-1/Fiscal-Year-2024-Changes/24-17-Reporting-Contracted-Staff-3-2.pdf.aspx?lang=en-US"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ducation.ohio.gov/getattachment/Topics/Data/EMIS/EMIS-Documentation/EMIS-Changes-1/Fiscal-Year-2024-Changes/24-17-UPDATED-Staff-Demographic-CI-Record-3-3.pdf.aspx?lang=en-US" TargetMode="Externa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hyperlink" Target="https://education.ohio.gov/getattachment/Topics/Data/EMIS/EMIS-Documentation/EMIS-Changes-1/Fiscal-Year-2024-Changes/24-17-UPDATED-Staff-Demographic-CI-Record-3-3.pdf.aspx?lang=en-US"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education.ohio.gov/getattachment/Topics/Data/EMIS/EMIS-Documentation/EMIS-Changes-1/Fiscal-Year-2024-Changes/24-17-UPDATED-Staff-Demographic-CI-Record-3-3.pdf.aspx?lang=en-US"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education.ohio.gov/getattachment/Topics/Data/EMIS/EMIS-Documentation/EMIS-Changes-1/Fiscal-Year-2024-Changes/24-17-UPDATED-Staff-Demographic-CI-Record-3-3.pdf.aspx?lang=en-US"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education.ohio.gov/getattachment/Topics/Data/EMIS/EMIS-Documentation/EMIS-Changes-1/Fiscal-Year-2024-Changes/24-17-Staff-Employment-CK-Record-3-4.pdf.aspx?lang=en-US"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education.ohio.gov/getattachment/Topics/Data/EMIS/EMIS-Documentation/EMIS-Changes-1/Fiscal-Year-2024-Changes/24-17-Staff-Employment-CK-Record-3-4.pdf.aspx?lang=en-US"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education.ohio.gov/getattachment/Topics/Data/EMIS/EMIS-Documentation/EMIS-Changes-1/Fiscal-Year-2024-Changes/24-17-Staff-Employment-CK-Record-3-4.pdf.aspx?lang=en-US"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education.ohio.gov/getattachment/Topics/Data/EMIS/EMIS-Documentation/EMIS-Changes-1/Fiscal-Year-2024-Changes/24-17-Staff-Employment-CK-Record-3-4.pdf.aspx?lang=en-US"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education.ohio.gov/getattachment/Topics/Data/EMIS/EMIS-Documentation/EMIS-Changes-1/Fiscal-Year-2024-Changes/24-17-Staff-Employment-CK-Record-3-4.pdf.aspx?lang=en-US"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education.ohio.gov/getattachment/Topics/Data/EMIS/EMIS-Documentation/EMIS-Changes-1/Fiscal-Year-2024-Changes/24-17-Contract-Only-Staff-CC-Record-3-6.pdf.aspx?lang=en-US"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codes.ohio.gov/ohio-revised-code/section-3301.0714"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EMIS USERGROUP MEETING</a:t>
            </a:r>
            <a:endParaRPr lang="en-US" dirty="0"/>
          </a:p>
        </p:txBody>
      </p:sp>
      <p:sp>
        <p:nvSpPr>
          <p:cNvPr id="3" name="Content Placeholder 2"/>
          <p:cNvSpPr>
            <a:spLocks noGrp="1"/>
          </p:cNvSpPr>
          <p:nvPr>
            <p:ph idx="1"/>
          </p:nvPr>
        </p:nvSpPr>
        <p:spPr/>
        <p:txBody>
          <a:bodyPr/>
          <a:lstStyle/>
          <a:p>
            <a:r>
              <a:rPr lang="en-US" dirty="0" smtClean="0"/>
              <a:t>Agenda</a:t>
            </a:r>
          </a:p>
          <a:p>
            <a:pPr lvl="1"/>
            <a:r>
              <a:rPr lang="en-US" dirty="0" smtClean="0"/>
              <a:t>FY24 changes </a:t>
            </a:r>
          </a:p>
          <a:p>
            <a:pPr lvl="1"/>
            <a:r>
              <a:rPr lang="en-US" dirty="0" smtClean="0"/>
              <a:t>Manifest checks</a:t>
            </a:r>
          </a:p>
          <a:p>
            <a:pPr lvl="1"/>
            <a:endParaRPr lang="en-US" dirty="0" smtClean="0"/>
          </a:p>
        </p:txBody>
      </p:sp>
      <p:sp>
        <p:nvSpPr>
          <p:cNvPr id="4" name="Slide Number Placeholder 3"/>
          <p:cNvSpPr>
            <a:spLocks noGrp="1"/>
          </p:cNvSpPr>
          <p:nvPr>
            <p:ph type="sldNum" sz="quarter" idx="4294967295"/>
          </p:nvPr>
        </p:nvSpPr>
        <p:spPr>
          <a:xfrm>
            <a:off x="716451" y="5623551"/>
            <a:ext cx="779767" cy="365125"/>
          </a:xfrm>
          <a:prstGeom prst="rect">
            <a:avLst/>
          </a:prstGeom>
        </p:spPr>
        <p:txBody>
          <a:bodyPr/>
          <a:lstStyle/>
          <a:p>
            <a:fld id="{D57F1E4F-1CFF-5643-939E-217C01CDF565}" type="slidenum">
              <a:rPr lang="en-US" smtClean="0">
                <a:solidFill>
                  <a:schemeClr val="bg1"/>
                </a:solidFill>
              </a:rPr>
              <a:pPr/>
              <a:t>1</a:t>
            </a:fld>
            <a:endParaRPr lang="en-US" dirty="0">
              <a:solidFill>
                <a:schemeClr val="bg1"/>
              </a:solidFill>
            </a:endParaRPr>
          </a:p>
        </p:txBody>
      </p:sp>
    </p:spTree>
    <p:extLst>
      <p:ext uri="{BB962C8B-B14F-4D97-AF65-F5344CB8AC3E}">
        <p14:creationId xmlns:p14="http://schemas.microsoft.com/office/powerpoint/2010/main" val="3425924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1720734" y="2101949"/>
            <a:ext cx="9019310" cy="2862322"/>
          </a:xfrm>
          <a:prstGeom prst="rect">
            <a:avLst/>
          </a:prstGeom>
          <a:noFill/>
        </p:spPr>
        <p:txBody>
          <a:bodyPr wrap="square" rtlCol="0">
            <a:spAutoFit/>
          </a:bodyPr>
          <a:lstStyle/>
          <a:p>
            <a:r>
              <a:rPr lang="en-US" b="1" dirty="0" smtClean="0">
                <a:solidFill>
                  <a:srgbClr val="FF0000"/>
                </a:solidFill>
              </a:rPr>
              <a:t>Change 24-14 </a:t>
            </a:r>
            <a:r>
              <a:rPr lang="en-US" b="1" dirty="0">
                <a:solidFill>
                  <a:srgbClr val="FF0000"/>
                </a:solidFill>
              </a:rPr>
              <a:t>Updates to include ALT OELPA</a:t>
            </a:r>
          </a:p>
          <a:p>
            <a:endParaRPr lang="en-US" b="1" dirty="0" smtClean="0">
              <a:solidFill>
                <a:srgbClr val="FF0000"/>
              </a:solidFill>
            </a:endParaRPr>
          </a:p>
          <a:p>
            <a:pPr marL="285750" indent="-285750">
              <a:buFont typeface="Arial" panose="020B0604020202020204" pitchFamily="34" charset="0"/>
              <a:buChar char="•"/>
            </a:pPr>
            <a:r>
              <a:rPr lang="en-US" dirty="0" smtClean="0"/>
              <a:t>This </a:t>
            </a:r>
            <a:r>
              <a:rPr lang="en-US" dirty="0"/>
              <a:t>change adds the Alternate OELPA to the EMIS Manual.</a:t>
            </a:r>
            <a:br>
              <a:rPr lang="en-US" dirty="0"/>
            </a:br>
            <a:endParaRPr lang="en-US" dirty="0" smtClean="0"/>
          </a:p>
          <a:p>
            <a:pPr marL="285750" indent="-285750">
              <a:buFont typeface="Arial" panose="020B0604020202020204" pitchFamily="34" charset="0"/>
              <a:buChar char="•"/>
            </a:pPr>
            <a:r>
              <a:rPr lang="en-US" dirty="0"/>
              <a:t>ALT Alternate Assessment (Standards-based alternate assessment) as required by IEP (GA</a:t>
            </a:r>
            <a:r>
              <a:rPr lang="en-US" dirty="0">
                <a:solidFill>
                  <a:srgbClr val="66CCFF"/>
                </a:solidFill>
              </a:rPr>
              <a:t>, GF</a:t>
            </a:r>
            <a:r>
              <a:rPr lang="en-US" dirty="0"/>
              <a:t>, and GX Assessment Types only) </a:t>
            </a:r>
            <a:endParaRPr lang="en-US" b="1" dirty="0" smtClean="0">
              <a:solidFill>
                <a:srgbClr val="FF0000"/>
              </a:solidFill>
            </a:endParaRPr>
          </a:p>
          <a:p>
            <a:pPr marL="285750" indent="-285750">
              <a:buFont typeface="Arial" panose="020B0604020202020204" pitchFamily="34" charset="0"/>
              <a:buChar char="•"/>
            </a:pPr>
            <a:endParaRPr lang="en-US" b="1" dirty="0">
              <a:solidFill>
                <a:srgbClr val="FF0000"/>
              </a:solidFill>
            </a:endParaRPr>
          </a:p>
          <a:p>
            <a:pPr marL="285750" indent="-285750">
              <a:buFont typeface="Arial" panose="020B0604020202020204" pitchFamily="34" charset="0"/>
              <a:buChar char="•"/>
            </a:pPr>
            <a:r>
              <a:rPr lang="en-US" dirty="0">
                <a:solidFill>
                  <a:srgbClr val="66CCFF"/>
                </a:solidFill>
              </a:rPr>
              <a:t>* For the FY24 reporting year, districts will be able to report results from the field test given in the FY23 school year.</a:t>
            </a:r>
            <a:endParaRPr lang="en-US" b="1" dirty="0" smtClean="0">
              <a:solidFill>
                <a:srgbClr val="66CCFF"/>
              </a:solidFill>
            </a:endParaRPr>
          </a:p>
          <a:p>
            <a:pPr marL="285750" indent="-285750">
              <a:buFont typeface="Arial" panose="020B0604020202020204" pitchFamily="34" charset="0"/>
              <a:buChar char="•"/>
            </a:pPr>
            <a:endParaRPr lang="en-US" b="1" dirty="0" smtClean="0">
              <a:solidFill>
                <a:srgbClr val="FF0000"/>
              </a:solidFill>
            </a:endParaRPr>
          </a:p>
        </p:txBody>
      </p:sp>
      <p:sp>
        <p:nvSpPr>
          <p:cNvPr id="5" name="Slide Number Placeholder 4"/>
          <p:cNvSpPr>
            <a:spLocks noGrp="1"/>
          </p:cNvSpPr>
          <p:nvPr>
            <p:ph type="sldNum" sz="quarter" idx="12"/>
          </p:nvPr>
        </p:nvSpPr>
        <p:spPr>
          <a:xfrm>
            <a:off x="567908" y="5534107"/>
            <a:ext cx="404681" cy="365125"/>
          </a:xfrm>
        </p:spPr>
        <p:txBody>
          <a:bodyPr/>
          <a:lstStyle/>
          <a:p>
            <a:r>
              <a:rPr lang="en-US" dirty="0" smtClean="0">
                <a:solidFill>
                  <a:schemeClr val="bg1"/>
                </a:solidFill>
              </a:rPr>
              <a:t>10</a:t>
            </a:r>
            <a:endParaRPr lang="en-US" dirty="0">
              <a:solidFill>
                <a:schemeClr val="bg1"/>
              </a:solidFill>
            </a:endParaRPr>
          </a:p>
        </p:txBody>
      </p:sp>
    </p:spTree>
    <p:extLst>
      <p:ext uri="{BB962C8B-B14F-4D97-AF65-F5344CB8AC3E}">
        <p14:creationId xmlns:p14="http://schemas.microsoft.com/office/powerpoint/2010/main" val="1642395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1720734" y="2101949"/>
            <a:ext cx="9019310" cy="2862322"/>
          </a:xfrm>
          <a:prstGeom prst="rect">
            <a:avLst/>
          </a:prstGeom>
          <a:noFill/>
        </p:spPr>
        <p:txBody>
          <a:bodyPr wrap="square" rtlCol="0">
            <a:spAutoFit/>
          </a:bodyPr>
          <a:lstStyle/>
          <a:p>
            <a:r>
              <a:rPr lang="en-US" b="1" dirty="0" smtClean="0">
                <a:solidFill>
                  <a:srgbClr val="FF0000"/>
                </a:solidFill>
              </a:rPr>
              <a:t>Change 24-14 </a:t>
            </a:r>
            <a:r>
              <a:rPr lang="en-US" b="1" dirty="0">
                <a:solidFill>
                  <a:srgbClr val="FF0000"/>
                </a:solidFill>
              </a:rPr>
              <a:t>Updates to include ALT OELPA</a:t>
            </a:r>
          </a:p>
          <a:p>
            <a:endParaRPr lang="en-US" b="1" dirty="0" smtClean="0">
              <a:solidFill>
                <a:srgbClr val="FF0000"/>
              </a:solidFill>
            </a:endParaRPr>
          </a:p>
          <a:p>
            <a:pPr marL="285750" indent="-285750">
              <a:buFont typeface="Arial" panose="020B0604020202020204" pitchFamily="34" charset="0"/>
              <a:buChar char="•"/>
            </a:pPr>
            <a:r>
              <a:rPr lang="en-US" dirty="0" smtClean="0"/>
              <a:t>This </a:t>
            </a:r>
            <a:r>
              <a:rPr lang="en-US" dirty="0"/>
              <a:t>change adds the Alternate OELPA to the EMIS Manual.</a:t>
            </a:r>
            <a:br>
              <a:rPr lang="en-US" dirty="0"/>
            </a:br>
            <a:endParaRPr lang="en-US" dirty="0" smtClean="0"/>
          </a:p>
          <a:p>
            <a:pPr marL="285750" indent="-285750">
              <a:buFont typeface="Arial" panose="020B0604020202020204" pitchFamily="34" charset="0"/>
              <a:buChar char="•"/>
            </a:pPr>
            <a:r>
              <a:rPr lang="en-US" dirty="0"/>
              <a:t>ALT Alternate Assessment (Standards-based alternate assessment) as required by IEP (GA</a:t>
            </a:r>
            <a:r>
              <a:rPr lang="en-US" dirty="0">
                <a:solidFill>
                  <a:srgbClr val="66CCFF"/>
                </a:solidFill>
              </a:rPr>
              <a:t>, GF</a:t>
            </a:r>
            <a:r>
              <a:rPr lang="en-US" dirty="0"/>
              <a:t>, and GX Assessment Types only) </a:t>
            </a:r>
            <a:endParaRPr lang="en-US" b="1" dirty="0" smtClean="0">
              <a:solidFill>
                <a:srgbClr val="FF0000"/>
              </a:solidFill>
            </a:endParaRPr>
          </a:p>
          <a:p>
            <a:pPr marL="285750" indent="-285750">
              <a:buFont typeface="Arial" panose="020B0604020202020204" pitchFamily="34" charset="0"/>
              <a:buChar char="•"/>
            </a:pPr>
            <a:endParaRPr lang="en-US" b="1" dirty="0">
              <a:solidFill>
                <a:srgbClr val="FF0000"/>
              </a:solidFill>
            </a:endParaRPr>
          </a:p>
          <a:p>
            <a:pPr marL="285750" indent="-285750">
              <a:buFont typeface="Arial" panose="020B0604020202020204" pitchFamily="34" charset="0"/>
              <a:buChar char="•"/>
            </a:pPr>
            <a:r>
              <a:rPr lang="en-US" dirty="0">
                <a:solidFill>
                  <a:srgbClr val="66CCFF"/>
                </a:solidFill>
              </a:rPr>
              <a:t>* For the FY24 reporting year, districts will be able to report results from the field test given in the FY23 school year.</a:t>
            </a:r>
            <a:endParaRPr lang="en-US" b="1" dirty="0" smtClean="0">
              <a:solidFill>
                <a:srgbClr val="66CCFF"/>
              </a:solidFill>
            </a:endParaRPr>
          </a:p>
          <a:p>
            <a:pPr marL="285750" indent="-285750">
              <a:buFont typeface="Arial" panose="020B0604020202020204" pitchFamily="34" charset="0"/>
              <a:buChar char="•"/>
            </a:pPr>
            <a:endParaRPr lang="en-US" b="1" dirty="0" smtClean="0">
              <a:solidFill>
                <a:srgbClr val="FF0000"/>
              </a:solidFill>
            </a:endParaRPr>
          </a:p>
        </p:txBody>
      </p:sp>
      <p:sp>
        <p:nvSpPr>
          <p:cNvPr id="5" name="Slide Number Placeholder 4"/>
          <p:cNvSpPr>
            <a:spLocks noGrp="1"/>
          </p:cNvSpPr>
          <p:nvPr>
            <p:ph type="sldNum" sz="quarter" idx="12"/>
          </p:nvPr>
        </p:nvSpPr>
        <p:spPr>
          <a:xfrm>
            <a:off x="518032" y="5550733"/>
            <a:ext cx="429619" cy="365125"/>
          </a:xfrm>
        </p:spPr>
        <p:txBody>
          <a:bodyPr/>
          <a:lstStyle/>
          <a:p>
            <a:r>
              <a:rPr lang="en-US" dirty="0" smtClean="0">
                <a:solidFill>
                  <a:schemeClr val="bg1"/>
                </a:solidFill>
              </a:rPr>
              <a:t>11</a:t>
            </a:r>
            <a:endParaRPr lang="en-US" dirty="0">
              <a:solidFill>
                <a:schemeClr val="bg1"/>
              </a:solidFill>
            </a:endParaRPr>
          </a:p>
        </p:txBody>
      </p:sp>
    </p:spTree>
    <p:extLst>
      <p:ext uri="{BB962C8B-B14F-4D97-AF65-F5344CB8AC3E}">
        <p14:creationId xmlns:p14="http://schemas.microsoft.com/office/powerpoint/2010/main" val="2276101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1720734" y="2101949"/>
            <a:ext cx="9019310" cy="2031325"/>
          </a:xfrm>
          <a:prstGeom prst="rect">
            <a:avLst/>
          </a:prstGeom>
          <a:noFill/>
        </p:spPr>
        <p:txBody>
          <a:bodyPr wrap="square" rtlCol="0">
            <a:spAutoFit/>
          </a:bodyPr>
          <a:lstStyle/>
          <a:p>
            <a:r>
              <a:rPr lang="en-US" b="1" dirty="0" smtClean="0">
                <a:solidFill>
                  <a:srgbClr val="FF0000"/>
                </a:solidFill>
              </a:rPr>
              <a:t>Change 24-17 </a:t>
            </a:r>
            <a:r>
              <a:rPr lang="en-US" b="1" dirty="0">
                <a:solidFill>
                  <a:srgbClr val="FF0000"/>
                </a:solidFill>
              </a:rPr>
              <a:t>Review and revise EMIS Manual Chapter 3</a:t>
            </a:r>
          </a:p>
          <a:p>
            <a:endParaRPr lang="en-US" b="1" dirty="0" smtClean="0">
              <a:solidFill>
                <a:srgbClr val="FF0000"/>
              </a:solidFill>
            </a:endParaRPr>
          </a:p>
          <a:p>
            <a:pPr marL="285750" indent="-285750">
              <a:buFont typeface="Arial" panose="020B0604020202020204" pitchFamily="34" charset="0"/>
              <a:buChar char="•"/>
            </a:pPr>
            <a:r>
              <a:rPr lang="en-US" dirty="0"/>
              <a:t>This change involves a comprehensive review and revision of EMIS Manual Chapter 3. A summary of the changes to each section are included </a:t>
            </a:r>
            <a:r>
              <a:rPr lang="en-US" u="sng" dirty="0">
                <a:hlinkClick r:id="rId2"/>
              </a:rPr>
              <a:t>in this document</a:t>
            </a:r>
            <a:r>
              <a:rPr lang="en-US" dirty="0"/>
              <a:t>. The detailed changes are in the documents below</a:t>
            </a:r>
            <a:r>
              <a:rPr lang="en-US" dirty="0" smtClean="0"/>
              <a:t>.</a:t>
            </a:r>
          </a:p>
          <a:p>
            <a:pPr marL="285750" indent="-285750">
              <a:buFont typeface="Arial" panose="020B0604020202020204" pitchFamily="34" charset="0"/>
              <a:buChar char="•"/>
            </a:pPr>
            <a:r>
              <a:rPr lang="en-US" dirty="0"/>
              <a:t/>
            </a:r>
            <a:br>
              <a:rPr lang="en-US" dirty="0"/>
            </a:br>
            <a:r>
              <a:rPr lang="en-US" dirty="0"/>
              <a:t> </a:t>
            </a:r>
            <a:endParaRPr lang="en-US" b="1" dirty="0" smtClean="0">
              <a:solidFill>
                <a:srgbClr val="FF0000"/>
              </a:solidFill>
            </a:endParaRPr>
          </a:p>
        </p:txBody>
      </p:sp>
      <p:sp>
        <p:nvSpPr>
          <p:cNvPr id="5" name="Slide Number Placeholder 4"/>
          <p:cNvSpPr>
            <a:spLocks noGrp="1"/>
          </p:cNvSpPr>
          <p:nvPr>
            <p:ph type="sldNum" sz="quarter" idx="12"/>
          </p:nvPr>
        </p:nvSpPr>
        <p:spPr>
          <a:xfrm>
            <a:off x="623220" y="5524356"/>
            <a:ext cx="779767" cy="365125"/>
          </a:xfrm>
        </p:spPr>
        <p:txBody>
          <a:bodyPr/>
          <a:lstStyle/>
          <a:p>
            <a:r>
              <a:rPr lang="en-US" dirty="0" smtClean="0">
                <a:solidFill>
                  <a:schemeClr val="bg1"/>
                </a:solidFill>
              </a:rPr>
              <a:t>12</a:t>
            </a:r>
            <a:endParaRPr lang="en-US" dirty="0">
              <a:solidFill>
                <a:schemeClr val="bg1"/>
              </a:solidFill>
            </a:endParaRPr>
          </a:p>
        </p:txBody>
      </p:sp>
    </p:spTree>
    <p:extLst>
      <p:ext uri="{BB962C8B-B14F-4D97-AF65-F5344CB8AC3E}">
        <p14:creationId xmlns:p14="http://schemas.microsoft.com/office/powerpoint/2010/main" val="2197089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1720734" y="2101949"/>
            <a:ext cx="9019310" cy="5078313"/>
          </a:xfrm>
          <a:prstGeom prst="rect">
            <a:avLst/>
          </a:prstGeom>
          <a:noFill/>
        </p:spPr>
        <p:txBody>
          <a:bodyPr wrap="square" rtlCol="0">
            <a:spAutoFit/>
          </a:bodyPr>
          <a:lstStyle/>
          <a:p>
            <a:r>
              <a:rPr lang="en-US" b="1" dirty="0" smtClean="0">
                <a:solidFill>
                  <a:srgbClr val="FF0000"/>
                </a:solidFill>
              </a:rPr>
              <a:t>Change 24-17 </a:t>
            </a:r>
            <a:r>
              <a:rPr lang="en-US" b="1" dirty="0">
                <a:solidFill>
                  <a:srgbClr val="FF0000"/>
                </a:solidFill>
              </a:rPr>
              <a:t>Review and revise EMIS Manual Chapter </a:t>
            </a:r>
            <a:r>
              <a:rPr lang="en-US" b="1" dirty="0" smtClean="0">
                <a:solidFill>
                  <a:srgbClr val="FF0000"/>
                </a:solidFill>
              </a:rPr>
              <a:t>3-3.1 Staff  Records Overview</a:t>
            </a:r>
            <a:endParaRPr lang="en-US" b="1" dirty="0">
              <a:solidFill>
                <a:srgbClr val="FF0000"/>
              </a:solidFill>
            </a:endParaRPr>
          </a:p>
          <a:p>
            <a:r>
              <a:rPr lang="en-US" b="1" u="sng" dirty="0">
                <a:solidFill>
                  <a:srgbClr val="66CCFF"/>
                </a:solidFill>
              </a:rPr>
              <a:t>Contracted Staff. </a:t>
            </a:r>
            <a:r>
              <a:rPr lang="en-US" b="1" dirty="0">
                <a:solidFill>
                  <a:srgbClr val="66CCFF"/>
                </a:solidFill>
              </a:rPr>
              <a:t>There are a few different terms related to contracted staff situations that are important to understand. EMIS Manual Section 3.2 Reporting Contracted Staff includes information on </a:t>
            </a:r>
            <a:r>
              <a:rPr lang="en-US" b="1" dirty="0" smtClean="0">
                <a:solidFill>
                  <a:srgbClr val="66CCFF"/>
                </a:solidFill>
              </a:rPr>
              <a:t>which entity </a:t>
            </a:r>
            <a:r>
              <a:rPr lang="en-US" b="1" dirty="0">
                <a:solidFill>
                  <a:srgbClr val="66CCFF"/>
                </a:solidFill>
              </a:rPr>
              <a:t>reports course, staff, and student data and records in contract situations. </a:t>
            </a:r>
            <a:r>
              <a:rPr lang="en-US" b="1" dirty="0" smtClean="0">
                <a:solidFill>
                  <a:srgbClr val="66CCFF"/>
                </a:solidFill>
              </a:rPr>
              <a:t>EMIS </a:t>
            </a:r>
            <a:r>
              <a:rPr lang="en-US" b="1" dirty="0">
                <a:solidFill>
                  <a:srgbClr val="66CCFF"/>
                </a:solidFill>
              </a:rPr>
              <a:t>Manual Sections 3.5</a:t>
            </a:r>
          </a:p>
          <a:p>
            <a:r>
              <a:rPr lang="en-US" b="1" dirty="0">
                <a:solidFill>
                  <a:srgbClr val="66CCFF"/>
                </a:solidFill>
              </a:rPr>
              <a:t>Contractor Staff Employment (CJ) Record and 3.6 Contract Only Staff (CC) Record also include </a:t>
            </a:r>
            <a:r>
              <a:rPr lang="en-US" b="1" dirty="0" smtClean="0">
                <a:solidFill>
                  <a:srgbClr val="66CCFF"/>
                </a:solidFill>
              </a:rPr>
              <a:t>reporting guidance </a:t>
            </a:r>
            <a:r>
              <a:rPr lang="en-US" b="1" dirty="0">
                <a:solidFill>
                  <a:srgbClr val="66CCFF"/>
                </a:solidFill>
              </a:rPr>
              <a:t>specific to contracted staff</a:t>
            </a:r>
            <a:r>
              <a:rPr lang="en-US" b="1" dirty="0" smtClean="0">
                <a:solidFill>
                  <a:srgbClr val="66CCFF"/>
                </a:solidFill>
              </a:rPr>
              <a:t>.</a:t>
            </a:r>
          </a:p>
          <a:p>
            <a:endParaRPr lang="en-US" b="1" dirty="0">
              <a:solidFill>
                <a:srgbClr val="66CCFF"/>
              </a:solidFill>
            </a:endParaRPr>
          </a:p>
          <a:p>
            <a:r>
              <a:rPr lang="en-US" b="1" dirty="0" smtClean="0">
                <a:solidFill>
                  <a:srgbClr val="66CCFF"/>
                </a:solidFill>
              </a:rPr>
              <a:t>	• </a:t>
            </a:r>
            <a:r>
              <a:rPr lang="en-US" b="1" i="1" u="sng" dirty="0" smtClean="0">
                <a:solidFill>
                  <a:srgbClr val="66CCFF"/>
                </a:solidFill>
              </a:rPr>
              <a:t>Contract</a:t>
            </a:r>
            <a:r>
              <a:rPr lang="en-US" b="1" dirty="0" smtClean="0">
                <a:solidFill>
                  <a:srgbClr val="66CCFF"/>
                </a:solidFill>
              </a:rPr>
              <a:t> </a:t>
            </a:r>
            <a:r>
              <a:rPr lang="en-US" b="1" dirty="0">
                <a:solidFill>
                  <a:srgbClr val="66CCFF"/>
                </a:solidFill>
              </a:rPr>
              <a:t>This refers to an agreement with another entity or individual to provide </a:t>
            </a:r>
            <a:r>
              <a:rPr lang="en-US" b="1" dirty="0" smtClean="0">
                <a:solidFill>
                  <a:srgbClr val="66CCFF"/>
                </a:solidFill>
              </a:rPr>
              <a:t>	instruction or </a:t>
            </a:r>
            <a:r>
              <a:rPr lang="en-US" b="1" dirty="0">
                <a:solidFill>
                  <a:srgbClr val="66CCFF"/>
                </a:solidFill>
              </a:rPr>
              <a:t>services to a district’s students. The nature of the contract may range </a:t>
            </a:r>
            <a:r>
              <a:rPr lang="en-US" b="1" dirty="0" smtClean="0">
                <a:solidFill>
                  <a:srgbClr val="66CCFF"/>
                </a:solidFill>
              </a:rPr>
              <a:t>	from </a:t>
            </a:r>
            <a:r>
              <a:rPr lang="en-US" b="1" dirty="0">
                <a:solidFill>
                  <a:srgbClr val="66CCFF"/>
                </a:solidFill>
              </a:rPr>
              <a:t>a formal </a:t>
            </a:r>
            <a:r>
              <a:rPr lang="en-US" b="1" dirty="0" smtClean="0">
                <a:solidFill>
                  <a:srgbClr val="66CCFF"/>
                </a:solidFill>
              </a:rPr>
              <a:t>written document </a:t>
            </a:r>
            <a:r>
              <a:rPr lang="en-US" b="1" dirty="0">
                <a:solidFill>
                  <a:srgbClr val="66CCFF"/>
                </a:solidFill>
              </a:rPr>
              <a:t>to a general agreement between district leaders.</a:t>
            </a:r>
          </a:p>
          <a:p>
            <a:r>
              <a:rPr lang="en-US" b="1" dirty="0" smtClean="0">
                <a:solidFill>
                  <a:srgbClr val="66CCFF"/>
                </a:solidFill>
              </a:rPr>
              <a:t>	• </a:t>
            </a:r>
            <a:r>
              <a:rPr lang="en-US" b="1" i="1" u="sng" dirty="0">
                <a:solidFill>
                  <a:srgbClr val="66CCFF"/>
                </a:solidFill>
              </a:rPr>
              <a:t>Contracting </a:t>
            </a:r>
            <a:r>
              <a:rPr lang="en-US" b="1" i="1" u="sng" dirty="0" smtClean="0">
                <a:solidFill>
                  <a:srgbClr val="66CCFF"/>
                </a:solidFill>
              </a:rPr>
              <a:t>District</a:t>
            </a:r>
            <a:r>
              <a:rPr lang="en-US" b="1" i="1" dirty="0" smtClean="0">
                <a:solidFill>
                  <a:srgbClr val="66CCFF"/>
                </a:solidFill>
              </a:rPr>
              <a:t> </a:t>
            </a:r>
            <a:r>
              <a:rPr lang="en-US" b="1" dirty="0" smtClean="0">
                <a:solidFill>
                  <a:srgbClr val="66CCFF"/>
                </a:solidFill>
              </a:rPr>
              <a:t>This </a:t>
            </a:r>
            <a:r>
              <a:rPr lang="en-US" b="1" dirty="0">
                <a:solidFill>
                  <a:srgbClr val="66CCFF"/>
                </a:solidFill>
              </a:rPr>
              <a:t>refers to the resident or educating district contracting for </a:t>
            </a:r>
            <a:r>
              <a:rPr lang="en-US" b="1" dirty="0" smtClean="0">
                <a:solidFill>
                  <a:srgbClr val="66CCFF"/>
                </a:solidFill>
              </a:rPr>
              <a:t>	the </a:t>
            </a:r>
            <a:r>
              <a:rPr lang="en-US" b="1" dirty="0">
                <a:solidFill>
                  <a:srgbClr val="66CCFF"/>
                </a:solidFill>
              </a:rPr>
              <a:t>instruction or service.</a:t>
            </a:r>
          </a:p>
          <a:p>
            <a:r>
              <a:rPr lang="en-US" b="1" dirty="0" smtClean="0">
                <a:solidFill>
                  <a:srgbClr val="66CCFF"/>
                </a:solidFill>
              </a:rPr>
              <a:t>	• </a:t>
            </a:r>
            <a:r>
              <a:rPr lang="en-US" b="1" i="1" u="sng" dirty="0">
                <a:solidFill>
                  <a:srgbClr val="66CCFF"/>
                </a:solidFill>
              </a:rPr>
              <a:t>Contractor</a:t>
            </a:r>
            <a:r>
              <a:rPr lang="en-US" b="1" dirty="0">
                <a:solidFill>
                  <a:srgbClr val="66CCFF"/>
                </a:solidFill>
              </a:rPr>
              <a:t>. This refers to the entity with which the resident or educating district is </a:t>
            </a:r>
            <a:r>
              <a:rPr lang="en-US" b="1" dirty="0" smtClean="0">
                <a:solidFill>
                  <a:srgbClr val="66CCFF"/>
                </a:solidFill>
              </a:rPr>
              <a:t>	contracting.   This </a:t>
            </a:r>
            <a:r>
              <a:rPr lang="en-US" b="1" dirty="0">
                <a:solidFill>
                  <a:srgbClr val="66CCFF"/>
                </a:solidFill>
              </a:rPr>
              <a:t>is typically the employing entity.</a:t>
            </a:r>
          </a:p>
          <a:p>
            <a:endParaRPr lang="en-US" b="1" dirty="0" smtClean="0">
              <a:solidFill>
                <a:srgbClr val="FF0000"/>
              </a:solidFill>
            </a:endParaRPr>
          </a:p>
          <a:p>
            <a:pPr marL="285750" indent="-285750">
              <a:buFont typeface="Arial" panose="020B0604020202020204" pitchFamily="34" charset="0"/>
              <a:buChar char="•"/>
            </a:pPr>
            <a:r>
              <a:rPr lang="en-US" dirty="0"/>
              <a:t/>
            </a:r>
            <a:br>
              <a:rPr lang="en-US" dirty="0"/>
            </a:br>
            <a:r>
              <a:rPr lang="en-US" dirty="0"/>
              <a:t> </a:t>
            </a:r>
            <a:endParaRPr lang="en-US" b="1" dirty="0" smtClean="0">
              <a:solidFill>
                <a:srgbClr val="FF0000"/>
              </a:solidFill>
            </a:endParaRPr>
          </a:p>
        </p:txBody>
      </p:sp>
      <p:sp>
        <p:nvSpPr>
          <p:cNvPr id="5" name="Slide Number Placeholder 4"/>
          <p:cNvSpPr>
            <a:spLocks noGrp="1"/>
          </p:cNvSpPr>
          <p:nvPr>
            <p:ph type="sldNum" sz="quarter" idx="12"/>
          </p:nvPr>
        </p:nvSpPr>
        <p:spPr>
          <a:xfrm>
            <a:off x="623220" y="5533149"/>
            <a:ext cx="779767" cy="365125"/>
          </a:xfrm>
        </p:spPr>
        <p:txBody>
          <a:bodyPr/>
          <a:lstStyle/>
          <a:p>
            <a:r>
              <a:rPr lang="en-US" dirty="0" smtClean="0">
                <a:solidFill>
                  <a:schemeClr val="bg1"/>
                </a:solidFill>
              </a:rPr>
              <a:t>13</a:t>
            </a:r>
            <a:endParaRPr lang="en-US" dirty="0">
              <a:solidFill>
                <a:schemeClr val="bg1"/>
              </a:solidFill>
            </a:endParaRPr>
          </a:p>
        </p:txBody>
      </p:sp>
    </p:spTree>
    <p:extLst>
      <p:ext uri="{BB962C8B-B14F-4D97-AF65-F5344CB8AC3E}">
        <p14:creationId xmlns:p14="http://schemas.microsoft.com/office/powerpoint/2010/main" val="4198541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1720733" y="2101949"/>
            <a:ext cx="9261591" cy="3693319"/>
          </a:xfrm>
          <a:prstGeom prst="rect">
            <a:avLst/>
          </a:prstGeom>
          <a:noFill/>
        </p:spPr>
        <p:txBody>
          <a:bodyPr wrap="square" rtlCol="0">
            <a:spAutoFit/>
          </a:bodyPr>
          <a:lstStyle/>
          <a:p>
            <a:r>
              <a:rPr lang="en-US" b="1" dirty="0" smtClean="0">
                <a:solidFill>
                  <a:srgbClr val="FF0000"/>
                </a:solidFill>
              </a:rPr>
              <a:t>Change 24-17 </a:t>
            </a:r>
            <a:r>
              <a:rPr lang="en-US" b="1" dirty="0">
                <a:solidFill>
                  <a:srgbClr val="FF0000"/>
                </a:solidFill>
              </a:rPr>
              <a:t>Review and revise EMIS Manual Chapter </a:t>
            </a:r>
            <a:r>
              <a:rPr lang="en-US" b="1" dirty="0" smtClean="0">
                <a:solidFill>
                  <a:srgbClr val="FF0000"/>
                </a:solidFill>
              </a:rPr>
              <a:t>3 </a:t>
            </a:r>
            <a:r>
              <a:rPr lang="en-US" b="1" dirty="0">
                <a:solidFill>
                  <a:srgbClr val="FF0000"/>
                </a:solidFill>
              </a:rPr>
              <a:t>3-3.1 Staff  Records Overview</a:t>
            </a:r>
          </a:p>
          <a:p>
            <a:endParaRPr lang="en-US" b="1" dirty="0" smtClean="0">
              <a:solidFill>
                <a:srgbClr val="FF0000"/>
              </a:solidFill>
            </a:endParaRPr>
          </a:p>
          <a:p>
            <a:endParaRPr lang="en-US" b="1" dirty="0">
              <a:solidFill>
                <a:srgbClr val="FF0000"/>
              </a:solidFill>
            </a:endParaRPr>
          </a:p>
          <a:p>
            <a:r>
              <a:rPr lang="en-US" b="1" i="1" u="sng" dirty="0">
                <a:solidFill>
                  <a:srgbClr val="66CCFF"/>
                </a:solidFill>
              </a:rPr>
              <a:t>Employee ID. </a:t>
            </a:r>
            <a:r>
              <a:rPr lang="en-US" b="1" dirty="0">
                <a:solidFill>
                  <a:srgbClr val="66CCFF"/>
                </a:solidFill>
              </a:rPr>
              <a:t>Staff members must all be reported with a unique Employee ID. Employee IDs </a:t>
            </a:r>
            <a:r>
              <a:rPr lang="en-US" b="1" dirty="0" smtClean="0">
                <a:solidFill>
                  <a:srgbClr val="66CCFF"/>
                </a:solidFill>
              </a:rPr>
              <a:t>are local </a:t>
            </a:r>
            <a:r>
              <a:rPr lang="en-US" b="1" dirty="0">
                <a:solidFill>
                  <a:srgbClr val="66CCFF"/>
                </a:solidFill>
              </a:rPr>
              <a:t>numbers assigned to staff members. The same Employee ID should be reported for a staff member </a:t>
            </a:r>
            <a:r>
              <a:rPr lang="en-US" b="1" dirty="0" smtClean="0">
                <a:solidFill>
                  <a:srgbClr val="66CCFF"/>
                </a:solidFill>
              </a:rPr>
              <a:t>on each </a:t>
            </a:r>
            <a:r>
              <a:rPr lang="en-US" b="1" dirty="0">
                <a:solidFill>
                  <a:srgbClr val="66CCFF"/>
                </a:solidFill>
              </a:rPr>
              <a:t>staff record reported for that individual by that </a:t>
            </a:r>
            <a:r>
              <a:rPr lang="en-US" b="1" dirty="0" smtClean="0">
                <a:solidFill>
                  <a:srgbClr val="66CCFF"/>
                </a:solidFill>
              </a:rPr>
              <a:t>District</a:t>
            </a:r>
            <a:r>
              <a:rPr lang="en-US" b="1" dirty="0">
                <a:solidFill>
                  <a:srgbClr val="66CCFF"/>
                </a:solidFill>
              </a:rPr>
              <a:t>.</a:t>
            </a:r>
          </a:p>
          <a:p>
            <a:r>
              <a:rPr lang="en-US" b="1" i="1" u="sng" dirty="0">
                <a:solidFill>
                  <a:srgbClr val="66CCFF"/>
                </a:solidFill>
              </a:rPr>
              <a:t>State Staff ID. </a:t>
            </a:r>
            <a:r>
              <a:rPr lang="en-US" b="1" dirty="0">
                <a:solidFill>
                  <a:srgbClr val="66CCFF"/>
                </a:solidFill>
              </a:rPr>
              <a:t>This is a unique statewide ID used to match a staff member to EMIS data reported</a:t>
            </a:r>
          </a:p>
          <a:p>
            <a:r>
              <a:rPr lang="en-US" b="1" dirty="0">
                <a:solidFill>
                  <a:srgbClr val="66CCFF"/>
                </a:solidFill>
              </a:rPr>
              <a:t>by multiple districts and across multiple years. This ID is also used to match staff members to their Department-issued licensure. If a staff member has a state staff ID, that is the number that must be reported here.</a:t>
            </a:r>
          </a:p>
          <a:p>
            <a:endParaRPr lang="en-US" b="1" dirty="0">
              <a:solidFill>
                <a:srgbClr val="FF0000"/>
              </a:solidFill>
            </a:endParaRPr>
          </a:p>
          <a:p>
            <a:r>
              <a:rPr lang="en-US" dirty="0"/>
              <a:t> </a:t>
            </a:r>
            <a:endParaRPr lang="en-US" b="1" dirty="0" smtClean="0">
              <a:solidFill>
                <a:srgbClr val="FF0000"/>
              </a:solidFill>
            </a:endParaRPr>
          </a:p>
        </p:txBody>
      </p:sp>
      <p:sp>
        <p:nvSpPr>
          <p:cNvPr id="5" name="Slide Number Placeholder 4"/>
          <p:cNvSpPr>
            <a:spLocks noGrp="1"/>
          </p:cNvSpPr>
          <p:nvPr>
            <p:ph type="sldNum" sz="quarter" idx="12"/>
          </p:nvPr>
        </p:nvSpPr>
        <p:spPr>
          <a:xfrm>
            <a:off x="640806" y="5541941"/>
            <a:ext cx="779767" cy="365125"/>
          </a:xfrm>
        </p:spPr>
        <p:txBody>
          <a:bodyPr/>
          <a:lstStyle/>
          <a:p>
            <a:r>
              <a:rPr lang="en-US" dirty="0" smtClean="0">
                <a:solidFill>
                  <a:schemeClr val="bg1"/>
                </a:solidFill>
              </a:rPr>
              <a:t>14</a:t>
            </a:r>
            <a:endParaRPr lang="en-US" dirty="0">
              <a:solidFill>
                <a:schemeClr val="bg1"/>
              </a:solidFill>
            </a:endParaRPr>
          </a:p>
        </p:txBody>
      </p:sp>
    </p:spTree>
    <p:extLst>
      <p:ext uri="{BB962C8B-B14F-4D97-AF65-F5344CB8AC3E}">
        <p14:creationId xmlns:p14="http://schemas.microsoft.com/office/powerpoint/2010/main" val="1012589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1533525" y="2101949"/>
            <a:ext cx="9925049" cy="4801314"/>
          </a:xfrm>
          <a:prstGeom prst="rect">
            <a:avLst/>
          </a:prstGeom>
          <a:noFill/>
        </p:spPr>
        <p:txBody>
          <a:bodyPr wrap="square" rtlCol="0">
            <a:spAutoFit/>
          </a:bodyPr>
          <a:lstStyle/>
          <a:p>
            <a:r>
              <a:rPr lang="en-US" b="1" dirty="0" smtClean="0">
                <a:solidFill>
                  <a:srgbClr val="FF0000"/>
                </a:solidFill>
              </a:rPr>
              <a:t>Change 24-17 </a:t>
            </a:r>
            <a:r>
              <a:rPr lang="en-US" b="1" dirty="0">
                <a:solidFill>
                  <a:srgbClr val="FF0000"/>
                </a:solidFill>
              </a:rPr>
              <a:t>Review and revise EMIS Manual Chapter </a:t>
            </a:r>
            <a:r>
              <a:rPr lang="en-US" b="1" dirty="0" smtClean="0">
                <a:solidFill>
                  <a:srgbClr val="FF0000"/>
                </a:solidFill>
              </a:rPr>
              <a:t>3 </a:t>
            </a:r>
            <a:r>
              <a:rPr lang="en-US" b="1" dirty="0">
                <a:solidFill>
                  <a:srgbClr val="FF0000"/>
                </a:solidFill>
              </a:rPr>
              <a:t>3-3.1 Staff  Records Overview</a:t>
            </a:r>
          </a:p>
          <a:p>
            <a:r>
              <a:rPr lang="en-US" b="1" dirty="0">
                <a:solidFill>
                  <a:srgbClr val="66CCFF"/>
                </a:solidFill>
              </a:rPr>
              <a:t>Substitute Teachers. There are two different types of substitute teachers. </a:t>
            </a:r>
            <a:endParaRPr lang="en-US" b="1" dirty="0" smtClean="0">
              <a:solidFill>
                <a:srgbClr val="66CCFF"/>
              </a:solidFill>
            </a:endParaRPr>
          </a:p>
          <a:p>
            <a:r>
              <a:rPr lang="en-US" b="1" dirty="0" smtClean="0">
                <a:solidFill>
                  <a:srgbClr val="66CCFF"/>
                </a:solidFill>
              </a:rPr>
              <a:t>One </a:t>
            </a:r>
            <a:r>
              <a:rPr lang="en-US" b="1" dirty="0">
                <a:solidFill>
                  <a:srgbClr val="66CCFF"/>
                </a:solidFill>
              </a:rPr>
              <a:t>is reported to </a:t>
            </a:r>
            <a:r>
              <a:rPr lang="en-US" b="1" dirty="0" smtClean="0">
                <a:solidFill>
                  <a:srgbClr val="66CCFF"/>
                </a:solidFill>
              </a:rPr>
              <a:t>EMIS;  one </a:t>
            </a:r>
            <a:r>
              <a:rPr lang="en-US" b="1" dirty="0">
                <a:solidFill>
                  <a:srgbClr val="66CCFF"/>
                </a:solidFill>
              </a:rPr>
              <a:t>is not.</a:t>
            </a:r>
          </a:p>
          <a:p>
            <a:r>
              <a:rPr lang="en-US" b="1" dirty="0">
                <a:solidFill>
                  <a:srgbClr val="66CCFF"/>
                </a:solidFill>
              </a:rPr>
              <a:t>1. </a:t>
            </a:r>
            <a:r>
              <a:rPr lang="en-US" b="1" i="1" u="sng" dirty="0">
                <a:solidFill>
                  <a:srgbClr val="66CCFF"/>
                </a:solidFill>
              </a:rPr>
              <a:t>Daily</a:t>
            </a:r>
            <a:r>
              <a:rPr lang="en-US" b="1" dirty="0">
                <a:solidFill>
                  <a:srgbClr val="66CCFF"/>
                </a:solidFill>
              </a:rPr>
              <a:t> (as needed) substitutes. These are individuals the district contacts on an as needed basis</a:t>
            </a:r>
          </a:p>
          <a:p>
            <a:r>
              <a:rPr lang="en-US" b="1" dirty="0">
                <a:solidFill>
                  <a:srgbClr val="66CCFF"/>
                </a:solidFill>
              </a:rPr>
              <a:t>who are not on the district’s salary schedule. Instead, these individuals are paid the daily substitute rate. These daily substitutes are not reported to EMIS</a:t>
            </a:r>
            <a:r>
              <a:rPr lang="en-US" b="1" dirty="0" smtClean="0">
                <a:solidFill>
                  <a:srgbClr val="66CCFF"/>
                </a:solidFill>
              </a:rPr>
              <a:t>.</a:t>
            </a:r>
          </a:p>
          <a:p>
            <a:endParaRPr lang="en-US" b="1" dirty="0">
              <a:solidFill>
                <a:srgbClr val="66CCFF"/>
              </a:solidFill>
            </a:endParaRPr>
          </a:p>
          <a:p>
            <a:r>
              <a:rPr lang="en-US" b="1" dirty="0">
                <a:solidFill>
                  <a:srgbClr val="66CCFF"/>
                </a:solidFill>
              </a:rPr>
              <a:t>2. </a:t>
            </a:r>
            <a:r>
              <a:rPr lang="en-US" b="1" i="1" u="sng" dirty="0">
                <a:solidFill>
                  <a:srgbClr val="66CCFF"/>
                </a:solidFill>
              </a:rPr>
              <a:t>Full-time substitute teachers </a:t>
            </a:r>
            <a:r>
              <a:rPr lang="en-US" b="1" dirty="0">
                <a:solidFill>
                  <a:srgbClr val="66CCFF"/>
                </a:solidFill>
              </a:rPr>
              <a:t>(permanent). These are individuals who are hired as full-time</a:t>
            </a:r>
          </a:p>
          <a:p>
            <a:r>
              <a:rPr lang="en-US" b="1" dirty="0">
                <a:solidFill>
                  <a:srgbClr val="66CCFF"/>
                </a:solidFill>
              </a:rPr>
              <a:t>(permanent) substitute teachers. These individuals have a contract with the district, are placed</a:t>
            </a:r>
          </a:p>
          <a:p>
            <a:r>
              <a:rPr lang="en-US" b="1" dirty="0">
                <a:solidFill>
                  <a:srgbClr val="66CCFF"/>
                </a:solidFill>
              </a:rPr>
              <a:t>on the district’s salary schedule, report to the district for work daily, and are subject to different</a:t>
            </a:r>
          </a:p>
          <a:p>
            <a:r>
              <a:rPr lang="en-US" b="1" dirty="0">
                <a:solidFill>
                  <a:srgbClr val="66CCFF"/>
                </a:solidFill>
              </a:rPr>
              <a:t>daily teaching assignments. These substitutes are reported to EMIS with position code 225</a:t>
            </a:r>
            <a:r>
              <a:rPr lang="en-US" b="1" dirty="0" smtClean="0">
                <a:solidFill>
                  <a:srgbClr val="66CCFF"/>
                </a:solidFill>
              </a:rPr>
              <a:t>.</a:t>
            </a:r>
          </a:p>
          <a:p>
            <a:endParaRPr lang="en-US" b="1" dirty="0" smtClean="0">
              <a:solidFill>
                <a:srgbClr val="66CCFF"/>
              </a:solidFill>
            </a:endParaRPr>
          </a:p>
          <a:p>
            <a:r>
              <a:rPr lang="en-US" b="1" i="1" u="sng" dirty="0" smtClean="0">
                <a:solidFill>
                  <a:srgbClr val="66CCFF"/>
                </a:solidFill>
              </a:rPr>
              <a:t>Teacher </a:t>
            </a:r>
            <a:r>
              <a:rPr lang="en-US" b="1" i="1" u="sng" dirty="0">
                <a:solidFill>
                  <a:srgbClr val="66CCFF"/>
                </a:solidFill>
              </a:rPr>
              <a:t>of Record</a:t>
            </a:r>
            <a:r>
              <a:rPr lang="en-US" b="1" dirty="0">
                <a:solidFill>
                  <a:srgbClr val="66CCFF"/>
                </a:solidFill>
              </a:rPr>
              <a:t>. The teacher of record for a course is a licensed staff member who is responsible</a:t>
            </a:r>
          </a:p>
          <a:p>
            <a:r>
              <a:rPr lang="en-US" b="1" dirty="0">
                <a:solidFill>
                  <a:srgbClr val="66CCFF"/>
                </a:solidFill>
              </a:rPr>
              <a:t>for developing or reviewing the course’s curriculum, providing or supervising instruction, and </a:t>
            </a:r>
            <a:r>
              <a:rPr lang="en-US" b="1" dirty="0" smtClean="0">
                <a:solidFill>
                  <a:srgbClr val="66CCFF"/>
                </a:solidFill>
              </a:rPr>
              <a:t>evaluating student </a:t>
            </a:r>
            <a:r>
              <a:rPr lang="en-US" b="1" dirty="0">
                <a:solidFill>
                  <a:srgbClr val="66CCFF"/>
                </a:solidFill>
              </a:rPr>
              <a:t>performance. These teachers are reported to EMIS with position code 230.</a:t>
            </a:r>
          </a:p>
          <a:p>
            <a:endParaRPr lang="en-US" b="1" dirty="0">
              <a:solidFill>
                <a:srgbClr val="66CCFF"/>
              </a:solidFill>
            </a:endParaRPr>
          </a:p>
          <a:p>
            <a:r>
              <a:rPr lang="en-US" dirty="0">
                <a:solidFill>
                  <a:srgbClr val="66CCFF"/>
                </a:solidFill>
              </a:rPr>
              <a:t> </a:t>
            </a:r>
            <a:endParaRPr lang="en-US" b="1" dirty="0" smtClean="0">
              <a:solidFill>
                <a:srgbClr val="66CCFF"/>
              </a:solidFill>
            </a:endParaRPr>
          </a:p>
        </p:txBody>
      </p:sp>
      <p:sp>
        <p:nvSpPr>
          <p:cNvPr id="5" name="Slide Number Placeholder 4"/>
          <p:cNvSpPr>
            <a:spLocks noGrp="1"/>
          </p:cNvSpPr>
          <p:nvPr>
            <p:ph type="sldNum" sz="quarter" idx="12"/>
          </p:nvPr>
        </p:nvSpPr>
        <p:spPr>
          <a:xfrm>
            <a:off x="623220" y="5524357"/>
            <a:ext cx="493403" cy="365125"/>
          </a:xfrm>
        </p:spPr>
        <p:txBody>
          <a:bodyPr/>
          <a:lstStyle/>
          <a:p>
            <a:r>
              <a:rPr lang="en-US" dirty="0" smtClean="0">
                <a:solidFill>
                  <a:schemeClr val="bg1"/>
                </a:solidFill>
              </a:rPr>
              <a:t>15</a:t>
            </a:r>
            <a:endParaRPr lang="en-US" dirty="0">
              <a:solidFill>
                <a:schemeClr val="bg1"/>
              </a:solidFill>
            </a:endParaRPr>
          </a:p>
        </p:txBody>
      </p:sp>
    </p:spTree>
    <p:extLst>
      <p:ext uri="{BB962C8B-B14F-4D97-AF65-F5344CB8AC3E}">
        <p14:creationId xmlns:p14="http://schemas.microsoft.com/office/powerpoint/2010/main" val="2380098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1533525" y="2101949"/>
            <a:ext cx="9925049" cy="3416320"/>
          </a:xfrm>
          <a:prstGeom prst="rect">
            <a:avLst/>
          </a:prstGeom>
          <a:noFill/>
        </p:spPr>
        <p:txBody>
          <a:bodyPr wrap="square" rtlCol="0">
            <a:spAutoFit/>
          </a:bodyPr>
          <a:lstStyle/>
          <a:p>
            <a:r>
              <a:rPr lang="en-US" b="1" dirty="0" smtClean="0">
                <a:solidFill>
                  <a:srgbClr val="FF0000"/>
                </a:solidFill>
              </a:rPr>
              <a:t>Change 24-17 Review and revise EMIS Manual Chapter 3 3-3.1 Staff  Records Overview</a:t>
            </a:r>
          </a:p>
          <a:p>
            <a:r>
              <a:rPr lang="en-US" dirty="0"/>
              <a:t>Staff Not Reported to EMIS. </a:t>
            </a:r>
            <a:endParaRPr lang="en-US" dirty="0" smtClean="0"/>
          </a:p>
          <a:p>
            <a:r>
              <a:rPr lang="en-US" dirty="0"/>
              <a:t>	</a:t>
            </a:r>
            <a:r>
              <a:rPr lang="en-US" dirty="0" smtClean="0"/>
              <a:t>EMIS </a:t>
            </a:r>
            <a:r>
              <a:rPr lang="en-US" dirty="0"/>
              <a:t>reporting </a:t>
            </a:r>
            <a:r>
              <a:rPr lang="en-US" dirty="0" smtClean="0"/>
              <a:t>entities do not </a:t>
            </a:r>
            <a:r>
              <a:rPr lang="en-US" dirty="0"/>
              <a:t>report the following individuals to EMIS. </a:t>
            </a:r>
            <a:endParaRPr lang="en-US" dirty="0" smtClean="0"/>
          </a:p>
          <a:p>
            <a:r>
              <a:rPr lang="en-US" dirty="0"/>
              <a:t>	</a:t>
            </a:r>
            <a:r>
              <a:rPr lang="en-US" dirty="0" smtClean="0"/>
              <a:t>• </a:t>
            </a:r>
            <a:r>
              <a:rPr lang="en-US" dirty="0"/>
              <a:t>Daily (as needed) </a:t>
            </a:r>
            <a:r>
              <a:rPr lang="en-US" dirty="0" smtClean="0"/>
              <a:t>substitutes</a:t>
            </a:r>
          </a:p>
          <a:p>
            <a:r>
              <a:rPr lang="en-US" dirty="0" smtClean="0"/>
              <a:t> 	• </a:t>
            </a:r>
            <a:r>
              <a:rPr lang="en-US" dirty="0"/>
              <a:t>Student </a:t>
            </a:r>
            <a:r>
              <a:rPr lang="en-US" dirty="0" smtClean="0"/>
              <a:t>employees</a:t>
            </a:r>
          </a:p>
          <a:p>
            <a:r>
              <a:rPr lang="en-US" dirty="0" smtClean="0"/>
              <a:t> 	• </a:t>
            </a:r>
            <a:r>
              <a:rPr lang="en-US" dirty="0"/>
              <a:t>Board of education </a:t>
            </a:r>
            <a:r>
              <a:rPr lang="en-US" dirty="0" smtClean="0"/>
              <a:t>members</a:t>
            </a:r>
          </a:p>
          <a:p>
            <a:r>
              <a:rPr lang="en-US" dirty="0" smtClean="0"/>
              <a:t> 	• </a:t>
            </a:r>
            <a:r>
              <a:rPr lang="en-US" dirty="0"/>
              <a:t>Adult education </a:t>
            </a:r>
            <a:r>
              <a:rPr lang="en-US" dirty="0" smtClean="0"/>
              <a:t>teachers</a:t>
            </a:r>
          </a:p>
          <a:p>
            <a:r>
              <a:rPr lang="en-US" dirty="0" smtClean="0"/>
              <a:t> 	• </a:t>
            </a:r>
            <a:r>
              <a:rPr lang="en-US" dirty="0"/>
              <a:t>Game officials, ticket </a:t>
            </a:r>
            <a:r>
              <a:rPr lang="en-US" dirty="0" smtClean="0"/>
              <a:t>takers</a:t>
            </a:r>
          </a:p>
          <a:p>
            <a:r>
              <a:rPr lang="en-US" dirty="0" smtClean="0"/>
              <a:t> 	• </a:t>
            </a:r>
            <a:r>
              <a:rPr lang="en-US" dirty="0"/>
              <a:t>Part-time help. </a:t>
            </a:r>
            <a:r>
              <a:rPr lang="en-US" dirty="0">
                <a:solidFill>
                  <a:srgbClr val="00B0F0"/>
                </a:solidFill>
              </a:rPr>
              <a:t>These are non-employees whose work is sporadic or occurs at irregular intervals. </a:t>
            </a:r>
            <a:r>
              <a:rPr lang="en-US" dirty="0" smtClean="0">
                <a:solidFill>
                  <a:srgbClr val="00B0F0"/>
                </a:solidFill>
              </a:rPr>
              <a:t>	</a:t>
            </a:r>
          </a:p>
          <a:p>
            <a:r>
              <a:rPr lang="en-US" dirty="0" smtClean="0">
                <a:solidFill>
                  <a:srgbClr val="00B0F0"/>
                </a:solidFill>
              </a:rPr>
              <a:t>		Examples </a:t>
            </a:r>
            <a:r>
              <a:rPr lang="en-US" dirty="0">
                <a:solidFill>
                  <a:srgbClr val="00B0F0"/>
                </a:solidFill>
              </a:rPr>
              <a:t>would be people who are paid to build sets for a school play or someone who is paid to </a:t>
            </a:r>
            <a:r>
              <a:rPr lang="en-US" dirty="0" smtClean="0">
                <a:solidFill>
                  <a:srgbClr val="00B0F0"/>
                </a:solidFill>
              </a:rPr>
              <a:t>		play 	violin </a:t>
            </a:r>
            <a:r>
              <a:rPr lang="en-US" dirty="0">
                <a:solidFill>
                  <a:srgbClr val="00B0F0"/>
                </a:solidFill>
              </a:rPr>
              <a:t>at a school </a:t>
            </a:r>
            <a:r>
              <a:rPr lang="en-US" dirty="0" smtClean="0">
                <a:solidFill>
                  <a:srgbClr val="00B0F0"/>
                </a:solidFill>
              </a:rPr>
              <a:t>function</a:t>
            </a:r>
          </a:p>
          <a:p>
            <a:r>
              <a:rPr lang="en-US" dirty="0" smtClean="0">
                <a:solidFill>
                  <a:srgbClr val="00B0F0"/>
                </a:solidFill>
              </a:rPr>
              <a:t>.</a:t>
            </a:r>
            <a:r>
              <a:rPr lang="en-US" dirty="0" smtClean="0"/>
              <a:t> </a:t>
            </a:r>
            <a:r>
              <a:rPr lang="en-US" dirty="0"/>
              <a:t>• Volunteers serving in the district </a:t>
            </a:r>
            <a:endParaRPr lang="en-US" b="1" dirty="0">
              <a:solidFill>
                <a:srgbClr val="FF0000"/>
              </a:solidFill>
            </a:endParaRPr>
          </a:p>
        </p:txBody>
      </p:sp>
      <p:sp>
        <p:nvSpPr>
          <p:cNvPr id="5" name="Slide Number Placeholder 4"/>
          <p:cNvSpPr>
            <a:spLocks noGrp="1"/>
          </p:cNvSpPr>
          <p:nvPr>
            <p:ph type="sldNum" sz="quarter" idx="12"/>
          </p:nvPr>
        </p:nvSpPr>
        <p:spPr>
          <a:xfrm>
            <a:off x="667182" y="5524355"/>
            <a:ext cx="484611" cy="365125"/>
          </a:xfrm>
        </p:spPr>
        <p:txBody>
          <a:bodyPr/>
          <a:lstStyle/>
          <a:p>
            <a:r>
              <a:rPr lang="en-US" dirty="0" smtClean="0">
                <a:solidFill>
                  <a:schemeClr val="bg1"/>
                </a:solidFill>
              </a:rPr>
              <a:t>16</a:t>
            </a:r>
            <a:endParaRPr lang="en-US" dirty="0">
              <a:solidFill>
                <a:schemeClr val="bg1"/>
              </a:solidFill>
            </a:endParaRPr>
          </a:p>
        </p:txBody>
      </p:sp>
    </p:spTree>
    <p:extLst>
      <p:ext uri="{BB962C8B-B14F-4D97-AF65-F5344CB8AC3E}">
        <p14:creationId xmlns:p14="http://schemas.microsoft.com/office/powerpoint/2010/main" val="596771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1533525" y="2101949"/>
            <a:ext cx="9925049" cy="646331"/>
          </a:xfrm>
          <a:prstGeom prst="rect">
            <a:avLst/>
          </a:prstGeom>
          <a:noFill/>
        </p:spPr>
        <p:txBody>
          <a:bodyPr wrap="square" rtlCol="0">
            <a:spAutoFit/>
          </a:bodyPr>
          <a:lstStyle/>
          <a:p>
            <a:r>
              <a:rPr lang="en-US" b="1" dirty="0" smtClean="0">
                <a:solidFill>
                  <a:srgbClr val="FF0000"/>
                </a:solidFill>
              </a:rPr>
              <a:t>Change 24-17 Review and revise EMIS Manual Chapter 3 </a:t>
            </a:r>
            <a:r>
              <a:rPr lang="en-US" b="1" dirty="0">
                <a:hlinkClick r:id="rId2"/>
              </a:rPr>
              <a:t>Section 3.2 Reporting Contracted </a:t>
            </a:r>
            <a:r>
              <a:rPr lang="en-US" b="1" dirty="0" smtClean="0">
                <a:hlinkClick r:id="rId2"/>
              </a:rPr>
              <a:t>Staff</a:t>
            </a:r>
            <a:endParaRPr lang="en-US" b="1" dirty="0" smtClean="0"/>
          </a:p>
          <a:p>
            <a:endParaRPr lang="en-US" b="1" dirty="0"/>
          </a:p>
        </p:txBody>
      </p:sp>
      <p:pic>
        <p:nvPicPr>
          <p:cNvPr id="5" name="Picture 4"/>
          <p:cNvPicPr>
            <a:picLocks noChangeAspect="1"/>
          </p:cNvPicPr>
          <p:nvPr/>
        </p:nvPicPr>
        <p:blipFill>
          <a:blip r:embed="rId3"/>
          <a:stretch>
            <a:fillRect/>
          </a:stretch>
        </p:blipFill>
        <p:spPr>
          <a:xfrm>
            <a:off x="1995487" y="2398214"/>
            <a:ext cx="5445219" cy="4174035"/>
          </a:xfrm>
          <a:prstGeom prst="rect">
            <a:avLst/>
          </a:prstGeom>
        </p:spPr>
      </p:pic>
      <p:sp>
        <p:nvSpPr>
          <p:cNvPr id="6" name="Slide Number Placeholder 5"/>
          <p:cNvSpPr>
            <a:spLocks noGrp="1"/>
          </p:cNvSpPr>
          <p:nvPr>
            <p:ph type="sldNum" sz="quarter" idx="12"/>
          </p:nvPr>
        </p:nvSpPr>
        <p:spPr>
          <a:xfrm>
            <a:off x="482544" y="5550733"/>
            <a:ext cx="458234" cy="365125"/>
          </a:xfrm>
        </p:spPr>
        <p:txBody>
          <a:bodyPr/>
          <a:lstStyle/>
          <a:p>
            <a:r>
              <a:rPr lang="en-US" dirty="0" smtClean="0">
                <a:solidFill>
                  <a:schemeClr val="bg1"/>
                </a:solidFill>
              </a:rPr>
              <a:t>17</a:t>
            </a:r>
            <a:endParaRPr lang="en-US" dirty="0">
              <a:solidFill>
                <a:schemeClr val="bg1"/>
              </a:solidFill>
            </a:endParaRPr>
          </a:p>
        </p:txBody>
      </p:sp>
    </p:spTree>
    <p:extLst>
      <p:ext uri="{BB962C8B-B14F-4D97-AF65-F5344CB8AC3E}">
        <p14:creationId xmlns:p14="http://schemas.microsoft.com/office/powerpoint/2010/main" val="702829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1533525" y="2101949"/>
            <a:ext cx="9925049" cy="1200329"/>
          </a:xfrm>
          <a:prstGeom prst="rect">
            <a:avLst/>
          </a:prstGeom>
          <a:noFill/>
        </p:spPr>
        <p:txBody>
          <a:bodyPr wrap="square" rtlCol="0">
            <a:spAutoFit/>
          </a:bodyPr>
          <a:lstStyle/>
          <a:p>
            <a:r>
              <a:rPr lang="en-US" b="1" dirty="0" smtClean="0">
                <a:solidFill>
                  <a:srgbClr val="FF0000"/>
                </a:solidFill>
              </a:rPr>
              <a:t>Change 24-17 Review and revise EMIS Manual Chapter 3 </a:t>
            </a:r>
            <a:r>
              <a:rPr lang="en-US" b="1" u="sng" dirty="0">
                <a:hlinkClick r:id="rId2"/>
              </a:rPr>
              <a:t>Section 3.3 Staff Demographic (CI) Record</a:t>
            </a:r>
            <a:r>
              <a:rPr lang="en-US" b="1" u="sng" dirty="0"/>
              <a:t>, updated May 18, </a:t>
            </a:r>
            <a:r>
              <a:rPr lang="en-US" b="1" u="sng" dirty="0" smtClean="0"/>
              <a:t>2023</a:t>
            </a:r>
          </a:p>
          <a:p>
            <a:endParaRPr lang="en-US" b="1" u="sng" dirty="0"/>
          </a:p>
          <a:p>
            <a:endParaRPr lang="en-US" b="1" dirty="0"/>
          </a:p>
        </p:txBody>
      </p:sp>
      <p:pic>
        <p:nvPicPr>
          <p:cNvPr id="6" name="Picture 5"/>
          <p:cNvPicPr>
            <a:picLocks noChangeAspect="1"/>
          </p:cNvPicPr>
          <p:nvPr/>
        </p:nvPicPr>
        <p:blipFill>
          <a:blip r:embed="rId3"/>
          <a:stretch>
            <a:fillRect/>
          </a:stretch>
        </p:blipFill>
        <p:spPr>
          <a:xfrm>
            <a:off x="1179138" y="2702113"/>
            <a:ext cx="5793162" cy="3072031"/>
          </a:xfrm>
          <a:prstGeom prst="rect">
            <a:avLst/>
          </a:prstGeom>
        </p:spPr>
      </p:pic>
      <p:pic>
        <p:nvPicPr>
          <p:cNvPr id="8" name="Picture 7"/>
          <p:cNvPicPr>
            <a:picLocks noChangeAspect="1"/>
          </p:cNvPicPr>
          <p:nvPr/>
        </p:nvPicPr>
        <p:blipFill>
          <a:blip r:embed="rId4"/>
          <a:stretch>
            <a:fillRect/>
          </a:stretch>
        </p:blipFill>
        <p:spPr>
          <a:xfrm>
            <a:off x="6934200" y="3903643"/>
            <a:ext cx="5123329" cy="1648958"/>
          </a:xfrm>
          <a:prstGeom prst="rect">
            <a:avLst/>
          </a:prstGeom>
        </p:spPr>
      </p:pic>
      <p:sp>
        <p:nvSpPr>
          <p:cNvPr id="5" name="Slide Number Placeholder 4"/>
          <p:cNvSpPr>
            <a:spLocks noGrp="1"/>
          </p:cNvSpPr>
          <p:nvPr>
            <p:ph type="sldNum" sz="quarter" idx="12"/>
          </p:nvPr>
        </p:nvSpPr>
        <p:spPr>
          <a:xfrm>
            <a:off x="518431" y="5539671"/>
            <a:ext cx="452277" cy="365125"/>
          </a:xfrm>
        </p:spPr>
        <p:txBody>
          <a:bodyPr/>
          <a:lstStyle/>
          <a:p>
            <a:r>
              <a:rPr lang="en-US" dirty="0" smtClean="0">
                <a:solidFill>
                  <a:schemeClr val="bg1"/>
                </a:solidFill>
              </a:rPr>
              <a:t>18</a:t>
            </a:r>
            <a:endParaRPr lang="en-US" dirty="0">
              <a:solidFill>
                <a:schemeClr val="bg1"/>
              </a:solidFill>
            </a:endParaRPr>
          </a:p>
        </p:txBody>
      </p:sp>
    </p:spTree>
    <p:extLst>
      <p:ext uri="{BB962C8B-B14F-4D97-AF65-F5344CB8AC3E}">
        <p14:creationId xmlns:p14="http://schemas.microsoft.com/office/powerpoint/2010/main" val="2533963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1533526" y="2101949"/>
            <a:ext cx="9475134" cy="5447645"/>
          </a:xfrm>
          <a:prstGeom prst="rect">
            <a:avLst/>
          </a:prstGeom>
          <a:noFill/>
        </p:spPr>
        <p:txBody>
          <a:bodyPr wrap="square" rtlCol="0">
            <a:spAutoFit/>
          </a:bodyPr>
          <a:lstStyle/>
          <a:p>
            <a:r>
              <a:rPr lang="en-US" b="1" dirty="0" smtClean="0">
                <a:solidFill>
                  <a:srgbClr val="FF0000"/>
                </a:solidFill>
              </a:rPr>
              <a:t>Change 24-17 Review and revise EMIS Manual Chapter 3 </a:t>
            </a:r>
            <a:r>
              <a:rPr lang="en-US" b="1" u="sng" dirty="0">
                <a:hlinkClick r:id="rId2"/>
              </a:rPr>
              <a:t>Section 3.3 Staff Demographic (CI) Record</a:t>
            </a:r>
            <a:r>
              <a:rPr lang="en-US" b="1" u="sng" dirty="0"/>
              <a:t>, updated May 18, </a:t>
            </a:r>
            <a:r>
              <a:rPr lang="en-US" b="1" u="sng" dirty="0" smtClean="0"/>
              <a:t>2023</a:t>
            </a:r>
          </a:p>
          <a:p>
            <a:endParaRPr lang="en-US" b="1" u="sng" dirty="0" smtClean="0"/>
          </a:p>
          <a:p>
            <a:r>
              <a:rPr lang="en-US" b="1" dirty="0" smtClean="0"/>
              <a:t>Authorized Teaching experience</a:t>
            </a:r>
          </a:p>
          <a:p>
            <a:pPr marL="285750" indent="-285750">
              <a:buFont typeface="Arial" panose="020B0604020202020204" pitchFamily="34" charset="0"/>
              <a:buChar char="•"/>
            </a:pPr>
            <a:r>
              <a:rPr lang="en-US" sz="1550" dirty="0" smtClean="0">
                <a:solidFill>
                  <a:srgbClr val="00B0F0"/>
                </a:solidFill>
              </a:rPr>
              <a:t>Should </a:t>
            </a:r>
            <a:r>
              <a:rPr lang="en-US" sz="1550" dirty="0">
                <a:solidFill>
                  <a:srgbClr val="00B0F0"/>
                </a:solidFill>
              </a:rPr>
              <a:t>be reported for all teachers reported with Position Codes 212 or 230</a:t>
            </a:r>
            <a:r>
              <a:rPr lang="en-US" sz="1550" dirty="0" smtClean="0">
                <a:solidFill>
                  <a:srgbClr val="00B0F0"/>
                </a:solidFill>
              </a:rPr>
              <a:t>.</a:t>
            </a:r>
          </a:p>
          <a:p>
            <a:pPr marL="285750" indent="-285750">
              <a:buFont typeface="Arial" panose="020B0604020202020204" pitchFamily="34" charset="0"/>
              <a:buChar char="•"/>
            </a:pPr>
            <a:r>
              <a:rPr lang="en-US" sz="1550" dirty="0">
                <a:solidFill>
                  <a:srgbClr val="00B0F0"/>
                </a:solidFill>
              </a:rPr>
              <a:t>The number of authorized teaching experience years reported for an employee should be the same in both Staff and Course (L) Collections of the current school year. </a:t>
            </a:r>
            <a:endParaRPr lang="en-US" sz="1550" dirty="0" smtClean="0">
              <a:solidFill>
                <a:srgbClr val="00B0F0"/>
              </a:solidFill>
            </a:endParaRPr>
          </a:p>
          <a:p>
            <a:pPr marL="285750" indent="-285750">
              <a:buFont typeface="Arial" panose="020B0604020202020204" pitchFamily="34" charset="0"/>
              <a:buChar char="•"/>
            </a:pPr>
            <a:r>
              <a:rPr lang="en-US" sz="1550" dirty="0" smtClean="0">
                <a:solidFill>
                  <a:srgbClr val="00B0F0"/>
                </a:solidFill>
              </a:rPr>
              <a:t>Authorized </a:t>
            </a:r>
            <a:r>
              <a:rPr lang="en-US" sz="1550" dirty="0">
                <a:solidFill>
                  <a:srgbClr val="00B0F0"/>
                </a:solidFill>
              </a:rPr>
              <a:t>teaching years include teaching service in the following Ohio entities</a:t>
            </a:r>
            <a:r>
              <a:rPr lang="en-US" sz="1550" dirty="0" smtClean="0">
                <a:solidFill>
                  <a:srgbClr val="00B0F0"/>
                </a:solidFill>
              </a:rPr>
              <a:t>.</a:t>
            </a:r>
          </a:p>
          <a:p>
            <a:r>
              <a:rPr lang="en-US" sz="1550" dirty="0" smtClean="0">
                <a:solidFill>
                  <a:srgbClr val="00B0F0"/>
                </a:solidFill>
              </a:rPr>
              <a:t>	 </a:t>
            </a:r>
            <a:r>
              <a:rPr lang="en-US" sz="1550" dirty="0">
                <a:solidFill>
                  <a:srgbClr val="00B0F0"/>
                </a:solidFill>
              </a:rPr>
              <a:t>• Public schools </a:t>
            </a:r>
            <a:endParaRPr lang="en-US" sz="1550" dirty="0" smtClean="0">
              <a:solidFill>
                <a:srgbClr val="00B0F0"/>
              </a:solidFill>
            </a:endParaRPr>
          </a:p>
          <a:p>
            <a:r>
              <a:rPr lang="en-US" sz="1550" dirty="0" smtClean="0">
                <a:solidFill>
                  <a:srgbClr val="00B0F0"/>
                </a:solidFill>
              </a:rPr>
              <a:t>	 • </a:t>
            </a:r>
            <a:r>
              <a:rPr lang="en-US" sz="1550" dirty="0">
                <a:solidFill>
                  <a:srgbClr val="00B0F0"/>
                </a:solidFill>
              </a:rPr>
              <a:t>Nonpublic </a:t>
            </a:r>
            <a:r>
              <a:rPr lang="en-US" sz="1550" dirty="0" smtClean="0">
                <a:solidFill>
                  <a:srgbClr val="00B0F0"/>
                </a:solidFill>
              </a:rPr>
              <a:t>schools</a:t>
            </a:r>
          </a:p>
          <a:p>
            <a:r>
              <a:rPr lang="en-US" sz="1550" dirty="0" smtClean="0">
                <a:solidFill>
                  <a:srgbClr val="00B0F0"/>
                </a:solidFill>
              </a:rPr>
              <a:t>	 </a:t>
            </a:r>
            <a:r>
              <a:rPr lang="en-US" sz="1550" dirty="0">
                <a:solidFill>
                  <a:srgbClr val="00B0F0"/>
                </a:solidFill>
              </a:rPr>
              <a:t>• Educational Service Centers (ESCs</a:t>
            </a:r>
            <a:r>
              <a:rPr lang="en-US" sz="1550" dirty="0" smtClean="0">
                <a:solidFill>
                  <a:srgbClr val="00B0F0"/>
                </a:solidFill>
              </a:rPr>
              <a:t>)</a:t>
            </a:r>
          </a:p>
          <a:p>
            <a:r>
              <a:rPr lang="en-US" sz="1550" dirty="0" smtClean="0">
                <a:solidFill>
                  <a:srgbClr val="00B0F0"/>
                </a:solidFill>
              </a:rPr>
              <a:t>	 </a:t>
            </a:r>
            <a:r>
              <a:rPr lang="en-US" sz="1550" dirty="0">
                <a:solidFill>
                  <a:srgbClr val="00B0F0"/>
                </a:solidFill>
              </a:rPr>
              <a:t>• Community schools </a:t>
            </a:r>
            <a:endParaRPr lang="en-US" sz="1550" dirty="0" smtClean="0">
              <a:solidFill>
                <a:srgbClr val="00B0F0"/>
              </a:solidFill>
            </a:endParaRPr>
          </a:p>
          <a:p>
            <a:r>
              <a:rPr lang="en-US" sz="1550" dirty="0" smtClean="0">
                <a:solidFill>
                  <a:srgbClr val="00B0F0"/>
                </a:solidFill>
              </a:rPr>
              <a:t>	• </a:t>
            </a:r>
            <a:r>
              <a:rPr lang="en-US" sz="1550" dirty="0">
                <a:solidFill>
                  <a:srgbClr val="00B0F0"/>
                </a:solidFill>
              </a:rPr>
              <a:t>Special education programs A </a:t>
            </a:r>
            <a:r>
              <a:rPr lang="en-US" sz="1550" dirty="0" smtClean="0">
                <a:solidFill>
                  <a:srgbClr val="00B0F0"/>
                </a:solidFill>
              </a:rPr>
              <a:t>maximum of </a:t>
            </a:r>
            <a:r>
              <a:rPr lang="en-US" sz="1550" dirty="0">
                <a:solidFill>
                  <a:srgbClr val="00B0F0"/>
                </a:solidFill>
              </a:rPr>
              <a:t>5 years of active military service in the U.S. armed forces </a:t>
            </a:r>
            <a:r>
              <a:rPr lang="en-US" sz="1550" dirty="0" smtClean="0">
                <a:solidFill>
                  <a:srgbClr val="00B0F0"/>
                </a:solidFill>
              </a:rPr>
              <a:t>	can </a:t>
            </a:r>
            <a:r>
              <a:rPr lang="en-US" sz="1550" dirty="0">
                <a:solidFill>
                  <a:srgbClr val="00B0F0"/>
                </a:solidFill>
              </a:rPr>
              <a:t>be included. Eight continuous months or more of active military service should be counted as 1 year </a:t>
            </a:r>
            <a:r>
              <a:rPr lang="en-US" sz="1550" dirty="0" smtClean="0">
                <a:solidFill>
                  <a:srgbClr val="00B0F0"/>
                </a:solidFill>
              </a:rPr>
              <a:t>	of </a:t>
            </a:r>
            <a:r>
              <a:rPr lang="en-US" sz="1550" dirty="0">
                <a:solidFill>
                  <a:srgbClr val="00B0F0"/>
                </a:solidFill>
              </a:rPr>
              <a:t>authorized teaching experience. See Ohio Revised Code §3317.13 for more detailed information on </a:t>
            </a:r>
            <a:r>
              <a:rPr lang="en-US" sz="1550" dirty="0" smtClean="0">
                <a:solidFill>
                  <a:srgbClr val="00B0F0"/>
                </a:solidFill>
              </a:rPr>
              <a:t>	what </a:t>
            </a:r>
            <a:r>
              <a:rPr lang="en-US" sz="1550" dirty="0">
                <a:solidFill>
                  <a:srgbClr val="00B0F0"/>
                </a:solidFill>
              </a:rPr>
              <a:t>qualifies as authorized years. Districts may include the following in authorized teaching years</a:t>
            </a:r>
            <a:r>
              <a:rPr lang="en-US" sz="1550" dirty="0" smtClean="0">
                <a:solidFill>
                  <a:srgbClr val="00B0F0"/>
                </a:solidFill>
              </a:rPr>
              <a:t>.</a:t>
            </a:r>
          </a:p>
          <a:p>
            <a:r>
              <a:rPr lang="en-US" sz="1550" dirty="0" smtClean="0">
                <a:solidFill>
                  <a:srgbClr val="00B0F0"/>
                </a:solidFill>
              </a:rPr>
              <a:t>  	 </a:t>
            </a:r>
            <a:r>
              <a:rPr lang="en-US" sz="1550" dirty="0">
                <a:solidFill>
                  <a:srgbClr val="00B0F0"/>
                </a:solidFill>
              </a:rPr>
              <a:t>• Teaching in public or nonpublic schools outside of Ohio</a:t>
            </a:r>
            <a:r>
              <a:rPr lang="en-US" sz="1550" dirty="0" smtClean="0">
                <a:solidFill>
                  <a:srgbClr val="00B0F0"/>
                </a:solidFill>
              </a:rPr>
              <a:t>.</a:t>
            </a:r>
          </a:p>
          <a:p>
            <a:r>
              <a:rPr lang="en-US" sz="1550" dirty="0" smtClean="0">
                <a:solidFill>
                  <a:srgbClr val="00B0F0"/>
                </a:solidFill>
              </a:rPr>
              <a:t> 	• </a:t>
            </a:r>
            <a:r>
              <a:rPr lang="en-US" sz="1550" dirty="0">
                <a:solidFill>
                  <a:srgbClr val="00B0F0"/>
                </a:solidFill>
              </a:rPr>
              <a:t>Acting as an educational assistant (other than a classroom aide) employed under the work experience </a:t>
            </a:r>
            <a:r>
              <a:rPr lang="en-US" sz="1550" dirty="0" smtClean="0">
                <a:solidFill>
                  <a:srgbClr val="00B0F0"/>
                </a:solidFill>
              </a:rPr>
              <a:t>	program </a:t>
            </a:r>
            <a:r>
              <a:rPr lang="en-US" sz="1550" dirty="0">
                <a:solidFill>
                  <a:srgbClr val="00B0F0"/>
                </a:solidFill>
              </a:rPr>
              <a:t>(see ORC §5107.541).</a:t>
            </a:r>
            <a:endParaRPr lang="en-US" sz="1550" b="1" dirty="0" smtClean="0">
              <a:solidFill>
                <a:srgbClr val="00B0F0"/>
              </a:solidFill>
            </a:endParaRPr>
          </a:p>
          <a:p>
            <a:endParaRPr lang="en-US" sz="1550" b="1" u="sng" dirty="0"/>
          </a:p>
          <a:p>
            <a:endParaRPr lang="en-US" b="1" dirty="0"/>
          </a:p>
        </p:txBody>
      </p:sp>
      <p:sp>
        <p:nvSpPr>
          <p:cNvPr id="5" name="Slide Number Placeholder 4"/>
          <p:cNvSpPr>
            <a:spLocks noGrp="1"/>
          </p:cNvSpPr>
          <p:nvPr>
            <p:ph type="sldNum" sz="quarter" idx="12"/>
          </p:nvPr>
        </p:nvSpPr>
        <p:spPr>
          <a:xfrm>
            <a:off x="517713" y="5559525"/>
            <a:ext cx="414272" cy="365125"/>
          </a:xfrm>
        </p:spPr>
        <p:txBody>
          <a:bodyPr/>
          <a:lstStyle/>
          <a:p>
            <a:r>
              <a:rPr lang="en-US" dirty="0" smtClean="0">
                <a:solidFill>
                  <a:schemeClr val="bg1"/>
                </a:solidFill>
              </a:rPr>
              <a:t>19</a:t>
            </a:r>
            <a:endParaRPr lang="en-US" dirty="0">
              <a:solidFill>
                <a:schemeClr val="bg1"/>
              </a:solidFill>
            </a:endParaRPr>
          </a:p>
        </p:txBody>
      </p:sp>
    </p:spTree>
    <p:extLst>
      <p:ext uri="{BB962C8B-B14F-4D97-AF65-F5344CB8AC3E}">
        <p14:creationId xmlns:p14="http://schemas.microsoft.com/office/powerpoint/2010/main" val="3204398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1720734" y="2101949"/>
            <a:ext cx="9019310" cy="4524315"/>
          </a:xfrm>
          <a:prstGeom prst="rect">
            <a:avLst/>
          </a:prstGeom>
          <a:noFill/>
        </p:spPr>
        <p:txBody>
          <a:bodyPr wrap="square" rtlCol="0">
            <a:spAutoFit/>
          </a:bodyPr>
          <a:lstStyle/>
          <a:p>
            <a:r>
              <a:rPr lang="en-US" b="1" dirty="0" smtClean="0">
                <a:solidFill>
                  <a:srgbClr val="FF0000"/>
                </a:solidFill>
              </a:rPr>
              <a:t>Change 24-2 </a:t>
            </a:r>
            <a:r>
              <a:rPr lang="en-US" b="1" dirty="0">
                <a:solidFill>
                  <a:srgbClr val="FF0000"/>
                </a:solidFill>
              </a:rPr>
              <a:t>Delete two grad pathways program codes</a:t>
            </a:r>
          </a:p>
          <a:p>
            <a:endParaRPr lang="en-US" b="1" dirty="0" smtClean="0">
              <a:solidFill>
                <a:srgbClr val="FF0000"/>
              </a:solidFill>
            </a:endParaRPr>
          </a:p>
          <a:p>
            <a:pPr marL="285750" indent="-285750">
              <a:buFont typeface="Arial" panose="020B0604020202020204" pitchFamily="34" charset="0"/>
              <a:buChar char="•"/>
            </a:pPr>
            <a:r>
              <a:rPr lang="en-US" dirty="0" smtClean="0"/>
              <a:t>This </a:t>
            </a:r>
            <a:r>
              <a:rPr lang="en-US" dirty="0"/>
              <a:t>change deletes program codes 520001 and 520002. The class of 2019 was the 8-year grad rate for FY23, so these two codes are no longer needed</a:t>
            </a:r>
            <a:r>
              <a:rPr lang="en-US" dirty="0" smtClean="0"/>
              <a:t>.</a:t>
            </a:r>
          </a:p>
          <a:p>
            <a:pPr marL="285750" indent="-285750">
              <a:buFont typeface="Arial" panose="020B0604020202020204" pitchFamily="34" charset="0"/>
              <a:buChar char="•"/>
            </a:pPr>
            <a:endParaRPr lang="en-US" dirty="0"/>
          </a:p>
          <a:p>
            <a:r>
              <a:rPr lang="en-US" b="1" dirty="0" smtClean="0">
                <a:solidFill>
                  <a:srgbClr val="FF0000"/>
                </a:solidFill>
              </a:rPr>
              <a:t>Change 24-4 Updates </a:t>
            </a:r>
            <a:r>
              <a:rPr lang="en-US" b="1" dirty="0">
                <a:solidFill>
                  <a:srgbClr val="FF0000"/>
                </a:solidFill>
              </a:rPr>
              <a:t>to CTE-related curriculum </a:t>
            </a:r>
            <a:r>
              <a:rPr lang="en-US" b="1" dirty="0" smtClean="0">
                <a:solidFill>
                  <a:srgbClr val="FF0000"/>
                </a:solidFill>
              </a:rPr>
              <a:t>codes</a:t>
            </a:r>
          </a:p>
          <a:p>
            <a:pPr marL="285750" indent="-285750">
              <a:buFont typeface="Arial" panose="020B0604020202020204" pitchFamily="34" charset="0"/>
              <a:buChar char="•"/>
            </a:pPr>
            <a:r>
              <a:rPr lang="en-US" dirty="0"/>
              <a:t>This change updates a few of the Curriculum Element option descriptions. The updates reflect updated CTE language</a:t>
            </a:r>
            <a:r>
              <a:rPr lang="en-US" dirty="0" smtClean="0"/>
              <a:t>.  Clarification for reporting</a:t>
            </a:r>
          </a:p>
          <a:p>
            <a:endParaRPr lang="en-US" dirty="0" smtClean="0"/>
          </a:p>
          <a:p>
            <a:r>
              <a:rPr lang="en-US" b="1" dirty="0">
                <a:solidFill>
                  <a:srgbClr val="FF0000"/>
                </a:solidFill>
              </a:rPr>
              <a:t>	</a:t>
            </a:r>
          </a:p>
          <a:p>
            <a:endParaRPr lang="en-US" dirty="0" smtClean="0"/>
          </a:p>
          <a:p>
            <a:pPr marL="285750" indent="-285750">
              <a:buFont typeface="Arial" panose="020B0604020202020204" pitchFamily="34" charset="0"/>
              <a:buChar char="•"/>
            </a:pPr>
            <a:endParaRPr lang="en-US" b="1" dirty="0">
              <a:solidFill>
                <a:srgbClr val="FF0000"/>
              </a:solidFill>
            </a:endParaRPr>
          </a:p>
          <a:p>
            <a:pPr marL="285750" indent="-285750">
              <a:buFont typeface="Arial" panose="020B0604020202020204" pitchFamily="34" charset="0"/>
              <a:buChar char="•"/>
            </a:pPr>
            <a:endParaRPr lang="en-US" b="1" dirty="0" smtClean="0">
              <a:solidFill>
                <a:srgbClr val="FF0000"/>
              </a:solidFill>
            </a:endParaRPr>
          </a:p>
          <a:p>
            <a:pPr marL="285750" indent="-285750">
              <a:buFont typeface="Arial" panose="020B0604020202020204" pitchFamily="34" charset="0"/>
              <a:buChar char="•"/>
            </a:pPr>
            <a:endParaRPr lang="en-US" b="1" dirty="0">
              <a:solidFill>
                <a:srgbClr val="FF0000"/>
              </a:solidFill>
            </a:endParaRPr>
          </a:p>
          <a:p>
            <a:pPr marL="285750" indent="-285750">
              <a:buFont typeface="Arial" panose="020B0604020202020204" pitchFamily="34" charset="0"/>
              <a:buChar char="•"/>
            </a:pPr>
            <a:endParaRPr lang="en-US" b="1" dirty="0" smtClean="0">
              <a:solidFill>
                <a:srgbClr val="FF0000"/>
              </a:solidFill>
            </a:endParaRPr>
          </a:p>
          <a:p>
            <a:pPr marL="285750" indent="-285750">
              <a:buFont typeface="Arial" panose="020B0604020202020204" pitchFamily="34" charset="0"/>
              <a:buChar char="•"/>
            </a:pPr>
            <a:endParaRPr lang="en-US" b="1" dirty="0" smtClean="0">
              <a:solidFill>
                <a:srgbClr val="FF0000"/>
              </a:solidFill>
            </a:endParaRPr>
          </a:p>
        </p:txBody>
      </p:sp>
      <p:sp>
        <p:nvSpPr>
          <p:cNvPr id="5" name="Slide Number Placeholder 4"/>
          <p:cNvSpPr>
            <a:spLocks noGrp="1"/>
          </p:cNvSpPr>
          <p:nvPr>
            <p:ph type="sldNum" sz="quarter" idx="12"/>
          </p:nvPr>
        </p:nvSpPr>
        <p:spPr>
          <a:xfrm>
            <a:off x="626098" y="5550733"/>
            <a:ext cx="321553" cy="365125"/>
          </a:xfrm>
        </p:spPr>
        <p:txBody>
          <a:bodyPr/>
          <a:lstStyle/>
          <a:p>
            <a:r>
              <a:rPr lang="en-US" dirty="0" smtClean="0">
                <a:solidFill>
                  <a:schemeClr val="bg1"/>
                </a:solidFill>
              </a:rPr>
              <a:t>2</a:t>
            </a:r>
            <a:endParaRPr lang="en-US" dirty="0">
              <a:solidFill>
                <a:schemeClr val="bg1"/>
              </a:solidFill>
            </a:endParaRPr>
          </a:p>
        </p:txBody>
      </p:sp>
    </p:spTree>
    <p:extLst>
      <p:ext uri="{BB962C8B-B14F-4D97-AF65-F5344CB8AC3E}">
        <p14:creationId xmlns:p14="http://schemas.microsoft.com/office/powerpoint/2010/main" val="96361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1533526" y="2101949"/>
            <a:ext cx="9475134" cy="4770537"/>
          </a:xfrm>
          <a:prstGeom prst="rect">
            <a:avLst/>
          </a:prstGeom>
          <a:noFill/>
        </p:spPr>
        <p:txBody>
          <a:bodyPr wrap="square" rtlCol="0">
            <a:spAutoFit/>
          </a:bodyPr>
          <a:lstStyle/>
          <a:p>
            <a:r>
              <a:rPr lang="en-US" b="1" dirty="0" smtClean="0">
                <a:solidFill>
                  <a:srgbClr val="FF0000"/>
                </a:solidFill>
              </a:rPr>
              <a:t>Change 24-17 Review and revise EMIS Manual Chapter 3 </a:t>
            </a:r>
            <a:r>
              <a:rPr lang="en-US" b="1" u="sng" dirty="0">
                <a:hlinkClick r:id="rId2"/>
              </a:rPr>
              <a:t>Section 3.3 Staff Demographic (CI) Record</a:t>
            </a:r>
            <a:r>
              <a:rPr lang="en-US" b="1" u="sng" dirty="0"/>
              <a:t>, updated May 18, </a:t>
            </a:r>
            <a:r>
              <a:rPr lang="en-US" b="1" u="sng" dirty="0" smtClean="0"/>
              <a:t>2023</a:t>
            </a:r>
          </a:p>
          <a:p>
            <a:endParaRPr lang="en-US" b="1" u="sng" dirty="0" smtClean="0"/>
          </a:p>
          <a:p>
            <a:r>
              <a:rPr lang="en-US" sz="1550" b="1" dirty="0" smtClean="0"/>
              <a:t>EMPLOYEE ID</a:t>
            </a:r>
            <a:endParaRPr lang="en-US" sz="1550" b="1" dirty="0"/>
          </a:p>
          <a:p>
            <a:pPr marL="285750" indent="-285750">
              <a:buFont typeface="Arial" panose="020B0604020202020204" pitchFamily="34" charset="0"/>
              <a:buChar char="•"/>
            </a:pPr>
            <a:r>
              <a:rPr lang="en-US" sz="1600" dirty="0">
                <a:solidFill>
                  <a:srgbClr val="00B0F0"/>
                </a:solidFill>
              </a:rPr>
              <a:t>When reporting the Employee ID Element, districts can use the staff member’s credential ID, a district-assigned Z-ID, or a locally-assigned number as long as the same value is used for the Employee ID Element across all records reported by a district. </a:t>
            </a:r>
            <a:endParaRPr lang="en-US" sz="1600" dirty="0" smtClean="0">
              <a:solidFill>
                <a:srgbClr val="00B0F0"/>
              </a:solidFill>
            </a:endParaRPr>
          </a:p>
          <a:p>
            <a:pPr marL="285750" indent="-285750">
              <a:buFont typeface="Arial" panose="020B0604020202020204" pitchFamily="34" charset="0"/>
              <a:buChar char="•"/>
            </a:pPr>
            <a:r>
              <a:rPr lang="en-US" sz="1600" b="1" dirty="0" smtClean="0"/>
              <a:t>Principal </a:t>
            </a:r>
            <a:r>
              <a:rPr lang="en-US" sz="1600" b="1" dirty="0"/>
              <a:t>Experience Years </a:t>
            </a:r>
            <a:r>
              <a:rPr lang="en-US" sz="1600" b="1" dirty="0" smtClean="0"/>
              <a:t>Element</a:t>
            </a:r>
          </a:p>
          <a:p>
            <a:r>
              <a:rPr lang="en-US" sz="1550" b="1" dirty="0" smtClean="0">
                <a:solidFill>
                  <a:srgbClr val="00B0F0"/>
                </a:solidFill>
              </a:rPr>
              <a:t>	</a:t>
            </a:r>
            <a:r>
              <a:rPr lang="en-US" sz="1550" dirty="0" smtClean="0">
                <a:solidFill>
                  <a:srgbClr val="00B0F0"/>
                </a:solidFill>
              </a:rPr>
              <a:t>Reporting </a:t>
            </a:r>
            <a:r>
              <a:rPr lang="en-US" sz="1550" dirty="0">
                <a:solidFill>
                  <a:srgbClr val="00B0F0"/>
                </a:solidFill>
              </a:rPr>
              <a:t>Instructions. If fewer than 10 years, report a leading zero. This includes years of licensed </a:t>
            </a:r>
            <a:r>
              <a:rPr lang="en-US" sz="1550" dirty="0" smtClean="0">
                <a:solidFill>
                  <a:srgbClr val="00B0F0"/>
                </a:solidFill>
              </a:rPr>
              <a:t>	service </a:t>
            </a:r>
            <a:r>
              <a:rPr lang="en-US" sz="1550" dirty="0">
                <a:solidFill>
                  <a:srgbClr val="00B0F0"/>
                </a:solidFill>
              </a:rPr>
              <a:t>as a </a:t>
            </a:r>
            <a:r>
              <a:rPr lang="en-US" sz="1550" dirty="0" smtClean="0">
                <a:solidFill>
                  <a:srgbClr val="00B0F0"/>
                </a:solidFill>
              </a:rPr>
              <a:t>   	school </a:t>
            </a:r>
            <a:r>
              <a:rPr lang="en-US" sz="1550" dirty="0">
                <a:solidFill>
                  <a:srgbClr val="00B0F0"/>
                </a:solidFill>
              </a:rPr>
              <a:t>leader with the duties and responsibilities typical of principals and </a:t>
            </a:r>
            <a:r>
              <a:rPr lang="en-US" sz="1550" dirty="0" smtClean="0">
                <a:solidFill>
                  <a:srgbClr val="00B0F0"/>
                </a:solidFill>
              </a:rPr>
              <a:t>assistant</a:t>
            </a:r>
          </a:p>
          <a:p>
            <a:r>
              <a:rPr lang="en-US" sz="1550" dirty="0">
                <a:solidFill>
                  <a:srgbClr val="00B0F0"/>
                </a:solidFill>
              </a:rPr>
              <a:t>	</a:t>
            </a:r>
            <a:r>
              <a:rPr lang="en-US" sz="1550" dirty="0" smtClean="0">
                <a:solidFill>
                  <a:srgbClr val="00B0F0"/>
                </a:solidFill>
              </a:rPr>
              <a:t>principals</a:t>
            </a:r>
            <a:r>
              <a:rPr lang="en-US" sz="1550" dirty="0">
                <a:solidFill>
                  <a:srgbClr val="00B0F0"/>
                </a:solidFill>
              </a:rPr>
              <a:t>. Include years served in Ohio and in other states in all of the following types of </a:t>
            </a:r>
            <a:r>
              <a:rPr lang="en-US" sz="1550" dirty="0" smtClean="0">
                <a:solidFill>
                  <a:srgbClr val="00B0F0"/>
                </a:solidFill>
              </a:rPr>
              <a:t>organizations.</a:t>
            </a:r>
            <a:endParaRPr lang="en-US" sz="1550" dirty="0">
              <a:solidFill>
                <a:srgbClr val="00B0F0"/>
              </a:solidFill>
            </a:endParaRPr>
          </a:p>
          <a:p>
            <a:pPr lvl="1"/>
            <a:r>
              <a:rPr lang="en-US" sz="1550" dirty="0">
                <a:solidFill>
                  <a:srgbClr val="00B0F0"/>
                </a:solidFill>
              </a:rPr>
              <a:t>• Public schools</a:t>
            </a:r>
          </a:p>
          <a:p>
            <a:pPr lvl="1"/>
            <a:r>
              <a:rPr lang="en-US" sz="1550" dirty="0">
                <a:solidFill>
                  <a:srgbClr val="00B0F0"/>
                </a:solidFill>
              </a:rPr>
              <a:t>• Vocational schools</a:t>
            </a:r>
          </a:p>
          <a:p>
            <a:pPr lvl="1"/>
            <a:r>
              <a:rPr lang="en-US" sz="1550" dirty="0">
                <a:solidFill>
                  <a:srgbClr val="00B0F0"/>
                </a:solidFill>
              </a:rPr>
              <a:t>• State-supported schools</a:t>
            </a:r>
          </a:p>
          <a:p>
            <a:pPr lvl="1"/>
            <a:r>
              <a:rPr lang="en-US" sz="1550" dirty="0">
                <a:solidFill>
                  <a:srgbClr val="00B0F0"/>
                </a:solidFill>
              </a:rPr>
              <a:t>• STEM schools</a:t>
            </a:r>
          </a:p>
          <a:p>
            <a:pPr lvl="1"/>
            <a:r>
              <a:rPr lang="en-US" sz="1550" dirty="0">
                <a:solidFill>
                  <a:srgbClr val="00B0F0"/>
                </a:solidFill>
              </a:rPr>
              <a:t>• Community schools</a:t>
            </a:r>
          </a:p>
          <a:p>
            <a:pPr lvl="1"/>
            <a:r>
              <a:rPr lang="en-US" sz="1550" dirty="0">
                <a:solidFill>
                  <a:srgbClr val="00B0F0"/>
                </a:solidFill>
              </a:rPr>
              <a:t>• Department-licensed preschools</a:t>
            </a:r>
          </a:p>
          <a:p>
            <a:pPr lvl="1"/>
            <a:r>
              <a:rPr lang="en-US" sz="1550" dirty="0">
                <a:solidFill>
                  <a:srgbClr val="00B0F0"/>
                </a:solidFill>
              </a:rPr>
              <a:t>• Chartered nonpublic schools (i.e., independent private schools and parochial schools)</a:t>
            </a:r>
            <a:endParaRPr lang="en-US" sz="1550" dirty="0" smtClean="0">
              <a:solidFill>
                <a:srgbClr val="00B0F0"/>
              </a:solidFill>
            </a:endParaRPr>
          </a:p>
          <a:p>
            <a:r>
              <a:rPr lang="en-US" sz="1550" dirty="0">
                <a:solidFill>
                  <a:srgbClr val="00B0F0"/>
                </a:solidFill>
              </a:rPr>
              <a:t>	</a:t>
            </a:r>
            <a:r>
              <a:rPr lang="en-US" sz="1550" dirty="0" smtClean="0">
                <a:solidFill>
                  <a:srgbClr val="00B0F0"/>
                </a:solidFill>
              </a:rPr>
              <a:t> </a:t>
            </a:r>
            <a:endParaRPr lang="en-US" dirty="0"/>
          </a:p>
        </p:txBody>
      </p:sp>
      <p:sp>
        <p:nvSpPr>
          <p:cNvPr id="5" name="Slide Number Placeholder 4"/>
          <p:cNvSpPr>
            <a:spLocks noGrp="1"/>
          </p:cNvSpPr>
          <p:nvPr>
            <p:ph type="sldNum" sz="quarter" idx="12"/>
          </p:nvPr>
        </p:nvSpPr>
        <p:spPr>
          <a:xfrm>
            <a:off x="491336" y="5559526"/>
            <a:ext cx="779767" cy="365125"/>
          </a:xfrm>
        </p:spPr>
        <p:txBody>
          <a:bodyPr/>
          <a:lstStyle/>
          <a:p>
            <a:r>
              <a:rPr lang="en-US" dirty="0" smtClean="0">
                <a:solidFill>
                  <a:schemeClr val="bg1"/>
                </a:solidFill>
              </a:rPr>
              <a:t>20</a:t>
            </a:r>
            <a:endParaRPr lang="en-US" dirty="0">
              <a:solidFill>
                <a:schemeClr val="bg1"/>
              </a:solidFill>
            </a:endParaRPr>
          </a:p>
        </p:txBody>
      </p:sp>
    </p:spTree>
    <p:extLst>
      <p:ext uri="{BB962C8B-B14F-4D97-AF65-F5344CB8AC3E}">
        <p14:creationId xmlns:p14="http://schemas.microsoft.com/office/powerpoint/2010/main" val="3949105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1533526" y="2101949"/>
            <a:ext cx="9475134" cy="1754326"/>
          </a:xfrm>
          <a:prstGeom prst="rect">
            <a:avLst/>
          </a:prstGeom>
          <a:noFill/>
        </p:spPr>
        <p:txBody>
          <a:bodyPr wrap="square" rtlCol="0">
            <a:spAutoFit/>
          </a:bodyPr>
          <a:lstStyle/>
          <a:p>
            <a:r>
              <a:rPr lang="en-US" b="1" dirty="0" smtClean="0">
                <a:solidFill>
                  <a:srgbClr val="FF0000"/>
                </a:solidFill>
              </a:rPr>
              <a:t>Change 24-17 Review and revise EMIS Manual Chapter 3 </a:t>
            </a:r>
            <a:r>
              <a:rPr lang="en-US" b="1" u="sng" dirty="0">
                <a:hlinkClick r:id="rId2"/>
              </a:rPr>
              <a:t>Section 3.3 Staff Demographic (CI) Record</a:t>
            </a:r>
            <a:r>
              <a:rPr lang="en-US" b="1" u="sng" dirty="0"/>
              <a:t>, updated May 18, </a:t>
            </a:r>
            <a:r>
              <a:rPr lang="en-US" b="1" u="sng" dirty="0" smtClean="0"/>
              <a:t>2023</a:t>
            </a:r>
          </a:p>
          <a:p>
            <a:endParaRPr lang="en-US" b="1" u="sng" dirty="0" smtClean="0"/>
          </a:p>
          <a:p>
            <a:r>
              <a:rPr lang="en-US" b="1" dirty="0" smtClean="0"/>
              <a:t>Semester Hours</a:t>
            </a:r>
          </a:p>
          <a:p>
            <a:pPr marL="285750" indent="-285750">
              <a:buFont typeface="Arial" panose="020B0604020202020204" pitchFamily="34" charset="0"/>
              <a:buChar char="•"/>
            </a:pPr>
            <a:r>
              <a:rPr lang="en-US" dirty="0"/>
              <a:t>Reporting </a:t>
            </a:r>
            <a:r>
              <a:rPr lang="en-US" dirty="0" smtClean="0"/>
              <a:t>Instructions </a:t>
            </a:r>
            <a:r>
              <a:rPr lang="en-US" dirty="0" smtClean="0">
                <a:solidFill>
                  <a:srgbClr val="00B0F0"/>
                </a:solidFill>
              </a:rPr>
              <a:t>.</a:t>
            </a:r>
            <a:r>
              <a:rPr lang="en-US" dirty="0">
                <a:solidFill>
                  <a:srgbClr val="00B0F0"/>
                </a:solidFill>
              </a:rPr>
              <a:t>ESCs are required to report this element for gifted coordinators and gifted teachers who are employed by the ESC. In all other cases</a:t>
            </a:r>
            <a:r>
              <a:rPr lang="en-US" b="1" dirty="0">
                <a:solidFill>
                  <a:srgbClr val="00B0F0"/>
                </a:solidFill>
              </a:rPr>
              <a:t>, reporting semester hours is optional.</a:t>
            </a:r>
          </a:p>
        </p:txBody>
      </p:sp>
      <p:sp>
        <p:nvSpPr>
          <p:cNvPr id="5" name="Slide Number Placeholder 4"/>
          <p:cNvSpPr>
            <a:spLocks noGrp="1"/>
          </p:cNvSpPr>
          <p:nvPr>
            <p:ph type="sldNum" sz="quarter" idx="12"/>
          </p:nvPr>
        </p:nvSpPr>
        <p:spPr>
          <a:xfrm>
            <a:off x="614428" y="5550733"/>
            <a:ext cx="431857" cy="365125"/>
          </a:xfrm>
        </p:spPr>
        <p:txBody>
          <a:bodyPr/>
          <a:lstStyle/>
          <a:p>
            <a:r>
              <a:rPr lang="en-US" dirty="0" smtClean="0">
                <a:solidFill>
                  <a:schemeClr val="bg1"/>
                </a:solidFill>
              </a:rPr>
              <a:t>21</a:t>
            </a:r>
            <a:endParaRPr lang="en-US" dirty="0">
              <a:solidFill>
                <a:schemeClr val="bg1"/>
              </a:solidFill>
            </a:endParaRPr>
          </a:p>
        </p:txBody>
      </p:sp>
    </p:spTree>
    <p:extLst>
      <p:ext uri="{BB962C8B-B14F-4D97-AF65-F5344CB8AC3E}">
        <p14:creationId xmlns:p14="http://schemas.microsoft.com/office/powerpoint/2010/main" val="2787531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1533525" y="2101949"/>
            <a:ext cx="9605325" cy="4247317"/>
          </a:xfrm>
          <a:prstGeom prst="rect">
            <a:avLst/>
          </a:prstGeom>
          <a:noFill/>
        </p:spPr>
        <p:txBody>
          <a:bodyPr wrap="square" rtlCol="0">
            <a:spAutoFit/>
          </a:bodyPr>
          <a:lstStyle/>
          <a:p>
            <a:r>
              <a:rPr lang="en-US" b="1" dirty="0" smtClean="0">
                <a:solidFill>
                  <a:srgbClr val="FF0000"/>
                </a:solidFill>
              </a:rPr>
              <a:t>Change 24-17 Review and revise EMIS Manual Chapter 3 </a:t>
            </a:r>
            <a:r>
              <a:rPr lang="en-US" b="1" u="sng" dirty="0">
                <a:solidFill>
                  <a:srgbClr val="FF0000"/>
                </a:solidFill>
                <a:hlinkClick r:id="rId2"/>
              </a:rPr>
              <a:t>Section 3.4 Staff Employment (CK) Record</a:t>
            </a:r>
            <a:endParaRPr lang="en-US" b="1" u="sng" dirty="0">
              <a:solidFill>
                <a:srgbClr val="FF0000"/>
              </a:solidFill>
            </a:endParaRPr>
          </a:p>
          <a:p>
            <a:r>
              <a:rPr lang="en-US" b="1" dirty="0">
                <a:solidFill>
                  <a:srgbClr val="FF0000"/>
                </a:solidFill>
              </a:rPr>
              <a:t>Reporting Teachers and Principals Who Move Buildings Midyear. When an educator or </a:t>
            </a:r>
            <a:r>
              <a:rPr lang="en-US" b="1" dirty="0" smtClean="0">
                <a:solidFill>
                  <a:srgbClr val="FF0000"/>
                </a:solidFill>
              </a:rPr>
              <a:t>principal changes </a:t>
            </a:r>
            <a:r>
              <a:rPr lang="en-US" b="1" dirty="0">
                <a:solidFill>
                  <a:srgbClr val="FF0000"/>
                </a:solidFill>
              </a:rPr>
              <a:t>buildings within a given school year, the situation is similar to when an educator works in </a:t>
            </a:r>
            <a:r>
              <a:rPr lang="en-US" b="1" dirty="0" smtClean="0">
                <a:solidFill>
                  <a:srgbClr val="FF0000"/>
                </a:solidFill>
              </a:rPr>
              <a:t>multiple buildings</a:t>
            </a:r>
            <a:r>
              <a:rPr lang="en-US" b="1" dirty="0">
                <a:solidFill>
                  <a:srgbClr val="FF0000"/>
                </a:solidFill>
              </a:rPr>
              <a:t>. A district has the following two choices when reporting a Staff Employment (CK) Record for </a:t>
            </a:r>
            <a:r>
              <a:rPr lang="en-US" b="1" dirty="0" smtClean="0">
                <a:solidFill>
                  <a:srgbClr val="FF0000"/>
                </a:solidFill>
              </a:rPr>
              <a:t>an educator </a:t>
            </a:r>
            <a:r>
              <a:rPr lang="en-US" b="1" dirty="0">
                <a:solidFill>
                  <a:srgbClr val="FF0000"/>
                </a:solidFill>
              </a:rPr>
              <a:t>who has changed buildings within the school year.</a:t>
            </a:r>
          </a:p>
          <a:p>
            <a:r>
              <a:rPr lang="en-US" b="1" dirty="0">
                <a:solidFill>
                  <a:srgbClr val="00B0F0"/>
                </a:solidFill>
              </a:rPr>
              <a:t>1. Report One Staff Employment (CK) Record</a:t>
            </a:r>
          </a:p>
          <a:p>
            <a:r>
              <a:rPr lang="en-US" b="1" dirty="0">
                <a:solidFill>
                  <a:srgbClr val="00B0F0"/>
                </a:solidFill>
              </a:rPr>
              <a:t>The district may report one Staff Employment (CK) Record for the staff member. The district</a:t>
            </a:r>
          </a:p>
          <a:p>
            <a:r>
              <a:rPr lang="en-US" b="1" dirty="0">
                <a:solidFill>
                  <a:srgbClr val="00B0F0"/>
                </a:solidFill>
              </a:rPr>
              <a:t>updates the Building IRN element to reflect the building of the new position.</a:t>
            </a:r>
          </a:p>
          <a:p>
            <a:r>
              <a:rPr lang="en-US" b="1" dirty="0">
                <a:solidFill>
                  <a:srgbClr val="00B0F0"/>
                </a:solidFill>
              </a:rPr>
              <a:t>2. Report Multiple Staff Employment (CK) Records</a:t>
            </a:r>
          </a:p>
          <a:p>
            <a:r>
              <a:rPr lang="en-US" b="1" dirty="0">
                <a:solidFill>
                  <a:srgbClr val="00B0F0"/>
                </a:solidFill>
              </a:rPr>
              <a:t>The district may report multiple Staff Employment (CK) records. In this reporting method,</a:t>
            </a:r>
          </a:p>
          <a:p>
            <a:r>
              <a:rPr lang="en-US" b="1" dirty="0">
                <a:solidFill>
                  <a:srgbClr val="00B0F0"/>
                </a:solidFill>
              </a:rPr>
              <a:t>each record is reported with a different building IRN in the Building IRN element. This reflects</a:t>
            </a:r>
          </a:p>
          <a:p>
            <a:r>
              <a:rPr lang="en-US" b="1" dirty="0">
                <a:solidFill>
                  <a:srgbClr val="00B0F0"/>
                </a:solidFill>
              </a:rPr>
              <a:t>each building to which the educator has been assigned during the school year. The district</a:t>
            </a:r>
          </a:p>
          <a:p>
            <a:r>
              <a:rPr lang="en-US" b="1" dirty="0">
                <a:solidFill>
                  <a:srgbClr val="00B0F0"/>
                </a:solidFill>
              </a:rPr>
              <a:t>should make sure to report a separation date and reason for the original position. Each record</a:t>
            </a:r>
          </a:p>
          <a:p>
            <a:r>
              <a:rPr lang="en-US" b="1" dirty="0">
                <a:solidFill>
                  <a:srgbClr val="00B0F0"/>
                </a:solidFill>
              </a:rPr>
              <a:t>is required to be reported during any remaining collections during the same school year.</a:t>
            </a:r>
            <a:endParaRPr lang="en-US" b="1" dirty="0" smtClean="0">
              <a:solidFill>
                <a:srgbClr val="00B0F0"/>
              </a:solidFill>
            </a:endParaRPr>
          </a:p>
        </p:txBody>
      </p:sp>
      <p:sp>
        <p:nvSpPr>
          <p:cNvPr id="5" name="Slide Number Placeholder 4"/>
          <p:cNvSpPr>
            <a:spLocks noGrp="1"/>
          </p:cNvSpPr>
          <p:nvPr>
            <p:ph type="sldNum" sz="quarter" idx="12"/>
          </p:nvPr>
        </p:nvSpPr>
        <p:spPr>
          <a:xfrm>
            <a:off x="552883" y="5541941"/>
            <a:ext cx="467026" cy="365125"/>
          </a:xfrm>
        </p:spPr>
        <p:txBody>
          <a:bodyPr/>
          <a:lstStyle/>
          <a:p>
            <a:r>
              <a:rPr lang="en-US" dirty="0" smtClean="0">
                <a:solidFill>
                  <a:schemeClr val="bg1"/>
                </a:solidFill>
              </a:rPr>
              <a:t>22</a:t>
            </a:r>
            <a:endParaRPr lang="en-US" dirty="0">
              <a:solidFill>
                <a:schemeClr val="bg1"/>
              </a:solidFill>
            </a:endParaRPr>
          </a:p>
        </p:txBody>
      </p:sp>
    </p:spTree>
    <p:extLst>
      <p:ext uri="{BB962C8B-B14F-4D97-AF65-F5344CB8AC3E}">
        <p14:creationId xmlns:p14="http://schemas.microsoft.com/office/powerpoint/2010/main" val="2020358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1533525" y="2101949"/>
            <a:ext cx="9605325" cy="4524315"/>
          </a:xfrm>
          <a:prstGeom prst="rect">
            <a:avLst/>
          </a:prstGeom>
          <a:noFill/>
        </p:spPr>
        <p:txBody>
          <a:bodyPr wrap="square" rtlCol="0">
            <a:spAutoFit/>
          </a:bodyPr>
          <a:lstStyle/>
          <a:p>
            <a:r>
              <a:rPr lang="en-US" b="1" dirty="0" smtClean="0">
                <a:solidFill>
                  <a:srgbClr val="FF0000"/>
                </a:solidFill>
              </a:rPr>
              <a:t>Change 24-17 Review and revise EMIS Manual Chapter 3 </a:t>
            </a:r>
            <a:r>
              <a:rPr lang="en-US" b="1" u="sng" dirty="0">
                <a:solidFill>
                  <a:srgbClr val="FF0000"/>
                </a:solidFill>
                <a:hlinkClick r:id="rId2"/>
              </a:rPr>
              <a:t>Section 3.4 Staff Employment (CK) Record</a:t>
            </a:r>
            <a:endParaRPr lang="en-US" b="1" u="sng" dirty="0">
              <a:solidFill>
                <a:srgbClr val="FF0000"/>
              </a:solidFill>
            </a:endParaRPr>
          </a:p>
          <a:p>
            <a:r>
              <a:rPr lang="en-US" b="1" dirty="0">
                <a:solidFill>
                  <a:srgbClr val="FF0000"/>
                </a:solidFill>
              </a:rPr>
              <a:t>Reporting Teachers and Principals Who Move Buildings Midyear. When an educator or </a:t>
            </a:r>
            <a:r>
              <a:rPr lang="en-US" b="1" dirty="0" smtClean="0">
                <a:solidFill>
                  <a:srgbClr val="FF0000"/>
                </a:solidFill>
              </a:rPr>
              <a:t>principal changes </a:t>
            </a:r>
            <a:r>
              <a:rPr lang="en-US" b="1" dirty="0">
                <a:solidFill>
                  <a:srgbClr val="FF0000"/>
                </a:solidFill>
              </a:rPr>
              <a:t>buildings within a given school year, the situation is similar to when an educator works in </a:t>
            </a:r>
            <a:r>
              <a:rPr lang="en-US" b="1" dirty="0" smtClean="0">
                <a:solidFill>
                  <a:srgbClr val="FF0000"/>
                </a:solidFill>
              </a:rPr>
              <a:t>multiple buildings</a:t>
            </a:r>
            <a:r>
              <a:rPr lang="en-US" b="1" dirty="0">
                <a:solidFill>
                  <a:srgbClr val="FF0000"/>
                </a:solidFill>
              </a:rPr>
              <a:t>. A district has the following two choices when reporting a Staff Employment (CK) Record for </a:t>
            </a:r>
            <a:r>
              <a:rPr lang="en-US" b="1" dirty="0" smtClean="0">
                <a:solidFill>
                  <a:srgbClr val="FF0000"/>
                </a:solidFill>
              </a:rPr>
              <a:t>an educator </a:t>
            </a:r>
            <a:r>
              <a:rPr lang="en-US" b="1" dirty="0">
                <a:solidFill>
                  <a:srgbClr val="FF0000"/>
                </a:solidFill>
              </a:rPr>
              <a:t>who has changed buildings within the school year.</a:t>
            </a:r>
          </a:p>
          <a:p>
            <a:r>
              <a:rPr lang="en-US" dirty="0">
                <a:solidFill>
                  <a:srgbClr val="00B0F0"/>
                </a:solidFill>
              </a:rPr>
              <a:t>Pay Elements and FTE. When the a teacher or Building </a:t>
            </a:r>
            <a:r>
              <a:rPr lang="en-US" dirty="0" smtClean="0">
                <a:solidFill>
                  <a:srgbClr val="00B0F0"/>
                </a:solidFill>
              </a:rPr>
              <a:t>Manager principal </a:t>
            </a:r>
            <a:r>
              <a:rPr lang="en-US" dirty="0">
                <a:solidFill>
                  <a:srgbClr val="00B0F0"/>
                </a:solidFill>
              </a:rPr>
              <a:t>has the same position in multiple buildings within the district during the year—whether that situation arises from working in multiple buildings concurrently or from moving buildings midyears</a:t>
            </a:r>
            <a:r>
              <a:rPr lang="en-US" dirty="0" smtClean="0">
                <a:solidFill>
                  <a:srgbClr val="00B0F0"/>
                </a:solidFill>
              </a:rPr>
              <a:t>—</a:t>
            </a:r>
          </a:p>
          <a:p>
            <a:r>
              <a:rPr lang="en-US" dirty="0"/>
              <a:t>the Local Contract Code Element is required to be unique on each Staff Employment (CK) Record. In this case, the Position FTE Element on each record represents the proportion of time spent in that building, as related to the total FTE for the position. The Scheduled Work Days Element should be the same for each employment record. If the Pay Type Element is annual, the Pay Amount/Rate Element represents the Position FTE Element times the Total Annual Salary Element for the position. If the Pay Type Element is an hourly rate, the Pay Amount/Rate Element is to be reported the same for each Staff Employment (CK) Record</a:t>
            </a:r>
            <a:endParaRPr lang="en-US" b="1" dirty="0" smtClean="0">
              <a:solidFill>
                <a:srgbClr val="00B0F0"/>
              </a:solidFill>
            </a:endParaRPr>
          </a:p>
        </p:txBody>
      </p:sp>
      <p:sp>
        <p:nvSpPr>
          <p:cNvPr id="5" name="Slide Number Placeholder 4"/>
          <p:cNvSpPr>
            <a:spLocks noGrp="1"/>
          </p:cNvSpPr>
          <p:nvPr>
            <p:ph type="sldNum" sz="quarter" idx="12"/>
          </p:nvPr>
        </p:nvSpPr>
        <p:spPr>
          <a:xfrm>
            <a:off x="623220" y="5550733"/>
            <a:ext cx="493403" cy="365125"/>
          </a:xfrm>
        </p:spPr>
        <p:txBody>
          <a:bodyPr/>
          <a:lstStyle/>
          <a:p>
            <a:r>
              <a:rPr lang="en-US" dirty="0" smtClean="0">
                <a:solidFill>
                  <a:schemeClr val="bg1"/>
                </a:solidFill>
              </a:rPr>
              <a:t>23</a:t>
            </a:r>
            <a:endParaRPr lang="en-US" dirty="0">
              <a:solidFill>
                <a:schemeClr val="bg1"/>
              </a:solidFill>
            </a:endParaRPr>
          </a:p>
        </p:txBody>
      </p:sp>
    </p:spTree>
    <p:extLst>
      <p:ext uri="{BB962C8B-B14F-4D97-AF65-F5344CB8AC3E}">
        <p14:creationId xmlns:p14="http://schemas.microsoft.com/office/powerpoint/2010/main" val="1690032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1533525" y="2101949"/>
            <a:ext cx="9605325" cy="4524315"/>
          </a:xfrm>
          <a:prstGeom prst="rect">
            <a:avLst/>
          </a:prstGeom>
          <a:noFill/>
        </p:spPr>
        <p:txBody>
          <a:bodyPr wrap="square" rtlCol="0">
            <a:spAutoFit/>
          </a:bodyPr>
          <a:lstStyle/>
          <a:p>
            <a:r>
              <a:rPr lang="en-US" b="1" dirty="0" smtClean="0">
                <a:solidFill>
                  <a:srgbClr val="FF0000"/>
                </a:solidFill>
              </a:rPr>
              <a:t>Change 24-17 Review and revise EMIS Manual Chapter 3 </a:t>
            </a:r>
            <a:r>
              <a:rPr lang="en-US" b="1" u="sng" dirty="0">
                <a:solidFill>
                  <a:srgbClr val="FF0000"/>
                </a:solidFill>
                <a:hlinkClick r:id="rId2"/>
              </a:rPr>
              <a:t>Section 3.4 Staff Employment (CK) </a:t>
            </a:r>
            <a:r>
              <a:rPr lang="en-US" b="1" u="sng" dirty="0" smtClean="0">
                <a:solidFill>
                  <a:srgbClr val="FF0000"/>
                </a:solidFill>
                <a:hlinkClick r:id="rId2"/>
              </a:rPr>
              <a:t>Record</a:t>
            </a:r>
            <a:endParaRPr lang="en-US" b="1" u="sng" dirty="0" smtClean="0">
              <a:solidFill>
                <a:srgbClr val="FF0000"/>
              </a:solidFill>
            </a:endParaRPr>
          </a:p>
          <a:p>
            <a:r>
              <a:rPr lang="en-US" b="1" u="sng" dirty="0">
                <a:solidFill>
                  <a:srgbClr val="00B0F0"/>
                </a:solidFill>
              </a:rPr>
              <a:t>Reporting Staff Separations. </a:t>
            </a:r>
            <a:endParaRPr lang="en-US" b="1" u="sng" dirty="0" smtClean="0">
              <a:solidFill>
                <a:srgbClr val="00B0F0"/>
              </a:solidFill>
            </a:endParaRPr>
          </a:p>
          <a:p>
            <a:r>
              <a:rPr lang="en-US" dirty="0" smtClean="0">
                <a:solidFill>
                  <a:srgbClr val="00B0F0"/>
                </a:solidFill>
              </a:rPr>
              <a:t>When </a:t>
            </a:r>
            <a:r>
              <a:rPr lang="en-US" dirty="0">
                <a:solidFill>
                  <a:srgbClr val="00B0F0"/>
                </a:solidFill>
              </a:rPr>
              <a:t>a staff member separates from a position, the district should report that separation by reporting the appropriate Position Separation Reason and Position Separation Date. These elements are required reporting when a staff member leaves a position even if the staff member is remaining in the district. Do not report these separated positions in subsequent years. When reporting a separation in the school year in which it occurs, the Position Status should not be changed to option U. See the Position Status reporting instructions for more information. </a:t>
            </a:r>
            <a:endParaRPr lang="en-US" dirty="0" smtClean="0">
              <a:solidFill>
                <a:srgbClr val="00B0F0"/>
              </a:solidFill>
            </a:endParaRPr>
          </a:p>
          <a:p>
            <a:r>
              <a:rPr lang="en-US" b="1" u="sng" dirty="0" smtClean="0">
                <a:solidFill>
                  <a:srgbClr val="00B0F0"/>
                </a:solidFill>
              </a:rPr>
              <a:t>Grade Level High and Low </a:t>
            </a:r>
          </a:p>
          <a:p>
            <a:r>
              <a:rPr lang="en-US" dirty="0" smtClean="0">
                <a:solidFill>
                  <a:srgbClr val="00B0F0"/>
                </a:solidFill>
              </a:rPr>
              <a:t>	Removing the requirement to report grade level High and low.</a:t>
            </a:r>
          </a:p>
          <a:p>
            <a:r>
              <a:rPr lang="en-US" b="1" u="sng" dirty="0" smtClean="0">
                <a:solidFill>
                  <a:srgbClr val="00B0F0"/>
                </a:solidFill>
              </a:rPr>
              <a:t>Extended Service Element </a:t>
            </a:r>
          </a:p>
          <a:p>
            <a:r>
              <a:rPr lang="en-US" dirty="0">
                <a:solidFill>
                  <a:srgbClr val="00B0F0"/>
                </a:solidFill>
              </a:rPr>
              <a:t>	</a:t>
            </a:r>
            <a:r>
              <a:rPr lang="en-US" dirty="0" smtClean="0">
                <a:solidFill>
                  <a:srgbClr val="00B0F0"/>
                </a:solidFill>
              </a:rPr>
              <a:t>Remove requirement to report extended service days</a:t>
            </a:r>
          </a:p>
          <a:p>
            <a:r>
              <a:rPr lang="en-US" b="1" u="sng" dirty="0" smtClean="0">
                <a:solidFill>
                  <a:srgbClr val="00B0F0"/>
                </a:solidFill>
              </a:rPr>
              <a:t>ESP reporting </a:t>
            </a:r>
          </a:p>
          <a:p>
            <a:r>
              <a:rPr lang="en-US" dirty="0" smtClean="0">
                <a:solidFill>
                  <a:srgbClr val="00B0F0"/>
                </a:solidFill>
              </a:rPr>
              <a:t>	Removed ESP reporting </a:t>
            </a:r>
          </a:p>
          <a:p>
            <a:endParaRPr lang="en-US" dirty="0">
              <a:solidFill>
                <a:srgbClr val="00B0F0"/>
              </a:solidFill>
            </a:endParaRPr>
          </a:p>
        </p:txBody>
      </p:sp>
      <p:sp>
        <p:nvSpPr>
          <p:cNvPr id="5" name="Slide Number Placeholder 4"/>
          <p:cNvSpPr>
            <a:spLocks noGrp="1"/>
          </p:cNvSpPr>
          <p:nvPr>
            <p:ph type="sldNum" sz="quarter" idx="12"/>
          </p:nvPr>
        </p:nvSpPr>
        <p:spPr>
          <a:xfrm>
            <a:off x="640804" y="5559525"/>
            <a:ext cx="440649" cy="365125"/>
          </a:xfrm>
        </p:spPr>
        <p:txBody>
          <a:bodyPr/>
          <a:lstStyle/>
          <a:p>
            <a:r>
              <a:rPr lang="en-US" dirty="0" smtClean="0">
                <a:solidFill>
                  <a:schemeClr val="bg1"/>
                </a:solidFill>
              </a:rPr>
              <a:t>24</a:t>
            </a:r>
            <a:endParaRPr lang="en-US" dirty="0">
              <a:solidFill>
                <a:schemeClr val="bg1"/>
              </a:solidFill>
            </a:endParaRPr>
          </a:p>
        </p:txBody>
      </p:sp>
    </p:spTree>
    <p:extLst>
      <p:ext uri="{BB962C8B-B14F-4D97-AF65-F5344CB8AC3E}">
        <p14:creationId xmlns:p14="http://schemas.microsoft.com/office/powerpoint/2010/main" val="206606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1533525" y="2101949"/>
            <a:ext cx="9605325" cy="4524315"/>
          </a:xfrm>
          <a:prstGeom prst="rect">
            <a:avLst/>
          </a:prstGeom>
          <a:noFill/>
        </p:spPr>
        <p:txBody>
          <a:bodyPr wrap="square" rtlCol="0">
            <a:spAutoFit/>
          </a:bodyPr>
          <a:lstStyle/>
          <a:p>
            <a:r>
              <a:rPr lang="en-US" b="1" dirty="0" smtClean="0">
                <a:solidFill>
                  <a:srgbClr val="FF0000"/>
                </a:solidFill>
              </a:rPr>
              <a:t>Change 24-17 Review and revise EMIS Manual Chapter 3 </a:t>
            </a:r>
            <a:r>
              <a:rPr lang="en-US" b="1" u="sng" dirty="0">
                <a:solidFill>
                  <a:srgbClr val="FF0000"/>
                </a:solidFill>
                <a:hlinkClick r:id="rId2"/>
              </a:rPr>
              <a:t>Section 3.4 Staff Employment (CK) </a:t>
            </a:r>
            <a:r>
              <a:rPr lang="en-US" b="1" u="sng" dirty="0" smtClean="0">
                <a:solidFill>
                  <a:srgbClr val="FF0000"/>
                </a:solidFill>
                <a:hlinkClick r:id="rId2"/>
              </a:rPr>
              <a:t>Record</a:t>
            </a:r>
            <a:endParaRPr lang="en-US" b="1" u="sng" dirty="0" smtClean="0">
              <a:solidFill>
                <a:srgbClr val="FF0000"/>
              </a:solidFill>
            </a:endParaRPr>
          </a:p>
          <a:p>
            <a:r>
              <a:rPr lang="en-US" b="1" u="sng" dirty="0" smtClean="0">
                <a:solidFill>
                  <a:srgbClr val="00B0F0"/>
                </a:solidFill>
              </a:rPr>
              <a:t>Position Status Element</a:t>
            </a:r>
          </a:p>
          <a:p>
            <a:r>
              <a:rPr lang="en-US" dirty="0">
                <a:solidFill>
                  <a:srgbClr val="00B0F0"/>
                </a:solidFill>
              </a:rPr>
              <a:t>Valid Options</a:t>
            </a:r>
          </a:p>
          <a:p>
            <a:r>
              <a:rPr lang="en-US" dirty="0">
                <a:solidFill>
                  <a:srgbClr val="00B0F0"/>
                </a:solidFill>
              </a:rPr>
              <a:t>C </a:t>
            </a:r>
            <a:r>
              <a:rPr lang="en-US" dirty="0" smtClean="0">
                <a:solidFill>
                  <a:srgbClr val="00B0F0"/>
                </a:solidFill>
              </a:rPr>
              <a:t>	Current </a:t>
            </a:r>
            <a:r>
              <a:rPr lang="en-US" dirty="0">
                <a:solidFill>
                  <a:srgbClr val="00B0F0"/>
                </a:solidFill>
              </a:rPr>
              <a:t>position in the </a:t>
            </a:r>
            <a:r>
              <a:rPr lang="en-US" dirty="0" smtClean="0">
                <a:solidFill>
                  <a:srgbClr val="00B0F0"/>
                </a:solidFill>
              </a:rPr>
              <a:t>district</a:t>
            </a:r>
          </a:p>
          <a:p>
            <a:r>
              <a:rPr lang="en-US" dirty="0">
                <a:solidFill>
                  <a:srgbClr val="00B0F0"/>
                </a:solidFill>
              </a:rPr>
              <a:t>	</a:t>
            </a:r>
            <a:r>
              <a:rPr lang="en-US" dirty="0"/>
              <a:t>C – Current position in the district. All current staff members should be reported with at least one </a:t>
            </a:r>
            <a:r>
              <a:rPr lang="en-US" dirty="0" smtClean="0"/>
              <a:t>	CK </a:t>
            </a:r>
            <a:r>
              <a:rPr lang="en-US" dirty="0"/>
              <a:t>Record with a Position Status of C. When someone leaves a position during the school year, the </a:t>
            </a:r>
            <a:r>
              <a:rPr lang="en-US" dirty="0" smtClean="0"/>
              <a:t>	Separation </a:t>
            </a:r>
            <a:r>
              <a:rPr lang="en-US" dirty="0"/>
              <a:t>Date and Separation Reason should be updated on the relevant CK Record(s). The </a:t>
            </a:r>
            <a:r>
              <a:rPr lang="en-US" dirty="0" smtClean="0"/>
              <a:t>	Position </a:t>
            </a:r>
            <a:r>
              <a:rPr lang="en-US" dirty="0"/>
              <a:t>Status should remain “C”.</a:t>
            </a:r>
            <a:endParaRPr lang="en-US" dirty="0">
              <a:solidFill>
                <a:srgbClr val="00B0F0"/>
              </a:solidFill>
            </a:endParaRPr>
          </a:p>
          <a:p>
            <a:r>
              <a:rPr lang="en-US" dirty="0">
                <a:solidFill>
                  <a:srgbClr val="00B0F0"/>
                </a:solidFill>
              </a:rPr>
              <a:t>A </a:t>
            </a:r>
            <a:r>
              <a:rPr lang="en-US" dirty="0" smtClean="0">
                <a:solidFill>
                  <a:srgbClr val="00B0F0"/>
                </a:solidFill>
              </a:rPr>
              <a:t>	Contracted </a:t>
            </a:r>
            <a:r>
              <a:rPr lang="en-US" dirty="0">
                <a:solidFill>
                  <a:srgbClr val="00B0F0"/>
                </a:solidFill>
              </a:rPr>
              <a:t>personnel - Agency</a:t>
            </a:r>
          </a:p>
          <a:p>
            <a:r>
              <a:rPr lang="en-US" dirty="0" smtClean="0">
                <a:solidFill>
                  <a:srgbClr val="00B0F0"/>
                </a:solidFill>
              </a:rPr>
              <a:t>	When </a:t>
            </a:r>
            <a:r>
              <a:rPr lang="en-US" dirty="0">
                <a:solidFill>
                  <a:srgbClr val="00B0F0"/>
                </a:solidFill>
              </a:rPr>
              <a:t>the resident/educating district is contracting with a non-EMIS </a:t>
            </a:r>
            <a:r>
              <a:rPr lang="en-US" dirty="0" smtClean="0">
                <a:solidFill>
                  <a:srgbClr val="00B0F0"/>
                </a:solidFill>
              </a:rPr>
              <a:t>reporting agency </a:t>
            </a:r>
            <a:r>
              <a:rPr lang="en-US" dirty="0">
                <a:solidFill>
                  <a:srgbClr val="00B0F0"/>
                </a:solidFill>
              </a:rPr>
              <a:t>(not an </a:t>
            </a:r>
            <a:r>
              <a:rPr lang="en-US" dirty="0" smtClean="0">
                <a:solidFill>
                  <a:srgbClr val="00B0F0"/>
                </a:solidFill>
              </a:rPr>
              <a:t>	individual</a:t>
            </a:r>
            <a:r>
              <a:rPr lang="en-US" dirty="0">
                <a:solidFill>
                  <a:srgbClr val="00B0F0"/>
                </a:solidFill>
              </a:rPr>
              <a:t>) for staff to provide services or teach a course.</a:t>
            </a:r>
          </a:p>
          <a:p>
            <a:r>
              <a:rPr lang="en-US" dirty="0">
                <a:solidFill>
                  <a:srgbClr val="00B0F0"/>
                </a:solidFill>
              </a:rPr>
              <a:t>I </a:t>
            </a:r>
            <a:r>
              <a:rPr lang="en-US" dirty="0" smtClean="0">
                <a:solidFill>
                  <a:srgbClr val="00B0F0"/>
                </a:solidFill>
              </a:rPr>
              <a:t>	Contracted </a:t>
            </a:r>
            <a:r>
              <a:rPr lang="en-US" dirty="0">
                <a:solidFill>
                  <a:srgbClr val="00B0F0"/>
                </a:solidFill>
              </a:rPr>
              <a:t>personnel - Individual</a:t>
            </a:r>
          </a:p>
          <a:p>
            <a:r>
              <a:rPr lang="en-US" dirty="0" smtClean="0">
                <a:solidFill>
                  <a:srgbClr val="00B0F0"/>
                </a:solidFill>
              </a:rPr>
              <a:t>	When </a:t>
            </a:r>
            <a:r>
              <a:rPr lang="en-US" dirty="0">
                <a:solidFill>
                  <a:srgbClr val="00B0F0"/>
                </a:solidFill>
              </a:rPr>
              <a:t>the resident/educating district is contracting with a non-EMIS reporting individual (not an </a:t>
            </a:r>
            <a:r>
              <a:rPr lang="en-US" dirty="0" smtClean="0">
                <a:solidFill>
                  <a:srgbClr val="00B0F0"/>
                </a:solidFill>
              </a:rPr>
              <a:t>	agency</a:t>
            </a:r>
            <a:r>
              <a:rPr lang="en-US" dirty="0">
                <a:solidFill>
                  <a:srgbClr val="00B0F0"/>
                </a:solidFill>
              </a:rPr>
              <a:t>) to provide services or teach a course.</a:t>
            </a:r>
          </a:p>
          <a:p>
            <a:endParaRPr lang="en-US" dirty="0">
              <a:solidFill>
                <a:srgbClr val="00B0F0"/>
              </a:solidFill>
            </a:endParaRPr>
          </a:p>
        </p:txBody>
      </p:sp>
      <p:sp>
        <p:nvSpPr>
          <p:cNvPr id="5" name="Slide Number Placeholder 4"/>
          <p:cNvSpPr>
            <a:spLocks noGrp="1"/>
          </p:cNvSpPr>
          <p:nvPr>
            <p:ph type="sldNum" sz="quarter" idx="12"/>
          </p:nvPr>
        </p:nvSpPr>
        <p:spPr>
          <a:xfrm>
            <a:off x="596845" y="5550733"/>
            <a:ext cx="405480" cy="365125"/>
          </a:xfrm>
        </p:spPr>
        <p:txBody>
          <a:bodyPr/>
          <a:lstStyle/>
          <a:p>
            <a:r>
              <a:rPr lang="en-US" dirty="0" smtClean="0">
                <a:solidFill>
                  <a:schemeClr val="bg1"/>
                </a:solidFill>
              </a:rPr>
              <a:t>25</a:t>
            </a:r>
            <a:endParaRPr lang="en-US" dirty="0">
              <a:solidFill>
                <a:schemeClr val="bg1"/>
              </a:solidFill>
            </a:endParaRPr>
          </a:p>
        </p:txBody>
      </p:sp>
    </p:spTree>
    <p:extLst>
      <p:ext uri="{BB962C8B-B14F-4D97-AF65-F5344CB8AC3E}">
        <p14:creationId xmlns:p14="http://schemas.microsoft.com/office/powerpoint/2010/main" val="2623337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1533525" y="2101949"/>
            <a:ext cx="9605325" cy="3693319"/>
          </a:xfrm>
          <a:prstGeom prst="rect">
            <a:avLst/>
          </a:prstGeom>
          <a:noFill/>
        </p:spPr>
        <p:txBody>
          <a:bodyPr wrap="square" rtlCol="0">
            <a:spAutoFit/>
          </a:bodyPr>
          <a:lstStyle/>
          <a:p>
            <a:r>
              <a:rPr lang="en-US" b="1" dirty="0" smtClean="0">
                <a:solidFill>
                  <a:srgbClr val="FF0000"/>
                </a:solidFill>
              </a:rPr>
              <a:t>Change 24-17 Review and revise EMIS Manual Chapter 3 </a:t>
            </a:r>
            <a:r>
              <a:rPr lang="en-US" b="1" u="sng" dirty="0">
                <a:solidFill>
                  <a:srgbClr val="FF0000"/>
                </a:solidFill>
                <a:hlinkClick r:id="rId2"/>
              </a:rPr>
              <a:t>Section 3.4 Staff Employment (CK) </a:t>
            </a:r>
            <a:r>
              <a:rPr lang="en-US" b="1" u="sng" dirty="0" smtClean="0">
                <a:solidFill>
                  <a:srgbClr val="FF0000"/>
                </a:solidFill>
                <a:hlinkClick r:id="rId2"/>
              </a:rPr>
              <a:t>Record</a:t>
            </a:r>
            <a:endParaRPr lang="en-US" b="1" u="sng" dirty="0" smtClean="0">
              <a:solidFill>
                <a:srgbClr val="FF0000"/>
              </a:solidFill>
            </a:endParaRPr>
          </a:p>
          <a:p>
            <a:r>
              <a:rPr lang="en-US" b="1" u="sng" dirty="0" smtClean="0">
                <a:solidFill>
                  <a:srgbClr val="00B0F0"/>
                </a:solidFill>
              </a:rPr>
              <a:t>Position Status Element</a:t>
            </a:r>
          </a:p>
          <a:p>
            <a:r>
              <a:rPr lang="en-US" dirty="0">
                <a:solidFill>
                  <a:srgbClr val="00B0F0"/>
                </a:solidFill>
              </a:rPr>
              <a:t>Valid </a:t>
            </a:r>
            <a:r>
              <a:rPr lang="en-US" dirty="0" smtClean="0">
                <a:solidFill>
                  <a:srgbClr val="00B0F0"/>
                </a:solidFill>
              </a:rPr>
              <a:t>Options</a:t>
            </a:r>
          </a:p>
          <a:p>
            <a:r>
              <a:rPr lang="en-US" dirty="0">
                <a:solidFill>
                  <a:srgbClr val="00B0F0"/>
                </a:solidFill>
              </a:rPr>
              <a:t>P 	Leave of absence</a:t>
            </a:r>
          </a:p>
          <a:p>
            <a:r>
              <a:rPr lang="en-US" dirty="0">
                <a:solidFill>
                  <a:srgbClr val="00B0F0"/>
                </a:solidFill>
              </a:rPr>
              <a:t>	The individual was employed by the current district during the previous year but</a:t>
            </a:r>
          </a:p>
          <a:p>
            <a:r>
              <a:rPr lang="en-US" dirty="0">
                <a:solidFill>
                  <a:srgbClr val="00B0F0"/>
                </a:solidFill>
              </a:rPr>
              <a:t>	was granted a leave of absence. It does not matter if the employee is being paid</a:t>
            </a:r>
          </a:p>
          <a:p>
            <a:r>
              <a:rPr lang="en-US" dirty="0">
                <a:solidFill>
                  <a:srgbClr val="00B0F0"/>
                </a:solidFill>
              </a:rPr>
              <a:t>	while on leave.</a:t>
            </a:r>
          </a:p>
          <a:p>
            <a:r>
              <a:rPr lang="en-US" dirty="0">
                <a:solidFill>
                  <a:srgbClr val="00B0F0"/>
                </a:solidFill>
              </a:rPr>
              <a:t>	</a:t>
            </a:r>
            <a:r>
              <a:rPr lang="en-US" dirty="0"/>
              <a:t>P – Leaves of Absence. If a staff member has any attendance to report for a school year before </a:t>
            </a:r>
            <a:r>
              <a:rPr lang="en-US" dirty="0" smtClean="0"/>
              <a:t>	going </a:t>
            </a:r>
            <a:r>
              <a:rPr lang="en-US" dirty="0"/>
              <a:t>on a leave of absence, then do not update the Position Status in the first year of leave. If the </a:t>
            </a:r>
            <a:r>
              <a:rPr lang="en-US" dirty="0" smtClean="0"/>
              <a:t>	staff </a:t>
            </a:r>
            <a:r>
              <a:rPr lang="en-US" dirty="0"/>
              <a:t>member’s leave extends into a second year, then report Position Status option P beginning in </a:t>
            </a:r>
            <a:r>
              <a:rPr lang="en-US" dirty="0" smtClean="0"/>
              <a:t>	the </a:t>
            </a:r>
            <a:r>
              <a:rPr lang="en-US" dirty="0"/>
              <a:t>second year of leave.</a:t>
            </a:r>
            <a:endParaRPr lang="en-US" dirty="0">
              <a:solidFill>
                <a:srgbClr val="00B0F0"/>
              </a:solidFill>
            </a:endParaRPr>
          </a:p>
          <a:p>
            <a:r>
              <a:rPr lang="en-US" dirty="0">
                <a:solidFill>
                  <a:srgbClr val="00B0F0"/>
                </a:solidFill>
              </a:rPr>
              <a:t>U 	No longer employed by district in this position 	</a:t>
            </a:r>
          </a:p>
        </p:txBody>
      </p:sp>
      <p:sp>
        <p:nvSpPr>
          <p:cNvPr id="5" name="Slide Number Placeholder 4"/>
          <p:cNvSpPr>
            <a:spLocks noGrp="1"/>
          </p:cNvSpPr>
          <p:nvPr>
            <p:ph type="sldNum" sz="quarter" idx="12"/>
          </p:nvPr>
        </p:nvSpPr>
        <p:spPr>
          <a:xfrm>
            <a:off x="579258" y="5550733"/>
            <a:ext cx="440649" cy="365125"/>
          </a:xfrm>
        </p:spPr>
        <p:txBody>
          <a:bodyPr/>
          <a:lstStyle/>
          <a:p>
            <a:r>
              <a:rPr lang="en-US" dirty="0" smtClean="0">
                <a:solidFill>
                  <a:schemeClr val="bg1"/>
                </a:solidFill>
              </a:rPr>
              <a:t>26</a:t>
            </a:r>
            <a:endParaRPr lang="en-US" dirty="0">
              <a:solidFill>
                <a:schemeClr val="bg1"/>
              </a:solidFill>
            </a:endParaRPr>
          </a:p>
        </p:txBody>
      </p:sp>
    </p:spTree>
    <p:extLst>
      <p:ext uri="{BB962C8B-B14F-4D97-AF65-F5344CB8AC3E}">
        <p14:creationId xmlns:p14="http://schemas.microsoft.com/office/powerpoint/2010/main" val="110153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748145" y="2101949"/>
            <a:ext cx="10390705" cy="4616648"/>
          </a:xfrm>
          <a:prstGeom prst="rect">
            <a:avLst/>
          </a:prstGeom>
          <a:noFill/>
        </p:spPr>
        <p:txBody>
          <a:bodyPr wrap="square" rtlCol="0">
            <a:spAutoFit/>
          </a:bodyPr>
          <a:lstStyle/>
          <a:p>
            <a:r>
              <a:rPr lang="en-US" b="1" dirty="0" smtClean="0">
                <a:solidFill>
                  <a:srgbClr val="FF0000"/>
                </a:solidFill>
              </a:rPr>
              <a:t>Change 24-17 Review and revise EMIS Manual Chapter 3 </a:t>
            </a:r>
            <a:r>
              <a:rPr lang="en-US" b="1" dirty="0">
                <a:hlinkClick r:id="rId2"/>
              </a:rPr>
              <a:t>Section 3.6 Contractor Only Staff (CC) Record</a:t>
            </a:r>
            <a:endParaRPr lang="en-US" b="1" dirty="0"/>
          </a:p>
          <a:p>
            <a:r>
              <a:rPr lang="en-US" b="1" u="sng" dirty="0" smtClean="0"/>
              <a:t>Position Fund Source Element</a:t>
            </a:r>
          </a:p>
          <a:p>
            <a:r>
              <a:rPr lang="en-US" sz="1600" dirty="0" smtClean="0">
                <a:solidFill>
                  <a:srgbClr val="00B0F0"/>
                </a:solidFill>
              </a:rPr>
              <a:t>	Valid </a:t>
            </a:r>
            <a:r>
              <a:rPr lang="en-US" sz="1600" dirty="0">
                <a:solidFill>
                  <a:srgbClr val="00B0F0"/>
                </a:solidFill>
              </a:rPr>
              <a:t>Options</a:t>
            </a:r>
          </a:p>
          <a:p>
            <a:r>
              <a:rPr lang="en-US" sz="1600" dirty="0" smtClean="0">
                <a:solidFill>
                  <a:srgbClr val="00B0F0"/>
                </a:solidFill>
              </a:rPr>
              <a:t>		</a:t>
            </a:r>
            <a:r>
              <a:rPr lang="en-US" sz="1600" dirty="0" smtClean="0"/>
              <a:t>A </a:t>
            </a:r>
            <a:r>
              <a:rPr lang="en-US" sz="1600" dirty="0"/>
              <a:t>State Auxiliary Funds</a:t>
            </a:r>
          </a:p>
          <a:p>
            <a:r>
              <a:rPr lang="en-US" sz="1600" dirty="0" smtClean="0"/>
              <a:t>		B </a:t>
            </a:r>
            <a:r>
              <a:rPr lang="en-US" sz="1600" dirty="0"/>
              <a:t>State Funds Other</a:t>
            </a:r>
          </a:p>
          <a:p>
            <a:r>
              <a:rPr lang="en-US" sz="1600" dirty="0" smtClean="0"/>
              <a:t>		F </a:t>
            </a:r>
            <a:r>
              <a:rPr lang="en-US" sz="1600" dirty="0"/>
              <a:t>Federal Special Education Part-B IDEA Grant (School-age) [formerly VI-B]</a:t>
            </a:r>
          </a:p>
          <a:p>
            <a:r>
              <a:rPr lang="en-US" sz="1600" dirty="0" smtClean="0"/>
              <a:t>		G </a:t>
            </a:r>
            <a:r>
              <a:rPr lang="en-US" sz="1600" dirty="0"/>
              <a:t>Federal Title I Funds</a:t>
            </a:r>
          </a:p>
          <a:p>
            <a:r>
              <a:rPr lang="en-US" sz="1600" dirty="0" smtClean="0">
                <a:solidFill>
                  <a:srgbClr val="00B0F0"/>
                </a:solidFill>
              </a:rPr>
              <a:t>		</a:t>
            </a:r>
            <a:r>
              <a:rPr lang="en-US" sz="1600" dirty="0" smtClean="0"/>
              <a:t>I</a:t>
            </a:r>
            <a:r>
              <a:rPr lang="en-US" sz="1600" dirty="0" smtClean="0">
                <a:solidFill>
                  <a:srgbClr val="00B0F0"/>
                </a:solidFill>
              </a:rPr>
              <a:t> </a:t>
            </a:r>
            <a:r>
              <a:rPr lang="en-US" sz="1600" dirty="0">
                <a:solidFill>
                  <a:srgbClr val="00B0F0"/>
                </a:solidFill>
              </a:rPr>
              <a:t>Disadvantaged Pupil Impact Aid (</a:t>
            </a:r>
            <a:r>
              <a:rPr lang="en-US" sz="1600" strike="sngStrike" dirty="0">
                <a:solidFill>
                  <a:srgbClr val="FF0000"/>
                </a:solidFill>
              </a:rPr>
              <a:t>DPIA)State Poverty-Based Assistance Funds</a:t>
            </a:r>
          </a:p>
          <a:p>
            <a:r>
              <a:rPr lang="en-US" sz="1600" dirty="0" smtClean="0">
                <a:solidFill>
                  <a:srgbClr val="00B0F0"/>
                </a:solidFill>
              </a:rPr>
              <a:t>		</a:t>
            </a:r>
            <a:r>
              <a:rPr lang="en-US" sz="1600" strike="sngStrike" dirty="0" smtClean="0">
                <a:solidFill>
                  <a:srgbClr val="FF0000"/>
                </a:solidFill>
              </a:rPr>
              <a:t>J </a:t>
            </a:r>
            <a:r>
              <a:rPr lang="en-US" sz="1600" strike="sngStrike" dirty="0">
                <a:solidFill>
                  <a:srgbClr val="FF0000"/>
                </a:solidFill>
              </a:rPr>
              <a:t>Federal Head Start Program Funds</a:t>
            </a:r>
          </a:p>
          <a:p>
            <a:r>
              <a:rPr lang="en-US" sz="1600" dirty="0" smtClean="0">
                <a:solidFill>
                  <a:srgbClr val="00B0F0"/>
                </a:solidFill>
              </a:rPr>
              <a:t>		</a:t>
            </a:r>
            <a:r>
              <a:rPr lang="en-US" sz="1600" dirty="0" smtClean="0"/>
              <a:t>L </a:t>
            </a:r>
            <a:r>
              <a:rPr lang="en-US" sz="1600" dirty="0"/>
              <a:t>Local/State Foundation Funds</a:t>
            </a:r>
          </a:p>
          <a:p>
            <a:r>
              <a:rPr lang="en-US" sz="1600" dirty="0" smtClean="0">
                <a:solidFill>
                  <a:srgbClr val="00B0F0"/>
                </a:solidFill>
              </a:rPr>
              <a:t>		</a:t>
            </a:r>
            <a:r>
              <a:rPr lang="en-US" sz="1600" dirty="0" smtClean="0"/>
              <a:t>N </a:t>
            </a:r>
            <a:r>
              <a:rPr lang="en-US" sz="1600" dirty="0"/>
              <a:t>TANF (Temporary Assistance to Needy Families)</a:t>
            </a:r>
          </a:p>
          <a:p>
            <a:r>
              <a:rPr lang="en-US" sz="1600" dirty="0" smtClean="0"/>
              <a:t>		O </a:t>
            </a:r>
            <a:r>
              <a:rPr lang="en-US" sz="1600" dirty="0"/>
              <a:t>Other Federal Funds</a:t>
            </a:r>
          </a:p>
          <a:p>
            <a:r>
              <a:rPr lang="en-US" sz="1600" dirty="0" smtClean="0">
                <a:solidFill>
                  <a:srgbClr val="00B0F0"/>
                </a:solidFill>
              </a:rPr>
              <a:t>		P </a:t>
            </a:r>
            <a:r>
              <a:rPr lang="en-US" sz="1600" strike="sngStrike" dirty="0">
                <a:solidFill>
                  <a:srgbClr val="FF0000"/>
                </a:solidFill>
              </a:rPr>
              <a:t>Federal Preschool </a:t>
            </a:r>
            <a:r>
              <a:rPr lang="en-US" sz="1600" dirty="0"/>
              <a:t>Special Education Part- B IDEA Federal Grant </a:t>
            </a:r>
            <a:r>
              <a:rPr lang="en-US" sz="1600" dirty="0">
                <a:solidFill>
                  <a:srgbClr val="00B0F0"/>
                </a:solidFill>
              </a:rPr>
              <a:t>Funds for preschool students with disabilities</a:t>
            </a:r>
          </a:p>
          <a:p>
            <a:r>
              <a:rPr lang="en-US" sz="1600" dirty="0" smtClean="0">
                <a:solidFill>
                  <a:srgbClr val="00B0F0"/>
                </a:solidFill>
              </a:rPr>
              <a:t>		</a:t>
            </a:r>
            <a:r>
              <a:rPr lang="en-US" sz="1600" dirty="0" smtClean="0"/>
              <a:t>S </a:t>
            </a:r>
            <a:r>
              <a:rPr lang="en-US" sz="1600" dirty="0"/>
              <a:t>State Funds </a:t>
            </a:r>
            <a:r>
              <a:rPr lang="en-US" sz="1600" dirty="0">
                <a:solidFill>
                  <a:srgbClr val="00B0F0"/>
                </a:solidFill>
              </a:rPr>
              <a:t>– Early Childhood Education Programs (formerly Public </a:t>
            </a:r>
            <a:r>
              <a:rPr lang="en-US" sz="1600" dirty="0" smtClean="0">
                <a:solidFill>
                  <a:srgbClr val="00B0F0"/>
                </a:solidFill>
              </a:rPr>
              <a:t>Preschool Programs</a:t>
            </a:r>
            <a:r>
              <a:rPr lang="en-US" sz="1600" dirty="0">
                <a:solidFill>
                  <a:srgbClr val="00B0F0"/>
                </a:solidFill>
              </a:rPr>
              <a:t>)</a:t>
            </a:r>
          </a:p>
          <a:p>
            <a:r>
              <a:rPr lang="en-US" sz="1600" dirty="0" smtClean="0">
                <a:solidFill>
                  <a:srgbClr val="00B0F0"/>
                </a:solidFill>
              </a:rPr>
              <a:t>		</a:t>
            </a:r>
            <a:r>
              <a:rPr lang="en-US" sz="1600" dirty="0" smtClean="0"/>
              <a:t>T </a:t>
            </a:r>
            <a:r>
              <a:rPr lang="en-US" sz="1600" dirty="0"/>
              <a:t>Private/Tuition</a:t>
            </a:r>
          </a:p>
          <a:p>
            <a:r>
              <a:rPr lang="en-US" sz="1600" dirty="0" smtClean="0">
                <a:solidFill>
                  <a:srgbClr val="00B0F0"/>
                </a:solidFill>
              </a:rPr>
              <a:t>		</a:t>
            </a:r>
            <a:r>
              <a:rPr lang="en-US" sz="1600" strike="sngStrike" dirty="0" smtClean="0">
                <a:solidFill>
                  <a:srgbClr val="FF0000"/>
                </a:solidFill>
              </a:rPr>
              <a:t>X </a:t>
            </a:r>
            <a:r>
              <a:rPr lang="en-US" sz="1600" strike="sngStrike" dirty="0">
                <a:solidFill>
                  <a:srgbClr val="FF0000"/>
                </a:solidFill>
              </a:rPr>
              <a:t>Federal Reading First Grant</a:t>
            </a:r>
          </a:p>
          <a:p>
            <a:r>
              <a:rPr lang="en-US" sz="1600" dirty="0" smtClean="0">
                <a:solidFill>
                  <a:srgbClr val="00B0F0"/>
                </a:solidFill>
              </a:rPr>
              <a:t>		Y </a:t>
            </a:r>
            <a:r>
              <a:rPr lang="en-US" sz="1600" dirty="0">
                <a:solidFill>
                  <a:srgbClr val="00B0F0"/>
                </a:solidFill>
              </a:rPr>
              <a:t>Title III</a:t>
            </a:r>
          </a:p>
          <a:p>
            <a:r>
              <a:rPr lang="en-US" dirty="0">
                <a:solidFill>
                  <a:srgbClr val="00B0F0"/>
                </a:solidFill>
              </a:rPr>
              <a:t>	</a:t>
            </a:r>
          </a:p>
        </p:txBody>
      </p:sp>
      <p:sp>
        <p:nvSpPr>
          <p:cNvPr id="5" name="Slide Number Placeholder 4"/>
          <p:cNvSpPr>
            <a:spLocks noGrp="1"/>
          </p:cNvSpPr>
          <p:nvPr>
            <p:ph type="sldNum" sz="quarter" idx="12"/>
          </p:nvPr>
        </p:nvSpPr>
        <p:spPr>
          <a:xfrm>
            <a:off x="483459" y="5533148"/>
            <a:ext cx="529371" cy="365125"/>
          </a:xfrm>
        </p:spPr>
        <p:txBody>
          <a:bodyPr/>
          <a:lstStyle/>
          <a:p>
            <a:r>
              <a:rPr lang="en-US" dirty="0" smtClean="0">
                <a:solidFill>
                  <a:schemeClr val="bg1"/>
                </a:solidFill>
              </a:rPr>
              <a:t>27</a:t>
            </a:r>
            <a:endParaRPr lang="en-US" dirty="0">
              <a:solidFill>
                <a:schemeClr val="bg1"/>
              </a:solidFill>
            </a:endParaRPr>
          </a:p>
        </p:txBody>
      </p:sp>
    </p:spTree>
    <p:extLst>
      <p:ext uri="{BB962C8B-B14F-4D97-AF65-F5344CB8AC3E}">
        <p14:creationId xmlns:p14="http://schemas.microsoft.com/office/powerpoint/2010/main" val="3047322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748145" y="2101949"/>
            <a:ext cx="10390705" cy="923330"/>
          </a:xfrm>
          <a:prstGeom prst="rect">
            <a:avLst/>
          </a:prstGeom>
          <a:noFill/>
        </p:spPr>
        <p:txBody>
          <a:bodyPr wrap="square" rtlCol="0">
            <a:spAutoFit/>
          </a:bodyPr>
          <a:lstStyle/>
          <a:p>
            <a:r>
              <a:rPr lang="en-US" b="1" dirty="0" smtClean="0">
                <a:solidFill>
                  <a:srgbClr val="FF0000"/>
                </a:solidFill>
              </a:rPr>
              <a:t>Change 24-18 </a:t>
            </a:r>
            <a:r>
              <a:rPr lang="en-US" b="1" dirty="0"/>
              <a:t>New Manual Section 5.1.1 Reporting Calendars Overview</a:t>
            </a:r>
          </a:p>
          <a:p>
            <a:r>
              <a:rPr lang="en-US" b="1" dirty="0" smtClean="0"/>
              <a:t>	See Hand out</a:t>
            </a:r>
            <a:endParaRPr lang="en-US" sz="1600" dirty="0">
              <a:solidFill>
                <a:srgbClr val="00B0F0"/>
              </a:solidFill>
            </a:endParaRPr>
          </a:p>
          <a:p>
            <a:r>
              <a:rPr lang="en-US" dirty="0">
                <a:solidFill>
                  <a:srgbClr val="00B0F0"/>
                </a:solidFill>
              </a:rPr>
              <a:t>	</a:t>
            </a:r>
          </a:p>
        </p:txBody>
      </p:sp>
      <p:sp>
        <p:nvSpPr>
          <p:cNvPr id="5" name="TextBox 4"/>
          <p:cNvSpPr txBox="1"/>
          <p:nvPr/>
        </p:nvSpPr>
        <p:spPr>
          <a:xfrm>
            <a:off x="748145" y="3100647"/>
            <a:ext cx="9343506" cy="4247317"/>
          </a:xfrm>
          <a:prstGeom prst="rect">
            <a:avLst/>
          </a:prstGeom>
          <a:noFill/>
        </p:spPr>
        <p:txBody>
          <a:bodyPr wrap="square" rtlCol="0">
            <a:spAutoFit/>
          </a:bodyPr>
          <a:lstStyle/>
          <a:p>
            <a:r>
              <a:rPr lang="en-US" b="1" dirty="0">
                <a:solidFill>
                  <a:srgbClr val="FF0000"/>
                </a:solidFill>
              </a:rPr>
              <a:t>Change </a:t>
            </a:r>
            <a:r>
              <a:rPr lang="en-US" b="1" dirty="0" smtClean="0">
                <a:solidFill>
                  <a:srgbClr val="FF0000"/>
                </a:solidFill>
              </a:rPr>
              <a:t>24-23 </a:t>
            </a:r>
            <a:r>
              <a:rPr lang="en-US" b="1" dirty="0"/>
              <a:t>Eliminate Student Transportation (FP) </a:t>
            </a:r>
            <a:r>
              <a:rPr lang="en-US" b="1" dirty="0" smtClean="0"/>
              <a:t>Record</a:t>
            </a:r>
          </a:p>
          <a:p>
            <a:r>
              <a:rPr lang="en-US" b="1" dirty="0"/>
              <a:t>	</a:t>
            </a:r>
            <a:r>
              <a:rPr lang="en-US" b="1" dirty="0" smtClean="0"/>
              <a:t>Transportation record for Community Schools no longer needs to be reported.</a:t>
            </a:r>
            <a:endParaRPr lang="en-US" b="1" dirty="0"/>
          </a:p>
          <a:p>
            <a:r>
              <a:rPr lang="en-US" b="1" dirty="0">
                <a:solidFill>
                  <a:srgbClr val="FF0000"/>
                </a:solidFill>
              </a:rPr>
              <a:t>Change </a:t>
            </a:r>
            <a:r>
              <a:rPr lang="en-US" b="1" dirty="0" smtClean="0">
                <a:solidFill>
                  <a:srgbClr val="FF0000"/>
                </a:solidFill>
              </a:rPr>
              <a:t>24-27 </a:t>
            </a:r>
            <a:r>
              <a:rPr lang="en-US" b="1" dirty="0"/>
              <a:t>All LEAs able to report student contact </a:t>
            </a:r>
            <a:r>
              <a:rPr lang="en-US" b="1" dirty="0" smtClean="0"/>
              <a:t>information</a:t>
            </a:r>
          </a:p>
          <a:p>
            <a:r>
              <a:rPr lang="en-US" b="1" dirty="0"/>
              <a:t>	</a:t>
            </a:r>
            <a:r>
              <a:rPr lang="en-US" dirty="0" smtClean="0"/>
              <a:t>This </a:t>
            </a:r>
            <a:r>
              <a:rPr lang="en-US" dirty="0"/>
              <a:t>change makes student contact information reportable by all LEAs. Though still only required </a:t>
            </a:r>
            <a:r>
              <a:rPr lang="en-US" dirty="0" smtClean="0"/>
              <a:t>	reporting </a:t>
            </a:r>
            <a:r>
              <a:rPr lang="en-US" dirty="0"/>
              <a:t>for community schools, the Student Contact (FF) Record and the Student Contact </a:t>
            </a:r>
            <a:r>
              <a:rPr lang="en-US" dirty="0" smtClean="0"/>
              <a:t>	Address </a:t>
            </a:r>
            <a:r>
              <a:rPr lang="en-US" dirty="0"/>
              <a:t>(FG) Record will now be reportable by all EMIS reporting entities. This reporting will be </a:t>
            </a:r>
            <a:r>
              <a:rPr lang="en-US" dirty="0" smtClean="0"/>
              <a:t>	used </a:t>
            </a:r>
            <a:r>
              <a:rPr lang="en-US" dirty="0"/>
              <a:t>with the new direct certification process for the National School Lunch Program, which may </a:t>
            </a:r>
            <a:r>
              <a:rPr lang="en-US" dirty="0" smtClean="0"/>
              <a:t>	result </a:t>
            </a:r>
            <a:r>
              <a:rPr lang="en-US" dirty="0"/>
              <a:t>in more students being identified as eligible without having to complete family income </a:t>
            </a:r>
            <a:r>
              <a:rPr lang="en-US" dirty="0" smtClean="0"/>
              <a:t>	verification </a:t>
            </a:r>
            <a:r>
              <a:rPr lang="en-US" dirty="0"/>
              <a:t>forms</a:t>
            </a:r>
            <a:r>
              <a:rPr lang="en-US" dirty="0" smtClean="0"/>
              <a:t>.</a:t>
            </a:r>
          </a:p>
          <a:p>
            <a:pPr marL="742950" lvl="1" indent="-285750">
              <a:buFont typeface="Arial" panose="020B0604020202020204" pitchFamily="34" charset="0"/>
              <a:buChar char="•"/>
            </a:pPr>
            <a:r>
              <a:rPr lang="en-US" b="1" dirty="0">
                <a:solidFill>
                  <a:srgbClr val="66CCFF"/>
                </a:solidFill>
              </a:rPr>
              <a:t>Other EMIS reporting entities that participate </a:t>
            </a:r>
            <a:r>
              <a:rPr lang="en-US" b="1" dirty="0" smtClean="0">
                <a:solidFill>
                  <a:srgbClr val="66CCFF"/>
                </a:solidFill>
              </a:rPr>
              <a:t>in the </a:t>
            </a:r>
            <a:r>
              <a:rPr lang="en-US" b="1" dirty="0">
                <a:solidFill>
                  <a:srgbClr val="66CCFF"/>
                </a:solidFill>
              </a:rPr>
              <a:t>National School Lunch Program are strongly encouraged to report the FF Record. This reporting allows</a:t>
            </a:r>
          </a:p>
          <a:p>
            <a:pPr marL="742950" lvl="1" indent="-285750">
              <a:buFont typeface="Arial" panose="020B0604020202020204" pitchFamily="34" charset="0"/>
              <a:buChar char="•"/>
            </a:pPr>
            <a:r>
              <a:rPr lang="en-US" b="1" dirty="0">
                <a:solidFill>
                  <a:srgbClr val="66CCFF"/>
                </a:solidFill>
              </a:rPr>
              <a:t>for a more effective and efficient completion of the direct certification process.</a:t>
            </a:r>
          </a:p>
          <a:p>
            <a:pPr marL="742950" lvl="1" indent="-285750">
              <a:buFont typeface="Arial" panose="020B0604020202020204" pitchFamily="34" charset="0"/>
              <a:buChar char="•"/>
            </a:pPr>
            <a:endParaRPr lang="en-US" b="1" dirty="0"/>
          </a:p>
          <a:p>
            <a:endParaRPr lang="en-US" b="1" dirty="0" smtClean="0">
              <a:solidFill>
                <a:srgbClr val="FF0000"/>
              </a:solidFill>
            </a:endParaRPr>
          </a:p>
          <a:p>
            <a:r>
              <a:rPr lang="en-US" dirty="0" smtClean="0"/>
              <a:t> </a:t>
            </a:r>
            <a:endParaRPr lang="en-US" dirty="0"/>
          </a:p>
        </p:txBody>
      </p:sp>
      <p:sp>
        <p:nvSpPr>
          <p:cNvPr id="6" name="Slide Number Placeholder 5"/>
          <p:cNvSpPr>
            <a:spLocks noGrp="1"/>
          </p:cNvSpPr>
          <p:nvPr>
            <p:ph type="sldNum" sz="quarter" idx="12"/>
          </p:nvPr>
        </p:nvSpPr>
        <p:spPr>
          <a:xfrm>
            <a:off x="532216" y="5533149"/>
            <a:ext cx="431857" cy="365125"/>
          </a:xfrm>
        </p:spPr>
        <p:txBody>
          <a:bodyPr/>
          <a:lstStyle/>
          <a:p>
            <a:r>
              <a:rPr lang="en-US" dirty="0" smtClean="0">
                <a:solidFill>
                  <a:schemeClr val="bg1"/>
                </a:solidFill>
              </a:rPr>
              <a:t>28</a:t>
            </a:r>
            <a:endParaRPr lang="en-US" dirty="0">
              <a:solidFill>
                <a:schemeClr val="bg1"/>
              </a:solidFill>
            </a:endParaRPr>
          </a:p>
        </p:txBody>
      </p:sp>
    </p:spTree>
    <p:extLst>
      <p:ext uri="{BB962C8B-B14F-4D97-AF65-F5344CB8AC3E}">
        <p14:creationId xmlns:p14="http://schemas.microsoft.com/office/powerpoint/2010/main" val="3421211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748145" y="2101949"/>
            <a:ext cx="10390705" cy="923330"/>
          </a:xfrm>
          <a:prstGeom prst="rect">
            <a:avLst/>
          </a:prstGeom>
          <a:noFill/>
        </p:spPr>
        <p:txBody>
          <a:bodyPr wrap="square" rtlCol="0">
            <a:spAutoFit/>
          </a:bodyPr>
          <a:lstStyle/>
          <a:p>
            <a:r>
              <a:rPr lang="en-US" b="1" dirty="0" smtClean="0">
                <a:solidFill>
                  <a:srgbClr val="FF0000"/>
                </a:solidFill>
              </a:rPr>
              <a:t>Change 24-29 </a:t>
            </a:r>
            <a:r>
              <a:rPr lang="en-US" b="1" dirty="0"/>
              <a:t>Remove District Testing Record</a:t>
            </a:r>
          </a:p>
          <a:p>
            <a:endParaRPr lang="en-US" b="1" dirty="0"/>
          </a:p>
          <a:p>
            <a:r>
              <a:rPr lang="en-US" dirty="0">
                <a:solidFill>
                  <a:srgbClr val="00B0F0"/>
                </a:solidFill>
              </a:rPr>
              <a:t>	</a:t>
            </a:r>
          </a:p>
        </p:txBody>
      </p:sp>
      <p:sp>
        <p:nvSpPr>
          <p:cNvPr id="5" name="TextBox 4"/>
          <p:cNvSpPr txBox="1"/>
          <p:nvPr/>
        </p:nvSpPr>
        <p:spPr>
          <a:xfrm>
            <a:off x="748145" y="3100647"/>
            <a:ext cx="9343506" cy="3139321"/>
          </a:xfrm>
          <a:prstGeom prst="rect">
            <a:avLst/>
          </a:prstGeom>
          <a:noFill/>
        </p:spPr>
        <p:txBody>
          <a:bodyPr wrap="square" rtlCol="0">
            <a:spAutoFit/>
          </a:bodyPr>
          <a:lstStyle/>
          <a:p>
            <a:r>
              <a:rPr lang="en-US" b="1" dirty="0">
                <a:solidFill>
                  <a:srgbClr val="FF0000"/>
                </a:solidFill>
              </a:rPr>
              <a:t>Change </a:t>
            </a:r>
            <a:r>
              <a:rPr lang="en-US" b="1" dirty="0" smtClean="0">
                <a:solidFill>
                  <a:srgbClr val="FF0000"/>
                </a:solidFill>
              </a:rPr>
              <a:t>24-31 </a:t>
            </a:r>
            <a:r>
              <a:rPr lang="en-US" b="1" dirty="0"/>
              <a:t>Clarify reporting of staff overrides</a:t>
            </a:r>
          </a:p>
          <a:p>
            <a:r>
              <a:rPr lang="en-US" b="1" dirty="0"/>
              <a:t>	</a:t>
            </a:r>
            <a:r>
              <a:rPr lang="en-US" dirty="0" smtClean="0"/>
              <a:t>This </a:t>
            </a:r>
            <a:r>
              <a:rPr lang="en-US" dirty="0"/>
              <a:t>change updates EMIS Manual Section 3.8 Staff Missing Override (CP) Record to clarify the </a:t>
            </a:r>
            <a:r>
              <a:rPr lang="en-US" dirty="0" smtClean="0"/>
              <a:t>	reporting </a:t>
            </a:r>
            <a:r>
              <a:rPr lang="en-US" dirty="0"/>
              <a:t>of staff overrides via the ITCs. </a:t>
            </a:r>
            <a:endParaRPr lang="en-US" dirty="0" smtClean="0"/>
          </a:p>
          <a:p>
            <a:pPr marL="742950" lvl="1" indent="-285750">
              <a:buFont typeface="Arial" panose="020B0604020202020204" pitchFamily="34" charset="0"/>
              <a:buChar char="•"/>
            </a:pPr>
            <a:r>
              <a:rPr lang="en-US" dirty="0"/>
              <a:t>Not all overrides needed for staff will be possible via reporting this record. For example, a staff member who</a:t>
            </a:r>
            <a:r>
              <a:rPr lang="en-US" dirty="0">
                <a:solidFill>
                  <a:srgbClr val="66CCFF"/>
                </a:solidFill>
              </a:rPr>
              <a:t> was reported in the prior year </a:t>
            </a:r>
            <a:r>
              <a:rPr lang="en-US" dirty="0" smtClean="0">
                <a:solidFill>
                  <a:srgbClr val="66CCFF"/>
                </a:solidFill>
              </a:rPr>
              <a:t>with a </a:t>
            </a:r>
            <a:r>
              <a:rPr lang="en-US" dirty="0">
                <a:solidFill>
                  <a:srgbClr val="66CCFF"/>
                </a:solidFill>
              </a:rPr>
              <a:t>local Z-ID and is being reported in the current year with a state credential </a:t>
            </a:r>
            <a:r>
              <a:rPr lang="en-US" dirty="0" smtClean="0">
                <a:solidFill>
                  <a:srgbClr val="66CCFF"/>
                </a:solidFill>
              </a:rPr>
              <a:t>ID will </a:t>
            </a:r>
            <a:r>
              <a:rPr lang="en-US" dirty="0">
                <a:solidFill>
                  <a:srgbClr val="66CCFF"/>
                </a:solidFill>
              </a:rPr>
              <a:t>still need an override to remove the Z-ID from the Missing Staff report, but that override must be requested via your ITC and the EMIS Helpdesk. </a:t>
            </a:r>
            <a:r>
              <a:rPr lang="en-US" b="1" dirty="0">
                <a:solidFill>
                  <a:srgbClr val="66CCFF"/>
                </a:solidFill>
              </a:rPr>
              <a:t>If the Z-ID was reported in the current year before the credential ID was reported, then an override is not needed. As with overrides reported via the CP Record, overrides requested via an ITC do not correct misreported data; these overrides merely remove the staff member from the Missing Staff report</a:t>
            </a:r>
            <a:r>
              <a:rPr lang="en-US" b="1" dirty="0"/>
              <a:t>.</a:t>
            </a:r>
            <a:endParaRPr lang="en-US" b="1" dirty="0" smtClean="0"/>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29</a:t>
            </a:r>
            <a:endParaRPr lang="en-US" dirty="0">
              <a:solidFill>
                <a:schemeClr val="bg1"/>
              </a:solidFill>
            </a:endParaRPr>
          </a:p>
        </p:txBody>
      </p:sp>
    </p:spTree>
    <p:extLst>
      <p:ext uri="{BB962C8B-B14F-4D97-AF65-F5344CB8AC3E}">
        <p14:creationId xmlns:p14="http://schemas.microsoft.com/office/powerpoint/2010/main" val="3910031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416" y="624110"/>
            <a:ext cx="10058196" cy="1280890"/>
          </a:xfrm>
        </p:spPr>
        <p:txBody>
          <a:bodyPr/>
          <a:lstStyle/>
          <a:p>
            <a:pPr algn="ctr"/>
            <a:r>
              <a:rPr lang="en-US" dirty="0"/>
              <a:t>EMIS USERGROUP MEETING</a:t>
            </a:r>
          </a:p>
        </p:txBody>
      </p:sp>
      <p:sp>
        <p:nvSpPr>
          <p:cNvPr id="3" name="Content Placeholder 2"/>
          <p:cNvSpPr>
            <a:spLocks noGrp="1"/>
          </p:cNvSpPr>
          <p:nvPr>
            <p:ph sz="half" idx="1"/>
          </p:nvPr>
        </p:nvSpPr>
        <p:spPr>
          <a:xfrm>
            <a:off x="1446415" y="2664598"/>
            <a:ext cx="5456661" cy="3993896"/>
          </a:xfrm>
        </p:spPr>
        <p:txBody>
          <a:bodyPr>
            <a:noAutofit/>
          </a:bodyPr>
          <a:lstStyle/>
          <a:p>
            <a:pPr marL="457200" lvl="1" indent="0">
              <a:buNone/>
            </a:pPr>
            <a:r>
              <a:rPr lang="en-US" sz="1200" dirty="0">
                <a:solidFill>
                  <a:schemeClr val="tx1"/>
                </a:solidFill>
              </a:rPr>
              <a:t>Valid Options</a:t>
            </a:r>
          </a:p>
          <a:p>
            <a:pPr marL="457200" lvl="1" indent="0">
              <a:buNone/>
            </a:pPr>
            <a:r>
              <a:rPr lang="en-US" sz="1200" dirty="0">
                <a:solidFill>
                  <a:schemeClr val="tx1"/>
                </a:solidFill>
              </a:rPr>
              <a:t>** Not Applicable, student did not take the assessment being reported or accommodations not reported on assessment taken</a:t>
            </a:r>
          </a:p>
          <a:p>
            <a:pPr marL="457200" lvl="1" indent="0">
              <a:buNone/>
            </a:pPr>
            <a:r>
              <a:rPr lang="en-US" sz="1200" dirty="0">
                <a:solidFill>
                  <a:schemeClr val="tx1"/>
                </a:solidFill>
              </a:rPr>
              <a:t>NO Student did not receive accommodations on the standard assessment (STR) or </a:t>
            </a:r>
            <a:r>
              <a:rPr lang="en-US" sz="1200" dirty="0" smtClean="0">
                <a:solidFill>
                  <a:schemeClr val="tx1"/>
                </a:solidFill>
              </a:rPr>
              <a:t>took an </a:t>
            </a:r>
            <a:r>
              <a:rPr lang="en-US" sz="1200" dirty="0">
                <a:solidFill>
                  <a:schemeClr val="tx1"/>
                </a:solidFill>
              </a:rPr>
              <a:t>alternate assessment (ALT)</a:t>
            </a:r>
          </a:p>
          <a:p>
            <a:pPr marL="457200" lvl="1" indent="0">
              <a:buNone/>
            </a:pPr>
            <a:r>
              <a:rPr lang="en-US" sz="1200" dirty="0">
                <a:solidFill>
                  <a:schemeClr val="tx1"/>
                </a:solidFill>
              </a:rPr>
              <a:t>Y1 Student took the standard (STR) format of the assessment with 504 plan accommodations</a:t>
            </a:r>
          </a:p>
          <a:p>
            <a:pPr marL="457200" lvl="1" indent="0">
              <a:buNone/>
            </a:pPr>
            <a:r>
              <a:rPr lang="en-US" sz="1200" dirty="0">
                <a:solidFill>
                  <a:schemeClr val="tx1"/>
                </a:solidFill>
              </a:rPr>
              <a:t>Y2 Student took the standard (STR) format of the assessment with IEP accommodations</a:t>
            </a:r>
          </a:p>
          <a:p>
            <a:pPr marL="457200" lvl="1" indent="0">
              <a:buNone/>
            </a:pPr>
            <a:r>
              <a:rPr lang="en-US" sz="1200" dirty="0">
                <a:solidFill>
                  <a:schemeClr val="tx1"/>
                </a:solidFill>
              </a:rPr>
              <a:t>Y3 Student took the standard (STR) format of the assessment with EL accommodations other than the use of a dictionary and/or extended time</a:t>
            </a:r>
          </a:p>
        </p:txBody>
      </p:sp>
      <p:sp>
        <p:nvSpPr>
          <p:cNvPr id="8" name="TextBox 7"/>
          <p:cNvSpPr txBox="1"/>
          <p:nvPr/>
        </p:nvSpPr>
        <p:spPr>
          <a:xfrm>
            <a:off x="1578273" y="2018267"/>
            <a:ext cx="9926339" cy="646331"/>
          </a:xfrm>
          <a:prstGeom prst="rect">
            <a:avLst/>
          </a:prstGeom>
          <a:noFill/>
        </p:spPr>
        <p:txBody>
          <a:bodyPr wrap="square" rtlCol="0">
            <a:spAutoFit/>
          </a:bodyPr>
          <a:lstStyle/>
          <a:p>
            <a:pPr marL="285750" indent="-285750" algn="ctr">
              <a:buFont typeface="Arial" panose="020B0604020202020204" pitchFamily="34" charset="0"/>
              <a:buChar char="•"/>
            </a:pPr>
            <a:r>
              <a:rPr lang="en-US" b="1" dirty="0">
                <a:solidFill>
                  <a:srgbClr val="FF0000"/>
                </a:solidFill>
              </a:rPr>
              <a:t>Change 24-5 Adds options for Type of </a:t>
            </a:r>
            <a:r>
              <a:rPr lang="en-US" b="1" dirty="0" smtClean="0">
                <a:solidFill>
                  <a:srgbClr val="FF0000"/>
                </a:solidFill>
              </a:rPr>
              <a:t>Accommodation  </a:t>
            </a:r>
          </a:p>
          <a:p>
            <a:pPr marL="742950" lvl="1" indent="-285750" algn="ctr">
              <a:buFont typeface="Arial" panose="020B0604020202020204" pitchFamily="34" charset="0"/>
              <a:buChar char="•"/>
            </a:pPr>
            <a:r>
              <a:rPr lang="en-US" dirty="0" smtClean="0"/>
              <a:t>This </a:t>
            </a:r>
            <a:r>
              <a:rPr lang="en-US" dirty="0"/>
              <a:t>change adds new options for Type of Accommodation.</a:t>
            </a:r>
            <a:endParaRPr lang="en-US" b="1" dirty="0">
              <a:solidFill>
                <a:srgbClr val="FF0000"/>
              </a:solidFill>
            </a:endParaRPr>
          </a:p>
        </p:txBody>
      </p:sp>
      <p:sp>
        <p:nvSpPr>
          <p:cNvPr id="10" name="TextBox 9"/>
          <p:cNvSpPr txBox="1"/>
          <p:nvPr/>
        </p:nvSpPr>
        <p:spPr>
          <a:xfrm>
            <a:off x="6903076" y="2664598"/>
            <a:ext cx="5126999" cy="3600986"/>
          </a:xfrm>
          <a:prstGeom prst="rect">
            <a:avLst/>
          </a:prstGeom>
          <a:noFill/>
        </p:spPr>
        <p:txBody>
          <a:bodyPr wrap="square" rtlCol="0">
            <a:spAutoFit/>
          </a:bodyPr>
          <a:lstStyle/>
          <a:p>
            <a:pPr lvl="1"/>
            <a:r>
              <a:rPr lang="en-US" sz="1200" dirty="0" smtClean="0"/>
              <a:t>New Options</a:t>
            </a:r>
          </a:p>
          <a:p>
            <a:pPr lvl="1"/>
            <a:endParaRPr lang="en-US" sz="1200" dirty="0"/>
          </a:p>
          <a:p>
            <a:pPr lvl="1"/>
            <a:endParaRPr lang="en-US" sz="1200" dirty="0" smtClean="0"/>
          </a:p>
          <a:p>
            <a:pPr lvl="1"/>
            <a:endParaRPr lang="en-US" sz="1200" dirty="0" smtClean="0"/>
          </a:p>
          <a:p>
            <a:pPr lvl="1"/>
            <a:r>
              <a:rPr lang="en-US" sz="1200" dirty="0">
                <a:solidFill>
                  <a:srgbClr val="66CCFF"/>
                </a:solidFill>
              </a:rPr>
              <a:t>Y4 Student took the standard (STR) format of the assessment with both 504 </a:t>
            </a:r>
            <a:r>
              <a:rPr lang="en-US" sz="1200" dirty="0" smtClean="0">
                <a:solidFill>
                  <a:srgbClr val="66CCFF"/>
                </a:solidFill>
              </a:rPr>
              <a:t>plan accommodations </a:t>
            </a:r>
            <a:r>
              <a:rPr lang="en-US" sz="1200" dirty="0">
                <a:solidFill>
                  <a:srgbClr val="66CCFF"/>
                </a:solidFill>
              </a:rPr>
              <a:t>and EL accommodations other than the use of a </a:t>
            </a:r>
            <a:r>
              <a:rPr lang="en-US" sz="1200" dirty="0" smtClean="0">
                <a:solidFill>
                  <a:srgbClr val="66CCFF"/>
                </a:solidFill>
              </a:rPr>
              <a:t>dictionary and/or </a:t>
            </a:r>
            <a:r>
              <a:rPr lang="en-US" sz="1200" dirty="0">
                <a:solidFill>
                  <a:srgbClr val="66CCFF"/>
                </a:solidFill>
              </a:rPr>
              <a:t>extended </a:t>
            </a:r>
            <a:r>
              <a:rPr lang="en-US" sz="1200" dirty="0" smtClean="0">
                <a:solidFill>
                  <a:srgbClr val="66CCFF"/>
                </a:solidFill>
              </a:rPr>
              <a:t>time</a:t>
            </a:r>
          </a:p>
          <a:p>
            <a:pPr lvl="1"/>
            <a:endParaRPr lang="en-US" sz="1200" dirty="0">
              <a:solidFill>
                <a:srgbClr val="66CCFF"/>
              </a:solidFill>
            </a:endParaRPr>
          </a:p>
          <a:p>
            <a:pPr lvl="1"/>
            <a:r>
              <a:rPr lang="en-US" sz="1200" dirty="0">
                <a:solidFill>
                  <a:srgbClr val="66CCFF"/>
                </a:solidFill>
              </a:rPr>
              <a:t>Y5 Student took the standard (STR) format of the assessment with both 504 </a:t>
            </a:r>
            <a:r>
              <a:rPr lang="en-US" sz="1200" dirty="0" smtClean="0">
                <a:solidFill>
                  <a:srgbClr val="66CCFF"/>
                </a:solidFill>
              </a:rPr>
              <a:t>plan accommodations </a:t>
            </a:r>
            <a:r>
              <a:rPr lang="en-US" sz="1200" dirty="0">
                <a:solidFill>
                  <a:srgbClr val="66CCFF"/>
                </a:solidFill>
              </a:rPr>
              <a:t>and IEP </a:t>
            </a:r>
            <a:r>
              <a:rPr lang="en-US" sz="1200" dirty="0" smtClean="0">
                <a:solidFill>
                  <a:srgbClr val="66CCFF"/>
                </a:solidFill>
              </a:rPr>
              <a:t>accommodations</a:t>
            </a:r>
          </a:p>
          <a:p>
            <a:pPr lvl="1"/>
            <a:endParaRPr lang="en-US" sz="1200" dirty="0">
              <a:solidFill>
                <a:srgbClr val="66CCFF"/>
              </a:solidFill>
            </a:endParaRPr>
          </a:p>
          <a:p>
            <a:pPr lvl="1"/>
            <a:r>
              <a:rPr lang="en-US" sz="1200" dirty="0">
                <a:solidFill>
                  <a:srgbClr val="66CCFF"/>
                </a:solidFill>
              </a:rPr>
              <a:t>Y6 Student took the standard (STR) format of the assessment with both IEP accommodations and EL accommodations other than the use of a </a:t>
            </a:r>
            <a:r>
              <a:rPr lang="en-US" sz="1200" dirty="0" smtClean="0">
                <a:solidFill>
                  <a:srgbClr val="66CCFF"/>
                </a:solidFill>
              </a:rPr>
              <a:t>dictionary and/or </a:t>
            </a:r>
            <a:r>
              <a:rPr lang="en-US" sz="1200" dirty="0">
                <a:solidFill>
                  <a:srgbClr val="66CCFF"/>
                </a:solidFill>
              </a:rPr>
              <a:t>extended </a:t>
            </a:r>
            <a:r>
              <a:rPr lang="en-US" sz="1200" dirty="0" smtClean="0">
                <a:solidFill>
                  <a:srgbClr val="66CCFF"/>
                </a:solidFill>
              </a:rPr>
              <a:t>time </a:t>
            </a:r>
          </a:p>
          <a:p>
            <a:pPr lvl="1"/>
            <a:endParaRPr lang="en-US" sz="1200" dirty="0" smtClean="0">
              <a:solidFill>
                <a:srgbClr val="66CCFF"/>
              </a:solidFill>
            </a:endParaRPr>
          </a:p>
          <a:p>
            <a:pPr lvl="1"/>
            <a:r>
              <a:rPr lang="en-US" sz="1200" dirty="0" smtClean="0">
                <a:solidFill>
                  <a:srgbClr val="66CCFF"/>
                </a:solidFill>
              </a:rPr>
              <a:t>Y7 </a:t>
            </a:r>
            <a:r>
              <a:rPr lang="en-US" sz="1200" dirty="0">
                <a:solidFill>
                  <a:srgbClr val="66CCFF"/>
                </a:solidFill>
              </a:rPr>
              <a:t>Student took the standard (STR) format of the assessment with 504 plan accommodations, IEP accommodations, and EL accommodations other than the use of </a:t>
            </a:r>
            <a:r>
              <a:rPr lang="en-US" sz="1200" dirty="0" smtClean="0">
                <a:solidFill>
                  <a:srgbClr val="66CCFF"/>
                </a:solidFill>
              </a:rPr>
              <a:t>a dictionary </a:t>
            </a:r>
            <a:r>
              <a:rPr lang="en-US" sz="1200" dirty="0">
                <a:solidFill>
                  <a:srgbClr val="66CCFF"/>
                </a:solidFill>
              </a:rPr>
              <a:t>and/or extended time</a:t>
            </a:r>
          </a:p>
          <a:p>
            <a:pPr lvl="1"/>
            <a:endParaRPr lang="en-US" sz="1200" dirty="0"/>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chemeClr val="bg1"/>
                </a:solidFill>
              </a:rPr>
              <a:pPr/>
              <a:t>3</a:t>
            </a:fld>
            <a:endParaRPr lang="en-US" dirty="0">
              <a:solidFill>
                <a:schemeClr val="bg1"/>
              </a:solidFill>
            </a:endParaRPr>
          </a:p>
        </p:txBody>
      </p:sp>
    </p:spTree>
    <p:extLst>
      <p:ext uri="{BB962C8B-B14F-4D97-AF65-F5344CB8AC3E}">
        <p14:creationId xmlns:p14="http://schemas.microsoft.com/office/powerpoint/2010/main" val="3319811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1231722" y="2101949"/>
            <a:ext cx="10390705" cy="4524315"/>
          </a:xfrm>
          <a:prstGeom prst="rect">
            <a:avLst/>
          </a:prstGeom>
          <a:noFill/>
        </p:spPr>
        <p:txBody>
          <a:bodyPr wrap="square" rtlCol="0">
            <a:spAutoFit/>
          </a:bodyPr>
          <a:lstStyle/>
          <a:p>
            <a:r>
              <a:rPr lang="en-US" b="1" dirty="0" smtClean="0">
                <a:solidFill>
                  <a:srgbClr val="FF0000"/>
                </a:solidFill>
              </a:rPr>
              <a:t>Change 24-32 </a:t>
            </a:r>
            <a:r>
              <a:rPr lang="en-US" b="1" dirty="0"/>
              <a:t>Updates SSID information and </a:t>
            </a:r>
            <a:r>
              <a:rPr lang="en-US" b="1" dirty="0" smtClean="0"/>
              <a:t>guidance</a:t>
            </a:r>
          </a:p>
          <a:p>
            <a:r>
              <a:rPr lang="en-US" b="1" dirty="0"/>
              <a:t>	</a:t>
            </a:r>
            <a:r>
              <a:rPr lang="en-US" sz="1200" b="1" dirty="0">
                <a:solidFill>
                  <a:srgbClr val="66CCFF"/>
                </a:solidFill>
              </a:rPr>
              <a:t>Other Ohio state agencies also issue SSIDs to students from early childhood through college age. </a:t>
            </a:r>
            <a:r>
              <a:rPr lang="en-US" sz="1200" b="1" dirty="0" smtClean="0">
                <a:solidFill>
                  <a:srgbClr val="66CCFF"/>
                </a:solidFill>
              </a:rPr>
              <a:t>It is </a:t>
            </a:r>
            <a:r>
              <a:rPr lang="en-US" sz="1200" b="1" dirty="0">
                <a:solidFill>
                  <a:srgbClr val="66CCFF"/>
                </a:solidFill>
              </a:rPr>
              <a:t>therefore possible that a student who has never </a:t>
            </a:r>
            <a:r>
              <a:rPr lang="en-US" sz="1200" b="1" dirty="0" smtClean="0">
                <a:solidFill>
                  <a:srgbClr val="66CCFF"/>
                </a:solidFill>
              </a:rPr>
              <a:t>	attended </a:t>
            </a:r>
            <a:r>
              <a:rPr lang="en-US" sz="1200" b="1" dirty="0">
                <a:solidFill>
                  <a:srgbClr val="66CCFF"/>
                </a:solidFill>
              </a:rPr>
              <a:t>an Ohio PK-12 public school may already </a:t>
            </a:r>
            <a:r>
              <a:rPr lang="en-US" sz="1200" b="1" dirty="0" smtClean="0">
                <a:solidFill>
                  <a:srgbClr val="66CCFF"/>
                </a:solidFill>
              </a:rPr>
              <a:t>have an </a:t>
            </a:r>
            <a:r>
              <a:rPr lang="en-US" sz="1200" b="1" dirty="0">
                <a:solidFill>
                  <a:srgbClr val="66CCFF"/>
                </a:solidFill>
              </a:rPr>
              <a:t>SSID</a:t>
            </a:r>
            <a:r>
              <a:rPr lang="en-US" sz="1200" b="1" dirty="0" smtClean="0">
                <a:solidFill>
                  <a:srgbClr val="66CCFF"/>
                </a:solidFill>
              </a:rPr>
              <a:t>.  In </a:t>
            </a:r>
            <a:r>
              <a:rPr lang="en-US" sz="1200" b="1" dirty="0">
                <a:solidFill>
                  <a:srgbClr val="66CCFF"/>
                </a:solidFill>
              </a:rPr>
              <a:t>cases where a district finds that a student has multiple SSIDs, which SSID is </a:t>
            </a:r>
            <a:r>
              <a:rPr lang="en-US" sz="1200" b="1" dirty="0" smtClean="0">
                <a:solidFill>
                  <a:srgbClr val="66CCFF"/>
                </a:solidFill>
              </a:rPr>
              <a:t>	maintained and reported </a:t>
            </a:r>
            <a:r>
              <a:rPr lang="en-US" sz="1200" b="1" dirty="0">
                <a:solidFill>
                  <a:srgbClr val="66CCFF"/>
                </a:solidFill>
              </a:rPr>
              <a:t>depends on factors such as the entity that requested the SSIDs, the entity that has reported </a:t>
            </a:r>
            <a:r>
              <a:rPr lang="en-US" sz="1200" b="1" dirty="0" smtClean="0">
                <a:solidFill>
                  <a:srgbClr val="66CCFF"/>
                </a:solidFill>
              </a:rPr>
              <a:t>the SSIDs</a:t>
            </a:r>
            <a:r>
              <a:rPr lang="en-US" sz="1200" b="1" dirty="0">
                <a:solidFill>
                  <a:srgbClr val="66CCFF"/>
                </a:solidFill>
              </a:rPr>
              <a:t>, and when and how </a:t>
            </a:r>
            <a:r>
              <a:rPr lang="en-US" sz="1200" b="1" dirty="0" smtClean="0">
                <a:solidFill>
                  <a:srgbClr val="66CCFF"/>
                </a:solidFill>
              </a:rPr>
              <a:t>	long </a:t>
            </a:r>
            <a:r>
              <a:rPr lang="en-US" sz="1200" b="1" dirty="0">
                <a:solidFill>
                  <a:srgbClr val="66CCFF"/>
                </a:solidFill>
              </a:rPr>
              <a:t>the SSIDs have been reported. If only one of the SSIDs has previously </a:t>
            </a:r>
            <a:r>
              <a:rPr lang="en-US" sz="1200" b="1" dirty="0" smtClean="0">
                <a:solidFill>
                  <a:srgbClr val="66CCFF"/>
                </a:solidFill>
              </a:rPr>
              <a:t>been reported </a:t>
            </a:r>
            <a:r>
              <a:rPr lang="en-US" sz="1200" b="1" dirty="0">
                <a:solidFill>
                  <a:srgbClr val="66CCFF"/>
                </a:solidFill>
              </a:rPr>
              <a:t>to EMIS by a PK-12 school, then that is the SSID the newly </a:t>
            </a:r>
            <a:r>
              <a:rPr lang="en-US" sz="1200" b="1" dirty="0" smtClean="0">
                <a:solidFill>
                  <a:srgbClr val="66CCFF"/>
                </a:solidFill>
              </a:rPr>
              <a:t>	enrolling </a:t>
            </a:r>
            <a:r>
              <a:rPr lang="en-US" sz="1200" b="1" dirty="0">
                <a:solidFill>
                  <a:srgbClr val="66CCFF"/>
                </a:solidFill>
              </a:rPr>
              <a:t>district should use. If </a:t>
            </a:r>
            <a:r>
              <a:rPr lang="en-US" sz="1200" b="1" dirty="0" smtClean="0">
                <a:solidFill>
                  <a:srgbClr val="66CCFF"/>
                </a:solidFill>
              </a:rPr>
              <a:t>more than </a:t>
            </a:r>
            <a:r>
              <a:rPr lang="en-US" sz="1200" b="1" dirty="0">
                <a:solidFill>
                  <a:srgbClr val="66CCFF"/>
                </a:solidFill>
              </a:rPr>
              <a:t>one SSID has been reported to EMIS by PK-12 schools, the newly enrolling district should </a:t>
            </a:r>
            <a:r>
              <a:rPr lang="en-US" sz="1200" b="1" dirty="0" smtClean="0">
                <a:solidFill>
                  <a:srgbClr val="66CCFF"/>
                </a:solidFill>
              </a:rPr>
              <a:t>consider the 	following </a:t>
            </a:r>
            <a:r>
              <a:rPr lang="en-US" sz="1200" b="1" dirty="0">
                <a:solidFill>
                  <a:srgbClr val="66CCFF"/>
                </a:solidFill>
              </a:rPr>
              <a:t>when determining which SSID to use</a:t>
            </a:r>
            <a:r>
              <a:rPr lang="en-US" sz="1200" b="1" dirty="0" smtClean="0">
                <a:solidFill>
                  <a:srgbClr val="66CCFF"/>
                </a:solidFill>
              </a:rPr>
              <a:t>. </a:t>
            </a:r>
          </a:p>
          <a:p>
            <a:r>
              <a:rPr lang="en-US" sz="1200" b="1" dirty="0" smtClean="0">
                <a:solidFill>
                  <a:srgbClr val="66CCFF"/>
                </a:solidFill>
              </a:rPr>
              <a:t> 		• </a:t>
            </a:r>
            <a:r>
              <a:rPr lang="en-US" sz="1200" b="1" dirty="0">
                <a:solidFill>
                  <a:srgbClr val="66CCFF"/>
                </a:solidFill>
              </a:rPr>
              <a:t>If the student was a high school student at only one of the previous districts, the newly </a:t>
            </a:r>
            <a:r>
              <a:rPr lang="en-US" sz="1200" b="1" dirty="0" smtClean="0">
                <a:solidFill>
                  <a:srgbClr val="66CCFF"/>
                </a:solidFill>
              </a:rPr>
              <a:t>enrolling district </a:t>
            </a:r>
            <a:r>
              <a:rPr lang="en-US" sz="1200" b="1" dirty="0">
                <a:solidFill>
                  <a:srgbClr val="66CCFF"/>
                </a:solidFill>
              </a:rPr>
              <a:t>should always use this high school </a:t>
            </a:r>
            <a:r>
              <a:rPr lang="en-US" sz="1200" b="1" dirty="0" smtClean="0">
                <a:solidFill>
                  <a:srgbClr val="66CCFF"/>
                </a:solidFill>
              </a:rPr>
              <a:t>			   SSID</a:t>
            </a:r>
            <a:r>
              <a:rPr lang="en-US" sz="1200" b="1" dirty="0">
                <a:solidFill>
                  <a:srgbClr val="66CCFF"/>
                </a:solidFill>
              </a:rPr>
              <a:t>.</a:t>
            </a:r>
          </a:p>
          <a:p>
            <a:r>
              <a:rPr lang="en-US" sz="1200" b="1" dirty="0" smtClean="0">
                <a:solidFill>
                  <a:srgbClr val="66CCFF"/>
                </a:solidFill>
              </a:rPr>
              <a:t>		• </a:t>
            </a:r>
            <a:r>
              <a:rPr lang="en-US" sz="1200" b="1" dirty="0">
                <a:solidFill>
                  <a:srgbClr val="66CCFF"/>
                </a:solidFill>
              </a:rPr>
              <a:t>If the student was a high school student at more than one of the previous districts, the </a:t>
            </a:r>
            <a:r>
              <a:rPr lang="en-US" sz="1200" b="1" dirty="0" smtClean="0">
                <a:solidFill>
                  <a:srgbClr val="66CCFF"/>
                </a:solidFill>
              </a:rPr>
              <a:t>newly enrolling </a:t>
            </a:r>
            <a:r>
              <a:rPr lang="en-US" sz="1200" b="1" dirty="0">
                <a:solidFill>
                  <a:srgbClr val="66CCFF"/>
                </a:solidFill>
              </a:rPr>
              <a:t>district should evaluate the data </a:t>
            </a:r>
            <a:r>
              <a:rPr lang="en-US" sz="1200" b="1" dirty="0" smtClean="0">
                <a:solidFill>
                  <a:srgbClr val="66CCFF"/>
                </a:solidFill>
              </a:rPr>
              <a:t>			reported </a:t>
            </a:r>
            <a:r>
              <a:rPr lang="en-US" sz="1200" b="1" dirty="0">
                <a:solidFill>
                  <a:srgbClr val="66CCFF"/>
                </a:solidFill>
              </a:rPr>
              <a:t>under both (or all) SSIDs to determine </a:t>
            </a:r>
            <a:r>
              <a:rPr lang="en-US" sz="1200" b="1" dirty="0" smtClean="0">
                <a:solidFill>
                  <a:srgbClr val="66CCFF"/>
                </a:solidFill>
              </a:rPr>
              <a:t>which to </a:t>
            </a:r>
            <a:r>
              <a:rPr lang="en-US" sz="1200" b="1" dirty="0">
                <a:solidFill>
                  <a:srgbClr val="66CCFF"/>
                </a:solidFill>
              </a:rPr>
              <a:t>report.</a:t>
            </a:r>
          </a:p>
          <a:p>
            <a:r>
              <a:rPr lang="en-US" sz="1200" b="1" dirty="0" smtClean="0">
                <a:solidFill>
                  <a:srgbClr val="66CCFF"/>
                </a:solidFill>
              </a:rPr>
              <a:t>		• </a:t>
            </a:r>
            <a:r>
              <a:rPr lang="en-US" sz="1200" b="1" dirty="0">
                <a:solidFill>
                  <a:srgbClr val="66CCFF"/>
                </a:solidFill>
              </a:rPr>
              <a:t>If the student was not a high school student at any of the previous districts, the newly </a:t>
            </a:r>
            <a:r>
              <a:rPr lang="en-US" sz="1200" b="1" dirty="0" smtClean="0">
                <a:solidFill>
                  <a:srgbClr val="66CCFF"/>
                </a:solidFill>
              </a:rPr>
              <a:t>enrolling district </a:t>
            </a:r>
            <a:r>
              <a:rPr lang="en-US" sz="1200" b="1" dirty="0">
                <a:solidFill>
                  <a:srgbClr val="66CCFF"/>
                </a:solidFill>
              </a:rPr>
              <a:t>should evaluate the data reported </a:t>
            </a:r>
            <a:r>
              <a:rPr lang="en-US" sz="1200" b="1" dirty="0" smtClean="0">
                <a:solidFill>
                  <a:srgbClr val="66CCFF"/>
                </a:solidFill>
              </a:rPr>
              <a:t>			under </a:t>
            </a:r>
            <a:r>
              <a:rPr lang="en-US" sz="1200" b="1" dirty="0">
                <a:solidFill>
                  <a:srgbClr val="66CCFF"/>
                </a:solidFill>
              </a:rPr>
              <a:t>both (or all) SSIDs to determine which to report.</a:t>
            </a:r>
          </a:p>
          <a:p>
            <a:r>
              <a:rPr lang="en-US" sz="1200" b="1" dirty="0" smtClean="0">
                <a:solidFill>
                  <a:srgbClr val="66CCFF"/>
                </a:solidFill>
              </a:rPr>
              <a:t>	When </a:t>
            </a:r>
            <a:r>
              <a:rPr lang="en-US" sz="1200" b="1" dirty="0">
                <a:solidFill>
                  <a:srgbClr val="66CCFF"/>
                </a:solidFill>
              </a:rPr>
              <a:t>it is not clear which SSID to use (e.g., when multiple SSIDs were reported for high school), the </a:t>
            </a:r>
            <a:r>
              <a:rPr lang="en-US" sz="1200" b="1" dirty="0" smtClean="0">
                <a:solidFill>
                  <a:srgbClr val="66CCFF"/>
                </a:solidFill>
              </a:rPr>
              <a:t>newly enrolling </a:t>
            </a:r>
            <a:r>
              <a:rPr lang="en-US" sz="1200" b="1" dirty="0">
                <a:solidFill>
                  <a:srgbClr val="66CCFF"/>
                </a:solidFill>
              </a:rPr>
              <a:t>district should consider things </a:t>
            </a:r>
            <a:r>
              <a:rPr lang="en-US" sz="1200" b="1" dirty="0" smtClean="0">
                <a:solidFill>
                  <a:srgbClr val="66CCFF"/>
                </a:solidFill>
              </a:rPr>
              <a:t>	like </a:t>
            </a:r>
            <a:r>
              <a:rPr lang="en-US" sz="1200" b="1" dirty="0">
                <a:solidFill>
                  <a:srgbClr val="66CCFF"/>
                </a:solidFill>
              </a:rPr>
              <a:t>how long the SSIDs were reported, how much data is associated with each, and which was reported with more assessment or progress toward </a:t>
            </a:r>
            <a:r>
              <a:rPr lang="en-US" sz="1200" b="1" dirty="0" smtClean="0">
                <a:solidFill>
                  <a:srgbClr val="66CCFF"/>
                </a:solidFill>
              </a:rPr>
              <a:t>	graduation </a:t>
            </a:r>
            <a:r>
              <a:rPr lang="en-US" sz="1200" b="1" dirty="0">
                <a:solidFill>
                  <a:srgbClr val="66CCFF"/>
                </a:solidFill>
              </a:rPr>
              <a:t>related </a:t>
            </a:r>
            <a:r>
              <a:rPr lang="en-US" sz="1200" b="1" dirty="0" smtClean="0">
                <a:solidFill>
                  <a:srgbClr val="66CCFF"/>
                </a:solidFill>
              </a:rPr>
              <a:t>data when </a:t>
            </a:r>
            <a:r>
              <a:rPr lang="en-US" sz="1200" b="1" dirty="0">
                <a:solidFill>
                  <a:srgbClr val="66CCFF"/>
                </a:solidFill>
              </a:rPr>
              <a:t>determining which to report</a:t>
            </a:r>
            <a:r>
              <a:rPr lang="en-US" sz="1200" b="1" dirty="0" smtClean="0">
                <a:solidFill>
                  <a:srgbClr val="66CCFF"/>
                </a:solidFill>
              </a:rPr>
              <a:t>. </a:t>
            </a:r>
          </a:p>
          <a:p>
            <a:r>
              <a:rPr lang="en-US" sz="1200" b="1" dirty="0">
                <a:solidFill>
                  <a:srgbClr val="66CCFF"/>
                </a:solidFill>
              </a:rPr>
              <a:t>	</a:t>
            </a:r>
            <a:r>
              <a:rPr lang="en-US" sz="1200" b="1" dirty="0" smtClean="0">
                <a:solidFill>
                  <a:srgbClr val="66CCFF"/>
                </a:solidFill>
              </a:rPr>
              <a:t> All </a:t>
            </a:r>
            <a:r>
              <a:rPr lang="en-US" sz="1200" b="1" dirty="0">
                <a:solidFill>
                  <a:srgbClr val="66CCFF"/>
                </a:solidFill>
              </a:rPr>
              <a:t>non-selected SSIDs that are not being reported in the current school year should </a:t>
            </a:r>
            <a:r>
              <a:rPr lang="en-US" sz="1200" b="1" dirty="0" smtClean="0">
                <a:solidFill>
                  <a:srgbClr val="66CCFF"/>
                </a:solidFill>
              </a:rPr>
              <a:t>be deactivated and </a:t>
            </a:r>
            <a:r>
              <a:rPr lang="en-US" sz="1200" b="1" dirty="0">
                <a:solidFill>
                  <a:srgbClr val="66CCFF"/>
                </a:solidFill>
              </a:rPr>
              <a:t>mapped into the selected SSID</a:t>
            </a:r>
            <a:r>
              <a:rPr lang="en-US" sz="1200" b="1" dirty="0" smtClean="0">
                <a:solidFill>
                  <a:srgbClr val="66CCFF"/>
                </a:solidFill>
              </a:rPr>
              <a:t>.  </a:t>
            </a:r>
          </a:p>
          <a:p>
            <a:r>
              <a:rPr lang="en-US" sz="1200" b="1" dirty="0">
                <a:solidFill>
                  <a:srgbClr val="66CCFF"/>
                </a:solidFill>
              </a:rPr>
              <a:t>	</a:t>
            </a:r>
            <a:r>
              <a:rPr lang="en-US" sz="1200" b="1" dirty="0" smtClean="0">
                <a:solidFill>
                  <a:srgbClr val="66CCFF"/>
                </a:solidFill>
              </a:rPr>
              <a:t>For </a:t>
            </a:r>
            <a:r>
              <a:rPr lang="en-US" sz="1200" b="1" dirty="0">
                <a:solidFill>
                  <a:srgbClr val="66CCFF"/>
                </a:solidFill>
              </a:rPr>
              <a:t>non-selected SSIDs that are being reported in the current school year, all districts </a:t>
            </a:r>
            <a:r>
              <a:rPr lang="en-US" sz="1200" b="1" dirty="0" smtClean="0">
                <a:solidFill>
                  <a:srgbClr val="66CCFF"/>
                </a:solidFill>
              </a:rPr>
              <a:t>currently reporting </a:t>
            </a:r>
            <a:r>
              <a:rPr lang="en-US" sz="1200" b="1" dirty="0">
                <a:solidFill>
                  <a:srgbClr val="66CCFF"/>
                </a:solidFill>
              </a:rPr>
              <a:t>the student must coordinate to keep only one </a:t>
            </a:r>
            <a:r>
              <a:rPr lang="en-US" sz="1200" b="1" dirty="0" smtClean="0">
                <a:solidFill>
                  <a:srgbClr val="66CCFF"/>
                </a:solidFill>
              </a:rPr>
              <a:t>	SSID </a:t>
            </a:r>
            <a:r>
              <a:rPr lang="en-US" sz="1200" b="1" dirty="0">
                <a:solidFill>
                  <a:srgbClr val="66CCFF"/>
                </a:solidFill>
              </a:rPr>
              <a:t>and to deactivate all others. If an SSID that </a:t>
            </a:r>
            <a:r>
              <a:rPr lang="en-US" sz="1200" b="1" dirty="0" smtClean="0">
                <a:solidFill>
                  <a:srgbClr val="66CCFF"/>
                </a:solidFill>
              </a:rPr>
              <a:t>is currently </a:t>
            </a:r>
            <a:r>
              <a:rPr lang="en-US" sz="1200" b="1" dirty="0">
                <a:solidFill>
                  <a:srgbClr val="66CCFF"/>
                </a:solidFill>
              </a:rPr>
              <a:t>being reported is deactivated, the </a:t>
            </a:r>
            <a:r>
              <a:rPr lang="en-US" sz="1200" b="1" dirty="0" smtClean="0">
                <a:solidFill>
                  <a:srgbClr val="66CCFF"/>
                </a:solidFill>
              </a:rPr>
              <a:t>reporting </a:t>
            </a:r>
            <a:r>
              <a:rPr lang="en-US" sz="1200" b="1" dirty="0">
                <a:solidFill>
                  <a:srgbClr val="66CCFF"/>
                </a:solidFill>
              </a:rPr>
              <a:t>district will receive fatal errors. These </a:t>
            </a:r>
            <a:r>
              <a:rPr lang="en-US" sz="1200" b="1" dirty="0" smtClean="0">
                <a:solidFill>
                  <a:srgbClr val="66CCFF"/>
                </a:solidFill>
              </a:rPr>
              <a:t>	fatal </a:t>
            </a:r>
            <a:r>
              <a:rPr lang="en-US" sz="1200" b="1" dirty="0">
                <a:solidFill>
                  <a:srgbClr val="66CCFF"/>
                </a:solidFill>
              </a:rPr>
              <a:t>errors </a:t>
            </a:r>
            <a:r>
              <a:rPr lang="en-US" sz="1200" b="1" dirty="0" smtClean="0">
                <a:solidFill>
                  <a:srgbClr val="66CCFF"/>
                </a:solidFill>
              </a:rPr>
              <a:t>will likely </a:t>
            </a:r>
            <a:r>
              <a:rPr lang="en-US" sz="1200" b="1" dirty="0">
                <a:solidFill>
                  <a:srgbClr val="66CCFF"/>
                </a:solidFill>
              </a:rPr>
              <a:t>lead to the reporting district reactivating the prior SSID and deactivating the </a:t>
            </a:r>
            <a:r>
              <a:rPr lang="en-US" sz="1200" b="1" dirty="0" smtClean="0">
                <a:solidFill>
                  <a:srgbClr val="66CCFF"/>
                </a:solidFill>
              </a:rPr>
              <a:t>SSID </a:t>
            </a:r>
            <a:r>
              <a:rPr lang="en-US" sz="1200" b="1" dirty="0">
                <a:solidFill>
                  <a:srgbClr val="66CCFF"/>
                </a:solidFill>
              </a:rPr>
              <a:t>selected by </a:t>
            </a:r>
            <a:r>
              <a:rPr lang="en-US" sz="1200" b="1" dirty="0" smtClean="0">
                <a:solidFill>
                  <a:srgbClr val="66CCFF"/>
                </a:solidFill>
              </a:rPr>
              <a:t>the newly </a:t>
            </a:r>
            <a:r>
              <a:rPr lang="en-US" sz="1200" b="1" dirty="0">
                <a:solidFill>
                  <a:srgbClr val="66CCFF"/>
                </a:solidFill>
              </a:rPr>
              <a:t>enrolling district. </a:t>
            </a:r>
          </a:p>
          <a:p>
            <a:endParaRPr lang="en-US" b="1" dirty="0"/>
          </a:p>
          <a:p>
            <a:r>
              <a:rPr lang="en-US" dirty="0">
                <a:solidFill>
                  <a:srgbClr val="00B0F0"/>
                </a:solidFill>
              </a:rPr>
              <a:t>	</a:t>
            </a:r>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30</a:t>
            </a:r>
            <a:endParaRPr lang="en-US" dirty="0">
              <a:solidFill>
                <a:schemeClr val="bg1"/>
              </a:solidFill>
            </a:endParaRPr>
          </a:p>
        </p:txBody>
      </p:sp>
    </p:spTree>
    <p:extLst>
      <p:ext uri="{BB962C8B-B14F-4D97-AF65-F5344CB8AC3E}">
        <p14:creationId xmlns:p14="http://schemas.microsoft.com/office/powerpoint/2010/main" val="2889641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1231722" y="2101949"/>
            <a:ext cx="10390705" cy="4801314"/>
          </a:xfrm>
          <a:prstGeom prst="rect">
            <a:avLst/>
          </a:prstGeom>
          <a:noFill/>
        </p:spPr>
        <p:txBody>
          <a:bodyPr wrap="square" rtlCol="0">
            <a:spAutoFit/>
          </a:bodyPr>
          <a:lstStyle/>
          <a:p>
            <a:r>
              <a:rPr lang="en-US" b="1" dirty="0" smtClean="0">
                <a:solidFill>
                  <a:srgbClr val="FF0000"/>
                </a:solidFill>
              </a:rPr>
              <a:t>Change 24-33 </a:t>
            </a:r>
            <a:r>
              <a:rPr lang="en-US" b="1" dirty="0"/>
              <a:t>Updates to expulsion </a:t>
            </a:r>
            <a:r>
              <a:rPr lang="en-US" b="1" dirty="0" smtClean="0"/>
              <a:t>reporting</a:t>
            </a:r>
            <a:endParaRPr lang="en-US" b="1" dirty="0"/>
          </a:p>
          <a:p>
            <a:r>
              <a:rPr lang="en-US" b="1" dirty="0"/>
              <a:t>	</a:t>
            </a:r>
            <a:r>
              <a:rPr lang="en-US" dirty="0"/>
              <a:t> Definitions of Terms Related to </a:t>
            </a:r>
            <a:r>
              <a:rPr lang="en-US" dirty="0" smtClean="0"/>
              <a:t>Attendance</a:t>
            </a:r>
          </a:p>
          <a:p>
            <a:r>
              <a:rPr lang="en-US" dirty="0" smtClean="0"/>
              <a:t> 	Expelled </a:t>
            </a:r>
            <a:r>
              <a:rPr lang="en-US" dirty="0"/>
              <a:t>Students. </a:t>
            </a:r>
            <a:r>
              <a:rPr lang="en-US" dirty="0" smtClean="0"/>
              <a:t>“When </a:t>
            </a:r>
            <a:r>
              <a:rPr lang="en-US" dirty="0"/>
              <a:t>a student is expelled, the student is reported with Se</a:t>
            </a:r>
            <a:r>
              <a:rPr lang="en-US" dirty="0">
                <a:solidFill>
                  <a:srgbClr val="00B0F0"/>
                </a:solidFill>
              </a:rPr>
              <a:t>nt Reason option </a:t>
            </a:r>
            <a:r>
              <a:rPr lang="en-US" dirty="0" smtClean="0">
                <a:solidFill>
                  <a:srgbClr val="00B0F0"/>
                </a:solidFill>
              </a:rPr>
              <a:t>EX </a:t>
            </a:r>
            <a:r>
              <a:rPr lang="en-US" dirty="0" smtClean="0"/>
              <a:t>as </a:t>
            </a:r>
            <a:r>
              <a:rPr lang="en-US" dirty="0"/>
              <a:t>of the </a:t>
            </a:r>
            <a:r>
              <a:rPr lang="en-US" dirty="0" smtClean="0"/>
              <a:t>	date </a:t>
            </a:r>
            <a:r>
              <a:rPr lang="en-US" dirty="0"/>
              <a:t>of expulsion and </a:t>
            </a:r>
            <a:r>
              <a:rPr lang="en-US" dirty="0" smtClean="0">
                <a:solidFill>
                  <a:srgbClr val="00B0F0"/>
                </a:solidFill>
              </a:rPr>
              <a:t>This </a:t>
            </a:r>
            <a:r>
              <a:rPr lang="en-US" dirty="0">
                <a:solidFill>
                  <a:srgbClr val="00B0F0"/>
                </a:solidFill>
              </a:rPr>
              <a:t>reporting requires a new FS Record. The Sent to IRN is reported as 999999. For </a:t>
            </a:r>
            <a:r>
              <a:rPr lang="en-US" dirty="0" smtClean="0">
                <a:solidFill>
                  <a:srgbClr val="00B0F0"/>
                </a:solidFill>
              </a:rPr>
              <a:t>	students </a:t>
            </a:r>
            <a:r>
              <a:rPr lang="en-US" dirty="0">
                <a:solidFill>
                  <a:srgbClr val="00B0F0"/>
                </a:solidFill>
              </a:rPr>
              <a:t>who are not receiving education or services during the expulsion, report 0 for Sent to Percent of </a:t>
            </a:r>
            <a:r>
              <a:rPr lang="en-US" dirty="0" smtClean="0">
                <a:solidFill>
                  <a:srgbClr val="00B0F0"/>
                </a:solidFill>
              </a:rPr>
              <a:t>	Time </a:t>
            </a:r>
            <a:r>
              <a:rPr lang="en-US" dirty="0">
                <a:solidFill>
                  <a:srgbClr val="00B0F0"/>
                </a:solidFill>
              </a:rPr>
              <a:t>and option 3 for District Relationship. For students who are receiving education or services during the </a:t>
            </a:r>
            <a:r>
              <a:rPr lang="en-US" dirty="0" smtClean="0">
                <a:solidFill>
                  <a:srgbClr val="00B0F0"/>
                </a:solidFill>
              </a:rPr>
              <a:t>	expulsion</a:t>
            </a:r>
            <a:r>
              <a:rPr lang="en-US" dirty="0">
                <a:solidFill>
                  <a:srgbClr val="00B0F0"/>
                </a:solidFill>
              </a:rPr>
              <a:t>, report the appropriate amount for Sent to Percent of Time and option 1 for District Relationship</a:t>
            </a:r>
            <a:r>
              <a:rPr lang="en-US" dirty="0" smtClean="0">
                <a:solidFill>
                  <a:srgbClr val="00B0F0"/>
                </a:solidFill>
              </a:rPr>
              <a:t>.</a:t>
            </a:r>
          </a:p>
          <a:p>
            <a:endParaRPr lang="en-US" dirty="0">
              <a:solidFill>
                <a:srgbClr val="00B0F0"/>
              </a:solidFill>
            </a:endParaRPr>
          </a:p>
          <a:p>
            <a:r>
              <a:rPr lang="en-US" dirty="0">
                <a:solidFill>
                  <a:srgbClr val="00B0F0"/>
                </a:solidFill>
              </a:rPr>
              <a:t>	</a:t>
            </a:r>
            <a:r>
              <a:rPr lang="en-US" dirty="0" smtClean="0"/>
              <a:t>Sent to reasons 1 or 2 </a:t>
            </a:r>
          </a:p>
          <a:p>
            <a:r>
              <a:rPr lang="en-US" dirty="0"/>
              <a:t>		 </a:t>
            </a:r>
            <a:r>
              <a:rPr lang="en-US" dirty="0">
                <a:solidFill>
                  <a:srgbClr val="66CCFF"/>
                </a:solidFill>
              </a:rPr>
              <a:t>Valid </a:t>
            </a:r>
            <a:r>
              <a:rPr lang="en-US" dirty="0" smtClean="0">
                <a:solidFill>
                  <a:srgbClr val="66CCFF"/>
                </a:solidFill>
              </a:rPr>
              <a:t>Options  </a:t>
            </a:r>
            <a:r>
              <a:rPr lang="en-US" dirty="0">
                <a:solidFill>
                  <a:srgbClr val="66CCFF"/>
                </a:solidFill>
              </a:rPr>
              <a:t>EX Expelled </a:t>
            </a:r>
            <a:endParaRPr lang="en-US" dirty="0" smtClean="0">
              <a:solidFill>
                <a:srgbClr val="66CCFF"/>
              </a:solidFill>
            </a:endParaRPr>
          </a:p>
          <a:p>
            <a:r>
              <a:rPr lang="en-US" dirty="0">
                <a:solidFill>
                  <a:srgbClr val="66CCFF"/>
                </a:solidFill>
              </a:rPr>
              <a:t>	</a:t>
            </a:r>
            <a:r>
              <a:rPr lang="en-US" dirty="0" smtClean="0">
                <a:solidFill>
                  <a:srgbClr val="66CCFF"/>
                </a:solidFill>
              </a:rPr>
              <a:t>	Reporting </a:t>
            </a:r>
            <a:r>
              <a:rPr lang="en-US" dirty="0">
                <a:solidFill>
                  <a:srgbClr val="66CCFF"/>
                </a:solidFill>
              </a:rPr>
              <a:t>Instructions. When a student is expelled, report Sent Reason </a:t>
            </a:r>
            <a:r>
              <a:rPr lang="en-US" dirty="0" smtClean="0">
                <a:solidFill>
                  <a:srgbClr val="66CCFF"/>
                </a:solidFill>
              </a:rPr>
              <a:t>	option </a:t>
            </a:r>
            <a:r>
              <a:rPr lang="en-US" dirty="0">
                <a:solidFill>
                  <a:srgbClr val="66CCFF"/>
                </a:solidFill>
              </a:rPr>
              <a:t>EX and Sent To IRN </a:t>
            </a:r>
            <a:r>
              <a:rPr lang="en-US" dirty="0" smtClean="0">
                <a:solidFill>
                  <a:srgbClr val="66CCFF"/>
                </a:solidFill>
              </a:rPr>
              <a:t>			999999</a:t>
            </a:r>
            <a:r>
              <a:rPr lang="en-US" dirty="0">
                <a:solidFill>
                  <a:srgbClr val="66CCFF"/>
                </a:solidFill>
              </a:rPr>
              <a:t>. </a:t>
            </a:r>
            <a:endParaRPr lang="en-US" dirty="0" smtClean="0">
              <a:solidFill>
                <a:srgbClr val="66CCFF"/>
              </a:solidFill>
            </a:endParaRPr>
          </a:p>
          <a:p>
            <a:r>
              <a:rPr lang="en-US" dirty="0">
                <a:solidFill>
                  <a:srgbClr val="66CCFF"/>
                </a:solidFill>
              </a:rPr>
              <a:t>	</a:t>
            </a:r>
            <a:r>
              <a:rPr lang="en-US" dirty="0" smtClean="0">
                <a:solidFill>
                  <a:srgbClr val="66CCFF"/>
                </a:solidFill>
              </a:rPr>
              <a:t>	If </a:t>
            </a:r>
            <a:r>
              <a:rPr lang="en-US" dirty="0">
                <a:solidFill>
                  <a:srgbClr val="66CCFF"/>
                </a:solidFill>
              </a:rPr>
              <a:t>the student is not receiving education or services during the e</a:t>
            </a:r>
            <a:r>
              <a:rPr lang="en-US" dirty="0" smtClean="0">
                <a:solidFill>
                  <a:srgbClr val="66CCFF"/>
                </a:solidFill>
              </a:rPr>
              <a:t>xpulsion</a:t>
            </a:r>
            <a:r>
              <a:rPr lang="en-US" dirty="0">
                <a:solidFill>
                  <a:srgbClr val="66CCFF"/>
                </a:solidFill>
              </a:rPr>
              <a:t>, report 0 for Sent to </a:t>
            </a:r>
            <a:r>
              <a:rPr lang="en-US" dirty="0" smtClean="0">
                <a:solidFill>
                  <a:srgbClr val="66CCFF"/>
                </a:solidFill>
              </a:rPr>
              <a:t>				Percent </a:t>
            </a:r>
            <a:r>
              <a:rPr lang="en-US" dirty="0">
                <a:solidFill>
                  <a:srgbClr val="66CCFF"/>
                </a:solidFill>
              </a:rPr>
              <a:t>of Time and option 3 for District Relationship</a:t>
            </a:r>
            <a:r>
              <a:rPr lang="en-US" dirty="0" smtClean="0">
                <a:solidFill>
                  <a:srgbClr val="66CCFF"/>
                </a:solidFill>
              </a:rPr>
              <a:t>.</a:t>
            </a:r>
          </a:p>
          <a:p>
            <a:r>
              <a:rPr lang="en-US" dirty="0">
                <a:solidFill>
                  <a:srgbClr val="66CCFF"/>
                </a:solidFill>
              </a:rPr>
              <a:t>	</a:t>
            </a:r>
            <a:r>
              <a:rPr lang="en-US" dirty="0" smtClean="0">
                <a:solidFill>
                  <a:srgbClr val="66CCFF"/>
                </a:solidFill>
              </a:rPr>
              <a:t>	 </a:t>
            </a:r>
            <a:r>
              <a:rPr lang="en-US" dirty="0">
                <a:solidFill>
                  <a:srgbClr val="66CCFF"/>
                </a:solidFill>
              </a:rPr>
              <a:t>If the student is </a:t>
            </a:r>
            <a:r>
              <a:rPr lang="en-US" dirty="0" smtClean="0">
                <a:solidFill>
                  <a:srgbClr val="66CCFF"/>
                </a:solidFill>
              </a:rPr>
              <a:t>receiving </a:t>
            </a:r>
            <a:r>
              <a:rPr lang="en-US" dirty="0">
                <a:solidFill>
                  <a:srgbClr val="66CCFF"/>
                </a:solidFill>
              </a:rPr>
              <a:t>education or services </a:t>
            </a:r>
            <a:r>
              <a:rPr lang="en-US" dirty="0" smtClean="0">
                <a:solidFill>
                  <a:srgbClr val="66CCFF"/>
                </a:solidFill>
              </a:rPr>
              <a:t>during </a:t>
            </a:r>
            <a:r>
              <a:rPr lang="en-US" dirty="0">
                <a:solidFill>
                  <a:srgbClr val="66CCFF"/>
                </a:solidFill>
              </a:rPr>
              <a:t>the expulsion, report the appropriate value for </a:t>
            </a:r>
            <a:r>
              <a:rPr lang="en-US" dirty="0" smtClean="0">
                <a:solidFill>
                  <a:srgbClr val="66CCFF"/>
                </a:solidFill>
              </a:rPr>
              <a:t>			Sent </a:t>
            </a:r>
            <a:r>
              <a:rPr lang="en-US" dirty="0">
                <a:solidFill>
                  <a:srgbClr val="66CCFF"/>
                </a:solidFill>
              </a:rPr>
              <a:t>to Percent of </a:t>
            </a:r>
            <a:r>
              <a:rPr lang="en-US" dirty="0" smtClean="0">
                <a:solidFill>
                  <a:srgbClr val="66CCFF"/>
                </a:solidFill>
              </a:rPr>
              <a:t>Time and </a:t>
            </a:r>
            <a:r>
              <a:rPr lang="en-US" dirty="0">
                <a:solidFill>
                  <a:srgbClr val="66CCFF"/>
                </a:solidFill>
              </a:rPr>
              <a:t>option 1 for </a:t>
            </a:r>
            <a:r>
              <a:rPr lang="en-US" dirty="0" smtClean="0">
                <a:solidFill>
                  <a:srgbClr val="66CCFF"/>
                </a:solidFill>
              </a:rPr>
              <a:t>District Relationship</a:t>
            </a:r>
            <a:r>
              <a:rPr lang="en-US" dirty="0">
                <a:solidFill>
                  <a:srgbClr val="66CCFF"/>
                </a:solidFill>
              </a:rPr>
              <a:t>. </a:t>
            </a:r>
            <a:endParaRPr lang="en-US" dirty="0" smtClean="0">
              <a:solidFill>
                <a:srgbClr val="66CCFF"/>
              </a:solidFill>
            </a:endParaRPr>
          </a:p>
          <a:p>
            <a:endParaRPr lang="en-US" dirty="0">
              <a:solidFill>
                <a:srgbClr val="66CCFF"/>
              </a:solidFill>
            </a:endParaRPr>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31</a:t>
            </a:r>
            <a:endParaRPr lang="en-US" dirty="0">
              <a:solidFill>
                <a:schemeClr val="bg1"/>
              </a:solidFill>
            </a:endParaRPr>
          </a:p>
        </p:txBody>
      </p:sp>
    </p:spTree>
    <p:extLst>
      <p:ext uri="{BB962C8B-B14F-4D97-AF65-F5344CB8AC3E}">
        <p14:creationId xmlns:p14="http://schemas.microsoft.com/office/powerpoint/2010/main" val="3866713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1231722" y="2101949"/>
            <a:ext cx="10390705" cy="3139321"/>
          </a:xfrm>
          <a:prstGeom prst="rect">
            <a:avLst/>
          </a:prstGeom>
          <a:noFill/>
        </p:spPr>
        <p:txBody>
          <a:bodyPr wrap="square" rtlCol="0">
            <a:spAutoFit/>
          </a:bodyPr>
          <a:lstStyle/>
          <a:p>
            <a:r>
              <a:rPr lang="en-US" b="1" dirty="0" smtClean="0">
                <a:solidFill>
                  <a:srgbClr val="FF0000"/>
                </a:solidFill>
              </a:rPr>
              <a:t>Change 24-33 </a:t>
            </a:r>
            <a:r>
              <a:rPr lang="en-US" b="1" dirty="0"/>
              <a:t>Updates to expulsion </a:t>
            </a:r>
            <a:r>
              <a:rPr lang="en-US" b="1" dirty="0" smtClean="0"/>
              <a:t>reporting Continued</a:t>
            </a:r>
            <a:endParaRPr lang="en-US" b="1" dirty="0"/>
          </a:p>
          <a:p>
            <a:r>
              <a:rPr lang="en-US" b="1" dirty="0"/>
              <a:t>	</a:t>
            </a:r>
            <a:r>
              <a:rPr lang="en-US" dirty="0"/>
              <a:t> Special Education Before withdrawing a special education student, districts must ensure that they have </a:t>
            </a:r>
            <a:r>
              <a:rPr lang="en-US" dirty="0" smtClean="0"/>
              <a:t>	complied </a:t>
            </a:r>
            <a:r>
              <a:rPr lang="en-US" dirty="0"/>
              <a:t>with all laws and regulations regarding the education of students with disabilities. For instance, the </a:t>
            </a:r>
            <a:r>
              <a:rPr lang="en-US" dirty="0" smtClean="0"/>
              <a:t>	IDEA </a:t>
            </a:r>
            <a:r>
              <a:rPr lang="en-US" dirty="0"/>
              <a:t>requires that districts provide an alternative setting for the education of students who are </a:t>
            </a:r>
            <a:r>
              <a:rPr lang="en-US" dirty="0" smtClean="0"/>
              <a:t>truant. </a:t>
            </a:r>
            <a:r>
              <a:rPr lang="en-US" dirty="0"/>
              <a:t>For </a:t>
            </a:r>
            <a:r>
              <a:rPr lang="en-US" dirty="0" smtClean="0"/>
              <a:t>	more </a:t>
            </a:r>
            <a:r>
              <a:rPr lang="en-US" dirty="0"/>
              <a:t>specific information regarding special education students, refer to the Department’s Office for </a:t>
            </a:r>
            <a:r>
              <a:rPr lang="en-US" dirty="0" smtClean="0"/>
              <a:t>	Exceptional </a:t>
            </a:r>
            <a:r>
              <a:rPr lang="en-US" dirty="0"/>
              <a:t>Children. </a:t>
            </a:r>
            <a:endParaRPr lang="en-US" dirty="0" smtClean="0"/>
          </a:p>
          <a:p>
            <a:endParaRPr lang="en-US" b="1" dirty="0"/>
          </a:p>
          <a:p>
            <a:r>
              <a:rPr lang="en-US" dirty="0" smtClean="0"/>
              <a:t>	If </a:t>
            </a:r>
            <a:r>
              <a:rPr lang="en-US" dirty="0"/>
              <a:t>a student attending a JVSD is expelled by </a:t>
            </a:r>
            <a:r>
              <a:rPr lang="en-US" dirty="0" smtClean="0">
                <a:solidFill>
                  <a:srgbClr val="66CCFF"/>
                </a:solidFill>
              </a:rPr>
              <a:t>either </a:t>
            </a:r>
            <a:r>
              <a:rPr lang="en-US" dirty="0">
                <a:solidFill>
                  <a:srgbClr val="66CCFF"/>
                </a:solidFill>
              </a:rPr>
              <a:t>JVSD or the educating district, then both districts report </a:t>
            </a:r>
            <a:r>
              <a:rPr lang="en-US" dirty="0" smtClean="0">
                <a:solidFill>
                  <a:srgbClr val="66CCFF"/>
                </a:solidFill>
              </a:rPr>
              <a:t>	Sent </a:t>
            </a:r>
            <a:r>
              <a:rPr lang="en-US" dirty="0">
                <a:solidFill>
                  <a:srgbClr val="66CCFF"/>
                </a:solidFill>
              </a:rPr>
              <a:t>Reason option EX and Sent to IRN 999999. Sent to Percent of Time and District Relationship reported </a:t>
            </a:r>
            <a:r>
              <a:rPr lang="en-US" dirty="0" smtClean="0">
                <a:solidFill>
                  <a:srgbClr val="66CCFF"/>
                </a:solidFill>
              </a:rPr>
              <a:t>	depend </a:t>
            </a:r>
            <a:r>
              <a:rPr lang="en-US" dirty="0">
                <a:solidFill>
                  <a:srgbClr val="66CCFF"/>
                </a:solidFill>
              </a:rPr>
              <a:t>on whether the student is receiving any education or services during the expulsion. See Example </a:t>
            </a:r>
            <a:r>
              <a:rPr lang="en-US" dirty="0" smtClean="0">
                <a:solidFill>
                  <a:srgbClr val="66CCFF"/>
                </a:solidFill>
              </a:rPr>
              <a:t>	Question </a:t>
            </a:r>
            <a:r>
              <a:rPr lang="en-US" dirty="0">
                <a:solidFill>
                  <a:srgbClr val="66CCFF"/>
                </a:solidFill>
              </a:rPr>
              <a:t>11 and EMIS Manual Section 2.4 Student Standing (FS) Record for more </a:t>
            </a:r>
            <a:r>
              <a:rPr lang="en-US" dirty="0" smtClean="0">
                <a:solidFill>
                  <a:srgbClr val="66CCFF"/>
                </a:solidFill>
              </a:rPr>
              <a:t>information</a:t>
            </a:r>
            <a:endParaRPr lang="en-US" dirty="0">
              <a:solidFill>
                <a:srgbClr val="66CCFF"/>
              </a:solidFill>
            </a:endParaRPr>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32</a:t>
            </a:r>
            <a:endParaRPr lang="en-US" dirty="0">
              <a:solidFill>
                <a:schemeClr val="bg1"/>
              </a:solidFill>
            </a:endParaRPr>
          </a:p>
        </p:txBody>
      </p:sp>
    </p:spTree>
    <p:extLst>
      <p:ext uri="{BB962C8B-B14F-4D97-AF65-F5344CB8AC3E}">
        <p14:creationId xmlns:p14="http://schemas.microsoft.com/office/powerpoint/2010/main" val="3602335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1231722" y="2101949"/>
            <a:ext cx="10390705" cy="4524315"/>
          </a:xfrm>
          <a:prstGeom prst="rect">
            <a:avLst/>
          </a:prstGeom>
          <a:noFill/>
        </p:spPr>
        <p:txBody>
          <a:bodyPr wrap="square" rtlCol="0">
            <a:spAutoFit/>
          </a:bodyPr>
          <a:lstStyle/>
          <a:p>
            <a:r>
              <a:rPr lang="en-US" b="1" dirty="0" smtClean="0">
                <a:solidFill>
                  <a:srgbClr val="FF0000"/>
                </a:solidFill>
              </a:rPr>
              <a:t>Change 24-33 </a:t>
            </a:r>
            <a:r>
              <a:rPr lang="en-US" b="1" dirty="0"/>
              <a:t>Updates to expulsion </a:t>
            </a:r>
            <a:r>
              <a:rPr lang="en-US" b="1" dirty="0" smtClean="0"/>
              <a:t>reporting Continued 	</a:t>
            </a:r>
            <a:endParaRPr lang="en-US" b="1" dirty="0"/>
          </a:p>
          <a:p>
            <a:r>
              <a:rPr lang="en-US" b="1" dirty="0"/>
              <a:t>	</a:t>
            </a:r>
            <a:r>
              <a:rPr lang="en-US" dirty="0"/>
              <a:t> </a:t>
            </a:r>
            <a:r>
              <a:rPr lang="en-US" dirty="0" smtClean="0"/>
              <a:t>EXAMPLES</a:t>
            </a:r>
          </a:p>
          <a:p>
            <a:r>
              <a:rPr lang="en-US" dirty="0" smtClean="0"/>
              <a:t> 	Question </a:t>
            </a:r>
            <a:r>
              <a:rPr lang="en-US" dirty="0"/>
              <a:t>11. JVS had an enrolled student who received a suspension followed immediately by an expulsion. </a:t>
            </a:r>
            <a:r>
              <a:rPr lang="en-US" dirty="0" smtClean="0"/>
              <a:t>	On </a:t>
            </a:r>
            <a:r>
              <a:rPr lang="en-US" dirty="0"/>
              <a:t>the first day of the student’s suspension, she was placed in a JDC. She was released from the JDC before </a:t>
            </a:r>
            <a:r>
              <a:rPr lang="en-US" dirty="0" smtClean="0"/>
              <a:t>	the </a:t>
            </a:r>
            <a:r>
              <a:rPr lang="en-US" dirty="0"/>
              <a:t>period of her suspension had expired. How does JVS report this student? The student is withdrawn to her </a:t>
            </a:r>
            <a:r>
              <a:rPr lang="en-US" dirty="0" smtClean="0"/>
              <a:t>	resident </a:t>
            </a:r>
            <a:r>
              <a:rPr lang="en-US" dirty="0"/>
              <a:t>district for the dates of her incarceration at the JDC. When the student leaves the JDC, she is </a:t>
            </a:r>
            <a:r>
              <a:rPr lang="en-US" dirty="0" smtClean="0"/>
              <a:t>re-	enrolled </a:t>
            </a:r>
            <a:r>
              <a:rPr lang="en-US" dirty="0"/>
              <a:t>in the JVS. Finally,</a:t>
            </a:r>
            <a:r>
              <a:rPr lang="en-US" dirty="0">
                <a:solidFill>
                  <a:srgbClr val="66CCFF"/>
                </a:solidFill>
              </a:rPr>
              <a:t> the JVS and the resident district should both report her </a:t>
            </a:r>
            <a:r>
              <a:rPr lang="en-US" dirty="0" smtClean="0">
                <a:solidFill>
                  <a:srgbClr val="66CCFF"/>
                </a:solidFill>
              </a:rPr>
              <a:t>with </a:t>
            </a:r>
            <a:r>
              <a:rPr lang="en-US" dirty="0">
                <a:solidFill>
                  <a:srgbClr val="66CCFF"/>
                </a:solidFill>
              </a:rPr>
              <a:t>Sent Reason option </a:t>
            </a:r>
            <a:r>
              <a:rPr lang="en-US" dirty="0" smtClean="0">
                <a:solidFill>
                  <a:srgbClr val="66CCFF"/>
                </a:solidFill>
              </a:rPr>
              <a:t>	EX </a:t>
            </a:r>
            <a:r>
              <a:rPr lang="en-US" dirty="0">
                <a:solidFill>
                  <a:srgbClr val="66CCFF"/>
                </a:solidFill>
              </a:rPr>
              <a:t>as of the start of her expulsion. </a:t>
            </a:r>
            <a:endParaRPr lang="en-US" dirty="0" smtClean="0">
              <a:solidFill>
                <a:srgbClr val="66CCFF"/>
              </a:solidFill>
            </a:endParaRPr>
          </a:p>
          <a:p>
            <a:r>
              <a:rPr lang="en-US" dirty="0" smtClean="0">
                <a:solidFill>
                  <a:srgbClr val="66CCFF"/>
                </a:solidFill>
              </a:rPr>
              <a:t>	If </a:t>
            </a:r>
            <a:r>
              <a:rPr lang="en-US" dirty="0">
                <a:solidFill>
                  <a:srgbClr val="66CCFF"/>
                </a:solidFill>
              </a:rPr>
              <a:t>the student is not receiving education or services during the expulsion, then report as follows: </a:t>
            </a:r>
            <a:endParaRPr lang="en-US" dirty="0" smtClean="0">
              <a:solidFill>
                <a:srgbClr val="66CCFF"/>
              </a:solidFill>
            </a:endParaRPr>
          </a:p>
          <a:p>
            <a:r>
              <a:rPr lang="en-US" dirty="0" smtClean="0">
                <a:solidFill>
                  <a:srgbClr val="66CCFF"/>
                </a:solidFill>
              </a:rPr>
              <a:t>	Sent </a:t>
            </a:r>
            <a:r>
              <a:rPr lang="en-US" dirty="0">
                <a:solidFill>
                  <a:srgbClr val="66CCFF"/>
                </a:solidFill>
              </a:rPr>
              <a:t>to Percent of Time = 0 </a:t>
            </a:r>
            <a:endParaRPr lang="en-US" dirty="0" smtClean="0">
              <a:solidFill>
                <a:srgbClr val="66CCFF"/>
              </a:solidFill>
            </a:endParaRPr>
          </a:p>
          <a:p>
            <a:r>
              <a:rPr lang="en-US" dirty="0" smtClean="0">
                <a:solidFill>
                  <a:srgbClr val="66CCFF"/>
                </a:solidFill>
              </a:rPr>
              <a:t>	Sent </a:t>
            </a:r>
            <a:r>
              <a:rPr lang="en-US" dirty="0">
                <a:solidFill>
                  <a:srgbClr val="66CCFF"/>
                </a:solidFill>
              </a:rPr>
              <a:t>to IRN = 999999 </a:t>
            </a:r>
            <a:endParaRPr lang="en-US" dirty="0" smtClean="0">
              <a:solidFill>
                <a:srgbClr val="66CCFF"/>
              </a:solidFill>
            </a:endParaRPr>
          </a:p>
          <a:p>
            <a:r>
              <a:rPr lang="en-US" dirty="0" smtClean="0">
                <a:solidFill>
                  <a:srgbClr val="66CCFF"/>
                </a:solidFill>
              </a:rPr>
              <a:t>	District </a:t>
            </a:r>
            <a:r>
              <a:rPr lang="en-US" dirty="0">
                <a:solidFill>
                  <a:srgbClr val="66CCFF"/>
                </a:solidFill>
              </a:rPr>
              <a:t>Relationship = 3 </a:t>
            </a:r>
            <a:endParaRPr lang="en-US" dirty="0" smtClean="0">
              <a:solidFill>
                <a:srgbClr val="66CCFF"/>
              </a:solidFill>
            </a:endParaRPr>
          </a:p>
          <a:p>
            <a:r>
              <a:rPr lang="en-US" dirty="0" smtClean="0">
                <a:solidFill>
                  <a:srgbClr val="66CCFF"/>
                </a:solidFill>
              </a:rPr>
              <a:t>	If </a:t>
            </a:r>
            <a:r>
              <a:rPr lang="en-US" dirty="0">
                <a:solidFill>
                  <a:srgbClr val="66CCFF"/>
                </a:solidFill>
              </a:rPr>
              <a:t>the student is receiving education or services during the expulsion, then report as follows: </a:t>
            </a:r>
            <a:endParaRPr lang="en-US" dirty="0" smtClean="0">
              <a:solidFill>
                <a:srgbClr val="66CCFF"/>
              </a:solidFill>
            </a:endParaRPr>
          </a:p>
          <a:p>
            <a:r>
              <a:rPr lang="en-US" dirty="0" smtClean="0">
                <a:solidFill>
                  <a:srgbClr val="66CCFF"/>
                </a:solidFill>
              </a:rPr>
              <a:t>	Sent </a:t>
            </a:r>
            <a:r>
              <a:rPr lang="en-US" dirty="0">
                <a:solidFill>
                  <a:srgbClr val="66CCFF"/>
                </a:solidFill>
              </a:rPr>
              <a:t>to Percent of Time = the percent of time the student is receiving education or </a:t>
            </a:r>
            <a:r>
              <a:rPr lang="en-US" dirty="0" smtClean="0">
                <a:solidFill>
                  <a:srgbClr val="66CCFF"/>
                </a:solidFill>
              </a:rPr>
              <a:t>services</a:t>
            </a:r>
          </a:p>
          <a:p>
            <a:r>
              <a:rPr lang="en-US" dirty="0" smtClean="0">
                <a:solidFill>
                  <a:srgbClr val="66CCFF"/>
                </a:solidFill>
              </a:rPr>
              <a:t> 	Sent </a:t>
            </a:r>
            <a:r>
              <a:rPr lang="en-US" dirty="0">
                <a:solidFill>
                  <a:srgbClr val="66CCFF"/>
                </a:solidFill>
              </a:rPr>
              <a:t>to IRN = 999999 </a:t>
            </a:r>
            <a:endParaRPr lang="en-US" dirty="0" smtClean="0">
              <a:solidFill>
                <a:srgbClr val="66CCFF"/>
              </a:solidFill>
            </a:endParaRPr>
          </a:p>
          <a:p>
            <a:r>
              <a:rPr lang="en-US" dirty="0" smtClean="0">
                <a:solidFill>
                  <a:srgbClr val="66CCFF"/>
                </a:solidFill>
              </a:rPr>
              <a:t>	District </a:t>
            </a:r>
            <a:r>
              <a:rPr lang="en-US" dirty="0">
                <a:solidFill>
                  <a:srgbClr val="66CCFF"/>
                </a:solidFill>
              </a:rPr>
              <a:t>Relationship = 1 </a:t>
            </a:r>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33</a:t>
            </a:r>
            <a:endParaRPr lang="en-US" dirty="0">
              <a:solidFill>
                <a:schemeClr val="bg1"/>
              </a:solidFill>
            </a:endParaRPr>
          </a:p>
        </p:txBody>
      </p:sp>
    </p:spTree>
    <p:extLst>
      <p:ext uri="{BB962C8B-B14F-4D97-AF65-F5344CB8AC3E}">
        <p14:creationId xmlns:p14="http://schemas.microsoft.com/office/powerpoint/2010/main" val="1772232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1222930" y="2101949"/>
            <a:ext cx="10390705" cy="2862322"/>
          </a:xfrm>
          <a:prstGeom prst="rect">
            <a:avLst/>
          </a:prstGeom>
          <a:noFill/>
        </p:spPr>
        <p:txBody>
          <a:bodyPr wrap="square" rtlCol="0">
            <a:spAutoFit/>
          </a:bodyPr>
          <a:lstStyle/>
          <a:p>
            <a:r>
              <a:rPr lang="en-US" b="1" dirty="0" smtClean="0">
                <a:solidFill>
                  <a:srgbClr val="FF0000"/>
                </a:solidFill>
              </a:rPr>
              <a:t>Change 24-34 </a:t>
            </a:r>
            <a:r>
              <a:rPr lang="en-US" b="1" dirty="0"/>
              <a:t>Adds program codes to collect related services</a:t>
            </a:r>
          </a:p>
          <a:p>
            <a:r>
              <a:rPr lang="en-US" b="1" dirty="0"/>
              <a:t>	</a:t>
            </a:r>
            <a:r>
              <a:rPr lang="en-US" dirty="0"/>
              <a:t> </a:t>
            </a:r>
            <a:r>
              <a:rPr lang="en-US" dirty="0">
                <a:solidFill>
                  <a:srgbClr val="66CCFF"/>
                </a:solidFill>
              </a:rPr>
              <a:t>This change adds program codes to collect the related services that students receive.</a:t>
            </a:r>
            <a:br>
              <a:rPr lang="en-US" dirty="0">
                <a:solidFill>
                  <a:srgbClr val="66CCFF"/>
                </a:solidFill>
              </a:rPr>
            </a:br>
            <a:r>
              <a:rPr lang="en-US" dirty="0">
                <a:solidFill>
                  <a:srgbClr val="66CCFF"/>
                </a:solidFill>
              </a:rPr>
              <a:t> 	Special Education Related Services. Report the appropriate related service code(s) as indicated</a:t>
            </a:r>
          </a:p>
          <a:p>
            <a:r>
              <a:rPr lang="en-US" dirty="0" smtClean="0">
                <a:solidFill>
                  <a:srgbClr val="66CCFF"/>
                </a:solidFill>
              </a:rPr>
              <a:t>	on </a:t>
            </a:r>
            <a:r>
              <a:rPr lang="en-US" dirty="0">
                <a:solidFill>
                  <a:srgbClr val="66CCFF"/>
                </a:solidFill>
              </a:rPr>
              <a:t>the child’s IEP. Multiple related service program codes may be reported for a child with a disability</a:t>
            </a:r>
          </a:p>
          <a:p>
            <a:r>
              <a:rPr lang="en-US" dirty="0" smtClean="0">
                <a:solidFill>
                  <a:srgbClr val="66CCFF"/>
                </a:solidFill>
              </a:rPr>
              <a:t>	condition</a:t>
            </a:r>
            <a:r>
              <a:rPr lang="en-US" dirty="0">
                <a:solidFill>
                  <a:srgbClr val="66CCFF"/>
                </a:solidFill>
              </a:rPr>
              <a:t>. The EMIS reporting entity (e.g., the resident district or the ESC) providing related services to a</a:t>
            </a:r>
          </a:p>
          <a:p>
            <a:r>
              <a:rPr lang="en-US" dirty="0" smtClean="0">
                <a:solidFill>
                  <a:srgbClr val="66CCFF"/>
                </a:solidFill>
              </a:rPr>
              <a:t>	preschool </a:t>
            </a:r>
            <a:r>
              <a:rPr lang="en-US" dirty="0">
                <a:solidFill>
                  <a:srgbClr val="66CCFF"/>
                </a:solidFill>
              </a:rPr>
              <a:t>child with a disability is required to report the appropriate special education related service program </a:t>
            </a:r>
            <a:r>
              <a:rPr lang="en-US" dirty="0" smtClean="0">
                <a:solidFill>
                  <a:srgbClr val="66CCFF"/>
                </a:solidFill>
              </a:rPr>
              <a:t>	codes.</a:t>
            </a:r>
          </a:p>
          <a:p>
            <a:r>
              <a:rPr lang="en-US" b="1" dirty="0">
                <a:solidFill>
                  <a:srgbClr val="66CCFF"/>
                </a:solidFill>
              </a:rPr>
              <a:t>	</a:t>
            </a:r>
            <a:r>
              <a:rPr lang="en-US" b="1" u="sng" dirty="0" smtClean="0">
                <a:solidFill>
                  <a:srgbClr val="66CCFF"/>
                </a:solidFill>
              </a:rPr>
              <a:t>For </a:t>
            </a:r>
            <a:r>
              <a:rPr lang="en-US" b="1" u="sng" dirty="0">
                <a:solidFill>
                  <a:srgbClr val="66CCFF"/>
                </a:solidFill>
              </a:rPr>
              <a:t>students reported with Disability Condition option 05–Speech and Language </a:t>
            </a:r>
            <a:r>
              <a:rPr lang="en-US" b="1" u="sng" dirty="0" smtClean="0">
                <a:solidFill>
                  <a:srgbClr val="66CCFF"/>
                </a:solidFill>
              </a:rPr>
              <a:t>Impairments, </a:t>
            </a:r>
            <a:r>
              <a:rPr lang="en-US" b="1" dirty="0" smtClean="0">
                <a:solidFill>
                  <a:srgbClr val="66CCFF"/>
                </a:solidFill>
              </a:rPr>
              <a:t>	</a:t>
            </a:r>
            <a:r>
              <a:rPr lang="en-US" b="1" u="sng" dirty="0" smtClean="0">
                <a:solidFill>
                  <a:srgbClr val="66CCFF"/>
                </a:solidFill>
              </a:rPr>
              <a:t>program </a:t>
            </a:r>
            <a:r>
              <a:rPr lang="en-US" b="1" u="sng" dirty="0">
                <a:solidFill>
                  <a:srgbClr val="66CCFF"/>
                </a:solidFill>
              </a:rPr>
              <a:t>code 215013–Speech and Language Services is not reported.</a:t>
            </a:r>
          </a:p>
          <a:p>
            <a:endParaRPr lang="en-US" b="1" u="sng" dirty="0">
              <a:solidFill>
                <a:srgbClr val="66CCFF"/>
              </a:solidFill>
            </a:endParaRPr>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34</a:t>
            </a:r>
            <a:endParaRPr lang="en-US" dirty="0">
              <a:solidFill>
                <a:schemeClr val="bg1"/>
              </a:solidFill>
            </a:endParaRPr>
          </a:p>
        </p:txBody>
      </p:sp>
    </p:spTree>
    <p:extLst>
      <p:ext uri="{BB962C8B-B14F-4D97-AF65-F5344CB8AC3E}">
        <p14:creationId xmlns:p14="http://schemas.microsoft.com/office/powerpoint/2010/main" val="734739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1222930" y="2101949"/>
            <a:ext cx="10390705" cy="646331"/>
          </a:xfrm>
          <a:prstGeom prst="rect">
            <a:avLst/>
          </a:prstGeom>
          <a:noFill/>
        </p:spPr>
        <p:txBody>
          <a:bodyPr wrap="square" rtlCol="0">
            <a:spAutoFit/>
          </a:bodyPr>
          <a:lstStyle/>
          <a:p>
            <a:r>
              <a:rPr lang="en-US" b="1" dirty="0" smtClean="0">
                <a:solidFill>
                  <a:srgbClr val="FF0000"/>
                </a:solidFill>
              </a:rPr>
              <a:t>Change 24-34 </a:t>
            </a:r>
            <a:r>
              <a:rPr lang="en-US" b="1" dirty="0"/>
              <a:t>Adds program codes to collect related </a:t>
            </a:r>
            <a:r>
              <a:rPr lang="en-US" b="1" dirty="0" smtClean="0"/>
              <a:t>services- continued</a:t>
            </a:r>
            <a:endParaRPr lang="en-US" b="1" dirty="0"/>
          </a:p>
          <a:p>
            <a:r>
              <a:rPr lang="en-US" b="1" dirty="0"/>
              <a:t>	</a:t>
            </a:r>
            <a:endParaRPr lang="en-US" b="1" u="sng" dirty="0">
              <a:solidFill>
                <a:srgbClr val="66CCFF"/>
              </a:solidFill>
            </a:endParaRPr>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35</a:t>
            </a:r>
            <a:endParaRPr lang="en-US" dirty="0">
              <a:solidFill>
                <a:schemeClr val="bg1"/>
              </a:solidFill>
            </a:endParaRPr>
          </a:p>
        </p:txBody>
      </p:sp>
      <p:pic>
        <p:nvPicPr>
          <p:cNvPr id="5" name="Picture 4"/>
          <p:cNvPicPr>
            <a:picLocks noChangeAspect="1"/>
          </p:cNvPicPr>
          <p:nvPr/>
        </p:nvPicPr>
        <p:blipFill>
          <a:blip r:embed="rId3"/>
          <a:stretch>
            <a:fillRect/>
          </a:stretch>
        </p:blipFill>
        <p:spPr>
          <a:xfrm>
            <a:off x="1391016" y="2595615"/>
            <a:ext cx="4750437" cy="2972702"/>
          </a:xfrm>
          <a:prstGeom prst="rect">
            <a:avLst/>
          </a:prstGeom>
        </p:spPr>
      </p:pic>
      <p:pic>
        <p:nvPicPr>
          <p:cNvPr id="7" name="Picture 6"/>
          <p:cNvPicPr>
            <a:picLocks noChangeAspect="1"/>
          </p:cNvPicPr>
          <p:nvPr/>
        </p:nvPicPr>
        <p:blipFill>
          <a:blip r:embed="rId4"/>
          <a:stretch>
            <a:fillRect/>
          </a:stretch>
        </p:blipFill>
        <p:spPr>
          <a:xfrm>
            <a:off x="6227178" y="2861360"/>
            <a:ext cx="4675284" cy="3947259"/>
          </a:xfrm>
          <a:prstGeom prst="rect">
            <a:avLst/>
          </a:prstGeom>
        </p:spPr>
      </p:pic>
    </p:spTree>
    <p:extLst>
      <p:ext uri="{BB962C8B-B14F-4D97-AF65-F5344CB8AC3E}">
        <p14:creationId xmlns:p14="http://schemas.microsoft.com/office/powerpoint/2010/main" val="4110868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977262" y="2101949"/>
            <a:ext cx="10602207" cy="1477328"/>
          </a:xfrm>
          <a:prstGeom prst="rect">
            <a:avLst/>
          </a:prstGeom>
          <a:noFill/>
        </p:spPr>
        <p:txBody>
          <a:bodyPr wrap="square" rtlCol="0">
            <a:spAutoFit/>
          </a:bodyPr>
          <a:lstStyle/>
          <a:p>
            <a:r>
              <a:rPr lang="en-US" b="1" dirty="0" smtClean="0">
                <a:solidFill>
                  <a:srgbClr val="FF0000"/>
                </a:solidFill>
              </a:rPr>
              <a:t>Change 24-40 </a:t>
            </a:r>
            <a:r>
              <a:rPr lang="en-US" b="1" dirty="0" smtClean="0"/>
              <a:t>Expand </a:t>
            </a:r>
            <a:r>
              <a:rPr lang="en-US" b="1" dirty="0"/>
              <a:t>course grade </a:t>
            </a:r>
            <a:r>
              <a:rPr lang="en-US" b="1" dirty="0" smtClean="0"/>
              <a:t>collection</a:t>
            </a:r>
          </a:p>
          <a:p>
            <a:r>
              <a:rPr lang="en-US" b="1" dirty="0"/>
              <a:t>	</a:t>
            </a:r>
            <a:r>
              <a:rPr lang="en-US" dirty="0"/>
              <a:t> </a:t>
            </a:r>
            <a:r>
              <a:rPr lang="en-US" dirty="0" smtClean="0"/>
              <a:t>This </a:t>
            </a:r>
            <a:r>
              <a:rPr lang="en-US" dirty="0"/>
              <a:t>change updates the reporting guidance for this record to encourage the reporting of grades </a:t>
            </a:r>
            <a:r>
              <a:rPr lang="en-US" dirty="0" smtClean="0"/>
              <a:t>for additional </a:t>
            </a:r>
            <a:r>
              <a:rPr lang="en-US" dirty="0"/>
              <a:t>courses. The expanded guidance is to allow for more complete information in the Early Warning System.</a:t>
            </a:r>
            <a:br>
              <a:rPr lang="en-US" dirty="0"/>
            </a:br>
            <a:r>
              <a:rPr lang="en-US" dirty="0"/>
              <a:t>	 </a:t>
            </a:r>
            <a:r>
              <a:rPr lang="en-US" dirty="0">
                <a:solidFill>
                  <a:srgbClr val="00B0F0"/>
                </a:solidFill>
              </a:rPr>
              <a:t>Note that when reported, grades for middle school (grades 6-8) math and English courses will be utilized in the </a:t>
            </a:r>
            <a:r>
              <a:rPr lang="en-US" dirty="0" smtClean="0">
                <a:solidFill>
                  <a:srgbClr val="00B0F0"/>
                </a:solidFill>
              </a:rPr>
              <a:t>	Early </a:t>
            </a:r>
            <a:r>
              <a:rPr lang="en-US" dirty="0">
                <a:solidFill>
                  <a:srgbClr val="00B0F0"/>
                </a:solidFill>
              </a:rPr>
              <a:t>Warning System. We therefore encourage the reporting of grades for these courses</a:t>
            </a:r>
            <a:r>
              <a:rPr lang="en-US" dirty="0" smtClean="0">
                <a:solidFill>
                  <a:srgbClr val="00B0F0"/>
                </a:solidFill>
              </a:rPr>
              <a:t>.</a:t>
            </a:r>
            <a:r>
              <a:rPr lang="en-US" b="1" dirty="0"/>
              <a:t>	</a:t>
            </a:r>
            <a:endParaRPr lang="en-US" b="1" u="sng" dirty="0">
              <a:solidFill>
                <a:srgbClr val="66CCFF"/>
              </a:solidFill>
            </a:endParaRPr>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36</a:t>
            </a:r>
            <a:endParaRPr lang="en-US" dirty="0">
              <a:solidFill>
                <a:schemeClr val="bg1"/>
              </a:solidFill>
            </a:endParaRPr>
          </a:p>
        </p:txBody>
      </p:sp>
      <p:sp>
        <p:nvSpPr>
          <p:cNvPr id="8" name="TextBox 7"/>
          <p:cNvSpPr txBox="1"/>
          <p:nvPr/>
        </p:nvSpPr>
        <p:spPr>
          <a:xfrm>
            <a:off x="977262" y="3648808"/>
            <a:ext cx="10646169" cy="3139321"/>
          </a:xfrm>
          <a:prstGeom prst="rect">
            <a:avLst/>
          </a:prstGeom>
          <a:noFill/>
        </p:spPr>
        <p:txBody>
          <a:bodyPr wrap="square" rtlCol="0">
            <a:spAutoFit/>
          </a:bodyPr>
          <a:lstStyle/>
          <a:p>
            <a:r>
              <a:rPr lang="en-US" b="1" dirty="0" smtClean="0">
                <a:solidFill>
                  <a:srgbClr val="FF0000"/>
                </a:solidFill>
              </a:rPr>
              <a:t>Change 24-41 </a:t>
            </a:r>
            <a:r>
              <a:rPr lang="en-US" dirty="0" smtClean="0">
                <a:solidFill>
                  <a:srgbClr val="FF0000"/>
                </a:solidFill>
              </a:rPr>
              <a:t>S</a:t>
            </a:r>
            <a:r>
              <a:rPr lang="en-US" b="1" dirty="0" smtClean="0"/>
              <a:t>tudent </a:t>
            </a:r>
            <a:r>
              <a:rPr lang="en-US" b="1" dirty="0"/>
              <a:t>acceleration </a:t>
            </a:r>
            <a:r>
              <a:rPr lang="en-US" b="1" dirty="0" smtClean="0"/>
              <a:t>reporting</a:t>
            </a:r>
          </a:p>
          <a:p>
            <a:r>
              <a:rPr lang="en-US" b="1" dirty="0"/>
              <a:t>	</a:t>
            </a:r>
            <a:r>
              <a:rPr lang="en-US" dirty="0"/>
              <a:t> </a:t>
            </a:r>
            <a:r>
              <a:rPr lang="en-US" dirty="0" smtClean="0"/>
              <a:t>This </a:t>
            </a:r>
            <a:r>
              <a:rPr lang="en-US" dirty="0"/>
              <a:t>change removes the Accelerated Level Count Element. It also adds an option to the Subject Area Element </a:t>
            </a:r>
            <a:r>
              <a:rPr lang="en-US" dirty="0" smtClean="0"/>
              <a:t>	 </a:t>
            </a:r>
            <a:r>
              <a:rPr lang="en-US" dirty="0"/>
              <a:t>updates the reporting guidance to allow (not require) districts to report a single record for students who are </a:t>
            </a:r>
            <a:r>
              <a:rPr lang="en-US" dirty="0" smtClean="0"/>
              <a:t>	whole </a:t>
            </a:r>
            <a:r>
              <a:rPr lang="en-US" dirty="0"/>
              <a:t>grade accelerated</a:t>
            </a:r>
            <a:r>
              <a:rPr lang="en-US" dirty="0" smtClean="0"/>
              <a:t>.</a:t>
            </a:r>
          </a:p>
          <a:p>
            <a:r>
              <a:rPr lang="en-US" b="1" dirty="0"/>
              <a:t>	Valid Options</a:t>
            </a:r>
          </a:p>
          <a:p>
            <a:r>
              <a:rPr lang="en-US" b="1" dirty="0" smtClean="0"/>
              <a:t>		</a:t>
            </a:r>
            <a:r>
              <a:rPr lang="en-US" b="1" dirty="0" smtClean="0">
                <a:solidFill>
                  <a:srgbClr val="66CCFF"/>
                </a:solidFill>
              </a:rPr>
              <a:t>A </a:t>
            </a:r>
            <a:r>
              <a:rPr lang="en-US" b="1" dirty="0">
                <a:solidFill>
                  <a:srgbClr val="66CCFF"/>
                </a:solidFill>
              </a:rPr>
              <a:t>All subjects</a:t>
            </a:r>
          </a:p>
          <a:p>
            <a:r>
              <a:rPr lang="en-US" b="1" dirty="0" smtClean="0"/>
              <a:t>		C </a:t>
            </a:r>
            <a:r>
              <a:rPr lang="en-US" b="1" dirty="0"/>
              <a:t>Social Studies</a:t>
            </a:r>
          </a:p>
          <a:p>
            <a:r>
              <a:rPr lang="en-US" b="1" dirty="0" smtClean="0"/>
              <a:t>		M </a:t>
            </a:r>
            <a:r>
              <a:rPr lang="en-US" b="1" dirty="0"/>
              <a:t>Mathematics</a:t>
            </a:r>
          </a:p>
          <a:p>
            <a:r>
              <a:rPr lang="en-US" b="1" dirty="0" smtClean="0"/>
              <a:t>		R </a:t>
            </a:r>
            <a:r>
              <a:rPr lang="en-US" b="1" dirty="0">
                <a:solidFill>
                  <a:srgbClr val="66CCFF"/>
                </a:solidFill>
              </a:rPr>
              <a:t>Reading/Writing</a:t>
            </a:r>
          </a:p>
          <a:p>
            <a:r>
              <a:rPr lang="en-US" b="1" dirty="0" smtClean="0"/>
              <a:t>		S </a:t>
            </a:r>
            <a:r>
              <a:rPr lang="en-US" b="1" dirty="0"/>
              <a:t>Science</a:t>
            </a:r>
          </a:p>
          <a:p>
            <a:r>
              <a:rPr lang="en-US" b="1" dirty="0" smtClean="0"/>
              <a:t>	</a:t>
            </a:r>
            <a:endParaRPr lang="en-US" b="1" dirty="0">
              <a:solidFill>
                <a:srgbClr val="FF0000"/>
              </a:solidFill>
            </a:endParaRPr>
          </a:p>
        </p:txBody>
      </p:sp>
    </p:spTree>
    <p:extLst>
      <p:ext uri="{BB962C8B-B14F-4D97-AF65-F5344CB8AC3E}">
        <p14:creationId xmlns:p14="http://schemas.microsoft.com/office/powerpoint/2010/main" val="135813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977262" y="2101949"/>
            <a:ext cx="10602207" cy="369332"/>
          </a:xfrm>
          <a:prstGeom prst="rect">
            <a:avLst/>
          </a:prstGeom>
          <a:noFill/>
        </p:spPr>
        <p:txBody>
          <a:bodyPr wrap="square" rtlCol="0">
            <a:spAutoFit/>
          </a:bodyPr>
          <a:lstStyle/>
          <a:p>
            <a:r>
              <a:rPr lang="en-US" b="1" dirty="0">
                <a:solidFill>
                  <a:srgbClr val="FF0000"/>
                </a:solidFill>
              </a:rPr>
              <a:t>Change 24-41 S</a:t>
            </a:r>
            <a:r>
              <a:rPr lang="en-US" b="1" dirty="0"/>
              <a:t>tudent acceleration </a:t>
            </a:r>
            <a:r>
              <a:rPr lang="en-US" b="1" dirty="0" smtClean="0"/>
              <a:t>reporting-Continued</a:t>
            </a:r>
            <a:endParaRPr lang="en-US" b="1" dirty="0"/>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37</a:t>
            </a:r>
            <a:endParaRPr lang="en-US" dirty="0">
              <a:solidFill>
                <a:schemeClr val="bg1"/>
              </a:solidFill>
            </a:endParaRPr>
          </a:p>
        </p:txBody>
      </p:sp>
      <p:sp>
        <p:nvSpPr>
          <p:cNvPr id="8" name="TextBox 7"/>
          <p:cNvSpPr txBox="1"/>
          <p:nvPr/>
        </p:nvSpPr>
        <p:spPr>
          <a:xfrm>
            <a:off x="977262" y="2861360"/>
            <a:ext cx="10646169" cy="1754326"/>
          </a:xfrm>
          <a:prstGeom prst="rect">
            <a:avLst/>
          </a:prstGeom>
          <a:noFill/>
        </p:spPr>
        <p:txBody>
          <a:bodyPr wrap="square" rtlCol="0">
            <a:spAutoFit/>
          </a:bodyPr>
          <a:lstStyle/>
          <a:p>
            <a:r>
              <a:rPr lang="en-US" dirty="0">
                <a:solidFill>
                  <a:srgbClr val="66CCFF"/>
                </a:solidFill>
              </a:rPr>
              <a:t>Students who would previously have been reported with option W should now be reported with option R. </a:t>
            </a:r>
            <a:endParaRPr lang="en-US" dirty="0" smtClean="0">
              <a:solidFill>
                <a:srgbClr val="66CCFF"/>
              </a:solidFill>
            </a:endParaRPr>
          </a:p>
          <a:p>
            <a:r>
              <a:rPr lang="en-US" dirty="0" smtClean="0">
                <a:solidFill>
                  <a:srgbClr val="66CCFF"/>
                </a:solidFill>
              </a:rPr>
              <a:t>Students </a:t>
            </a:r>
            <a:r>
              <a:rPr lang="en-US" dirty="0">
                <a:solidFill>
                  <a:srgbClr val="66CCFF"/>
                </a:solidFill>
              </a:rPr>
              <a:t>who have been whole grade accelerated can be reported in one of two ways. Districts can continue to report one record for each subject or districts can report a record with option A. If a record with option A is reported, also reporting records for specific subjects will not have an impact. </a:t>
            </a:r>
            <a:endParaRPr lang="en-US" dirty="0" smtClean="0">
              <a:solidFill>
                <a:srgbClr val="66CCFF"/>
              </a:solidFill>
            </a:endParaRPr>
          </a:p>
          <a:p>
            <a:r>
              <a:rPr lang="en-US" dirty="0" smtClean="0">
                <a:solidFill>
                  <a:srgbClr val="66CCFF"/>
                </a:solidFill>
              </a:rPr>
              <a:t>Early </a:t>
            </a:r>
            <a:r>
              <a:rPr lang="en-US" dirty="0">
                <a:solidFill>
                  <a:srgbClr val="66CCFF"/>
                </a:solidFill>
              </a:rPr>
              <a:t>Entrance students should be reported with option A if they were evaluated per local policy and found to be eligible to begin kindergarten or first grade early</a:t>
            </a:r>
            <a:endParaRPr lang="en-US" b="1" dirty="0">
              <a:solidFill>
                <a:srgbClr val="66CCFF"/>
              </a:solidFill>
            </a:endParaRPr>
          </a:p>
        </p:txBody>
      </p:sp>
    </p:spTree>
    <p:extLst>
      <p:ext uri="{BB962C8B-B14F-4D97-AF65-F5344CB8AC3E}">
        <p14:creationId xmlns:p14="http://schemas.microsoft.com/office/powerpoint/2010/main" val="2657083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977262" y="2101949"/>
            <a:ext cx="10602207" cy="3970318"/>
          </a:xfrm>
          <a:prstGeom prst="rect">
            <a:avLst/>
          </a:prstGeom>
          <a:noFill/>
        </p:spPr>
        <p:txBody>
          <a:bodyPr wrap="square" rtlCol="0">
            <a:spAutoFit/>
          </a:bodyPr>
          <a:lstStyle/>
          <a:p>
            <a:r>
              <a:rPr lang="en-US" b="1" dirty="0">
                <a:solidFill>
                  <a:srgbClr val="FF0000"/>
                </a:solidFill>
              </a:rPr>
              <a:t>Change </a:t>
            </a:r>
            <a:r>
              <a:rPr lang="en-US" b="1" dirty="0" smtClean="0">
                <a:solidFill>
                  <a:srgbClr val="FF0000"/>
                </a:solidFill>
              </a:rPr>
              <a:t>24-42 </a:t>
            </a:r>
            <a:r>
              <a:rPr lang="en-US" b="1" dirty="0"/>
              <a:t>Remove EL trial mainstream option</a:t>
            </a:r>
          </a:p>
          <a:p>
            <a:r>
              <a:rPr lang="en-US" dirty="0" smtClean="0"/>
              <a:t>	This </a:t>
            </a:r>
            <a:r>
              <a:rPr lang="en-US" dirty="0"/>
              <a:t>change removes English Learner Status option M–EL Trial Mainstream</a:t>
            </a:r>
            <a:r>
              <a:rPr lang="en-US" dirty="0" smtClean="0"/>
              <a:t>.</a:t>
            </a:r>
          </a:p>
          <a:p>
            <a:endParaRPr lang="en-US" b="1" dirty="0"/>
          </a:p>
          <a:p>
            <a:r>
              <a:rPr lang="en-US" b="1" dirty="0" smtClean="0">
                <a:solidFill>
                  <a:srgbClr val="FF0000"/>
                </a:solidFill>
              </a:rPr>
              <a:t>Change 24-47 </a:t>
            </a:r>
            <a:r>
              <a:rPr lang="en-US" b="1" dirty="0"/>
              <a:t>Updates to extended standards subject </a:t>
            </a:r>
            <a:r>
              <a:rPr lang="en-US" b="1" dirty="0" smtClean="0"/>
              <a:t>codes</a:t>
            </a:r>
          </a:p>
          <a:p>
            <a:r>
              <a:rPr lang="en-US" dirty="0" smtClean="0"/>
              <a:t>	</a:t>
            </a:r>
            <a:r>
              <a:rPr lang="en-US" dirty="0" smtClean="0">
                <a:solidFill>
                  <a:srgbClr val="66CCFF"/>
                </a:solidFill>
              </a:rPr>
              <a:t>This </a:t>
            </a:r>
            <a:r>
              <a:rPr lang="en-US" dirty="0">
                <a:solidFill>
                  <a:srgbClr val="66CCFF"/>
                </a:solidFill>
              </a:rPr>
              <a:t>change updates the titles and descriptions for the 19xxxx subject codes for exceptional </a:t>
            </a:r>
            <a:r>
              <a:rPr lang="en-US" dirty="0" smtClean="0">
                <a:solidFill>
                  <a:srgbClr val="66CCFF"/>
                </a:solidFill>
              </a:rPr>
              <a:t>children</a:t>
            </a:r>
          </a:p>
          <a:p>
            <a:r>
              <a:rPr lang="en-US" dirty="0">
                <a:solidFill>
                  <a:srgbClr val="66CCFF"/>
                </a:solidFill>
              </a:rPr>
              <a:t>	Educators should use extended standards to provide content that is directly aligned to Ohio’s Learning </a:t>
            </a:r>
            <a:r>
              <a:rPr lang="en-US" dirty="0" smtClean="0">
                <a:solidFill>
                  <a:srgbClr val="66CCFF"/>
                </a:solidFill>
              </a:rPr>
              <a:t>	Standards</a:t>
            </a:r>
            <a:r>
              <a:rPr lang="en-US" dirty="0">
                <a:solidFill>
                  <a:srgbClr val="66CCFF"/>
                </a:solidFill>
              </a:rPr>
              <a:t>. Teachers should consider incorporating instruction with individual accommodations or supports </a:t>
            </a:r>
            <a:r>
              <a:rPr lang="en-US" dirty="0" smtClean="0">
                <a:solidFill>
                  <a:srgbClr val="66CCFF"/>
                </a:solidFill>
              </a:rPr>
              <a:t>	students </a:t>
            </a:r>
            <a:r>
              <a:rPr lang="en-US" dirty="0">
                <a:solidFill>
                  <a:srgbClr val="66CCFF"/>
                </a:solidFill>
              </a:rPr>
              <a:t>need to access the curriculum as well as non-academic skills needed for student success such as </a:t>
            </a:r>
            <a:r>
              <a:rPr lang="en-US" dirty="0" smtClean="0">
                <a:solidFill>
                  <a:srgbClr val="66CCFF"/>
                </a:solidFill>
              </a:rPr>
              <a:t>	communication</a:t>
            </a:r>
            <a:r>
              <a:rPr lang="en-US" dirty="0">
                <a:solidFill>
                  <a:srgbClr val="66CCFF"/>
                </a:solidFill>
              </a:rPr>
              <a:t>, self-determination, fine/gross motor, and social/emotional skills. Daily living and life skills are </a:t>
            </a:r>
            <a:r>
              <a:rPr lang="en-US" dirty="0" smtClean="0">
                <a:solidFill>
                  <a:srgbClr val="66CCFF"/>
                </a:solidFill>
              </a:rPr>
              <a:t>	often </a:t>
            </a:r>
            <a:r>
              <a:rPr lang="en-US" dirty="0">
                <a:solidFill>
                  <a:srgbClr val="66CCFF"/>
                </a:solidFill>
              </a:rPr>
              <a:t>represented within the standards as reading, speaking, listening, writing, and economics skills and should </a:t>
            </a:r>
            <a:r>
              <a:rPr lang="en-US" dirty="0" smtClean="0">
                <a:solidFill>
                  <a:srgbClr val="66CCFF"/>
                </a:solidFill>
              </a:rPr>
              <a:t>	be </a:t>
            </a:r>
            <a:r>
              <a:rPr lang="en-US" dirty="0">
                <a:solidFill>
                  <a:srgbClr val="66CCFF"/>
                </a:solidFill>
              </a:rPr>
              <a:t>taught and integrated with the extensions. Educational plans should also include any other additional skills </a:t>
            </a:r>
            <a:r>
              <a:rPr lang="en-US" dirty="0" smtClean="0">
                <a:solidFill>
                  <a:srgbClr val="66CCFF"/>
                </a:solidFill>
              </a:rPr>
              <a:t>	necessary </a:t>
            </a:r>
            <a:r>
              <a:rPr lang="en-US" dirty="0">
                <a:solidFill>
                  <a:srgbClr val="66CCFF"/>
                </a:solidFill>
              </a:rPr>
              <a:t>for each child’s individual education needs and transition planning goals..</a:t>
            </a:r>
            <a:endParaRPr lang="en-US" b="1" dirty="0">
              <a:solidFill>
                <a:srgbClr val="66CCFF"/>
              </a:solidFill>
            </a:endParaRPr>
          </a:p>
          <a:p>
            <a:endParaRPr lang="en-US" b="1" dirty="0"/>
          </a:p>
          <a:p>
            <a:endParaRPr lang="en-US" b="1" dirty="0">
              <a:solidFill>
                <a:srgbClr val="FF0000"/>
              </a:solidFill>
            </a:endParaRPr>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38</a:t>
            </a:r>
            <a:endParaRPr lang="en-US" dirty="0">
              <a:solidFill>
                <a:schemeClr val="bg1"/>
              </a:solidFill>
            </a:endParaRPr>
          </a:p>
        </p:txBody>
      </p:sp>
    </p:spTree>
    <p:extLst>
      <p:ext uri="{BB962C8B-B14F-4D97-AF65-F5344CB8AC3E}">
        <p14:creationId xmlns:p14="http://schemas.microsoft.com/office/powerpoint/2010/main" val="962706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1280160" y="2101949"/>
            <a:ext cx="10299309" cy="4893647"/>
          </a:xfrm>
          <a:prstGeom prst="rect">
            <a:avLst/>
          </a:prstGeom>
          <a:noFill/>
        </p:spPr>
        <p:txBody>
          <a:bodyPr wrap="square" rtlCol="0">
            <a:spAutoFit/>
          </a:bodyPr>
          <a:lstStyle/>
          <a:p>
            <a:r>
              <a:rPr lang="en-US" b="1" dirty="0" smtClean="0">
                <a:solidFill>
                  <a:srgbClr val="FF0000"/>
                </a:solidFill>
              </a:rPr>
              <a:t>Change 24-47 </a:t>
            </a:r>
            <a:r>
              <a:rPr lang="en-US" b="1" dirty="0"/>
              <a:t>Updates to extended standards subject </a:t>
            </a:r>
            <a:r>
              <a:rPr lang="en-US" b="1" dirty="0" smtClean="0"/>
              <a:t>codes - continued </a:t>
            </a:r>
          </a:p>
          <a:p>
            <a:r>
              <a:rPr lang="en-US" dirty="0"/>
              <a:t>	</a:t>
            </a:r>
            <a:r>
              <a:rPr lang="en-US" sz="1600" b="1" dirty="0">
                <a:solidFill>
                  <a:srgbClr val="66CCFF"/>
                </a:solidFill>
              </a:rPr>
              <a:t>196340</a:t>
            </a:r>
            <a:r>
              <a:rPr lang="en-US" sz="1600" dirty="0">
                <a:solidFill>
                  <a:srgbClr val="66CCFF"/>
                </a:solidFill>
              </a:rPr>
              <a:t> </a:t>
            </a:r>
            <a:endParaRPr lang="en-US" sz="1600" dirty="0" smtClean="0">
              <a:solidFill>
                <a:srgbClr val="66CCFF"/>
              </a:solidFill>
            </a:endParaRPr>
          </a:p>
          <a:p>
            <a:r>
              <a:rPr lang="en-US" sz="1600" dirty="0">
                <a:solidFill>
                  <a:srgbClr val="66CCFF"/>
                </a:solidFill>
              </a:rPr>
              <a:t>	</a:t>
            </a:r>
            <a:r>
              <a:rPr lang="en-US" sz="1600" dirty="0" smtClean="0">
                <a:solidFill>
                  <a:srgbClr val="66CCFF"/>
                </a:solidFill>
              </a:rPr>
              <a:t>Learning </a:t>
            </a:r>
            <a:r>
              <a:rPr lang="en-US" sz="1600" dirty="0">
                <a:solidFill>
                  <a:srgbClr val="66CCFF"/>
                </a:solidFill>
              </a:rPr>
              <a:t>Progressions (K-2</a:t>
            </a:r>
            <a:r>
              <a:rPr lang="en-US" sz="1600" dirty="0" smtClean="0">
                <a:solidFill>
                  <a:srgbClr val="66CCFF"/>
                </a:solidFill>
              </a:rPr>
              <a:t>)  NEW</a:t>
            </a:r>
            <a:endParaRPr lang="en-US" sz="1600" dirty="0">
              <a:solidFill>
                <a:srgbClr val="66CCFF"/>
              </a:solidFill>
            </a:endParaRPr>
          </a:p>
          <a:p>
            <a:r>
              <a:rPr lang="en-US" sz="1600" dirty="0" smtClean="0">
                <a:solidFill>
                  <a:srgbClr val="66CCFF"/>
                </a:solidFill>
              </a:rPr>
              <a:t>	Course </a:t>
            </a:r>
            <a:r>
              <a:rPr lang="en-US" sz="1600" dirty="0">
                <a:solidFill>
                  <a:srgbClr val="66CCFF"/>
                </a:solidFill>
              </a:rPr>
              <a:t>uses learning progressions to inform instruction with individual accommodations or supports students </a:t>
            </a:r>
            <a:r>
              <a:rPr lang="en-US" sz="1600" dirty="0" smtClean="0">
                <a:solidFill>
                  <a:srgbClr val="66CCFF"/>
                </a:solidFill>
              </a:rPr>
              <a:t>	need 	to </a:t>
            </a:r>
            <a:r>
              <a:rPr lang="en-US" sz="1600" dirty="0">
                <a:solidFill>
                  <a:srgbClr val="66CCFF"/>
                </a:solidFill>
              </a:rPr>
              <a:t>access the curriculum as well as non-academic skills needed for student success such as</a:t>
            </a:r>
          </a:p>
          <a:p>
            <a:r>
              <a:rPr lang="en-US" sz="1600" dirty="0" smtClean="0">
                <a:solidFill>
                  <a:srgbClr val="66CCFF"/>
                </a:solidFill>
              </a:rPr>
              <a:t>	communication</a:t>
            </a:r>
            <a:r>
              <a:rPr lang="en-US" sz="1600" dirty="0">
                <a:solidFill>
                  <a:srgbClr val="66CCFF"/>
                </a:solidFill>
              </a:rPr>
              <a:t>, self-determination, fine/gross motor, and social/emotional skills. Daily living and life skills are </a:t>
            </a:r>
            <a:r>
              <a:rPr lang="en-US" sz="1600" dirty="0" smtClean="0">
                <a:solidFill>
                  <a:srgbClr val="66CCFF"/>
                </a:solidFill>
              </a:rPr>
              <a:t>often 	represented within </a:t>
            </a:r>
            <a:r>
              <a:rPr lang="en-US" sz="1600" dirty="0">
                <a:solidFill>
                  <a:srgbClr val="66CCFF"/>
                </a:solidFill>
              </a:rPr>
              <a:t>the standards as reading, speaking, listening, writing, and economics skills and should be taught and </a:t>
            </a:r>
            <a:r>
              <a:rPr lang="en-US" sz="1600" dirty="0" smtClean="0">
                <a:solidFill>
                  <a:srgbClr val="66CCFF"/>
                </a:solidFill>
              </a:rPr>
              <a:t>	Integrated </a:t>
            </a:r>
            <a:r>
              <a:rPr lang="en-US" sz="1600" dirty="0">
                <a:solidFill>
                  <a:srgbClr val="66CCFF"/>
                </a:solidFill>
              </a:rPr>
              <a:t>with the extensions</a:t>
            </a:r>
            <a:r>
              <a:rPr lang="en-US" sz="1600" dirty="0" smtClean="0">
                <a:solidFill>
                  <a:srgbClr val="66CCFF"/>
                </a:solidFill>
              </a:rPr>
              <a:t>.</a:t>
            </a:r>
          </a:p>
          <a:p>
            <a:r>
              <a:rPr lang="en-US" sz="1600" dirty="0">
                <a:solidFill>
                  <a:srgbClr val="66CCFF"/>
                </a:solidFill>
              </a:rPr>
              <a:t>	</a:t>
            </a:r>
            <a:r>
              <a:rPr lang="en-US" sz="1600" b="1" dirty="0"/>
              <a:t>196350 </a:t>
            </a:r>
            <a:endParaRPr lang="en-US" sz="1600" b="1" dirty="0" smtClean="0"/>
          </a:p>
          <a:p>
            <a:r>
              <a:rPr lang="en-US" sz="1600" dirty="0">
                <a:solidFill>
                  <a:srgbClr val="FF0000"/>
                </a:solidFill>
              </a:rPr>
              <a:t>	</a:t>
            </a:r>
            <a:r>
              <a:rPr lang="en-US" sz="1600" strike="sngStrike" dirty="0" smtClean="0">
                <a:solidFill>
                  <a:srgbClr val="FF0000"/>
                </a:solidFill>
              </a:rPr>
              <a:t>Adaptive </a:t>
            </a:r>
            <a:r>
              <a:rPr lang="en-US" sz="1600" strike="sngStrike" dirty="0">
                <a:solidFill>
                  <a:srgbClr val="FF0000"/>
                </a:solidFill>
              </a:rPr>
              <a:t>Living Skills (K-3) Basic skills for students with severe motor, sensory, or intellectual </a:t>
            </a:r>
            <a:r>
              <a:rPr lang="en-US" sz="1600" strike="sngStrike" dirty="0" smtClean="0">
                <a:solidFill>
                  <a:srgbClr val="FF0000"/>
                </a:solidFill>
              </a:rPr>
              <a:t>disabilities that </a:t>
            </a:r>
            <a:r>
              <a:rPr lang="en-US" sz="1600" strike="sngStrike" dirty="0">
                <a:solidFill>
                  <a:srgbClr val="FF0000"/>
                </a:solidFill>
              </a:rPr>
              <a:t>present </a:t>
            </a:r>
            <a:r>
              <a:rPr lang="en-US" sz="1600" dirty="0" smtClean="0">
                <a:solidFill>
                  <a:srgbClr val="FF0000"/>
                </a:solidFill>
              </a:rPr>
              <a:t>	</a:t>
            </a:r>
            <a:r>
              <a:rPr lang="en-US" sz="1600" strike="sngStrike" dirty="0" smtClean="0">
                <a:solidFill>
                  <a:srgbClr val="FF0000"/>
                </a:solidFill>
              </a:rPr>
              <a:t>unique </a:t>
            </a:r>
            <a:r>
              <a:rPr lang="en-US" sz="1600" strike="sngStrike" dirty="0">
                <a:solidFill>
                  <a:srgbClr val="FF0000"/>
                </a:solidFill>
              </a:rPr>
              <a:t>and significant challenges to participation in other courses. Grades K - 3</a:t>
            </a:r>
            <a:r>
              <a:rPr lang="en-US" sz="1600" dirty="0"/>
              <a:t> </a:t>
            </a:r>
            <a:endParaRPr lang="en-US" sz="1600" dirty="0" smtClean="0"/>
          </a:p>
          <a:p>
            <a:r>
              <a:rPr lang="en-US" sz="1600" dirty="0"/>
              <a:t>	</a:t>
            </a:r>
            <a:r>
              <a:rPr lang="en-US" sz="1600" b="1" u="sng" dirty="0" smtClean="0">
                <a:solidFill>
                  <a:srgbClr val="66CCFF"/>
                </a:solidFill>
              </a:rPr>
              <a:t>Extended </a:t>
            </a:r>
            <a:r>
              <a:rPr lang="en-US" sz="1600" b="1" u="sng" dirty="0">
                <a:solidFill>
                  <a:srgbClr val="66CCFF"/>
                </a:solidFill>
              </a:rPr>
              <a:t>Standards (grade 3</a:t>
            </a:r>
            <a:r>
              <a:rPr lang="en-US" sz="1600" dirty="0">
                <a:solidFill>
                  <a:srgbClr val="66CCFF"/>
                </a:solidFill>
              </a:rPr>
              <a:t>) </a:t>
            </a:r>
            <a:endParaRPr lang="en-US" sz="1600" dirty="0" smtClean="0">
              <a:solidFill>
                <a:srgbClr val="66CCFF"/>
              </a:solidFill>
            </a:endParaRPr>
          </a:p>
          <a:p>
            <a:r>
              <a:rPr lang="en-US" sz="1600" dirty="0">
                <a:solidFill>
                  <a:srgbClr val="66CCFF"/>
                </a:solidFill>
              </a:rPr>
              <a:t>	</a:t>
            </a:r>
            <a:r>
              <a:rPr lang="en-US" sz="1600" dirty="0" smtClean="0">
                <a:solidFill>
                  <a:srgbClr val="66CCFF"/>
                </a:solidFill>
              </a:rPr>
              <a:t>Course </a:t>
            </a:r>
            <a:r>
              <a:rPr lang="en-US" sz="1600" dirty="0">
                <a:solidFill>
                  <a:srgbClr val="66CCFF"/>
                </a:solidFill>
              </a:rPr>
              <a:t>uses extended standards to inform instruction with individual </a:t>
            </a:r>
            <a:r>
              <a:rPr lang="en-US" sz="1600" dirty="0" smtClean="0">
                <a:solidFill>
                  <a:srgbClr val="66CCFF"/>
                </a:solidFill>
              </a:rPr>
              <a:t>accommodations </a:t>
            </a:r>
            <a:r>
              <a:rPr lang="en-US" sz="1600" dirty="0">
                <a:solidFill>
                  <a:srgbClr val="66CCFF"/>
                </a:solidFill>
              </a:rPr>
              <a:t>or supports students </a:t>
            </a:r>
            <a:r>
              <a:rPr lang="en-US" sz="1600" dirty="0" smtClean="0">
                <a:solidFill>
                  <a:srgbClr val="66CCFF"/>
                </a:solidFill>
              </a:rPr>
              <a:t>	need </a:t>
            </a:r>
            <a:r>
              <a:rPr lang="en-US" sz="1600" dirty="0">
                <a:solidFill>
                  <a:srgbClr val="66CCFF"/>
                </a:solidFill>
              </a:rPr>
              <a:t>to </a:t>
            </a:r>
            <a:r>
              <a:rPr lang="en-US" sz="1600" dirty="0" smtClean="0">
                <a:solidFill>
                  <a:srgbClr val="66CCFF"/>
                </a:solidFill>
              </a:rPr>
              <a:t>	access </a:t>
            </a:r>
            <a:r>
              <a:rPr lang="en-US" sz="1600" dirty="0">
                <a:solidFill>
                  <a:srgbClr val="66CCFF"/>
                </a:solidFill>
              </a:rPr>
              <a:t>the curriculum as well as non-academic skills needed for </a:t>
            </a:r>
            <a:r>
              <a:rPr lang="en-US" sz="1600" dirty="0" smtClean="0">
                <a:solidFill>
                  <a:srgbClr val="66CCFF"/>
                </a:solidFill>
              </a:rPr>
              <a:t>student </a:t>
            </a:r>
            <a:r>
              <a:rPr lang="en-US" sz="1600" dirty="0">
                <a:solidFill>
                  <a:srgbClr val="66CCFF"/>
                </a:solidFill>
              </a:rPr>
              <a:t>success such as communication, </a:t>
            </a:r>
            <a:r>
              <a:rPr lang="en-US" sz="1600" dirty="0" smtClean="0">
                <a:solidFill>
                  <a:srgbClr val="66CCFF"/>
                </a:solidFill>
              </a:rPr>
              <a:t>	self-	determination</a:t>
            </a:r>
            <a:r>
              <a:rPr lang="en-US" sz="1600" dirty="0">
                <a:solidFill>
                  <a:srgbClr val="66CCFF"/>
                </a:solidFill>
              </a:rPr>
              <a:t>, fine/gross motor, and social/emotional skills. </a:t>
            </a:r>
            <a:r>
              <a:rPr lang="en-US" sz="1600" dirty="0" smtClean="0">
                <a:solidFill>
                  <a:srgbClr val="66CCFF"/>
                </a:solidFill>
              </a:rPr>
              <a:t>Daily living </a:t>
            </a:r>
            <a:r>
              <a:rPr lang="en-US" sz="1600" dirty="0">
                <a:solidFill>
                  <a:srgbClr val="66CCFF"/>
                </a:solidFill>
              </a:rPr>
              <a:t>and life skills are </a:t>
            </a:r>
            <a:r>
              <a:rPr lang="en-US" sz="1600" dirty="0" smtClean="0">
                <a:solidFill>
                  <a:srgbClr val="66CCFF"/>
                </a:solidFill>
              </a:rPr>
              <a:t>often represented </a:t>
            </a:r>
            <a:r>
              <a:rPr lang="en-US" sz="1600" dirty="0">
                <a:solidFill>
                  <a:srgbClr val="66CCFF"/>
                </a:solidFill>
              </a:rPr>
              <a:t>within the </a:t>
            </a:r>
            <a:r>
              <a:rPr lang="en-US" sz="1600" dirty="0" smtClean="0">
                <a:solidFill>
                  <a:srgbClr val="66CCFF"/>
                </a:solidFill>
              </a:rPr>
              <a:t>	standards </a:t>
            </a:r>
            <a:r>
              <a:rPr lang="en-US" sz="1600" dirty="0">
                <a:solidFill>
                  <a:srgbClr val="66CCFF"/>
                </a:solidFill>
              </a:rPr>
              <a:t>as reading, speaking, listening, writing, and </a:t>
            </a:r>
            <a:r>
              <a:rPr lang="en-US" sz="1600" dirty="0" smtClean="0">
                <a:solidFill>
                  <a:srgbClr val="66CCFF"/>
                </a:solidFill>
              </a:rPr>
              <a:t>economics </a:t>
            </a:r>
            <a:r>
              <a:rPr lang="en-US" sz="1600" dirty="0">
                <a:solidFill>
                  <a:srgbClr val="66CCFF"/>
                </a:solidFill>
              </a:rPr>
              <a:t>skills and should be </a:t>
            </a:r>
            <a:r>
              <a:rPr lang="en-US" sz="1600" dirty="0" smtClean="0">
                <a:solidFill>
                  <a:srgbClr val="66CCFF"/>
                </a:solidFill>
              </a:rPr>
              <a:t>taught </a:t>
            </a:r>
            <a:r>
              <a:rPr lang="en-US" sz="1600" dirty="0">
                <a:solidFill>
                  <a:srgbClr val="66CCFF"/>
                </a:solidFill>
              </a:rPr>
              <a:t>and integrated with the </a:t>
            </a:r>
            <a:r>
              <a:rPr lang="en-US" sz="1600" dirty="0" smtClean="0">
                <a:solidFill>
                  <a:srgbClr val="66CCFF"/>
                </a:solidFill>
              </a:rPr>
              <a:t>	extensions</a:t>
            </a:r>
            <a:r>
              <a:rPr lang="en-US" sz="1600" dirty="0">
                <a:solidFill>
                  <a:srgbClr val="66CCFF"/>
                </a:solidFill>
              </a:rPr>
              <a:t>.</a:t>
            </a:r>
          </a:p>
          <a:p>
            <a:endParaRPr lang="en-US" b="1" dirty="0"/>
          </a:p>
          <a:p>
            <a:endParaRPr lang="en-US" b="1" dirty="0">
              <a:solidFill>
                <a:srgbClr val="FF0000"/>
              </a:solidFill>
            </a:endParaRPr>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39</a:t>
            </a:r>
            <a:endParaRPr lang="en-US" dirty="0">
              <a:solidFill>
                <a:schemeClr val="bg1"/>
              </a:solidFill>
            </a:endParaRPr>
          </a:p>
        </p:txBody>
      </p:sp>
    </p:spTree>
    <p:extLst>
      <p:ext uri="{BB962C8B-B14F-4D97-AF65-F5344CB8AC3E}">
        <p14:creationId xmlns:p14="http://schemas.microsoft.com/office/powerpoint/2010/main" val="409231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54393"/>
            <a:ext cx="8915399" cy="1468800"/>
          </a:xfrm>
        </p:spPr>
        <p:txBody>
          <a:bodyPr/>
          <a:lstStyle/>
          <a:p>
            <a:r>
              <a:rPr lang="en-US" dirty="0"/>
              <a:t>EMIS USERGROUP MEETING</a:t>
            </a:r>
          </a:p>
        </p:txBody>
      </p:sp>
      <p:sp>
        <p:nvSpPr>
          <p:cNvPr id="3" name="Text Placeholder 2"/>
          <p:cNvSpPr>
            <a:spLocks noGrp="1"/>
          </p:cNvSpPr>
          <p:nvPr>
            <p:ph type="body" idx="1"/>
          </p:nvPr>
        </p:nvSpPr>
        <p:spPr>
          <a:xfrm>
            <a:off x="2223452" y="1983962"/>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1845425" y="3084022"/>
            <a:ext cx="10127500" cy="5632311"/>
          </a:xfrm>
          <a:prstGeom prst="rect">
            <a:avLst/>
          </a:prstGeom>
          <a:noFill/>
        </p:spPr>
        <p:txBody>
          <a:bodyPr wrap="square" rtlCol="0">
            <a:spAutoFit/>
          </a:bodyPr>
          <a:lstStyle/>
          <a:p>
            <a:r>
              <a:rPr lang="en-US" b="1" dirty="0">
                <a:solidFill>
                  <a:srgbClr val="FF0000"/>
                </a:solidFill>
              </a:rPr>
              <a:t>Change </a:t>
            </a:r>
            <a:r>
              <a:rPr lang="en-US" b="1" dirty="0" smtClean="0">
                <a:solidFill>
                  <a:srgbClr val="FF0000"/>
                </a:solidFill>
              </a:rPr>
              <a:t>24-6 </a:t>
            </a:r>
            <a:r>
              <a:rPr lang="en-US" b="1" dirty="0">
                <a:solidFill>
                  <a:srgbClr val="FF0000"/>
                </a:solidFill>
              </a:rPr>
              <a:t>Updates foreign exchange student element</a:t>
            </a:r>
          </a:p>
          <a:p>
            <a:pPr marL="285750" indent="-285750">
              <a:buFont typeface="Arial" panose="020B0604020202020204" pitchFamily="34" charset="0"/>
              <a:buChar char="•"/>
            </a:pPr>
            <a:r>
              <a:rPr lang="en-US" dirty="0"/>
              <a:t>This change updates the Foreign Exchange Student Graduation Plan Element. The name of the element is being changed to </a:t>
            </a:r>
            <a:r>
              <a:rPr lang="en-US" dirty="0">
                <a:solidFill>
                  <a:srgbClr val="FF0000"/>
                </a:solidFill>
              </a:rPr>
              <a:t>Foreign Exchange Student Element </a:t>
            </a:r>
            <a:r>
              <a:rPr lang="en-US" dirty="0"/>
              <a:t>and it now asks only if the student is a foreign exchange student</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Valid Options</a:t>
            </a:r>
          </a:p>
          <a:p>
            <a:pPr marL="285750" indent="-285750">
              <a:buFont typeface="Arial" panose="020B0604020202020204" pitchFamily="34" charset="0"/>
              <a:buChar char="•"/>
            </a:pPr>
            <a:r>
              <a:rPr lang="en-US" dirty="0"/>
              <a:t>* Not applicable (Student is not a foreign exchange student)</a:t>
            </a:r>
          </a:p>
          <a:p>
            <a:pPr marL="285750" indent="-285750">
              <a:buFont typeface="Arial" panose="020B0604020202020204" pitchFamily="34" charset="0"/>
              <a:buChar char="•"/>
            </a:pPr>
            <a:r>
              <a:rPr lang="en-US" strike="sngStrike" dirty="0">
                <a:solidFill>
                  <a:srgbClr val="FF0000"/>
                </a:solidFill>
              </a:rPr>
              <a:t>L </a:t>
            </a:r>
            <a:r>
              <a:rPr lang="en-US" strike="sngStrike" dirty="0" smtClean="0">
                <a:solidFill>
                  <a:srgbClr val="FF0000"/>
                </a:solidFill>
              </a:rPr>
              <a:t> Foreign </a:t>
            </a:r>
            <a:r>
              <a:rPr lang="en-US" strike="sngStrike" dirty="0">
                <a:solidFill>
                  <a:srgbClr val="FF0000"/>
                </a:solidFill>
              </a:rPr>
              <a:t>exchange student plans to graduate in Ohio but leave the United </a:t>
            </a:r>
            <a:r>
              <a:rPr lang="en-US" strike="sngStrike" dirty="0" smtClean="0">
                <a:solidFill>
                  <a:srgbClr val="FF0000"/>
                </a:solidFill>
              </a:rPr>
              <a:t>States after </a:t>
            </a:r>
            <a:r>
              <a:rPr lang="en-US" strike="sngStrike" dirty="0">
                <a:solidFill>
                  <a:srgbClr val="FF0000"/>
                </a:solidFill>
              </a:rPr>
              <a:t>graduation</a:t>
            </a:r>
          </a:p>
          <a:p>
            <a:pPr marL="285750" indent="-285750">
              <a:buFont typeface="Arial" panose="020B0604020202020204" pitchFamily="34" charset="0"/>
              <a:buChar char="•"/>
            </a:pPr>
            <a:r>
              <a:rPr lang="en-US" strike="sngStrike" dirty="0">
                <a:solidFill>
                  <a:srgbClr val="FF0000"/>
                </a:solidFill>
              </a:rPr>
              <a:t>N Foreign exchange student does not plan to graduate in Ohio</a:t>
            </a:r>
          </a:p>
          <a:p>
            <a:pPr marL="285750" indent="-285750">
              <a:buFont typeface="Arial" panose="020B0604020202020204" pitchFamily="34" charset="0"/>
              <a:buChar char="•"/>
            </a:pPr>
            <a:r>
              <a:rPr lang="en-US" strike="sngStrike" dirty="0">
                <a:solidFill>
                  <a:srgbClr val="FF0000"/>
                </a:solidFill>
              </a:rPr>
              <a:t>S Foreign exchange student plans to graduate in Ohio and stay in the United States</a:t>
            </a:r>
          </a:p>
          <a:p>
            <a:pPr marL="285750" indent="-285750">
              <a:buFont typeface="Arial" panose="020B0604020202020204" pitchFamily="34" charset="0"/>
              <a:buChar char="•"/>
            </a:pPr>
            <a:r>
              <a:rPr lang="en-US" strike="sngStrike" dirty="0">
                <a:solidFill>
                  <a:srgbClr val="FF0000"/>
                </a:solidFill>
              </a:rPr>
              <a:t>after graduation</a:t>
            </a:r>
          </a:p>
          <a:p>
            <a:pPr marL="285750" indent="-285750">
              <a:buFont typeface="Arial" panose="020B0604020202020204" pitchFamily="34" charset="0"/>
              <a:buChar char="•"/>
            </a:pPr>
            <a:r>
              <a:rPr lang="en-US" dirty="0">
                <a:solidFill>
                  <a:srgbClr val="66CCFF"/>
                </a:solidFill>
              </a:rPr>
              <a:t>Y Student is a foreign exchange student</a:t>
            </a:r>
            <a:endParaRPr lang="en-US" dirty="0" smtClean="0">
              <a:solidFill>
                <a:srgbClr val="66CCFF"/>
              </a:solidFill>
            </a:endParaRPr>
          </a:p>
          <a:p>
            <a:pPr marL="285750" indent="-285750">
              <a:buFont typeface="Arial" panose="020B0604020202020204" pitchFamily="34" charset="0"/>
              <a:buChar char="•"/>
            </a:pPr>
            <a:endParaRPr lang="en-US" b="1" dirty="0" smtClean="0">
              <a:solidFill>
                <a:srgbClr val="FF0000"/>
              </a:solidFill>
            </a:endParaRPr>
          </a:p>
          <a:p>
            <a:pPr marL="285750" indent="-285750">
              <a:buFont typeface="Arial" panose="020B0604020202020204" pitchFamily="34" charset="0"/>
              <a:buChar char="•"/>
            </a:pPr>
            <a:endParaRPr lang="en-US" b="1" dirty="0">
              <a:solidFill>
                <a:srgbClr val="FF0000"/>
              </a:solidFill>
            </a:endParaRPr>
          </a:p>
          <a:p>
            <a:pPr marL="285750" indent="-285750">
              <a:buFont typeface="Arial" panose="020B0604020202020204" pitchFamily="34" charset="0"/>
              <a:buChar char="•"/>
            </a:pPr>
            <a:endParaRPr lang="en-US" b="1" dirty="0">
              <a:solidFill>
                <a:srgbClr val="FF0000"/>
              </a:solidFill>
            </a:endParaRPr>
          </a:p>
          <a:p>
            <a:pPr marL="285750" indent="-285750">
              <a:buFont typeface="Arial" panose="020B0604020202020204" pitchFamily="34" charset="0"/>
              <a:buChar char="•"/>
            </a:pPr>
            <a:endParaRPr lang="en-US" b="1" dirty="0">
              <a:solidFill>
                <a:srgbClr val="FF0000"/>
              </a:solidFill>
            </a:endParaRPr>
          </a:p>
          <a:p>
            <a:pPr marL="285750" indent="-285750">
              <a:buFont typeface="Arial" panose="020B0604020202020204" pitchFamily="34" charset="0"/>
              <a:buChar char="•"/>
            </a:pPr>
            <a:endParaRPr lang="en-US" b="1" dirty="0" smtClean="0">
              <a:solidFill>
                <a:srgbClr val="FF0000"/>
              </a:solidFill>
            </a:endParaRPr>
          </a:p>
          <a:p>
            <a:pPr marL="285750" indent="-285750">
              <a:buFont typeface="Arial" panose="020B0604020202020204" pitchFamily="34" charset="0"/>
              <a:buChar char="•"/>
            </a:pPr>
            <a:endParaRPr lang="en-US" b="1" dirty="0">
              <a:solidFill>
                <a:srgbClr val="FF0000"/>
              </a:solidFill>
            </a:endParaRPr>
          </a:p>
          <a:p>
            <a:pPr marL="285750" indent="-285750">
              <a:buFont typeface="Arial" panose="020B0604020202020204" pitchFamily="34" charset="0"/>
              <a:buChar char="•"/>
            </a:pPr>
            <a:endParaRPr lang="en-US" b="1" dirty="0" smtClean="0">
              <a:solidFill>
                <a:srgbClr val="FF0000"/>
              </a:solidFill>
            </a:endParaRPr>
          </a:p>
          <a:p>
            <a:pPr marL="285750" indent="-285750">
              <a:buFont typeface="Arial" panose="020B0604020202020204" pitchFamily="34" charset="0"/>
              <a:buChar char="•"/>
            </a:pPr>
            <a:endParaRPr lang="en-US" b="1" dirty="0" smtClean="0">
              <a:solidFill>
                <a:srgbClr val="FF0000"/>
              </a:solidFill>
            </a:endParaRPr>
          </a:p>
        </p:txBody>
      </p:sp>
      <p:sp>
        <p:nvSpPr>
          <p:cNvPr id="5" name="Slide Number Placeholder 4"/>
          <p:cNvSpPr>
            <a:spLocks noGrp="1"/>
          </p:cNvSpPr>
          <p:nvPr>
            <p:ph type="sldNum" sz="quarter" idx="12"/>
          </p:nvPr>
        </p:nvSpPr>
        <p:spPr>
          <a:xfrm>
            <a:off x="617785" y="5550733"/>
            <a:ext cx="279990" cy="365125"/>
          </a:xfrm>
        </p:spPr>
        <p:txBody>
          <a:bodyPr/>
          <a:lstStyle/>
          <a:p>
            <a:r>
              <a:rPr lang="en-US" dirty="0" smtClean="0">
                <a:solidFill>
                  <a:schemeClr val="bg1"/>
                </a:solidFill>
              </a:rPr>
              <a:t>4</a:t>
            </a:r>
            <a:endParaRPr lang="en-US" dirty="0">
              <a:solidFill>
                <a:schemeClr val="bg1"/>
              </a:solidFill>
            </a:endParaRPr>
          </a:p>
        </p:txBody>
      </p:sp>
    </p:spTree>
    <p:extLst>
      <p:ext uri="{BB962C8B-B14F-4D97-AF65-F5344CB8AC3E}">
        <p14:creationId xmlns:p14="http://schemas.microsoft.com/office/powerpoint/2010/main" val="28345266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977262" y="1997839"/>
            <a:ext cx="10602207" cy="4985980"/>
          </a:xfrm>
          <a:prstGeom prst="rect">
            <a:avLst/>
          </a:prstGeom>
          <a:noFill/>
        </p:spPr>
        <p:txBody>
          <a:bodyPr wrap="square" rtlCol="0">
            <a:spAutoFit/>
          </a:bodyPr>
          <a:lstStyle/>
          <a:p>
            <a:r>
              <a:rPr lang="en-US" b="1" dirty="0" smtClean="0">
                <a:solidFill>
                  <a:srgbClr val="FF0000"/>
                </a:solidFill>
              </a:rPr>
              <a:t>Change 24-47 </a:t>
            </a:r>
            <a:r>
              <a:rPr lang="en-US" b="1" dirty="0"/>
              <a:t>Updates to extended standards subject </a:t>
            </a:r>
            <a:r>
              <a:rPr lang="en-US" b="1" dirty="0" smtClean="0"/>
              <a:t>codes - continued </a:t>
            </a:r>
          </a:p>
          <a:p>
            <a:r>
              <a:rPr lang="en-US" dirty="0"/>
              <a:t>	</a:t>
            </a:r>
            <a:r>
              <a:rPr lang="en-US" sz="1600" b="1" dirty="0" smtClean="0"/>
              <a:t>196360</a:t>
            </a:r>
          </a:p>
          <a:p>
            <a:r>
              <a:rPr lang="en-US" dirty="0"/>
              <a:t>	</a:t>
            </a:r>
            <a:r>
              <a:rPr lang="en-US" dirty="0" smtClean="0"/>
              <a:t> </a:t>
            </a:r>
            <a:r>
              <a:rPr lang="en-US" strike="sngStrike" dirty="0">
                <a:solidFill>
                  <a:srgbClr val="FF0000"/>
                </a:solidFill>
              </a:rPr>
              <a:t>Adaptive Living Skills (4-6) Basic skills for students with severe motor, sensory, or intellectual disabilities </a:t>
            </a:r>
            <a:r>
              <a:rPr lang="en-US" strike="sngStrike" dirty="0" smtClean="0">
                <a:solidFill>
                  <a:srgbClr val="FF0000"/>
                </a:solidFill>
              </a:rPr>
              <a:t>	that </a:t>
            </a:r>
            <a:r>
              <a:rPr lang="en-US" dirty="0" smtClean="0">
                <a:solidFill>
                  <a:srgbClr val="FF0000"/>
                </a:solidFill>
              </a:rPr>
              <a:t>	</a:t>
            </a:r>
            <a:r>
              <a:rPr lang="en-US" strike="sngStrike" dirty="0" smtClean="0">
                <a:solidFill>
                  <a:srgbClr val="FF0000"/>
                </a:solidFill>
              </a:rPr>
              <a:t>present </a:t>
            </a:r>
            <a:r>
              <a:rPr lang="en-US" strike="sngStrike" dirty="0">
                <a:solidFill>
                  <a:srgbClr val="FF0000"/>
                </a:solidFill>
              </a:rPr>
              <a:t>unique and significant challenges to participation in other courses. Grades 4 -– 6 </a:t>
            </a:r>
            <a:endParaRPr lang="en-US" strike="sngStrike" dirty="0" smtClean="0">
              <a:solidFill>
                <a:srgbClr val="FF0000"/>
              </a:solidFill>
            </a:endParaRPr>
          </a:p>
          <a:p>
            <a:r>
              <a:rPr lang="en-US" dirty="0" smtClean="0"/>
              <a:t>	</a:t>
            </a:r>
            <a:r>
              <a:rPr lang="en-US" sz="1600" b="1" u="sng" dirty="0" smtClean="0">
                <a:solidFill>
                  <a:srgbClr val="66CCFF"/>
                </a:solidFill>
              </a:rPr>
              <a:t>Extended </a:t>
            </a:r>
            <a:r>
              <a:rPr lang="en-US" sz="1600" b="1" u="sng" dirty="0">
                <a:solidFill>
                  <a:srgbClr val="66CCFF"/>
                </a:solidFill>
              </a:rPr>
              <a:t>Standards (grades 4-6) </a:t>
            </a:r>
            <a:endParaRPr lang="en-US" sz="1600" b="1" u="sng" dirty="0" smtClean="0">
              <a:solidFill>
                <a:srgbClr val="66CCFF"/>
              </a:solidFill>
            </a:endParaRPr>
          </a:p>
          <a:p>
            <a:r>
              <a:rPr lang="en-US" sz="1600" b="1" dirty="0">
                <a:solidFill>
                  <a:srgbClr val="66CCFF"/>
                </a:solidFill>
              </a:rPr>
              <a:t>	</a:t>
            </a:r>
            <a:r>
              <a:rPr lang="en-US" sz="1600" dirty="0" smtClean="0">
                <a:solidFill>
                  <a:srgbClr val="66CCFF"/>
                </a:solidFill>
              </a:rPr>
              <a:t>Course </a:t>
            </a:r>
            <a:r>
              <a:rPr lang="en-US" sz="1600" dirty="0">
                <a:solidFill>
                  <a:srgbClr val="66CCFF"/>
                </a:solidFill>
              </a:rPr>
              <a:t>uses extended standards to inform instruction with individual </a:t>
            </a:r>
            <a:r>
              <a:rPr lang="en-US" sz="1600" dirty="0" smtClean="0">
                <a:solidFill>
                  <a:srgbClr val="66CCFF"/>
                </a:solidFill>
              </a:rPr>
              <a:t>accommodations </a:t>
            </a:r>
            <a:r>
              <a:rPr lang="en-US" sz="1600" dirty="0">
                <a:solidFill>
                  <a:srgbClr val="66CCFF"/>
                </a:solidFill>
              </a:rPr>
              <a:t>or supports students </a:t>
            </a:r>
            <a:r>
              <a:rPr lang="en-US" sz="1600" dirty="0" smtClean="0">
                <a:solidFill>
                  <a:srgbClr val="66CCFF"/>
                </a:solidFill>
              </a:rPr>
              <a:t>	need </a:t>
            </a:r>
            <a:r>
              <a:rPr lang="en-US" sz="1600" dirty="0">
                <a:solidFill>
                  <a:srgbClr val="66CCFF"/>
                </a:solidFill>
              </a:rPr>
              <a:t>to access the curriculum as well as non-academic skills needed for </a:t>
            </a:r>
            <a:r>
              <a:rPr lang="en-US" sz="1600" dirty="0" smtClean="0">
                <a:solidFill>
                  <a:srgbClr val="66CCFF"/>
                </a:solidFill>
              </a:rPr>
              <a:t>student </a:t>
            </a:r>
            <a:r>
              <a:rPr lang="en-US" sz="1600" dirty="0">
                <a:solidFill>
                  <a:srgbClr val="66CCFF"/>
                </a:solidFill>
              </a:rPr>
              <a:t>success such as communication, </a:t>
            </a:r>
            <a:r>
              <a:rPr lang="en-US" sz="1600" dirty="0" smtClean="0">
                <a:solidFill>
                  <a:srgbClr val="66CCFF"/>
                </a:solidFill>
              </a:rPr>
              <a:t>	self-determination</a:t>
            </a:r>
            <a:r>
              <a:rPr lang="en-US" sz="1600" dirty="0">
                <a:solidFill>
                  <a:srgbClr val="66CCFF"/>
                </a:solidFill>
              </a:rPr>
              <a:t>, fine/gross motor, and social/emotional skills. Daily </a:t>
            </a:r>
            <a:r>
              <a:rPr lang="en-US" sz="1600" dirty="0" smtClean="0">
                <a:solidFill>
                  <a:srgbClr val="66CCFF"/>
                </a:solidFill>
              </a:rPr>
              <a:t>living </a:t>
            </a:r>
            <a:r>
              <a:rPr lang="en-US" sz="1600" dirty="0">
                <a:solidFill>
                  <a:srgbClr val="66CCFF"/>
                </a:solidFill>
              </a:rPr>
              <a:t>and life skills are often </a:t>
            </a:r>
            <a:r>
              <a:rPr lang="en-US" sz="1600" dirty="0" smtClean="0">
                <a:solidFill>
                  <a:srgbClr val="66CCFF"/>
                </a:solidFill>
              </a:rPr>
              <a:t>	represented </a:t>
            </a:r>
            <a:r>
              <a:rPr lang="en-US" sz="1600" dirty="0">
                <a:solidFill>
                  <a:srgbClr val="66CCFF"/>
                </a:solidFill>
              </a:rPr>
              <a:t>within the standards as reading, speaking, listening, writing, and </a:t>
            </a:r>
            <a:r>
              <a:rPr lang="en-US" sz="1600" dirty="0" smtClean="0">
                <a:solidFill>
                  <a:srgbClr val="66CCFF"/>
                </a:solidFill>
              </a:rPr>
              <a:t>economics </a:t>
            </a:r>
            <a:r>
              <a:rPr lang="en-US" sz="1600" dirty="0">
                <a:solidFill>
                  <a:srgbClr val="66CCFF"/>
                </a:solidFill>
              </a:rPr>
              <a:t>skills and should be </a:t>
            </a:r>
            <a:r>
              <a:rPr lang="en-US" sz="1600" dirty="0" smtClean="0">
                <a:solidFill>
                  <a:srgbClr val="66CCFF"/>
                </a:solidFill>
              </a:rPr>
              <a:t>	taught </a:t>
            </a:r>
            <a:r>
              <a:rPr lang="en-US" sz="1600" dirty="0">
                <a:solidFill>
                  <a:srgbClr val="66CCFF"/>
                </a:solidFill>
              </a:rPr>
              <a:t>and integrated with the </a:t>
            </a:r>
            <a:r>
              <a:rPr lang="en-US" sz="1600" dirty="0" smtClean="0">
                <a:solidFill>
                  <a:srgbClr val="66CCFF"/>
                </a:solidFill>
              </a:rPr>
              <a:t>extensions</a:t>
            </a:r>
          </a:p>
          <a:p>
            <a:r>
              <a:rPr lang="en-US" sz="1600" b="1" dirty="0" smtClean="0"/>
              <a:t>	196370</a:t>
            </a:r>
          </a:p>
          <a:p>
            <a:r>
              <a:rPr lang="en-US" dirty="0"/>
              <a:t>	</a:t>
            </a:r>
            <a:r>
              <a:rPr lang="en-US" dirty="0" smtClean="0"/>
              <a:t> </a:t>
            </a:r>
            <a:r>
              <a:rPr lang="en-US" sz="1600" strike="sngStrike" dirty="0">
                <a:solidFill>
                  <a:srgbClr val="FF0000"/>
                </a:solidFill>
              </a:rPr>
              <a:t>Adaptive Living Skills (7-8) Basic skills for students with severe motor, sensory, or intellectual disabilities that </a:t>
            </a:r>
            <a:r>
              <a:rPr lang="en-US" sz="1600" strike="sngStrike" dirty="0" smtClean="0">
                <a:solidFill>
                  <a:srgbClr val="FF0000"/>
                </a:solidFill>
              </a:rPr>
              <a:t>	present </a:t>
            </a:r>
            <a:r>
              <a:rPr lang="en-US" sz="1600" strike="sngStrike" dirty="0">
                <a:solidFill>
                  <a:srgbClr val="FF0000"/>
                </a:solidFill>
              </a:rPr>
              <a:t>unique </a:t>
            </a:r>
            <a:r>
              <a:rPr lang="en-US" sz="1600" strike="sngStrike" dirty="0" smtClean="0">
                <a:solidFill>
                  <a:srgbClr val="FF0000"/>
                </a:solidFill>
              </a:rPr>
              <a:t>	and </a:t>
            </a:r>
            <a:r>
              <a:rPr lang="en-US" sz="1600" strike="sngStrike" dirty="0">
                <a:solidFill>
                  <a:srgbClr val="FF0000"/>
                </a:solidFill>
              </a:rPr>
              <a:t>significant challenges to participation in other courses. Grades 7 - 8 </a:t>
            </a:r>
            <a:endParaRPr lang="en-US" sz="1600" strike="sngStrike" dirty="0" smtClean="0">
              <a:solidFill>
                <a:srgbClr val="FF0000"/>
              </a:solidFill>
            </a:endParaRPr>
          </a:p>
          <a:p>
            <a:r>
              <a:rPr lang="en-US" sz="1600" dirty="0" smtClean="0"/>
              <a:t>	</a:t>
            </a:r>
            <a:r>
              <a:rPr lang="en-US" sz="1600" b="1" u="sng" dirty="0" smtClean="0">
                <a:solidFill>
                  <a:srgbClr val="66CCFF"/>
                </a:solidFill>
              </a:rPr>
              <a:t>Extended </a:t>
            </a:r>
            <a:r>
              <a:rPr lang="en-US" sz="1600" b="1" u="sng" dirty="0">
                <a:solidFill>
                  <a:srgbClr val="66CCFF"/>
                </a:solidFill>
              </a:rPr>
              <a:t>Standards (grades 7-8) </a:t>
            </a:r>
            <a:endParaRPr lang="en-US" sz="1600" b="1" u="sng" dirty="0" smtClean="0">
              <a:solidFill>
                <a:srgbClr val="66CCFF"/>
              </a:solidFill>
            </a:endParaRPr>
          </a:p>
          <a:p>
            <a:r>
              <a:rPr lang="en-US" sz="1600" dirty="0" smtClean="0"/>
              <a:t>	</a:t>
            </a:r>
            <a:r>
              <a:rPr lang="en-US" sz="1600" dirty="0" smtClean="0">
                <a:solidFill>
                  <a:srgbClr val="66CCFF"/>
                </a:solidFill>
              </a:rPr>
              <a:t>Course </a:t>
            </a:r>
            <a:r>
              <a:rPr lang="en-US" sz="1600" dirty="0">
                <a:solidFill>
                  <a:srgbClr val="66CCFF"/>
                </a:solidFill>
              </a:rPr>
              <a:t>uses extended standards to inform instruction with individual accommodations or supports students </a:t>
            </a:r>
            <a:r>
              <a:rPr lang="en-US" sz="1600" dirty="0" smtClean="0">
                <a:solidFill>
                  <a:srgbClr val="66CCFF"/>
                </a:solidFill>
              </a:rPr>
              <a:t>	need to </a:t>
            </a:r>
            <a:r>
              <a:rPr lang="en-US" sz="1600" dirty="0">
                <a:solidFill>
                  <a:srgbClr val="66CCFF"/>
                </a:solidFill>
              </a:rPr>
              <a:t>access </a:t>
            </a:r>
            <a:r>
              <a:rPr lang="en-US" sz="1600" dirty="0" smtClean="0">
                <a:solidFill>
                  <a:srgbClr val="66CCFF"/>
                </a:solidFill>
              </a:rPr>
              <a:t>	the </a:t>
            </a:r>
            <a:r>
              <a:rPr lang="en-US" sz="1600" dirty="0">
                <a:solidFill>
                  <a:srgbClr val="66CCFF"/>
                </a:solidFill>
              </a:rPr>
              <a:t>curriculum as well as non-academic skills needed for student success such as </a:t>
            </a:r>
            <a:r>
              <a:rPr lang="en-US" sz="1600" dirty="0" smtClean="0">
                <a:solidFill>
                  <a:srgbClr val="66CCFF"/>
                </a:solidFill>
              </a:rPr>
              <a:t>	communication</a:t>
            </a:r>
            <a:r>
              <a:rPr lang="en-US" sz="1600" dirty="0">
                <a:solidFill>
                  <a:srgbClr val="66CCFF"/>
                </a:solidFill>
              </a:rPr>
              <a:t>, </a:t>
            </a:r>
            <a:r>
              <a:rPr lang="en-US" sz="1600" dirty="0" smtClean="0">
                <a:solidFill>
                  <a:srgbClr val="66CCFF"/>
                </a:solidFill>
              </a:rPr>
              <a:t>self-determination</a:t>
            </a:r>
            <a:r>
              <a:rPr lang="en-US" sz="1600" dirty="0">
                <a:solidFill>
                  <a:srgbClr val="66CCFF"/>
                </a:solidFill>
              </a:rPr>
              <a:t>, </a:t>
            </a:r>
            <a:r>
              <a:rPr lang="en-US" sz="1600" dirty="0" smtClean="0">
                <a:solidFill>
                  <a:srgbClr val="66CCFF"/>
                </a:solidFill>
              </a:rPr>
              <a:t>	fine/gross </a:t>
            </a:r>
            <a:r>
              <a:rPr lang="en-US" sz="1600" dirty="0">
                <a:solidFill>
                  <a:srgbClr val="66CCFF"/>
                </a:solidFill>
              </a:rPr>
              <a:t>motor, and social/emotional skills. Daily living and life skills </a:t>
            </a:r>
            <a:r>
              <a:rPr lang="en-US" sz="1600" dirty="0" smtClean="0">
                <a:solidFill>
                  <a:srgbClr val="66CCFF"/>
                </a:solidFill>
              </a:rPr>
              <a:t>are 	often </a:t>
            </a:r>
            <a:r>
              <a:rPr lang="en-US" sz="1600" dirty="0">
                <a:solidFill>
                  <a:srgbClr val="66CCFF"/>
                </a:solidFill>
              </a:rPr>
              <a:t>represented </a:t>
            </a:r>
            <a:r>
              <a:rPr lang="en-US" sz="1600" dirty="0" smtClean="0">
                <a:solidFill>
                  <a:srgbClr val="66CCFF"/>
                </a:solidFill>
              </a:rPr>
              <a:t>within </a:t>
            </a:r>
            <a:r>
              <a:rPr lang="en-US" sz="1600" dirty="0">
                <a:solidFill>
                  <a:srgbClr val="66CCFF"/>
                </a:solidFill>
              </a:rPr>
              <a:t>the standards as </a:t>
            </a:r>
            <a:r>
              <a:rPr lang="en-US" sz="1600" dirty="0" smtClean="0">
                <a:solidFill>
                  <a:srgbClr val="66CCFF"/>
                </a:solidFill>
              </a:rPr>
              <a:t>	reading</a:t>
            </a:r>
            <a:r>
              <a:rPr lang="en-US" sz="1600" dirty="0">
                <a:solidFill>
                  <a:srgbClr val="66CCFF"/>
                </a:solidFill>
              </a:rPr>
              <a:t>, speaking, listening, writing, and economics skills and </a:t>
            </a:r>
            <a:r>
              <a:rPr lang="en-US" sz="1600" dirty="0" smtClean="0">
                <a:solidFill>
                  <a:srgbClr val="66CCFF"/>
                </a:solidFill>
              </a:rPr>
              <a:t>should 	be </a:t>
            </a:r>
            <a:r>
              <a:rPr lang="en-US" sz="1600" dirty="0">
                <a:solidFill>
                  <a:srgbClr val="66CCFF"/>
                </a:solidFill>
              </a:rPr>
              <a:t>taught </a:t>
            </a:r>
            <a:r>
              <a:rPr lang="en-US" sz="1600" dirty="0" smtClean="0">
                <a:solidFill>
                  <a:srgbClr val="66CCFF"/>
                </a:solidFill>
              </a:rPr>
              <a:t>and integrated </a:t>
            </a:r>
            <a:r>
              <a:rPr lang="en-US" sz="1600" dirty="0">
                <a:solidFill>
                  <a:srgbClr val="66CCFF"/>
                </a:solidFill>
              </a:rPr>
              <a:t>with the extensions. </a:t>
            </a:r>
            <a:r>
              <a:rPr lang="en-US" sz="1600" dirty="0" smtClean="0">
                <a:solidFill>
                  <a:srgbClr val="66CCFF"/>
                </a:solidFill>
              </a:rPr>
              <a:t>	Educational </a:t>
            </a:r>
            <a:r>
              <a:rPr lang="en-US" sz="1600" dirty="0">
                <a:solidFill>
                  <a:srgbClr val="66CCFF"/>
                </a:solidFill>
              </a:rPr>
              <a:t>plans should also include any </a:t>
            </a:r>
            <a:r>
              <a:rPr lang="en-US" sz="1600" dirty="0" smtClean="0">
                <a:solidFill>
                  <a:srgbClr val="66CCFF"/>
                </a:solidFill>
              </a:rPr>
              <a:t>other additional </a:t>
            </a:r>
            <a:r>
              <a:rPr lang="en-US" sz="1600" dirty="0">
                <a:solidFill>
                  <a:srgbClr val="66CCFF"/>
                </a:solidFill>
              </a:rPr>
              <a:t>skills </a:t>
            </a:r>
            <a:r>
              <a:rPr lang="en-US" sz="1600" dirty="0" smtClean="0">
                <a:solidFill>
                  <a:srgbClr val="66CCFF"/>
                </a:solidFill>
              </a:rPr>
              <a:t>necessary for each </a:t>
            </a:r>
            <a:r>
              <a:rPr lang="en-US" sz="1600" dirty="0">
                <a:solidFill>
                  <a:srgbClr val="66CCFF"/>
                </a:solidFill>
              </a:rPr>
              <a:t>child’s individual education needs and </a:t>
            </a:r>
            <a:r>
              <a:rPr lang="en-US" sz="1600" dirty="0" smtClean="0">
                <a:solidFill>
                  <a:srgbClr val="66CCFF"/>
                </a:solidFill>
              </a:rPr>
              <a:t>	transition </a:t>
            </a:r>
            <a:r>
              <a:rPr lang="en-US" sz="1600" dirty="0">
                <a:solidFill>
                  <a:srgbClr val="66CCFF"/>
                </a:solidFill>
              </a:rPr>
              <a:t>planning goals.</a:t>
            </a:r>
            <a:endParaRPr lang="en-US" sz="1600" b="1" dirty="0">
              <a:solidFill>
                <a:srgbClr val="66CCFF"/>
              </a:solidFill>
            </a:endParaRPr>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40</a:t>
            </a:r>
            <a:endParaRPr lang="en-US" dirty="0">
              <a:solidFill>
                <a:schemeClr val="bg1"/>
              </a:solidFill>
            </a:endParaRPr>
          </a:p>
        </p:txBody>
      </p:sp>
    </p:spTree>
    <p:extLst>
      <p:ext uri="{BB962C8B-B14F-4D97-AF65-F5344CB8AC3E}">
        <p14:creationId xmlns:p14="http://schemas.microsoft.com/office/powerpoint/2010/main" val="642913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977262" y="1997839"/>
            <a:ext cx="10602207" cy="3416320"/>
          </a:xfrm>
          <a:prstGeom prst="rect">
            <a:avLst/>
          </a:prstGeom>
          <a:noFill/>
        </p:spPr>
        <p:txBody>
          <a:bodyPr wrap="square" rtlCol="0">
            <a:spAutoFit/>
          </a:bodyPr>
          <a:lstStyle/>
          <a:p>
            <a:r>
              <a:rPr lang="en-US" b="1" dirty="0" smtClean="0">
                <a:solidFill>
                  <a:srgbClr val="FF0000"/>
                </a:solidFill>
              </a:rPr>
              <a:t>Change 24-47 </a:t>
            </a:r>
            <a:r>
              <a:rPr lang="en-US" b="1" dirty="0"/>
              <a:t>Updates to extended standards subject </a:t>
            </a:r>
            <a:r>
              <a:rPr lang="en-US" b="1" dirty="0" smtClean="0"/>
              <a:t>codes - continued </a:t>
            </a:r>
          </a:p>
          <a:p>
            <a:r>
              <a:rPr lang="en-US" dirty="0"/>
              <a:t>	</a:t>
            </a:r>
            <a:r>
              <a:rPr lang="en-US" b="1" dirty="0" smtClean="0"/>
              <a:t>196380</a:t>
            </a:r>
          </a:p>
          <a:p>
            <a:r>
              <a:rPr lang="en-US" dirty="0" smtClean="0"/>
              <a:t> 	</a:t>
            </a:r>
            <a:r>
              <a:rPr lang="en-US" strike="sngStrike" dirty="0" smtClean="0">
                <a:solidFill>
                  <a:srgbClr val="FF0000"/>
                </a:solidFill>
              </a:rPr>
              <a:t>Adaptive </a:t>
            </a:r>
            <a:r>
              <a:rPr lang="en-US" strike="sngStrike" dirty="0">
                <a:solidFill>
                  <a:srgbClr val="FF0000"/>
                </a:solidFill>
              </a:rPr>
              <a:t>Living Skills (9-12)</a:t>
            </a:r>
          </a:p>
          <a:p>
            <a:r>
              <a:rPr lang="en-US" dirty="0" smtClean="0">
                <a:solidFill>
                  <a:srgbClr val="FF0000"/>
                </a:solidFill>
              </a:rPr>
              <a:t>	</a:t>
            </a:r>
            <a:r>
              <a:rPr lang="en-US" strike="sngStrike" dirty="0" smtClean="0">
                <a:solidFill>
                  <a:srgbClr val="FF0000"/>
                </a:solidFill>
              </a:rPr>
              <a:t>Basic </a:t>
            </a:r>
            <a:r>
              <a:rPr lang="en-US" strike="sngStrike" dirty="0">
                <a:solidFill>
                  <a:srgbClr val="FF0000"/>
                </a:solidFill>
              </a:rPr>
              <a:t>skills for students with severe motor, sensory, or intellectual</a:t>
            </a:r>
          </a:p>
          <a:p>
            <a:r>
              <a:rPr lang="en-US" dirty="0" smtClean="0">
                <a:solidFill>
                  <a:srgbClr val="FF0000"/>
                </a:solidFill>
              </a:rPr>
              <a:t>	</a:t>
            </a:r>
            <a:r>
              <a:rPr lang="en-US" strike="sngStrike" dirty="0" smtClean="0">
                <a:solidFill>
                  <a:srgbClr val="FF0000"/>
                </a:solidFill>
              </a:rPr>
              <a:t>disabilities </a:t>
            </a:r>
            <a:r>
              <a:rPr lang="en-US" strike="sngStrike" dirty="0">
                <a:solidFill>
                  <a:srgbClr val="FF0000"/>
                </a:solidFill>
              </a:rPr>
              <a:t>that present unique and significant challenges to participation in other courses. Grades 9 – 12.</a:t>
            </a:r>
          </a:p>
          <a:p>
            <a:r>
              <a:rPr lang="en-US" dirty="0" smtClean="0"/>
              <a:t>	</a:t>
            </a:r>
            <a:r>
              <a:rPr lang="en-US" b="1" u="sng" dirty="0" smtClean="0">
                <a:solidFill>
                  <a:srgbClr val="00B0F0"/>
                </a:solidFill>
              </a:rPr>
              <a:t>Extended </a:t>
            </a:r>
            <a:r>
              <a:rPr lang="en-US" b="1" u="sng" dirty="0">
                <a:solidFill>
                  <a:srgbClr val="00B0F0"/>
                </a:solidFill>
              </a:rPr>
              <a:t>Standards (grades 9-12)</a:t>
            </a:r>
          </a:p>
          <a:p>
            <a:r>
              <a:rPr lang="en-US" dirty="0" smtClean="0">
                <a:solidFill>
                  <a:srgbClr val="00B0F0"/>
                </a:solidFill>
              </a:rPr>
              <a:t>	Course </a:t>
            </a:r>
            <a:r>
              <a:rPr lang="en-US" dirty="0">
                <a:solidFill>
                  <a:srgbClr val="00B0F0"/>
                </a:solidFill>
              </a:rPr>
              <a:t>uses extended standards to inform instruction with </a:t>
            </a:r>
            <a:r>
              <a:rPr lang="en-US" dirty="0" smtClean="0">
                <a:solidFill>
                  <a:srgbClr val="00B0F0"/>
                </a:solidFill>
              </a:rPr>
              <a:t>individual accommodations </a:t>
            </a:r>
            <a:r>
              <a:rPr lang="en-US" dirty="0">
                <a:solidFill>
                  <a:srgbClr val="00B0F0"/>
                </a:solidFill>
              </a:rPr>
              <a:t>or supports students </a:t>
            </a:r>
            <a:r>
              <a:rPr lang="en-US" dirty="0" smtClean="0">
                <a:solidFill>
                  <a:srgbClr val="00B0F0"/>
                </a:solidFill>
              </a:rPr>
              <a:t>	need </a:t>
            </a:r>
            <a:r>
              <a:rPr lang="en-US" dirty="0">
                <a:solidFill>
                  <a:srgbClr val="00B0F0"/>
                </a:solidFill>
              </a:rPr>
              <a:t>to access the </a:t>
            </a:r>
            <a:r>
              <a:rPr lang="en-US" dirty="0" smtClean="0">
                <a:solidFill>
                  <a:srgbClr val="00B0F0"/>
                </a:solidFill>
              </a:rPr>
              <a:t>curriculum as </a:t>
            </a:r>
            <a:r>
              <a:rPr lang="en-US" dirty="0">
                <a:solidFill>
                  <a:srgbClr val="00B0F0"/>
                </a:solidFill>
              </a:rPr>
              <a:t>well as non-academic skills needed for student success such as</a:t>
            </a:r>
          </a:p>
          <a:p>
            <a:r>
              <a:rPr lang="en-US" dirty="0" smtClean="0">
                <a:solidFill>
                  <a:srgbClr val="00B0F0"/>
                </a:solidFill>
              </a:rPr>
              <a:t>	communication</a:t>
            </a:r>
            <a:r>
              <a:rPr lang="en-US" dirty="0">
                <a:solidFill>
                  <a:srgbClr val="00B0F0"/>
                </a:solidFill>
              </a:rPr>
              <a:t>, self-determination, fine/gross motor, and social/emotional skills. Daily living and life skills are </a:t>
            </a:r>
            <a:r>
              <a:rPr lang="en-US" dirty="0" smtClean="0">
                <a:solidFill>
                  <a:srgbClr val="00B0F0"/>
                </a:solidFill>
              </a:rPr>
              <a:t>	often represented within </a:t>
            </a:r>
            <a:r>
              <a:rPr lang="en-US" dirty="0">
                <a:solidFill>
                  <a:srgbClr val="00B0F0"/>
                </a:solidFill>
              </a:rPr>
              <a:t>the standards as reading, speaking, listening, writing, and economics skills and should </a:t>
            </a:r>
            <a:r>
              <a:rPr lang="en-US" dirty="0" smtClean="0">
                <a:solidFill>
                  <a:srgbClr val="00B0F0"/>
                </a:solidFill>
              </a:rPr>
              <a:t>	be </a:t>
            </a:r>
            <a:r>
              <a:rPr lang="en-US" dirty="0">
                <a:solidFill>
                  <a:srgbClr val="00B0F0"/>
                </a:solidFill>
              </a:rPr>
              <a:t>taught and integrated with the extensions</a:t>
            </a:r>
            <a:r>
              <a:rPr lang="en-US" dirty="0" smtClean="0">
                <a:solidFill>
                  <a:srgbClr val="00B0F0"/>
                </a:solidFill>
              </a:rPr>
              <a:t>. Educational </a:t>
            </a:r>
            <a:r>
              <a:rPr lang="en-US" dirty="0">
                <a:solidFill>
                  <a:srgbClr val="00B0F0"/>
                </a:solidFill>
              </a:rPr>
              <a:t>plans should also include any other additional skills </a:t>
            </a:r>
            <a:r>
              <a:rPr lang="en-US" dirty="0" smtClean="0">
                <a:solidFill>
                  <a:srgbClr val="00B0F0"/>
                </a:solidFill>
              </a:rPr>
              <a:t>	necessary </a:t>
            </a:r>
            <a:r>
              <a:rPr lang="en-US" dirty="0">
                <a:solidFill>
                  <a:srgbClr val="00B0F0"/>
                </a:solidFill>
              </a:rPr>
              <a:t>for each child’s individual education needs and transition planning goals</a:t>
            </a:r>
            <a:endParaRPr lang="en-US" sz="1600" b="1" dirty="0">
              <a:solidFill>
                <a:srgbClr val="00B0F0"/>
              </a:solidFill>
            </a:endParaRPr>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41</a:t>
            </a:r>
            <a:endParaRPr lang="en-US" dirty="0">
              <a:solidFill>
                <a:schemeClr val="bg1"/>
              </a:solidFill>
            </a:endParaRPr>
          </a:p>
        </p:txBody>
      </p:sp>
    </p:spTree>
    <p:extLst>
      <p:ext uri="{BB962C8B-B14F-4D97-AF65-F5344CB8AC3E}">
        <p14:creationId xmlns:p14="http://schemas.microsoft.com/office/powerpoint/2010/main" val="2469047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977262" y="1997839"/>
            <a:ext cx="10602207" cy="4401205"/>
          </a:xfrm>
          <a:prstGeom prst="rect">
            <a:avLst/>
          </a:prstGeom>
          <a:noFill/>
        </p:spPr>
        <p:txBody>
          <a:bodyPr wrap="square" rtlCol="0">
            <a:spAutoFit/>
          </a:bodyPr>
          <a:lstStyle/>
          <a:p>
            <a:r>
              <a:rPr lang="en-US" b="1" dirty="0" smtClean="0">
                <a:solidFill>
                  <a:srgbClr val="FF0000"/>
                </a:solidFill>
              </a:rPr>
              <a:t>Change 24-48 </a:t>
            </a:r>
            <a:r>
              <a:rPr lang="en-US" b="1" dirty="0"/>
              <a:t>Updates reporting guidance for EL Status</a:t>
            </a:r>
          </a:p>
          <a:p>
            <a:r>
              <a:rPr lang="en-US" dirty="0" smtClean="0"/>
              <a:t>	This </a:t>
            </a:r>
            <a:r>
              <a:rPr lang="en-US" dirty="0"/>
              <a:t>change clarifies the reporting guidance for the English Learner Status Element when reporting preschool </a:t>
            </a:r>
            <a:r>
              <a:rPr lang="en-US" dirty="0" smtClean="0"/>
              <a:t>	and </a:t>
            </a:r>
            <a:r>
              <a:rPr lang="en-US" dirty="0"/>
              <a:t>kindergarten students</a:t>
            </a:r>
            <a:r>
              <a:rPr lang="en-US" dirty="0" smtClean="0"/>
              <a:t>.</a:t>
            </a:r>
          </a:p>
          <a:p>
            <a:r>
              <a:rPr lang="en-US" sz="1600" b="1" dirty="0">
                <a:solidFill>
                  <a:srgbClr val="00B0F0"/>
                </a:solidFill>
              </a:rPr>
              <a:t>	</a:t>
            </a:r>
            <a:r>
              <a:rPr lang="en-US" sz="1600" dirty="0">
                <a:solidFill>
                  <a:srgbClr val="00B0F0"/>
                </a:solidFill>
              </a:rPr>
              <a:t>Preschool students are identified differently than school-aged students. Options N and Y are the only valid options for PS </a:t>
            </a:r>
            <a:r>
              <a:rPr lang="en-US" sz="1600" dirty="0" smtClean="0">
                <a:solidFill>
                  <a:srgbClr val="00B0F0"/>
                </a:solidFill>
              </a:rPr>
              <a:t>	students</a:t>
            </a:r>
            <a:r>
              <a:rPr lang="en-US" sz="1600" dirty="0">
                <a:solidFill>
                  <a:srgbClr val="00B0F0"/>
                </a:solidFill>
              </a:rPr>
              <a:t>. For kindergarten students, option Y should only be reported if the student is in the third year of kindergarten and </a:t>
            </a:r>
            <a:r>
              <a:rPr lang="en-US" sz="1600" dirty="0" smtClean="0">
                <a:solidFill>
                  <a:srgbClr val="00B0F0"/>
                </a:solidFill>
              </a:rPr>
              <a:t>	option </a:t>
            </a:r>
            <a:r>
              <a:rPr lang="en-US" sz="1600" dirty="0">
                <a:solidFill>
                  <a:srgbClr val="00B0F0"/>
                </a:solidFill>
              </a:rPr>
              <a:t>S should only be reported if the student is in the second year of </a:t>
            </a:r>
            <a:r>
              <a:rPr lang="en-US" sz="1600" dirty="0" smtClean="0">
                <a:solidFill>
                  <a:srgbClr val="00B0F0"/>
                </a:solidFill>
              </a:rPr>
              <a:t>kindergarten</a:t>
            </a:r>
            <a:endParaRPr lang="en-US" sz="1600" b="1" dirty="0">
              <a:solidFill>
                <a:srgbClr val="00B0F0"/>
              </a:solidFill>
            </a:endParaRPr>
          </a:p>
          <a:p>
            <a:r>
              <a:rPr lang="en-US" b="1" dirty="0">
                <a:solidFill>
                  <a:srgbClr val="FF0000"/>
                </a:solidFill>
              </a:rPr>
              <a:t>Change </a:t>
            </a:r>
            <a:r>
              <a:rPr lang="en-US" b="1" dirty="0" smtClean="0">
                <a:solidFill>
                  <a:srgbClr val="FF0000"/>
                </a:solidFill>
              </a:rPr>
              <a:t>24-53</a:t>
            </a:r>
            <a:r>
              <a:rPr lang="en-US" b="1" dirty="0" smtClean="0"/>
              <a:t> Collect district SIS</a:t>
            </a:r>
            <a:endParaRPr lang="en-US" b="1" dirty="0" smtClean="0">
              <a:solidFill>
                <a:srgbClr val="FF0000"/>
              </a:solidFill>
            </a:endParaRPr>
          </a:p>
          <a:p>
            <a:r>
              <a:rPr lang="en-US" sz="1600" b="1" dirty="0">
                <a:solidFill>
                  <a:srgbClr val="FF0000"/>
                </a:solidFill>
              </a:rPr>
              <a:t>	</a:t>
            </a:r>
            <a:r>
              <a:rPr lang="en-US" sz="1600" b="1" dirty="0">
                <a:solidFill>
                  <a:srgbClr val="00B0F0"/>
                </a:solidFill>
              </a:rPr>
              <a:t>	</a:t>
            </a:r>
            <a:r>
              <a:rPr lang="en-US" sz="1600" b="1" dirty="0" smtClean="0">
                <a:solidFill>
                  <a:srgbClr val="00B0F0"/>
                </a:solidFill>
              </a:rPr>
              <a:t>DSTRCTSFTW </a:t>
            </a:r>
            <a:r>
              <a:rPr lang="en-US" sz="1600" b="1" dirty="0">
                <a:solidFill>
                  <a:srgbClr val="00B0F0"/>
                </a:solidFill>
              </a:rPr>
              <a:t>is used to report the primary software used by the district for organizing and</a:t>
            </a:r>
          </a:p>
          <a:p>
            <a:r>
              <a:rPr lang="en-US" sz="1600" b="1" dirty="0" smtClean="0">
                <a:solidFill>
                  <a:srgbClr val="00B0F0"/>
                </a:solidFill>
              </a:rPr>
              <a:t>		maintaining </a:t>
            </a:r>
            <a:r>
              <a:rPr lang="en-US" sz="1600" b="1" dirty="0">
                <a:solidFill>
                  <a:srgbClr val="00B0F0"/>
                </a:solidFill>
              </a:rPr>
              <a:t>EMIS submission data.</a:t>
            </a:r>
          </a:p>
          <a:p>
            <a:r>
              <a:rPr lang="en-US" sz="1600" b="1" dirty="0" smtClean="0">
                <a:solidFill>
                  <a:srgbClr val="00B0F0"/>
                </a:solidFill>
              </a:rPr>
              <a:t>		Valid </a:t>
            </a:r>
            <a:r>
              <a:rPr lang="en-US" sz="1600" b="1" dirty="0">
                <a:solidFill>
                  <a:srgbClr val="00B0F0"/>
                </a:solidFill>
              </a:rPr>
              <a:t>Options</a:t>
            </a:r>
          </a:p>
          <a:p>
            <a:r>
              <a:rPr lang="en-US" sz="1600" b="1" dirty="0" smtClean="0">
                <a:solidFill>
                  <a:srgbClr val="00B0F0"/>
                </a:solidFill>
              </a:rPr>
              <a:t>		SIS-ES </a:t>
            </a:r>
            <a:r>
              <a:rPr lang="en-US" sz="1600" b="1" dirty="0">
                <a:solidFill>
                  <a:srgbClr val="00B0F0"/>
                </a:solidFill>
              </a:rPr>
              <a:t>PowerSchool eSchoolPlus</a:t>
            </a:r>
          </a:p>
          <a:p>
            <a:r>
              <a:rPr lang="en-US" sz="1600" b="1" dirty="0" smtClean="0">
                <a:solidFill>
                  <a:srgbClr val="00B0F0"/>
                </a:solidFill>
              </a:rPr>
              <a:t>		SIS-EV </a:t>
            </a:r>
            <a:r>
              <a:rPr lang="en-US" sz="1600" b="1" dirty="0">
                <a:solidFill>
                  <a:srgbClr val="00B0F0"/>
                </a:solidFill>
              </a:rPr>
              <a:t>Evolve SIS</a:t>
            </a:r>
          </a:p>
          <a:p>
            <a:r>
              <a:rPr lang="en-US" sz="1600" b="1" dirty="0" smtClean="0">
                <a:solidFill>
                  <a:srgbClr val="00B0F0"/>
                </a:solidFill>
              </a:rPr>
              <a:t>		SIS-FF </a:t>
            </a:r>
            <a:r>
              <a:rPr lang="en-US" sz="1600" b="1" dirty="0">
                <a:solidFill>
                  <a:srgbClr val="00B0F0"/>
                </a:solidFill>
              </a:rPr>
              <a:t>EMIS Flat File Editor</a:t>
            </a:r>
          </a:p>
          <a:p>
            <a:r>
              <a:rPr lang="en-US" sz="1600" b="1" dirty="0" smtClean="0">
                <a:solidFill>
                  <a:srgbClr val="00B0F0"/>
                </a:solidFill>
              </a:rPr>
              <a:t>		SIS-IC </a:t>
            </a:r>
            <a:r>
              <a:rPr lang="en-US" sz="1600" b="1" dirty="0">
                <a:solidFill>
                  <a:srgbClr val="00B0F0"/>
                </a:solidFill>
              </a:rPr>
              <a:t>Infinite Campus</a:t>
            </a:r>
          </a:p>
          <a:p>
            <a:r>
              <a:rPr lang="en-US" sz="1600" b="1" dirty="0" smtClean="0">
                <a:solidFill>
                  <a:srgbClr val="00B0F0"/>
                </a:solidFill>
              </a:rPr>
              <a:t>		SIS-PS </a:t>
            </a:r>
            <a:r>
              <a:rPr lang="en-US" sz="1600" b="1" dirty="0">
                <a:solidFill>
                  <a:srgbClr val="00B0F0"/>
                </a:solidFill>
              </a:rPr>
              <a:t>PowerSchool SIS</a:t>
            </a:r>
          </a:p>
          <a:p>
            <a:r>
              <a:rPr lang="en-US" sz="1600" b="1" dirty="0" smtClean="0">
                <a:solidFill>
                  <a:srgbClr val="00B0F0"/>
                </a:solidFill>
              </a:rPr>
              <a:t>		SIS-SI </a:t>
            </a:r>
            <a:r>
              <a:rPr lang="en-US" sz="1600" b="1" dirty="0">
                <a:solidFill>
                  <a:srgbClr val="00B0F0"/>
                </a:solidFill>
              </a:rPr>
              <a:t>ProgressBook StudentInformation</a:t>
            </a:r>
          </a:p>
          <a:p>
            <a:pPr lvl="2"/>
            <a:r>
              <a:rPr lang="en-US" sz="1600" b="1" dirty="0">
                <a:solidFill>
                  <a:srgbClr val="00B0F0"/>
                </a:solidFill>
              </a:rPr>
              <a:t>SIS-OT Other Student Information System</a:t>
            </a:r>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42</a:t>
            </a:r>
            <a:endParaRPr lang="en-US" dirty="0">
              <a:solidFill>
                <a:schemeClr val="bg1"/>
              </a:solidFill>
            </a:endParaRPr>
          </a:p>
        </p:txBody>
      </p:sp>
    </p:spTree>
    <p:extLst>
      <p:ext uri="{BB962C8B-B14F-4D97-AF65-F5344CB8AC3E}">
        <p14:creationId xmlns:p14="http://schemas.microsoft.com/office/powerpoint/2010/main" val="732000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977262" y="1997839"/>
            <a:ext cx="10602207" cy="2862322"/>
          </a:xfrm>
          <a:prstGeom prst="rect">
            <a:avLst/>
          </a:prstGeom>
          <a:noFill/>
        </p:spPr>
        <p:txBody>
          <a:bodyPr wrap="square" rtlCol="0">
            <a:spAutoFit/>
          </a:bodyPr>
          <a:lstStyle/>
          <a:p>
            <a:r>
              <a:rPr lang="en-US" b="1" dirty="0" smtClean="0">
                <a:solidFill>
                  <a:srgbClr val="FF0000"/>
                </a:solidFill>
              </a:rPr>
              <a:t>Change 24-53 </a:t>
            </a:r>
            <a:r>
              <a:rPr lang="en-US" b="1" dirty="0"/>
              <a:t>Collect district </a:t>
            </a:r>
            <a:r>
              <a:rPr lang="en-US" b="1" dirty="0" smtClean="0"/>
              <a:t>SIS Continued Fiscal Software </a:t>
            </a:r>
            <a:endParaRPr lang="en-US" b="1" dirty="0"/>
          </a:p>
          <a:p>
            <a:r>
              <a:rPr lang="en-US" sz="1600" b="1" dirty="0">
                <a:solidFill>
                  <a:srgbClr val="FF0000"/>
                </a:solidFill>
              </a:rPr>
              <a:t>	</a:t>
            </a:r>
            <a:r>
              <a:rPr lang="en-US" b="1" dirty="0"/>
              <a:t> </a:t>
            </a:r>
            <a:r>
              <a:rPr lang="en-US" sz="1600" b="1" dirty="0">
                <a:solidFill>
                  <a:srgbClr val="00B0F0"/>
                </a:solidFill>
              </a:rPr>
              <a:t>	FIN-EF eFinancePlus</a:t>
            </a:r>
          </a:p>
          <a:p>
            <a:r>
              <a:rPr lang="en-US" sz="1600" b="1" dirty="0" smtClean="0">
                <a:solidFill>
                  <a:srgbClr val="00B0F0"/>
                </a:solidFill>
              </a:rPr>
              <a:t>		FIN-FF </a:t>
            </a:r>
            <a:r>
              <a:rPr lang="en-US" sz="1600" b="1" dirty="0">
                <a:solidFill>
                  <a:srgbClr val="00B0F0"/>
                </a:solidFill>
              </a:rPr>
              <a:t>EMIS Flat File Editor</a:t>
            </a:r>
          </a:p>
          <a:p>
            <a:r>
              <a:rPr lang="en-US" sz="1600" b="1" dirty="0" smtClean="0">
                <a:solidFill>
                  <a:srgbClr val="00B0F0"/>
                </a:solidFill>
              </a:rPr>
              <a:t>		FIN-TM </a:t>
            </a:r>
            <a:r>
              <a:rPr lang="en-US" sz="1600" b="1" dirty="0">
                <a:solidFill>
                  <a:srgbClr val="00B0F0"/>
                </a:solidFill>
              </a:rPr>
              <a:t>Tyler Munis</a:t>
            </a:r>
          </a:p>
          <a:p>
            <a:r>
              <a:rPr lang="en-US" sz="1600" b="1" dirty="0" smtClean="0">
                <a:solidFill>
                  <a:srgbClr val="00B0F0"/>
                </a:solidFill>
              </a:rPr>
              <a:t>		FIN-US </a:t>
            </a:r>
            <a:r>
              <a:rPr lang="en-US" sz="1600" b="1" dirty="0">
                <a:solidFill>
                  <a:srgbClr val="00B0F0"/>
                </a:solidFill>
              </a:rPr>
              <a:t>USAS (Uniform School Accounting System)</a:t>
            </a:r>
          </a:p>
          <a:p>
            <a:r>
              <a:rPr lang="en-US" sz="1600" b="1" dirty="0" smtClean="0">
                <a:solidFill>
                  <a:srgbClr val="00B0F0"/>
                </a:solidFill>
              </a:rPr>
              <a:t>		FIN-OT </a:t>
            </a:r>
            <a:r>
              <a:rPr lang="en-US" sz="1600" b="1" dirty="0">
                <a:solidFill>
                  <a:srgbClr val="00B0F0"/>
                </a:solidFill>
              </a:rPr>
              <a:t>Other Financial System</a:t>
            </a:r>
          </a:p>
          <a:p>
            <a:r>
              <a:rPr lang="en-US" sz="1600" b="1" dirty="0" smtClean="0">
                <a:solidFill>
                  <a:srgbClr val="00B0F0"/>
                </a:solidFill>
              </a:rPr>
              <a:t>		HRP-EF </a:t>
            </a:r>
            <a:r>
              <a:rPr lang="en-US" sz="1600" b="1" dirty="0">
                <a:solidFill>
                  <a:srgbClr val="00B0F0"/>
                </a:solidFill>
              </a:rPr>
              <a:t>eFinancePlus</a:t>
            </a:r>
          </a:p>
          <a:p>
            <a:r>
              <a:rPr lang="en-US" sz="1600" b="1" dirty="0" smtClean="0">
                <a:solidFill>
                  <a:srgbClr val="00B0F0"/>
                </a:solidFill>
              </a:rPr>
              <a:t>		HRP-FF </a:t>
            </a:r>
            <a:r>
              <a:rPr lang="en-US" sz="1600" b="1" dirty="0">
                <a:solidFill>
                  <a:srgbClr val="00B0F0"/>
                </a:solidFill>
              </a:rPr>
              <a:t>EMIS Flat File Editor</a:t>
            </a:r>
          </a:p>
          <a:p>
            <a:r>
              <a:rPr lang="en-US" sz="1600" b="1" dirty="0" smtClean="0">
                <a:solidFill>
                  <a:srgbClr val="00B0F0"/>
                </a:solidFill>
              </a:rPr>
              <a:t>		HRP-TM </a:t>
            </a:r>
            <a:r>
              <a:rPr lang="en-US" sz="1600" b="1" dirty="0">
                <a:solidFill>
                  <a:srgbClr val="00B0F0"/>
                </a:solidFill>
              </a:rPr>
              <a:t>Tyler Munis</a:t>
            </a:r>
          </a:p>
          <a:p>
            <a:r>
              <a:rPr lang="en-US" sz="1600" b="1" dirty="0" smtClean="0">
                <a:solidFill>
                  <a:srgbClr val="00B0F0"/>
                </a:solidFill>
              </a:rPr>
              <a:t>		HRP-US </a:t>
            </a:r>
            <a:r>
              <a:rPr lang="en-US" sz="1600" b="1" dirty="0">
                <a:solidFill>
                  <a:srgbClr val="00B0F0"/>
                </a:solidFill>
              </a:rPr>
              <a:t>USPS (Uniform Staff Payroll System)</a:t>
            </a:r>
          </a:p>
          <a:p>
            <a:r>
              <a:rPr lang="en-US" sz="1600" b="1" dirty="0" smtClean="0">
                <a:solidFill>
                  <a:srgbClr val="00B0F0"/>
                </a:solidFill>
              </a:rPr>
              <a:t>		HRP-OT </a:t>
            </a:r>
            <a:r>
              <a:rPr lang="en-US" sz="1600" b="1" dirty="0">
                <a:solidFill>
                  <a:srgbClr val="00B0F0"/>
                </a:solidFill>
              </a:rPr>
              <a:t>Other HR/Payroll System</a:t>
            </a:r>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43</a:t>
            </a:r>
            <a:endParaRPr lang="en-US" dirty="0">
              <a:solidFill>
                <a:schemeClr val="bg1"/>
              </a:solidFill>
            </a:endParaRPr>
          </a:p>
        </p:txBody>
      </p:sp>
    </p:spTree>
    <p:extLst>
      <p:ext uri="{BB962C8B-B14F-4D97-AF65-F5344CB8AC3E}">
        <p14:creationId xmlns:p14="http://schemas.microsoft.com/office/powerpoint/2010/main" val="1756209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977262" y="1997839"/>
            <a:ext cx="10602207" cy="3693319"/>
          </a:xfrm>
          <a:prstGeom prst="rect">
            <a:avLst/>
          </a:prstGeom>
          <a:noFill/>
        </p:spPr>
        <p:txBody>
          <a:bodyPr wrap="square" rtlCol="0">
            <a:spAutoFit/>
          </a:bodyPr>
          <a:lstStyle/>
          <a:p>
            <a:r>
              <a:rPr lang="en-US" b="1" dirty="0" smtClean="0">
                <a:solidFill>
                  <a:srgbClr val="FF0000"/>
                </a:solidFill>
              </a:rPr>
              <a:t>Change 24-58 </a:t>
            </a:r>
            <a:r>
              <a:rPr lang="en-US" b="1" dirty="0" smtClean="0"/>
              <a:t>Updates </a:t>
            </a:r>
            <a:r>
              <a:rPr lang="en-US" b="1" dirty="0"/>
              <a:t>reporting guidance for ELA and COS</a:t>
            </a:r>
          </a:p>
          <a:p>
            <a:r>
              <a:rPr lang="en-US" b="1" dirty="0" smtClean="0"/>
              <a:t>	</a:t>
            </a:r>
            <a:r>
              <a:rPr lang="en-US" dirty="0"/>
              <a:t> </a:t>
            </a:r>
            <a:r>
              <a:rPr lang="en-US" dirty="0" smtClean="0"/>
              <a:t>This </a:t>
            </a:r>
            <a:r>
              <a:rPr lang="en-US" dirty="0"/>
              <a:t>change updates the reporting guidance for the COS and the ELA to clarify that Autism Scholarship </a:t>
            </a:r>
            <a:r>
              <a:rPr lang="en-US" dirty="0" smtClean="0"/>
              <a:t>	students </a:t>
            </a:r>
            <a:r>
              <a:rPr lang="en-US" dirty="0"/>
              <a:t>are not required to take these two assessments</a:t>
            </a:r>
            <a:r>
              <a:rPr lang="en-US" dirty="0" smtClean="0"/>
              <a:t>.</a:t>
            </a:r>
          </a:p>
          <a:p>
            <a:r>
              <a:rPr lang="en-US" dirty="0"/>
              <a:t>		 </a:t>
            </a:r>
            <a:r>
              <a:rPr lang="en-US" b="1" dirty="0"/>
              <a:t>Childhood Outcome Summary (COS; GM). </a:t>
            </a:r>
            <a:r>
              <a:rPr lang="en-US" dirty="0"/>
              <a:t>All preschool students with a disability are required to be </a:t>
            </a:r>
            <a:r>
              <a:rPr lang="en-US" dirty="0" smtClean="0"/>
              <a:t>			assessed </a:t>
            </a:r>
            <a:r>
              <a:rPr lang="en-US" dirty="0"/>
              <a:t>using the Childhood Outcome Summary (COS) instrument. </a:t>
            </a:r>
            <a:r>
              <a:rPr lang="en-US" dirty="0">
                <a:solidFill>
                  <a:srgbClr val="66CCFF"/>
                </a:solidFill>
              </a:rPr>
              <a:t>The only exception is students 	</a:t>
            </a:r>
            <a:r>
              <a:rPr lang="en-US" dirty="0" smtClean="0">
                <a:solidFill>
                  <a:srgbClr val="66CCFF"/>
                </a:solidFill>
              </a:rPr>
              <a:t>		enrolled </a:t>
            </a:r>
            <a:r>
              <a:rPr lang="en-US" dirty="0">
                <a:solidFill>
                  <a:srgbClr val="66CCFF"/>
                </a:solidFill>
              </a:rPr>
              <a:t>in the Autism Scholarship program; these students are not required to be assessed with the </a:t>
            </a:r>
            <a:r>
              <a:rPr lang="en-US" dirty="0" smtClean="0">
                <a:solidFill>
                  <a:srgbClr val="66CCFF"/>
                </a:solidFill>
              </a:rPr>
              <a:t>			COS</a:t>
            </a:r>
            <a:r>
              <a:rPr lang="en-US" dirty="0">
                <a:solidFill>
                  <a:srgbClr val="66CCFF"/>
                </a:solidFill>
              </a:rPr>
              <a:t>.</a:t>
            </a:r>
            <a:r>
              <a:rPr lang="en-US" dirty="0"/>
              <a:t> </a:t>
            </a:r>
            <a:r>
              <a:rPr lang="en-US" dirty="0" smtClean="0"/>
              <a:t>The </a:t>
            </a:r>
            <a:r>
              <a:rPr lang="en-US" dirty="0"/>
              <a:t>COS is a record of progress on specific outcomes as required by federal law. </a:t>
            </a:r>
            <a:endParaRPr lang="en-US" dirty="0" smtClean="0"/>
          </a:p>
          <a:p>
            <a:r>
              <a:rPr lang="en-US" dirty="0"/>
              <a:t>		 </a:t>
            </a:r>
            <a:r>
              <a:rPr lang="en-US" b="1" dirty="0"/>
              <a:t>Early Learning Assessment (ELA; GB).</a:t>
            </a:r>
            <a:r>
              <a:rPr lang="en-US" dirty="0"/>
              <a:t/>
            </a:r>
            <a:br>
              <a:rPr lang="en-US" dirty="0"/>
            </a:br>
            <a:r>
              <a:rPr lang="en-US" dirty="0"/>
              <a:t>			 </a:t>
            </a:r>
            <a:r>
              <a:rPr lang="en-US" dirty="0">
                <a:solidFill>
                  <a:srgbClr val="66CCFF"/>
                </a:solidFill>
              </a:rPr>
              <a:t>All preschool students with a disability and preschool students who are Early Childhood Education </a:t>
            </a:r>
            <a:r>
              <a:rPr lang="en-US" dirty="0" smtClean="0">
                <a:solidFill>
                  <a:srgbClr val="66CCFF"/>
                </a:solidFill>
              </a:rPr>
              <a:t>			(</a:t>
            </a:r>
            <a:r>
              <a:rPr lang="en-US" dirty="0">
                <a:solidFill>
                  <a:srgbClr val="66CCFF"/>
                </a:solidFill>
              </a:rPr>
              <a:t>ECE) grant funded are required to be assessed using the Early Learning Assessment (ELA). The only </a:t>
            </a:r>
            <a:r>
              <a:rPr lang="en-US" dirty="0" smtClean="0">
                <a:solidFill>
                  <a:srgbClr val="66CCFF"/>
                </a:solidFill>
              </a:rPr>
              <a:t>			exception </a:t>
            </a:r>
            <a:r>
              <a:rPr lang="en-US" dirty="0">
                <a:solidFill>
                  <a:srgbClr val="66CCFF"/>
                </a:solidFill>
              </a:rPr>
              <a:t>is students enrolled in the Autism Scholarship program; these students are not required to </a:t>
            </a:r>
            <a:r>
              <a:rPr lang="en-US" dirty="0" smtClean="0">
                <a:solidFill>
                  <a:srgbClr val="66CCFF"/>
                </a:solidFill>
              </a:rPr>
              <a:t>			be assessed </a:t>
            </a:r>
            <a:r>
              <a:rPr lang="en-US" dirty="0">
                <a:solidFill>
                  <a:srgbClr val="66CCFF"/>
                </a:solidFill>
              </a:rPr>
              <a:t>with the ELA.</a:t>
            </a:r>
            <a:endParaRPr lang="en-US" b="1" dirty="0">
              <a:solidFill>
                <a:srgbClr val="66CCFF"/>
              </a:solidFill>
            </a:endParaRPr>
          </a:p>
          <a:p>
            <a:r>
              <a:rPr lang="en-US" sz="1600" b="1" dirty="0">
                <a:solidFill>
                  <a:srgbClr val="FF0000"/>
                </a:solidFill>
              </a:rPr>
              <a:t>	</a:t>
            </a:r>
            <a:r>
              <a:rPr lang="en-US" b="1" dirty="0"/>
              <a:t> </a:t>
            </a:r>
            <a:r>
              <a:rPr lang="en-US" sz="1600" b="1" dirty="0">
                <a:solidFill>
                  <a:srgbClr val="00B0F0"/>
                </a:solidFill>
              </a:rPr>
              <a:t>	</a:t>
            </a:r>
            <a:r>
              <a:rPr lang="en-US" sz="1600" b="1" dirty="0" smtClean="0">
                <a:solidFill>
                  <a:srgbClr val="00B0F0"/>
                </a:solidFill>
              </a:rPr>
              <a:t>	</a:t>
            </a:r>
            <a:endParaRPr lang="en-US" sz="1600" b="1" dirty="0">
              <a:solidFill>
                <a:srgbClr val="00B0F0"/>
              </a:solidFill>
            </a:endParaRPr>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44</a:t>
            </a:r>
            <a:endParaRPr lang="en-US" dirty="0">
              <a:solidFill>
                <a:schemeClr val="bg1"/>
              </a:solidFill>
            </a:endParaRPr>
          </a:p>
        </p:txBody>
      </p:sp>
    </p:spTree>
    <p:extLst>
      <p:ext uri="{BB962C8B-B14F-4D97-AF65-F5344CB8AC3E}">
        <p14:creationId xmlns:p14="http://schemas.microsoft.com/office/powerpoint/2010/main" val="12749528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977262" y="1997839"/>
            <a:ext cx="10602207" cy="4524315"/>
          </a:xfrm>
          <a:prstGeom prst="rect">
            <a:avLst/>
          </a:prstGeom>
          <a:noFill/>
        </p:spPr>
        <p:txBody>
          <a:bodyPr wrap="square" rtlCol="0">
            <a:spAutoFit/>
          </a:bodyPr>
          <a:lstStyle/>
          <a:p>
            <a:r>
              <a:rPr lang="en-US" b="1" dirty="0" smtClean="0">
                <a:solidFill>
                  <a:srgbClr val="FF0000"/>
                </a:solidFill>
              </a:rPr>
              <a:t>Change 24-60 </a:t>
            </a:r>
            <a:r>
              <a:rPr lang="en-US" b="1" dirty="0"/>
              <a:t>Adds program codes for entering </a:t>
            </a:r>
            <a:r>
              <a:rPr lang="en-US" b="1" dirty="0" smtClean="0"/>
              <a:t>kindergartners</a:t>
            </a:r>
          </a:p>
          <a:p>
            <a:r>
              <a:rPr lang="en-US" b="1" dirty="0"/>
              <a:t>	</a:t>
            </a:r>
            <a:r>
              <a:rPr lang="en-US" dirty="0"/>
              <a:t> </a:t>
            </a:r>
            <a:r>
              <a:rPr lang="en-US" dirty="0" smtClean="0"/>
              <a:t>This </a:t>
            </a:r>
            <a:r>
              <a:rPr lang="en-US" dirty="0"/>
              <a:t>change adds new program codes for entering kindergartners. These codes describe the student’s preschool </a:t>
            </a:r>
            <a:r>
              <a:rPr lang="en-US" dirty="0" smtClean="0"/>
              <a:t>	experience</a:t>
            </a:r>
            <a:r>
              <a:rPr lang="en-US" dirty="0"/>
              <a:t>. This reporting is required by </a:t>
            </a:r>
            <a:r>
              <a:rPr lang="en-US" u="sng" dirty="0">
                <a:hlinkClick r:id="rId3"/>
              </a:rPr>
              <a:t>ORC §3301.0714(B)(3)(b)</a:t>
            </a:r>
            <a:r>
              <a:rPr lang="en-US" dirty="0"/>
              <a:t>. Reporting these program codes is optional </a:t>
            </a:r>
            <a:r>
              <a:rPr lang="en-US" dirty="0" smtClean="0"/>
              <a:t>	for </a:t>
            </a:r>
            <a:r>
              <a:rPr lang="en-US" dirty="0"/>
              <a:t>FY24; it will be required in FY25</a:t>
            </a:r>
            <a:r>
              <a:rPr lang="en-US" dirty="0" smtClean="0"/>
              <a:t>.</a:t>
            </a:r>
          </a:p>
          <a:p>
            <a:r>
              <a:rPr lang="en-US" b="1" dirty="0"/>
              <a:t>	</a:t>
            </a:r>
            <a:r>
              <a:rPr lang="en-US" dirty="0"/>
              <a:t> </a:t>
            </a:r>
            <a:r>
              <a:rPr lang="en-US" dirty="0" smtClean="0"/>
              <a:t>	</a:t>
            </a:r>
            <a:r>
              <a:rPr lang="en-US" dirty="0" smtClean="0">
                <a:solidFill>
                  <a:srgbClr val="66CCFF"/>
                </a:solidFill>
              </a:rPr>
              <a:t>Major </a:t>
            </a:r>
            <a:r>
              <a:rPr lang="en-US" dirty="0">
                <a:solidFill>
                  <a:srgbClr val="66CCFF"/>
                </a:solidFill>
              </a:rPr>
              <a:t>Program Code Groupings Pre-Kindergarten Experiences. This set of program codes (8000xx) </a:t>
            </a:r>
            <a:r>
              <a:rPr lang="en-US" dirty="0" smtClean="0">
                <a:solidFill>
                  <a:srgbClr val="66CCFF"/>
                </a:solidFill>
              </a:rPr>
              <a:t>			should </a:t>
            </a:r>
            <a:r>
              <a:rPr lang="en-US" dirty="0">
                <a:solidFill>
                  <a:srgbClr val="66CCFF"/>
                </a:solidFill>
              </a:rPr>
              <a:t>be reported for every kindergarten student upon entering kindergarten for the first time. This </a:t>
            </a:r>
            <a:r>
              <a:rPr lang="en-US" dirty="0" smtClean="0">
                <a:solidFill>
                  <a:srgbClr val="66CCFF"/>
                </a:solidFill>
              </a:rPr>
              <a:t>			information </a:t>
            </a:r>
            <a:r>
              <a:rPr lang="en-US" dirty="0">
                <a:solidFill>
                  <a:srgbClr val="66CCFF"/>
                </a:solidFill>
              </a:rPr>
              <a:t>likely will come from what the parent and/or guardian shares with the school when the child </a:t>
            </a:r>
            <a:r>
              <a:rPr lang="en-US" dirty="0" smtClean="0">
                <a:solidFill>
                  <a:srgbClr val="66CCFF"/>
                </a:solidFill>
              </a:rPr>
              <a:t>		enrolls in </a:t>
            </a:r>
            <a:r>
              <a:rPr lang="en-US" dirty="0">
                <a:solidFill>
                  <a:srgbClr val="66CCFF"/>
                </a:solidFill>
              </a:rPr>
              <a:t>kindergarten. These codes are not required to be reported for students who have already </a:t>
            </a:r>
            <a:r>
              <a:rPr lang="en-US" dirty="0" smtClean="0">
                <a:solidFill>
                  <a:srgbClr val="66CCFF"/>
                </a:solidFill>
              </a:rPr>
              <a:t>			completed </a:t>
            </a:r>
            <a:r>
              <a:rPr lang="en-US" dirty="0">
                <a:solidFill>
                  <a:srgbClr val="66CCFF"/>
                </a:solidFill>
              </a:rPr>
              <a:t>one </a:t>
            </a:r>
            <a:r>
              <a:rPr lang="en-US" dirty="0" smtClean="0">
                <a:solidFill>
                  <a:srgbClr val="66CCFF"/>
                </a:solidFill>
              </a:rPr>
              <a:t>	or </a:t>
            </a:r>
            <a:r>
              <a:rPr lang="en-US" dirty="0">
                <a:solidFill>
                  <a:srgbClr val="66CCFF"/>
                </a:solidFill>
              </a:rPr>
              <a:t>more years of kindergarten. The purpose of these codes is to report the student’s </a:t>
            </a:r>
            <a:r>
              <a:rPr lang="en-US" dirty="0" smtClean="0">
                <a:solidFill>
                  <a:srgbClr val="66CCFF"/>
                </a:solidFill>
              </a:rPr>
              <a:t>			attendance </a:t>
            </a:r>
            <a:r>
              <a:rPr lang="en-US" dirty="0">
                <a:solidFill>
                  <a:srgbClr val="66CCFF"/>
                </a:solidFill>
              </a:rPr>
              <a:t>at a </a:t>
            </a:r>
            <a:r>
              <a:rPr lang="en-US" dirty="0" smtClean="0">
                <a:solidFill>
                  <a:srgbClr val="66CCFF"/>
                </a:solidFill>
              </a:rPr>
              <a:t>preschool </a:t>
            </a:r>
            <a:r>
              <a:rPr lang="en-US" dirty="0">
                <a:solidFill>
                  <a:srgbClr val="66CCFF"/>
                </a:solidFill>
              </a:rPr>
              <a:t>program in the 2 years prior to starting kindergarten. The time that students </a:t>
            </a:r>
            <a:r>
              <a:rPr lang="en-US" dirty="0" smtClean="0">
                <a:solidFill>
                  <a:srgbClr val="66CCFF"/>
                </a:solidFill>
              </a:rPr>
              <a:t>			attended </a:t>
            </a:r>
            <a:r>
              <a:rPr lang="en-US" dirty="0">
                <a:solidFill>
                  <a:srgbClr val="66CCFF"/>
                </a:solidFill>
              </a:rPr>
              <a:t>a </a:t>
            </a:r>
            <a:r>
              <a:rPr lang="en-US" dirty="0" smtClean="0">
                <a:solidFill>
                  <a:srgbClr val="66CCFF"/>
                </a:solidFill>
              </a:rPr>
              <a:t>Department-licensed </a:t>
            </a:r>
            <a:r>
              <a:rPr lang="en-US" dirty="0">
                <a:solidFill>
                  <a:srgbClr val="66CCFF"/>
                </a:solidFill>
              </a:rPr>
              <a:t>preschool that reports preschool students to EMIS does not need to be </a:t>
            </a:r>
            <a:r>
              <a:rPr lang="en-US" dirty="0" smtClean="0">
                <a:solidFill>
                  <a:srgbClr val="66CCFF"/>
                </a:solidFill>
              </a:rPr>
              <a:t>		included</a:t>
            </a:r>
            <a:r>
              <a:rPr lang="en-US" dirty="0">
                <a:solidFill>
                  <a:srgbClr val="66CCFF"/>
                </a:solidFill>
              </a:rPr>
              <a:t>. Department-licensed preschools are operated by public districts, community schools, Educational </a:t>
            </a:r>
            <a:r>
              <a:rPr lang="en-US" dirty="0" smtClean="0">
                <a:solidFill>
                  <a:srgbClr val="66CCFF"/>
                </a:solidFill>
              </a:rPr>
              <a:t>		Service </a:t>
            </a:r>
            <a:r>
              <a:rPr lang="en-US" dirty="0">
                <a:solidFill>
                  <a:srgbClr val="66CCFF"/>
                </a:solidFill>
              </a:rPr>
              <a:t>Center, JVSDs, and the State Schools for the Blind and Deaf (OSB and OSD). Multiple program </a:t>
            </a:r>
            <a:r>
              <a:rPr lang="en-US" dirty="0" smtClean="0">
                <a:solidFill>
                  <a:srgbClr val="66CCFF"/>
                </a:solidFill>
              </a:rPr>
              <a:t>		codes </a:t>
            </a:r>
            <a:r>
              <a:rPr lang="en-US" dirty="0">
                <a:solidFill>
                  <a:srgbClr val="66CCFF"/>
                </a:solidFill>
              </a:rPr>
              <a:t>can be reported; for example, if a child attended a Head Start when they were 3 years old and a </a:t>
            </a:r>
            <a:r>
              <a:rPr lang="en-US" dirty="0" smtClean="0">
                <a:solidFill>
                  <a:srgbClr val="66CCFF"/>
                </a:solidFill>
              </a:rPr>
              <a:t>			private </a:t>
            </a:r>
            <a:r>
              <a:rPr lang="en-US" dirty="0">
                <a:solidFill>
                  <a:srgbClr val="66CCFF"/>
                </a:solidFill>
              </a:rPr>
              <a:t>preschool when they were 4 years old, report both program codes. </a:t>
            </a:r>
            <a:endParaRPr lang="en-US" b="1" dirty="0">
              <a:solidFill>
                <a:srgbClr val="66CCFF"/>
              </a:solidFill>
            </a:endParaRPr>
          </a:p>
          <a:p>
            <a:r>
              <a:rPr lang="en-US" b="1" dirty="0" smtClean="0">
                <a:solidFill>
                  <a:srgbClr val="66CCFF"/>
                </a:solidFill>
              </a:rPr>
              <a:t>	</a:t>
            </a:r>
            <a:endParaRPr lang="en-US" sz="1600" b="1" dirty="0">
              <a:solidFill>
                <a:srgbClr val="66CCFF"/>
              </a:solidFill>
            </a:endParaRPr>
          </a:p>
        </p:txBody>
      </p:sp>
      <p:sp>
        <p:nvSpPr>
          <p:cNvPr id="6" name="Slide Number Placeholder 5"/>
          <p:cNvSpPr>
            <a:spLocks noGrp="1"/>
          </p:cNvSpPr>
          <p:nvPr>
            <p:ph type="sldNum" sz="quarter" idx="12"/>
          </p:nvPr>
        </p:nvSpPr>
        <p:spPr>
          <a:xfrm>
            <a:off x="602155" y="5576630"/>
            <a:ext cx="458234" cy="365125"/>
          </a:xfrm>
        </p:spPr>
        <p:txBody>
          <a:bodyPr/>
          <a:lstStyle/>
          <a:p>
            <a:r>
              <a:rPr lang="en-US" dirty="0" smtClean="0">
                <a:solidFill>
                  <a:schemeClr val="bg1"/>
                </a:solidFill>
              </a:rPr>
              <a:t>45</a:t>
            </a:r>
            <a:endParaRPr lang="en-US" dirty="0">
              <a:solidFill>
                <a:schemeClr val="bg1"/>
              </a:solidFill>
            </a:endParaRPr>
          </a:p>
        </p:txBody>
      </p:sp>
    </p:spTree>
    <p:extLst>
      <p:ext uri="{BB962C8B-B14F-4D97-AF65-F5344CB8AC3E}">
        <p14:creationId xmlns:p14="http://schemas.microsoft.com/office/powerpoint/2010/main" val="18329609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977262" y="1997839"/>
            <a:ext cx="10602207" cy="646331"/>
          </a:xfrm>
          <a:prstGeom prst="rect">
            <a:avLst/>
          </a:prstGeom>
          <a:noFill/>
        </p:spPr>
        <p:txBody>
          <a:bodyPr wrap="square" rtlCol="0">
            <a:spAutoFit/>
          </a:bodyPr>
          <a:lstStyle/>
          <a:p>
            <a:r>
              <a:rPr lang="en-US" b="1" dirty="0" smtClean="0">
                <a:solidFill>
                  <a:srgbClr val="FF0000"/>
                </a:solidFill>
              </a:rPr>
              <a:t>Change 24-60 </a:t>
            </a:r>
            <a:r>
              <a:rPr lang="en-US" b="1" dirty="0"/>
              <a:t>Adds program codes for entering </a:t>
            </a:r>
            <a:r>
              <a:rPr lang="en-US" b="1" dirty="0" smtClean="0"/>
              <a:t>kindergartners- Continued</a:t>
            </a:r>
          </a:p>
          <a:p>
            <a:r>
              <a:rPr lang="en-US" b="1" dirty="0"/>
              <a:t>	</a:t>
            </a:r>
            <a:endParaRPr lang="en-US" sz="1600" b="1" dirty="0">
              <a:solidFill>
                <a:srgbClr val="66CCFF"/>
              </a:solidFill>
            </a:endParaRPr>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46</a:t>
            </a:r>
            <a:endParaRPr lang="en-US" dirty="0">
              <a:solidFill>
                <a:schemeClr val="bg1"/>
              </a:solidFill>
            </a:endParaRPr>
          </a:p>
        </p:txBody>
      </p:sp>
      <p:pic>
        <p:nvPicPr>
          <p:cNvPr id="5" name="Picture 4"/>
          <p:cNvPicPr>
            <a:picLocks noChangeAspect="1"/>
          </p:cNvPicPr>
          <p:nvPr/>
        </p:nvPicPr>
        <p:blipFill>
          <a:blip r:embed="rId3"/>
          <a:stretch>
            <a:fillRect/>
          </a:stretch>
        </p:blipFill>
        <p:spPr>
          <a:xfrm>
            <a:off x="1043533" y="2373934"/>
            <a:ext cx="5168561" cy="1669744"/>
          </a:xfrm>
          <a:prstGeom prst="rect">
            <a:avLst/>
          </a:prstGeom>
        </p:spPr>
      </p:pic>
      <p:pic>
        <p:nvPicPr>
          <p:cNvPr id="8" name="Picture 7"/>
          <p:cNvPicPr>
            <a:picLocks noChangeAspect="1"/>
          </p:cNvPicPr>
          <p:nvPr/>
        </p:nvPicPr>
        <p:blipFill>
          <a:blip r:embed="rId4"/>
          <a:stretch>
            <a:fillRect/>
          </a:stretch>
        </p:blipFill>
        <p:spPr>
          <a:xfrm>
            <a:off x="1043533" y="4043677"/>
            <a:ext cx="5168561" cy="2718945"/>
          </a:xfrm>
          <a:prstGeom prst="rect">
            <a:avLst/>
          </a:prstGeom>
        </p:spPr>
      </p:pic>
      <p:pic>
        <p:nvPicPr>
          <p:cNvPr id="9" name="Picture 8"/>
          <p:cNvPicPr>
            <a:picLocks noChangeAspect="1"/>
          </p:cNvPicPr>
          <p:nvPr/>
        </p:nvPicPr>
        <p:blipFill>
          <a:blip r:embed="rId5"/>
          <a:stretch>
            <a:fillRect/>
          </a:stretch>
        </p:blipFill>
        <p:spPr>
          <a:xfrm>
            <a:off x="6278365" y="2795614"/>
            <a:ext cx="5326953" cy="1788902"/>
          </a:xfrm>
          <a:prstGeom prst="rect">
            <a:avLst/>
          </a:prstGeom>
        </p:spPr>
      </p:pic>
    </p:spTree>
    <p:extLst>
      <p:ext uri="{BB962C8B-B14F-4D97-AF65-F5344CB8AC3E}">
        <p14:creationId xmlns:p14="http://schemas.microsoft.com/office/powerpoint/2010/main" val="20309539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977262" y="1997839"/>
            <a:ext cx="10848392" cy="5478423"/>
          </a:xfrm>
          <a:prstGeom prst="rect">
            <a:avLst/>
          </a:prstGeom>
          <a:noFill/>
        </p:spPr>
        <p:txBody>
          <a:bodyPr wrap="square" rtlCol="0">
            <a:spAutoFit/>
          </a:bodyPr>
          <a:lstStyle/>
          <a:p>
            <a:r>
              <a:rPr lang="en-US" b="1" dirty="0" smtClean="0">
                <a:solidFill>
                  <a:srgbClr val="FF0000"/>
                </a:solidFill>
              </a:rPr>
              <a:t>Change 24-62 </a:t>
            </a:r>
            <a:r>
              <a:rPr lang="en-US" b="1" dirty="0"/>
              <a:t>Adds KG survey data to </a:t>
            </a:r>
            <a:r>
              <a:rPr lang="en-US" b="1" dirty="0" smtClean="0"/>
              <a:t>EMIS</a:t>
            </a:r>
          </a:p>
          <a:p>
            <a:r>
              <a:rPr lang="en-US" b="1" dirty="0"/>
              <a:t>	</a:t>
            </a:r>
            <a:r>
              <a:rPr lang="en-US" dirty="0"/>
              <a:t> </a:t>
            </a:r>
            <a:r>
              <a:rPr lang="en-US" dirty="0" smtClean="0"/>
              <a:t>This </a:t>
            </a:r>
            <a:r>
              <a:rPr lang="en-US" dirty="0"/>
              <a:t>change adds new attributes to the Organization–General Information (DN) Record to gather information </a:t>
            </a:r>
            <a:r>
              <a:rPr lang="en-US" dirty="0" smtClean="0"/>
              <a:t>	previously </a:t>
            </a:r>
            <a:r>
              <a:rPr lang="en-US" dirty="0"/>
              <a:t>collected via the KG survey</a:t>
            </a:r>
            <a:r>
              <a:rPr lang="en-US" dirty="0" smtClean="0"/>
              <a:t>.</a:t>
            </a:r>
          </a:p>
          <a:p>
            <a:r>
              <a:rPr lang="en-US" b="1" dirty="0"/>
              <a:t>		</a:t>
            </a:r>
            <a:r>
              <a:rPr lang="en-US" sz="1600" b="1" dirty="0">
                <a:solidFill>
                  <a:srgbClr val="66CCFF"/>
                </a:solidFill>
              </a:rPr>
              <a:t>STUKGLFREE</a:t>
            </a:r>
            <a:r>
              <a:rPr lang="en-US" sz="1600" dirty="0"/>
              <a:t> </a:t>
            </a:r>
            <a:r>
              <a:rPr lang="en-US" sz="1400" dirty="0">
                <a:solidFill>
                  <a:srgbClr val="66CCFF"/>
                </a:solidFill>
              </a:rPr>
              <a:t>Count of all-day kindergarten students who pay tuition and are eligible for free </a:t>
            </a:r>
            <a:r>
              <a:rPr lang="en-US" sz="1400" dirty="0" smtClean="0">
                <a:solidFill>
                  <a:srgbClr val="66CCFF"/>
                </a:solidFill>
              </a:rPr>
              <a:t>lunch</a:t>
            </a:r>
          </a:p>
          <a:p>
            <a:r>
              <a:rPr lang="en-US" sz="1400" dirty="0">
                <a:solidFill>
                  <a:srgbClr val="66CCFF"/>
                </a:solidFill>
              </a:rPr>
              <a:t>			 </a:t>
            </a:r>
            <a:r>
              <a:rPr lang="en-US" sz="1400" dirty="0" smtClean="0">
                <a:solidFill>
                  <a:srgbClr val="66CCFF"/>
                </a:solidFill>
              </a:rPr>
              <a:t>Is </a:t>
            </a:r>
            <a:r>
              <a:rPr lang="en-US" sz="1400" dirty="0">
                <a:solidFill>
                  <a:srgbClr val="66CCFF"/>
                </a:solidFill>
              </a:rPr>
              <a:t>the attribute used to report the total number of kindergarten students enrolled in all-day kindergarten who are </a:t>
            </a:r>
            <a:r>
              <a:rPr lang="en-US" sz="1400" dirty="0" smtClean="0">
                <a:solidFill>
                  <a:srgbClr val="66CCFF"/>
                </a:solidFill>
              </a:rPr>
              <a:t>						charged </a:t>
            </a:r>
            <a:r>
              <a:rPr lang="en-US" sz="1400" dirty="0">
                <a:solidFill>
                  <a:srgbClr val="66CCFF"/>
                </a:solidFill>
              </a:rPr>
              <a:t>tuition and are eligible for free lunch under the National School Lunch Act. This information should be </a:t>
            </a:r>
            <a:r>
              <a:rPr lang="en-US" sz="1400" dirty="0" smtClean="0">
                <a:solidFill>
                  <a:srgbClr val="66CCFF"/>
                </a:solidFill>
              </a:rPr>
              <a:t>						reported </a:t>
            </a:r>
            <a:r>
              <a:rPr lang="en-US" sz="1400" dirty="0">
                <a:solidFill>
                  <a:srgbClr val="66CCFF"/>
                </a:solidFill>
              </a:rPr>
              <a:t>at the district level. All-day kindergarten is defined as kindergarten that is in session for not less than the </a:t>
            </a:r>
            <a:r>
              <a:rPr lang="en-US" sz="1400" dirty="0" smtClean="0">
                <a:solidFill>
                  <a:srgbClr val="66CCFF"/>
                </a:solidFill>
              </a:rPr>
              <a:t>						same </a:t>
            </a:r>
            <a:r>
              <a:rPr lang="en-US" sz="1400" dirty="0">
                <a:solidFill>
                  <a:srgbClr val="66CCFF"/>
                </a:solidFill>
              </a:rPr>
              <a:t>number of hours each week as students in grades 1 through 6 </a:t>
            </a:r>
            <a:r>
              <a:rPr lang="en-US" sz="1400" dirty="0" smtClean="0">
                <a:solidFill>
                  <a:srgbClr val="66CCFF"/>
                </a:solidFill>
              </a:rPr>
              <a:t>but </a:t>
            </a:r>
            <a:r>
              <a:rPr lang="en-US" sz="1400" dirty="0">
                <a:solidFill>
                  <a:srgbClr val="66CCFF"/>
                </a:solidFill>
              </a:rPr>
              <a:t>no less than 910 hours per academic year. </a:t>
            </a:r>
            <a:endParaRPr lang="en-US" sz="1400" dirty="0" smtClean="0">
              <a:solidFill>
                <a:srgbClr val="66CCFF"/>
              </a:solidFill>
            </a:endParaRPr>
          </a:p>
          <a:p>
            <a:r>
              <a:rPr lang="en-US" sz="1400" dirty="0">
                <a:solidFill>
                  <a:srgbClr val="66CCFF"/>
                </a:solidFill>
              </a:rPr>
              <a:t>	</a:t>
            </a:r>
            <a:r>
              <a:rPr lang="en-US" sz="1400" dirty="0" smtClean="0">
                <a:solidFill>
                  <a:srgbClr val="66CCFF"/>
                </a:solidFill>
              </a:rPr>
              <a:t>		</a:t>
            </a:r>
            <a:r>
              <a:rPr lang="en-US" sz="1400" dirty="0"/>
              <a:t> </a:t>
            </a:r>
            <a:r>
              <a:rPr lang="en-US" sz="1400" dirty="0">
                <a:solidFill>
                  <a:srgbClr val="66CCFF"/>
                </a:solidFill>
              </a:rPr>
              <a:t>Valid Options 0000000000 – </a:t>
            </a:r>
            <a:r>
              <a:rPr lang="en-US" sz="1400" dirty="0" smtClean="0">
                <a:solidFill>
                  <a:srgbClr val="66CCFF"/>
                </a:solidFill>
              </a:rPr>
              <a:t>0000009999--</a:t>
            </a:r>
            <a:r>
              <a:rPr lang="en-US" sz="1400" dirty="0"/>
              <a:t> </a:t>
            </a:r>
            <a:r>
              <a:rPr lang="en-US" sz="1400" dirty="0" smtClean="0">
                <a:solidFill>
                  <a:srgbClr val="66CCFF"/>
                </a:solidFill>
              </a:rPr>
              <a:t>This </a:t>
            </a:r>
            <a:r>
              <a:rPr lang="en-US" sz="1400" dirty="0">
                <a:solidFill>
                  <a:srgbClr val="66CCFF"/>
                </a:solidFill>
              </a:rPr>
              <a:t>is a headcount and does not include implied decimals</a:t>
            </a:r>
          </a:p>
          <a:p>
            <a:r>
              <a:rPr lang="en-US" sz="1600" dirty="0" smtClean="0"/>
              <a:t>		</a:t>
            </a:r>
            <a:r>
              <a:rPr lang="en-US" sz="1600" b="1" dirty="0" smtClean="0">
                <a:solidFill>
                  <a:srgbClr val="66CCFF"/>
                </a:solidFill>
              </a:rPr>
              <a:t>STUKGLRCED</a:t>
            </a:r>
            <a:r>
              <a:rPr lang="en-US" sz="1600" dirty="0" smtClean="0">
                <a:solidFill>
                  <a:srgbClr val="66CCFF"/>
                </a:solidFill>
              </a:rPr>
              <a:t> </a:t>
            </a:r>
            <a:r>
              <a:rPr lang="en-US" sz="1600" dirty="0">
                <a:solidFill>
                  <a:srgbClr val="66CCFF"/>
                </a:solidFill>
              </a:rPr>
              <a:t>Count of all-day kindergarten students who pay tuition and are eligible for reduced price </a:t>
            </a:r>
            <a:r>
              <a:rPr lang="en-US" sz="1600" dirty="0" smtClean="0">
                <a:solidFill>
                  <a:srgbClr val="66CCFF"/>
                </a:solidFill>
              </a:rPr>
              <a:t>lunch</a:t>
            </a:r>
          </a:p>
          <a:p>
            <a:r>
              <a:rPr lang="en-US" sz="1600" dirty="0">
                <a:solidFill>
                  <a:srgbClr val="66CCFF"/>
                </a:solidFill>
              </a:rPr>
              <a:t>		</a:t>
            </a:r>
            <a:r>
              <a:rPr lang="en-US" sz="1600" dirty="0" smtClean="0">
                <a:solidFill>
                  <a:srgbClr val="66CCFF"/>
                </a:solidFill>
              </a:rPr>
              <a:t>	This the </a:t>
            </a:r>
            <a:r>
              <a:rPr lang="en-US" sz="1600" dirty="0">
                <a:solidFill>
                  <a:srgbClr val="66CCFF"/>
                </a:solidFill>
              </a:rPr>
              <a:t>attribute used to report the total number of kindergarten students enrolled in all-day kindergarten who are </a:t>
            </a:r>
            <a:r>
              <a:rPr lang="en-US" sz="1600" dirty="0" smtClean="0">
                <a:solidFill>
                  <a:srgbClr val="66CCFF"/>
                </a:solidFill>
              </a:rPr>
              <a:t>				charged </a:t>
            </a:r>
            <a:r>
              <a:rPr lang="en-US" sz="1600" dirty="0">
                <a:solidFill>
                  <a:srgbClr val="66CCFF"/>
                </a:solidFill>
              </a:rPr>
              <a:t>tuition and are eligible for reduced price lunch under the National School Lunch Act. This information </a:t>
            </a:r>
            <a:r>
              <a:rPr lang="en-US" sz="1600" dirty="0" smtClean="0">
                <a:solidFill>
                  <a:srgbClr val="66CCFF"/>
                </a:solidFill>
              </a:rPr>
              <a:t>				should be </a:t>
            </a:r>
            <a:r>
              <a:rPr lang="en-US" sz="1600" dirty="0">
                <a:solidFill>
                  <a:srgbClr val="66CCFF"/>
                </a:solidFill>
              </a:rPr>
              <a:t>reported at the district level. All-day kindergarten is defined as kindergarten that is in session for not less </a:t>
            </a:r>
            <a:r>
              <a:rPr lang="en-US" sz="1600" dirty="0" smtClean="0">
                <a:solidFill>
                  <a:srgbClr val="66CCFF"/>
                </a:solidFill>
              </a:rPr>
              <a:t>				than </a:t>
            </a:r>
            <a:r>
              <a:rPr lang="en-US" sz="1600" dirty="0">
                <a:solidFill>
                  <a:srgbClr val="66CCFF"/>
                </a:solidFill>
              </a:rPr>
              <a:t>the </a:t>
            </a:r>
            <a:r>
              <a:rPr lang="en-US" sz="1600" dirty="0" smtClean="0">
                <a:solidFill>
                  <a:srgbClr val="66CCFF"/>
                </a:solidFill>
              </a:rPr>
              <a:t>same </a:t>
            </a:r>
            <a:r>
              <a:rPr lang="en-US" sz="1600" dirty="0">
                <a:solidFill>
                  <a:srgbClr val="66CCFF"/>
                </a:solidFill>
              </a:rPr>
              <a:t>number of hours each week as students in grades 1 through 6 </a:t>
            </a:r>
            <a:r>
              <a:rPr lang="en-US" sz="1600" dirty="0" smtClean="0">
                <a:solidFill>
                  <a:srgbClr val="66CCFF"/>
                </a:solidFill>
              </a:rPr>
              <a:t>but </a:t>
            </a:r>
            <a:r>
              <a:rPr lang="en-US" sz="1600" dirty="0">
                <a:solidFill>
                  <a:srgbClr val="66CCFF"/>
                </a:solidFill>
              </a:rPr>
              <a:t>no less than 910 hours per academic </a:t>
            </a:r>
            <a:r>
              <a:rPr lang="en-US" sz="1600" dirty="0" smtClean="0">
                <a:solidFill>
                  <a:srgbClr val="66CCFF"/>
                </a:solidFill>
              </a:rPr>
              <a:t>			year</a:t>
            </a:r>
            <a:r>
              <a:rPr lang="en-US" sz="1600" dirty="0">
                <a:solidFill>
                  <a:srgbClr val="66CCFF"/>
                </a:solidFill>
              </a:rPr>
              <a:t>.</a:t>
            </a:r>
          </a:p>
          <a:p>
            <a:r>
              <a:rPr lang="en-US" sz="1600" dirty="0" smtClean="0"/>
              <a:t>		</a:t>
            </a:r>
            <a:r>
              <a:rPr lang="en-US" sz="1600" b="1" dirty="0" smtClean="0">
                <a:solidFill>
                  <a:srgbClr val="66CCFF"/>
                </a:solidFill>
              </a:rPr>
              <a:t>STUKGNFEES</a:t>
            </a:r>
            <a:r>
              <a:rPr lang="en-US" sz="1600" dirty="0" smtClean="0">
                <a:solidFill>
                  <a:srgbClr val="66CCFF"/>
                </a:solidFill>
              </a:rPr>
              <a:t> </a:t>
            </a:r>
            <a:r>
              <a:rPr lang="en-US" sz="1600" dirty="0">
                <a:solidFill>
                  <a:srgbClr val="66CCFF"/>
                </a:solidFill>
              </a:rPr>
              <a:t>Maximum amount charged to all-day kindergarten students </a:t>
            </a:r>
            <a:r>
              <a:rPr lang="en-US" sz="1600" dirty="0" smtClean="0">
                <a:solidFill>
                  <a:srgbClr val="66CCFF"/>
                </a:solidFill>
              </a:rPr>
              <a:t>for fees</a:t>
            </a:r>
          </a:p>
          <a:p>
            <a:r>
              <a:rPr lang="en-US" sz="1600" dirty="0"/>
              <a:t>		</a:t>
            </a:r>
            <a:r>
              <a:rPr lang="en-US" sz="1600" dirty="0">
                <a:solidFill>
                  <a:srgbClr val="66CCFF"/>
                </a:solidFill>
              </a:rPr>
              <a:t> </a:t>
            </a:r>
            <a:r>
              <a:rPr lang="en-US" sz="1600" dirty="0" smtClean="0">
                <a:solidFill>
                  <a:srgbClr val="66CCFF"/>
                </a:solidFill>
              </a:rPr>
              <a:t>Is </a:t>
            </a:r>
            <a:r>
              <a:rPr lang="en-US" sz="1600" dirty="0">
                <a:solidFill>
                  <a:srgbClr val="66CCFF"/>
                </a:solidFill>
              </a:rPr>
              <a:t>the attribute used to report the maximum amount of fees charged per year to kindergarten students enrolled in all-day </a:t>
            </a:r>
            <a:r>
              <a:rPr lang="en-US" sz="1600" dirty="0" smtClean="0">
                <a:solidFill>
                  <a:srgbClr val="66CCFF"/>
                </a:solidFill>
              </a:rPr>
              <a:t>			kindergarten</a:t>
            </a:r>
            <a:r>
              <a:rPr lang="en-US" sz="1600" dirty="0">
                <a:solidFill>
                  <a:srgbClr val="66CCFF"/>
                </a:solidFill>
              </a:rPr>
              <a:t>. Only report this attribute if you serve students in </a:t>
            </a:r>
            <a:r>
              <a:rPr lang="en-US" sz="1600" dirty="0" smtClean="0">
                <a:solidFill>
                  <a:srgbClr val="66CCFF"/>
                </a:solidFill>
              </a:rPr>
              <a:t>all day </a:t>
            </a:r>
            <a:r>
              <a:rPr lang="en-US" sz="1600" dirty="0">
                <a:solidFill>
                  <a:srgbClr val="66CCFF"/>
                </a:solidFill>
              </a:rPr>
              <a:t>kindergarten. Report $0 if you serve students in </a:t>
            </a:r>
            <a:r>
              <a:rPr lang="en-US" sz="1600" dirty="0" smtClean="0">
                <a:solidFill>
                  <a:srgbClr val="66CCFF"/>
                </a:solidFill>
              </a:rPr>
              <a:t>all-			day </a:t>
            </a:r>
            <a:r>
              <a:rPr lang="en-US" sz="1600" dirty="0">
                <a:solidFill>
                  <a:srgbClr val="66CCFF"/>
                </a:solidFill>
              </a:rPr>
              <a:t>kindergarten but do not charge fees. All-day kindergarten is defined as kindergarten that is in session for not less than </a:t>
            </a:r>
            <a:r>
              <a:rPr lang="en-US" sz="1600" dirty="0" smtClean="0">
                <a:solidFill>
                  <a:srgbClr val="66CCFF"/>
                </a:solidFill>
              </a:rPr>
              <a:t>			the </a:t>
            </a:r>
            <a:r>
              <a:rPr lang="en-US" sz="1600" dirty="0">
                <a:solidFill>
                  <a:srgbClr val="66CCFF"/>
                </a:solidFill>
              </a:rPr>
              <a:t>same number of hours each week as students in grades 1 through </a:t>
            </a:r>
            <a:r>
              <a:rPr lang="en-US" sz="1600" dirty="0" smtClean="0">
                <a:solidFill>
                  <a:srgbClr val="66CCFF"/>
                </a:solidFill>
              </a:rPr>
              <a:t>6), </a:t>
            </a:r>
            <a:r>
              <a:rPr lang="en-US" sz="1600" dirty="0">
                <a:solidFill>
                  <a:srgbClr val="66CCFF"/>
                </a:solidFill>
              </a:rPr>
              <a:t>but no less than 910 hours per academic year. </a:t>
            </a:r>
          </a:p>
          <a:p>
            <a:r>
              <a:rPr lang="en-US" sz="1600" dirty="0" smtClean="0"/>
              <a:t>		</a:t>
            </a:r>
            <a:endParaRPr lang="en-US" sz="1600" dirty="0"/>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47</a:t>
            </a:r>
            <a:endParaRPr lang="en-US" dirty="0">
              <a:solidFill>
                <a:schemeClr val="bg1"/>
              </a:solidFill>
            </a:endParaRPr>
          </a:p>
        </p:txBody>
      </p:sp>
    </p:spTree>
    <p:extLst>
      <p:ext uri="{BB962C8B-B14F-4D97-AF65-F5344CB8AC3E}">
        <p14:creationId xmlns:p14="http://schemas.microsoft.com/office/powerpoint/2010/main" val="2138757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977262" y="1997839"/>
            <a:ext cx="10848392" cy="4616648"/>
          </a:xfrm>
          <a:prstGeom prst="rect">
            <a:avLst/>
          </a:prstGeom>
          <a:noFill/>
        </p:spPr>
        <p:txBody>
          <a:bodyPr wrap="square" rtlCol="0">
            <a:spAutoFit/>
          </a:bodyPr>
          <a:lstStyle/>
          <a:p>
            <a:r>
              <a:rPr lang="en-US" b="1" dirty="0" smtClean="0">
                <a:solidFill>
                  <a:srgbClr val="FF0000"/>
                </a:solidFill>
              </a:rPr>
              <a:t>Change 24-62 </a:t>
            </a:r>
            <a:r>
              <a:rPr lang="en-US" b="1" dirty="0"/>
              <a:t>Adds KG survey data to </a:t>
            </a:r>
            <a:r>
              <a:rPr lang="en-US" b="1" dirty="0" smtClean="0"/>
              <a:t>EMIS Continued</a:t>
            </a:r>
          </a:p>
          <a:p>
            <a:r>
              <a:rPr lang="en-US" b="1" dirty="0" smtClean="0">
                <a:solidFill>
                  <a:srgbClr val="66CCFF"/>
                </a:solidFill>
              </a:rPr>
              <a:t>		</a:t>
            </a:r>
            <a:r>
              <a:rPr lang="en-US" sz="1600" b="1" dirty="0" smtClean="0">
                <a:solidFill>
                  <a:srgbClr val="66CCFF"/>
                </a:solidFill>
              </a:rPr>
              <a:t>STUKGNFEES</a:t>
            </a:r>
            <a:r>
              <a:rPr lang="en-US" sz="1600" dirty="0" smtClean="0">
                <a:solidFill>
                  <a:srgbClr val="66CCFF"/>
                </a:solidFill>
              </a:rPr>
              <a:t> </a:t>
            </a:r>
            <a:r>
              <a:rPr lang="en-US" sz="1600" dirty="0">
                <a:solidFill>
                  <a:srgbClr val="66CCFF"/>
                </a:solidFill>
              </a:rPr>
              <a:t>Maximum amount charged to all-day kindergarten students for fees</a:t>
            </a:r>
          </a:p>
          <a:p>
            <a:r>
              <a:rPr lang="en-US" sz="1600" dirty="0"/>
              <a:t>		</a:t>
            </a:r>
            <a:r>
              <a:rPr lang="en-US" sz="1600" dirty="0" smtClean="0"/>
              <a:t>	</a:t>
            </a:r>
            <a:r>
              <a:rPr lang="en-US" sz="1600" dirty="0" smtClean="0">
                <a:solidFill>
                  <a:srgbClr val="66CCFF"/>
                </a:solidFill>
              </a:rPr>
              <a:t> </a:t>
            </a:r>
            <a:r>
              <a:rPr lang="en-US" sz="1600" dirty="0">
                <a:solidFill>
                  <a:srgbClr val="66CCFF"/>
                </a:solidFill>
              </a:rPr>
              <a:t>Is the attribute used to report the maximum amount of fees charged per year to kindergarten students </a:t>
            </a:r>
            <a:r>
              <a:rPr lang="en-US" sz="1600" dirty="0" smtClean="0">
                <a:solidFill>
                  <a:srgbClr val="66CCFF"/>
                </a:solidFill>
              </a:rPr>
              <a:t>						enrolled </a:t>
            </a:r>
            <a:r>
              <a:rPr lang="en-US" sz="1600" dirty="0">
                <a:solidFill>
                  <a:srgbClr val="66CCFF"/>
                </a:solidFill>
              </a:rPr>
              <a:t>in all-day </a:t>
            </a:r>
            <a:r>
              <a:rPr lang="en-US" sz="1600" dirty="0" smtClean="0">
                <a:solidFill>
                  <a:srgbClr val="66CCFF"/>
                </a:solidFill>
              </a:rPr>
              <a:t>kindergarten</a:t>
            </a:r>
            <a:r>
              <a:rPr lang="en-US" sz="1600" dirty="0">
                <a:solidFill>
                  <a:srgbClr val="66CCFF"/>
                </a:solidFill>
              </a:rPr>
              <a:t>. Only report this attribute if you serve students in all day kindergarten. </a:t>
            </a:r>
            <a:r>
              <a:rPr lang="en-US" sz="1600" dirty="0" smtClean="0">
                <a:solidFill>
                  <a:srgbClr val="66CCFF"/>
                </a:solidFill>
              </a:rPr>
              <a:t>						Report </a:t>
            </a:r>
            <a:r>
              <a:rPr lang="en-US" sz="1600" dirty="0">
                <a:solidFill>
                  <a:srgbClr val="66CCFF"/>
                </a:solidFill>
              </a:rPr>
              <a:t>$0 if you serve students in </a:t>
            </a:r>
            <a:r>
              <a:rPr lang="en-US" sz="1600" dirty="0" smtClean="0">
                <a:solidFill>
                  <a:srgbClr val="66CCFF"/>
                </a:solidFill>
              </a:rPr>
              <a:t>all-day </a:t>
            </a:r>
            <a:r>
              <a:rPr lang="en-US" sz="1600" dirty="0">
                <a:solidFill>
                  <a:srgbClr val="66CCFF"/>
                </a:solidFill>
              </a:rPr>
              <a:t>kindergarten but do not charge fees. All-day kindergarten is </a:t>
            </a:r>
            <a:r>
              <a:rPr lang="en-US" sz="1600" dirty="0" smtClean="0">
                <a:solidFill>
                  <a:srgbClr val="66CCFF"/>
                </a:solidFill>
              </a:rPr>
              <a:t>						defined </a:t>
            </a:r>
            <a:r>
              <a:rPr lang="en-US" sz="1600" dirty="0">
                <a:solidFill>
                  <a:srgbClr val="66CCFF"/>
                </a:solidFill>
              </a:rPr>
              <a:t>as kindergarten that is in session for not less than </a:t>
            </a:r>
            <a:r>
              <a:rPr lang="en-US" sz="1600" dirty="0" smtClean="0">
                <a:solidFill>
                  <a:srgbClr val="66CCFF"/>
                </a:solidFill>
              </a:rPr>
              <a:t>the </a:t>
            </a:r>
            <a:r>
              <a:rPr lang="en-US" sz="1600" dirty="0">
                <a:solidFill>
                  <a:srgbClr val="66CCFF"/>
                </a:solidFill>
              </a:rPr>
              <a:t>same number of hours each week as </a:t>
            </a:r>
            <a:r>
              <a:rPr lang="en-US" sz="1600" dirty="0" smtClean="0">
                <a:solidFill>
                  <a:srgbClr val="66CCFF"/>
                </a:solidFill>
              </a:rPr>
              <a:t>							students </a:t>
            </a:r>
            <a:r>
              <a:rPr lang="en-US" sz="1600" dirty="0">
                <a:solidFill>
                  <a:srgbClr val="66CCFF"/>
                </a:solidFill>
              </a:rPr>
              <a:t>in grades 1 through 6), but no less than 910 hours per </a:t>
            </a:r>
            <a:r>
              <a:rPr lang="en-US" sz="1600" dirty="0" smtClean="0">
                <a:solidFill>
                  <a:srgbClr val="66CCFF"/>
                </a:solidFill>
              </a:rPr>
              <a:t>academic</a:t>
            </a:r>
          </a:p>
          <a:p>
            <a:r>
              <a:rPr lang="en-US" sz="1600" b="1" dirty="0">
                <a:solidFill>
                  <a:srgbClr val="66CCFF"/>
                </a:solidFill>
              </a:rPr>
              <a:t>	</a:t>
            </a:r>
            <a:r>
              <a:rPr lang="en-US" sz="1600" b="1" dirty="0" smtClean="0">
                <a:solidFill>
                  <a:srgbClr val="66CCFF"/>
                </a:solidFill>
              </a:rPr>
              <a:t>	</a:t>
            </a:r>
            <a:r>
              <a:rPr lang="en-US" sz="1600" b="1" u="sng" dirty="0" smtClean="0">
                <a:solidFill>
                  <a:srgbClr val="66CCFF"/>
                </a:solidFill>
              </a:rPr>
              <a:t>Reporting </a:t>
            </a:r>
            <a:r>
              <a:rPr lang="en-US" sz="1600" b="1" u="sng" dirty="0">
                <a:solidFill>
                  <a:srgbClr val="66CCFF"/>
                </a:solidFill>
              </a:rPr>
              <a:t>Instructions</a:t>
            </a:r>
            <a:r>
              <a:rPr lang="en-US" sz="1600" dirty="0">
                <a:solidFill>
                  <a:srgbClr val="66CCFF"/>
                </a:solidFill>
              </a:rPr>
              <a:t>. There are no implied decimals; report whole dollar amounts. Examples of </a:t>
            </a:r>
            <a:r>
              <a:rPr lang="en-US" sz="1600" dirty="0" smtClean="0">
                <a:solidFill>
                  <a:srgbClr val="66CCFF"/>
                </a:solidFill>
              </a:rPr>
              <a:t>						“</a:t>
            </a:r>
            <a:r>
              <a:rPr lang="en-US" sz="1600" dirty="0">
                <a:solidFill>
                  <a:srgbClr val="66CCFF"/>
                </a:solidFill>
              </a:rPr>
              <a:t>fees” include extra money collected from every student for school supplies, art supplies, workbooks, </a:t>
            </a:r>
            <a:r>
              <a:rPr lang="en-US" sz="1600" dirty="0" smtClean="0">
                <a:solidFill>
                  <a:srgbClr val="66CCFF"/>
                </a:solidFill>
              </a:rPr>
              <a:t>						books </a:t>
            </a:r>
            <a:r>
              <a:rPr lang="en-US" sz="1600" dirty="0">
                <a:solidFill>
                  <a:srgbClr val="66CCFF"/>
                </a:solidFill>
              </a:rPr>
              <a:t>and materials, or instructional, general, or district fees. Do not include fees if they are optional </a:t>
            </a:r>
            <a:r>
              <a:rPr lang="en-US" sz="1600" dirty="0" smtClean="0">
                <a:solidFill>
                  <a:srgbClr val="66CCFF"/>
                </a:solidFill>
              </a:rPr>
              <a:t>or only 					apply </a:t>
            </a:r>
            <a:r>
              <a:rPr lang="en-US" sz="1600" dirty="0">
                <a:solidFill>
                  <a:srgbClr val="66CCFF"/>
                </a:solidFill>
              </a:rPr>
              <a:t>to certain situations. For example, do not include a transportation fee that applies only to </a:t>
            </a:r>
            <a:r>
              <a:rPr lang="en-US" sz="1600" dirty="0" smtClean="0">
                <a:solidFill>
                  <a:srgbClr val="66CCFF"/>
                </a:solidFill>
              </a:rPr>
              <a:t>students </a:t>
            </a:r>
            <a:r>
              <a:rPr lang="en-US" sz="1600" dirty="0">
                <a:solidFill>
                  <a:srgbClr val="66CCFF"/>
                </a:solidFill>
              </a:rPr>
              <a:t>who live within a </a:t>
            </a:r>
            <a:r>
              <a:rPr lang="en-US" sz="1600" dirty="0" smtClean="0">
                <a:solidFill>
                  <a:srgbClr val="66CCFF"/>
                </a:solidFill>
              </a:rPr>
              <a:t>			certain </a:t>
            </a:r>
            <a:r>
              <a:rPr lang="en-US" sz="1600" dirty="0">
                <a:solidFill>
                  <a:srgbClr val="66CCFF"/>
                </a:solidFill>
              </a:rPr>
              <a:t>distance from their school, an optional technology protection fee, or </a:t>
            </a:r>
            <a:r>
              <a:rPr lang="en-US" sz="1600" dirty="0" smtClean="0">
                <a:solidFill>
                  <a:srgbClr val="66CCFF"/>
                </a:solidFill>
              </a:rPr>
              <a:t>optional </a:t>
            </a:r>
            <a:r>
              <a:rPr lang="en-US" sz="1600" dirty="0">
                <a:solidFill>
                  <a:srgbClr val="66CCFF"/>
                </a:solidFill>
              </a:rPr>
              <a:t>insurance fees. If a fee is required but </a:t>
            </a:r>
            <a:r>
              <a:rPr lang="en-US" sz="1600" dirty="0" smtClean="0">
                <a:solidFill>
                  <a:srgbClr val="66CCFF"/>
                </a:solidFill>
              </a:rPr>
              <a:t>		can </a:t>
            </a:r>
            <a:r>
              <a:rPr lang="en-US" sz="1600" dirty="0">
                <a:solidFill>
                  <a:srgbClr val="66CCFF"/>
                </a:solidFill>
              </a:rPr>
              <a:t>be reduced or waived for certain student populations </a:t>
            </a:r>
            <a:r>
              <a:rPr lang="en-US" sz="1600" dirty="0" smtClean="0">
                <a:solidFill>
                  <a:srgbClr val="66CCFF"/>
                </a:solidFill>
              </a:rPr>
              <a:t>(such as </a:t>
            </a:r>
            <a:r>
              <a:rPr lang="en-US" sz="1600" dirty="0">
                <a:solidFill>
                  <a:srgbClr val="66CCFF"/>
                </a:solidFill>
              </a:rPr>
              <a:t>students with disabilities or students who qualify for free </a:t>
            </a:r>
            <a:r>
              <a:rPr lang="en-US" sz="1600" dirty="0" smtClean="0">
                <a:solidFill>
                  <a:srgbClr val="66CCFF"/>
                </a:solidFill>
              </a:rPr>
              <a:t>		or </a:t>
            </a:r>
            <a:r>
              <a:rPr lang="en-US" sz="1600" dirty="0">
                <a:solidFill>
                  <a:srgbClr val="66CCFF"/>
                </a:solidFill>
              </a:rPr>
              <a:t>reduced lunch), report the </a:t>
            </a:r>
            <a:r>
              <a:rPr lang="en-US" sz="1600" dirty="0" smtClean="0">
                <a:solidFill>
                  <a:srgbClr val="66CCFF"/>
                </a:solidFill>
              </a:rPr>
              <a:t>maximum </a:t>
            </a:r>
            <a:r>
              <a:rPr lang="en-US" sz="1600" dirty="0">
                <a:solidFill>
                  <a:srgbClr val="66CCFF"/>
                </a:solidFill>
              </a:rPr>
              <a:t>amount that can be charged when the fees are not reduced or waived. In general, </a:t>
            </a:r>
            <a:r>
              <a:rPr lang="en-US" sz="1600" dirty="0" smtClean="0">
                <a:solidFill>
                  <a:srgbClr val="66CCFF"/>
                </a:solidFill>
              </a:rPr>
              <a:t>			this information </a:t>
            </a:r>
            <a:r>
              <a:rPr lang="en-US" sz="1600" dirty="0">
                <a:solidFill>
                  <a:srgbClr val="66CCFF"/>
                </a:solidFill>
              </a:rPr>
              <a:t>can be reported at the district level. However, if a building(s) in a district charges a </a:t>
            </a:r>
            <a:r>
              <a:rPr lang="en-US" sz="1600" dirty="0" smtClean="0">
                <a:solidFill>
                  <a:srgbClr val="66CCFF"/>
                </a:solidFill>
              </a:rPr>
              <a:t>significantly </a:t>
            </a:r>
            <a:r>
              <a:rPr lang="en-US" sz="1600" dirty="0">
                <a:solidFill>
                  <a:srgbClr val="66CCFF"/>
                </a:solidFill>
              </a:rPr>
              <a:t>different </a:t>
            </a:r>
            <a:r>
              <a:rPr lang="en-US" sz="1600" dirty="0" smtClean="0">
                <a:solidFill>
                  <a:srgbClr val="66CCFF"/>
                </a:solidFill>
              </a:rPr>
              <a:t>			amount </a:t>
            </a:r>
            <a:r>
              <a:rPr lang="en-US" sz="1600" dirty="0">
                <a:solidFill>
                  <a:srgbClr val="66CCFF"/>
                </a:solidFill>
              </a:rPr>
              <a:t>than that reported for the district, then the building(s) that is different than </a:t>
            </a:r>
            <a:r>
              <a:rPr lang="en-US" sz="1600" dirty="0" smtClean="0">
                <a:solidFill>
                  <a:srgbClr val="66CCFF"/>
                </a:solidFill>
              </a:rPr>
              <a:t>the </a:t>
            </a:r>
            <a:r>
              <a:rPr lang="en-US" sz="1600" dirty="0">
                <a:solidFill>
                  <a:srgbClr val="66CCFF"/>
                </a:solidFill>
              </a:rPr>
              <a:t>reported district amount should be </a:t>
            </a:r>
            <a:r>
              <a:rPr lang="en-US" sz="1600" dirty="0" smtClean="0">
                <a:solidFill>
                  <a:srgbClr val="66CCFF"/>
                </a:solidFill>
              </a:rPr>
              <a:t>		reported </a:t>
            </a:r>
            <a:r>
              <a:rPr lang="en-US" sz="1600" dirty="0">
                <a:solidFill>
                  <a:srgbClr val="66CCFF"/>
                </a:solidFill>
              </a:rPr>
              <a:t>with an additional record.</a:t>
            </a:r>
            <a:endParaRPr lang="en-US" sz="1600" b="1" dirty="0" smtClean="0">
              <a:solidFill>
                <a:srgbClr val="66CCFF"/>
              </a:solidFill>
            </a:endParaRPr>
          </a:p>
          <a:p>
            <a:r>
              <a:rPr lang="en-US" b="1" dirty="0"/>
              <a:t>	</a:t>
            </a:r>
            <a:r>
              <a:rPr lang="en-US" dirty="0"/>
              <a:t> </a:t>
            </a:r>
            <a:r>
              <a:rPr lang="en-US" sz="1600" dirty="0" smtClean="0"/>
              <a:t>	</a:t>
            </a:r>
            <a:r>
              <a:rPr lang="en-US" sz="1600" b="1" dirty="0" smtClean="0"/>
              <a:t>STUKGTUITN</a:t>
            </a:r>
            <a:r>
              <a:rPr lang="en-US" sz="1600" dirty="0" smtClean="0"/>
              <a:t> </a:t>
            </a:r>
            <a:r>
              <a:rPr lang="en-US" sz="1600" dirty="0"/>
              <a:t>Maximum amount charged to all-day kindergarten students for </a:t>
            </a:r>
            <a:r>
              <a:rPr lang="en-US" sz="1600" dirty="0" smtClean="0"/>
              <a:t>tuition</a:t>
            </a:r>
            <a:endParaRPr lang="en-US" sz="1600" dirty="0"/>
          </a:p>
        </p:txBody>
      </p:sp>
      <p:sp>
        <p:nvSpPr>
          <p:cNvPr id="6" name="Slide Number Placeholder 5"/>
          <p:cNvSpPr>
            <a:spLocks noGrp="1"/>
          </p:cNvSpPr>
          <p:nvPr>
            <p:ph type="sldNum" sz="quarter" idx="12"/>
          </p:nvPr>
        </p:nvSpPr>
        <p:spPr>
          <a:xfrm>
            <a:off x="519028" y="5568317"/>
            <a:ext cx="458234" cy="317094"/>
          </a:xfrm>
        </p:spPr>
        <p:txBody>
          <a:bodyPr/>
          <a:lstStyle/>
          <a:p>
            <a:r>
              <a:rPr lang="en-US" dirty="0" smtClean="0">
                <a:solidFill>
                  <a:schemeClr val="bg1"/>
                </a:solidFill>
              </a:rPr>
              <a:t>48</a:t>
            </a:r>
            <a:endParaRPr lang="en-US" dirty="0">
              <a:solidFill>
                <a:schemeClr val="bg1"/>
              </a:solidFill>
            </a:endParaRPr>
          </a:p>
        </p:txBody>
      </p:sp>
    </p:spTree>
    <p:extLst>
      <p:ext uri="{BB962C8B-B14F-4D97-AF65-F5344CB8AC3E}">
        <p14:creationId xmlns:p14="http://schemas.microsoft.com/office/powerpoint/2010/main" val="36343076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977262" y="1997839"/>
            <a:ext cx="10848392" cy="4431983"/>
          </a:xfrm>
          <a:prstGeom prst="rect">
            <a:avLst/>
          </a:prstGeom>
          <a:noFill/>
        </p:spPr>
        <p:txBody>
          <a:bodyPr wrap="square" rtlCol="0">
            <a:spAutoFit/>
          </a:bodyPr>
          <a:lstStyle/>
          <a:p>
            <a:r>
              <a:rPr lang="en-US" b="1" dirty="0" smtClean="0">
                <a:solidFill>
                  <a:srgbClr val="FF0000"/>
                </a:solidFill>
              </a:rPr>
              <a:t>Change 24-62 </a:t>
            </a:r>
            <a:r>
              <a:rPr lang="en-US" b="1" dirty="0"/>
              <a:t>Adds KG survey data to </a:t>
            </a:r>
            <a:r>
              <a:rPr lang="en-US" b="1" dirty="0" smtClean="0"/>
              <a:t>EMIS Continued</a:t>
            </a:r>
          </a:p>
          <a:p>
            <a:r>
              <a:rPr lang="en-US" b="1" dirty="0"/>
              <a:t>	</a:t>
            </a:r>
            <a:r>
              <a:rPr lang="en-US" dirty="0"/>
              <a:t> </a:t>
            </a:r>
            <a:r>
              <a:rPr lang="en-US" sz="1600" dirty="0" smtClean="0"/>
              <a:t>	</a:t>
            </a:r>
            <a:r>
              <a:rPr lang="en-US" sz="1600" b="1" dirty="0" smtClean="0">
                <a:solidFill>
                  <a:srgbClr val="66CCFF"/>
                </a:solidFill>
              </a:rPr>
              <a:t>STUKGTUITN</a:t>
            </a:r>
            <a:r>
              <a:rPr lang="en-US" sz="1600" dirty="0" smtClean="0">
                <a:solidFill>
                  <a:srgbClr val="66CCFF"/>
                </a:solidFill>
              </a:rPr>
              <a:t> </a:t>
            </a:r>
            <a:r>
              <a:rPr lang="en-US" sz="1600" dirty="0">
                <a:solidFill>
                  <a:srgbClr val="66CCFF"/>
                </a:solidFill>
              </a:rPr>
              <a:t>Maximum amount charged to all-day kindergarten students for </a:t>
            </a:r>
            <a:r>
              <a:rPr lang="en-US" sz="1600" dirty="0" smtClean="0">
                <a:solidFill>
                  <a:srgbClr val="66CCFF"/>
                </a:solidFill>
              </a:rPr>
              <a:t>tuition</a:t>
            </a:r>
          </a:p>
          <a:p>
            <a:r>
              <a:rPr lang="en-US" sz="1600" dirty="0">
                <a:solidFill>
                  <a:srgbClr val="66CCFF"/>
                </a:solidFill>
              </a:rPr>
              <a:t>		is the attribute used to report the maximum amount of tuition charged per year to</a:t>
            </a:r>
          </a:p>
          <a:p>
            <a:r>
              <a:rPr lang="en-US" sz="1600" dirty="0" smtClean="0">
                <a:solidFill>
                  <a:srgbClr val="66CCFF"/>
                </a:solidFill>
              </a:rPr>
              <a:t>		kindergarten </a:t>
            </a:r>
            <a:r>
              <a:rPr lang="en-US" sz="1600" dirty="0">
                <a:solidFill>
                  <a:srgbClr val="66CCFF"/>
                </a:solidFill>
              </a:rPr>
              <a:t>students enrolled in all-day kindergarten. This includes tuition charged to either resident or</a:t>
            </a:r>
          </a:p>
          <a:p>
            <a:r>
              <a:rPr lang="en-US" sz="1600" dirty="0" smtClean="0">
                <a:solidFill>
                  <a:srgbClr val="66CCFF"/>
                </a:solidFill>
              </a:rPr>
              <a:t>		non-resident </a:t>
            </a:r>
            <a:r>
              <a:rPr lang="en-US" sz="1600" dirty="0">
                <a:solidFill>
                  <a:srgbClr val="66CCFF"/>
                </a:solidFill>
              </a:rPr>
              <a:t>students. Only report this attribute if you serve students in all-day kindergarten. Report $0 if</a:t>
            </a:r>
          </a:p>
          <a:p>
            <a:r>
              <a:rPr lang="en-US" sz="1600" dirty="0" smtClean="0">
                <a:solidFill>
                  <a:srgbClr val="66CCFF"/>
                </a:solidFill>
              </a:rPr>
              <a:t>		you </a:t>
            </a:r>
            <a:r>
              <a:rPr lang="en-US" sz="1600" dirty="0">
                <a:solidFill>
                  <a:srgbClr val="66CCFF"/>
                </a:solidFill>
              </a:rPr>
              <a:t>serve students in all-day kindergarten but do not charge tuition for any students. All-day kindergarten</a:t>
            </a:r>
          </a:p>
          <a:p>
            <a:r>
              <a:rPr lang="en-US" sz="1600" dirty="0" smtClean="0">
                <a:solidFill>
                  <a:srgbClr val="66CCFF"/>
                </a:solidFill>
              </a:rPr>
              <a:t>		is </a:t>
            </a:r>
            <a:r>
              <a:rPr lang="en-US" sz="1600" dirty="0">
                <a:solidFill>
                  <a:srgbClr val="66CCFF"/>
                </a:solidFill>
              </a:rPr>
              <a:t>defined as kindergarten that is in session for not less than the same number of hours each week as students</a:t>
            </a:r>
          </a:p>
          <a:p>
            <a:r>
              <a:rPr lang="en-US" sz="1600" dirty="0" smtClean="0">
                <a:solidFill>
                  <a:srgbClr val="66CCFF"/>
                </a:solidFill>
              </a:rPr>
              <a:t>		in </a:t>
            </a:r>
            <a:r>
              <a:rPr lang="en-US" sz="1600" dirty="0">
                <a:solidFill>
                  <a:srgbClr val="66CCFF"/>
                </a:solidFill>
              </a:rPr>
              <a:t>grades 1 through 6 (ORC 3321.05), but no less than 910 hours per academic year.</a:t>
            </a:r>
          </a:p>
          <a:p>
            <a:r>
              <a:rPr lang="en-US" sz="1600" dirty="0" smtClean="0">
                <a:solidFill>
                  <a:srgbClr val="66CCFF"/>
                </a:solidFill>
              </a:rPr>
              <a:t>		Valid </a:t>
            </a:r>
            <a:r>
              <a:rPr lang="en-US" sz="1600" dirty="0">
                <a:solidFill>
                  <a:srgbClr val="66CCFF"/>
                </a:solidFill>
              </a:rPr>
              <a:t>Options</a:t>
            </a:r>
          </a:p>
          <a:p>
            <a:r>
              <a:rPr lang="en-US" sz="1600" dirty="0" smtClean="0">
                <a:solidFill>
                  <a:srgbClr val="66CCFF"/>
                </a:solidFill>
              </a:rPr>
              <a:t>			0000000000 </a:t>
            </a:r>
            <a:r>
              <a:rPr lang="en-US" sz="1600" dirty="0">
                <a:solidFill>
                  <a:srgbClr val="66CCFF"/>
                </a:solidFill>
              </a:rPr>
              <a:t>– 0000009999</a:t>
            </a:r>
          </a:p>
          <a:p>
            <a:r>
              <a:rPr lang="en-US" sz="1600" dirty="0" smtClean="0">
                <a:solidFill>
                  <a:srgbClr val="66CCFF"/>
                </a:solidFill>
              </a:rPr>
              <a:t>		Reporting </a:t>
            </a:r>
            <a:r>
              <a:rPr lang="en-US" sz="1600" dirty="0">
                <a:solidFill>
                  <a:srgbClr val="66CCFF"/>
                </a:solidFill>
              </a:rPr>
              <a:t>Instructions. There are no implied decimals; report whole dollar amounts. If tuition is</a:t>
            </a:r>
          </a:p>
          <a:p>
            <a:r>
              <a:rPr lang="en-US" sz="1600" dirty="0" smtClean="0">
                <a:solidFill>
                  <a:srgbClr val="66CCFF"/>
                </a:solidFill>
              </a:rPr>
              <a:t>		required </a:t>
            </a:r>
            <a:r>
              <a:rPr lang="en-US" sz="1600" dirty="0">
                <a:solidFill>
                  <a:srgbClr val="66CCFF"/>
                </a:solidFill>
              </a:rPr>
              <a:t>but can be reduced or waived for certain student populations (such as students with disabilities or</a:t>
            </a:r>
          </a:p>
          <a:p>
            <a:r>
              <a:rPr lang="en-US" sz="1600" dirty="0" smtClean="0">
                <a:solidFill>
                  <a:srgbClr val="66CCFF"/>
                </a:solidFill>
              </a:rPr>
              <a:t>		students </a:t>
            </a:r>
            <a:r>
              <a:rPr lang="en-US" sz="1600" dirty="0">
                <a:solidFill>
                  <a:srgbClr val="66CCFF"/>
                </a:solidFill>
              </a:rPr>
              <a:t>who qualify for free or reduced lunch), report the maximum amount that can be charged when</a:t>
            </a:r>
          </a:p>
          <a:p>
            <a:pPr lvl="2"/>
            <a:r>
              <a:rPr lang="en-US" sz="1600" dirty="0">
                <a:solidFill>
                  <a:srgbClr val="66CCFF"/>
                </a:solidFill>
              </a:rPr>
              <a:t>tuition is not reduced or waived. </a:t>
            </a:r>
            <a:endParaRPr lang="en-US" sz="1600" dirty="0" smtClean="0">
              <a:solidFill>
                <a:srgbClr val="66CCFF"/>
              </a:solidFill>
            </a:endParaRPr>
          </a:p>
          <a:p>
            <a:pPr lvl="2"/>
            <a:r>
              <a:rPr lang="en-US" sz="1600" dirty="0">
                <a:solidFill>
                  <a:srgbClr val="66CCFF"/>
                </a:solidFill>
              </a:rPr>
              <a:t>In general, this information can be reported at the district level. However, if a building(s) in a district charges a significantly different amount than that reported for the district, then the building(s) that is different than the reported district amount should be reported with an additional record</a:t>
            </a:r>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49</a:t>
            </a:r>
            <a:endParaRPr lang="en-US" dirty="0">
              <a:solidFill>
                <a:schemeClr val="bg1"/>
              </a:solidFill>
            </a:endParaRPr>
          </a:p>
        </p:txBody>
      </p:sp>
    </p:spTree>
    <p:extLst>
      <p:ext uri="{BB962C8B-B14F-4D97-AF65-F5344CB8AC3E}">
        <p14:creationId xmlns:p14="http://schemas.microsoft.com/office/powerpoint/2010/main" val="868561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1720734" y="2101949"/>
            <a:ext cx="9019310" cy="6186309"/>
          </a:xfrm>
          <a:prstGeom prst="rect">
            <a:avLst/>
          </a:prstGeom>
          <a:noFill/>
        </p:spPr>
        <p:txBody>
          <a:bodyPr wrap="square" rtlCol="0">
            <a:spAutoFit/>
          </a:bodyPr>
          <a:lstStyle/>
          <a:p>
            <a:r>
              <a:rPr lang="en-US" b="1" dirty="0" smtClean="0">
                <a:solidFill>
                  <a:srgbClr val="FF0000"/>
                </a:solidFill>
              </a:rPr>
              <a:t>Change 24-8 </a:t>
            </a:r>
            <a:r>
              <a:rPr lang="en-US" b="1" dirty="0">
                <a:solidFill>
                  <a:srgbClr val="FF0000"/>
                </a:solidFill>
              </a:rPr>
              <a:t>Updates Score Not Reported Option L</a:t>
            </a:r>
          </a:p>
          <a:p>
            <a:endParaRPr lang="en-US" b="1" dirty="0" smtClean="0">
              <a:solidFill>
                <a:srgbClr val="FF0000"/>
              </a:solidFill>
            </a:endParaRPr>
          </a:p>
          <a:p>
            <a:pPr marL="285750" indent="-285750">
              <a:buFont typeface="Arial" panose="020B0604020202020204" pitchFamily="34" charset="0"/>
              <a:buChar char="•"/>
            </a:pPr>
            <a:r>
              <a:rPr lang="en-US" dirty="0"/>
              <a:t>This change updates the EMIS Manual to clarify that exempted domains should be reported with a Score Not Reported reason of L. This reporting will allow the OELPA proficiency to be calculated properly for both funding and graduation purposes</a:t>
            </a:r>
            <a:r>
              <a:rPr lang="en-US" dirty="0" smtClean="0"/>
              <a:t>.</a:t>
            </a:r>
          </a:p>
          <a:p>
            <a:pPr marL="285750" indent="-285750">
              <a:buFont typeface="Arial" panose="020B0604020202020204" pitchFamily="34" charset="0"/>
              <a:buChar char="•"/>
            </a:pPr>
            <a:r>
              <a:rPr lang="en-US" dirty="0"/>
              <a:t>Valid Options </a:t>
            </a:r>
            <a:endParaRPr lang="en-US" dirty="0" smtClean="0"/>
          </a:p>
          <a:p>
            <a:pPr marL="742950" lvl="1" indent="-285750">
              <a:buFont typeface="Arial" panose="020B0604020202020204" pitchFamily="34" charset="0"/>
              <a:buChar char="•"/>
            </a:pPr>
            <a:r>
              <a:rPr lang="en-US" dirty="0" smtClean="0"/>
              <a:t>L </a:t>
            </a:r>
            <a:r>
              <a:rPr lang="en-US" dirty="0"/>
              <a:t>Student has a disability condition for which no vendor accommodation exists </a:t>
            </a:r>
            <a:endParaRPr lang="en-US" dirty="0" smtClean="0"/>
          </a:p>
          <a:p>
            <a:endParaRPr lang="en-US" dirty="0" smtClean="0"/>
          </a:p>
          <a:p>
            <a:pPr marL="285750" indent="-285750">
              <a:buFont typeface="Arial" panose="020B0604020202020204" pitchFamily="34" charset="0"/>
              <a:buChar char="•"/>
            </a:pPr>
            <a:r>
              <a:rPr lang="en-US" dirty="0">
                <a:solidFill>
                  <a:srgbClr val="66CCFF"/>
                </a:solidFill>
              </a:rPr>
              <a:t>Option L. Use this code if a student’s IEP requires an accommodation that is not available for </a:t>
            </a:r>
            <a:r>
              <a:rPr lang="en-US" dirty="0" smtClean="0">
                <a:solidFill>
                  <a:srgbClr val="66CCFF"/>
                </a:solidFill>
              </a:rPr>
              <a:t>the assessment </a:t>
            </a:r>
            <a:r>
              <a:rPr lang="en-US" dirty="0">
                <a:solidFill>
                  <a:srgbClr val="66CCFF"/>
                </a:solidFill>
              </a:rPr>
              <a:t>being reported and the student therefore did not take the assessment. For the OELPA and </a:t>
            </a:r>
            <a:r>
              <a:rPr lang="en-US" dirty="0" smtClean="0">
                <a:solidFill>
                  <a:srgbClr val="66CCFF"/>
                </a:solidFill>
              </a:rPr>
              <a:t>Alt OELPA</a:t>
            </a:r>
            <a:r>
              <a:rPr lang="en-US" dirty="0">
                <a:solidFill>
                  <a:srgbClr val="66CCFF"/>
                </a:solidFill>
              </a:rPr>
              <a:t>, this option is used to report the exempted domain(s) of either test. Districts may exempt </a:t>
            </a:r>
            <a:r>
              <a:rPr lang="en-US" dirty="0" smtClean="0">
                <a:solidFill>
                  <a:srgbClr val="66CCFF"/>
                </a:solidFill>
              </a:rPr>
              <a:t>students from </a:t>
            </a:r>
            <a:r>
              <a:rPr lang="en-US" dirty="0">
                <a:solidFill>
                  <a:srgbClr val="66CCFF"/>
                </a:solidFill>
              </a:rPr>
              <a:t>no more than three of the four domain tests on the OELPA and Alt-OELPA (listening, reading, writing, and speaking) if the student’s disability is such that the student cannot participate in the stated </a:t>
            </a:r>
            <a:r>
              <a:rPr lang="en-US" dirty="0" smtClean="0">
                <a:solidFill>
                  <a:srgbClr val="66CCFF"/>
                </a:solidFill>
              </a:rPr>
              <a:t>domain test </a:t>
            </a:r>
            <a:r>
              <a:rPr lang="en-US" dirty="0">
                <a:solidFill>
                  <a:srgbClr val="66CCFF"/>
                </a:solidFill>
              </a:rPr>
              <a:t>per the IEP or 504 plan with existing accommodations.</a:t>
            </a:r>
          </a:p>
          <a:p>
            <a:endParaRPr lang="en-US" dirty="0" smtClean="0"/>
          </a:p>
          <a:p>
            <a:endParaRPr lang="en-US" dirty="0" smtClean="0"/>
          </a:p>
          <a:p>
            <a:pPr marL="285750" indent="-285750">
              <a:buFont typeface="Arial" panose="020B0604020202020204" pitchFamily="34" charset="0"/>
              <a:buChar char="•"/>
            </a:pPr>
            <a:endParaRPr lang="en-US" b="1" dirty="0">
              <a:solidFill>
                <a:srgbClr val="FF0000"/>
              </a:solidFill>
            </a:endParaRPr>
          </a:p>
          <a:p>
            <a:pPr marL="285750" indent="-285750">
              <a:buFont typeface="Arial" panose="020B0604020202020204" pitchFamily="34" charset="0"/>
              <a:buChar char="•"/>
            </a:pPr>
            <a:endParaRPr lang="en-US" b="1" dirty="0" smtClean="0">
              <a:solidFill>
                <a:srgbClr val="FF0000"/>
              </a:solidFill>
            </a:endParaRPr>
          </a:p>
          <a:p>
            <a:pPr marL="285750" indent="-285750">
              <a:buFont typeface="Arial" panose="020B0604020202020204" pitchFamily="34" charset="0"/>
              <a:buChar char="•"/>
            </a:pPr>
            <a:endParaRPr lang="en-US" b="1" dirty="0">
              <a:solidFill>
                <a:srgbClr val="FF0000"/>
              </a:solidFill>
            </a:endParaRPr>
          </a:p>
          <a:p>
            <a:pPr marL="285750" indent="-285750">
              <a:buFont typeface="Arial" panose="020B0604020202020204" pitchFamily="34" charset="0"/>
              <a:buChar char="•"/>
            </a:pPr>
            <a:endParaRPr lang="en-US" b="1" dirty="0" smtClean="0">
              <a:solidFill>
                <a:srgbClr val="FF0000"/>
              </a:solidFill>
            </a:endParaRPr>
          </a:p>
          <a:p>
            <a:pPr marL="285750" indent="-285750">
              <a:buFont typeface="Arial" panose="020B0604020202020204" pitchFamily="34" charset="0"/>
              <a:buChar char="•"/>
            </a:pPr>
            <a:endParaRPr lang="en-US" b="1" dirty="0" smtClean="0">
              <a:solidFill>
                <a:srgbClr val="FF0000"/>
              </a:solidFill>
            </a:endParaRPr>
          </a:p>
        </p:txBody>
      </p:sp>
      <p:sp>
        <p:nvSpPr>
          <p:cNvPr id="5" name="Slide Number Placeholder 4"/>
          <p:cNvSpPr>
            <a:spLocks noGrp="1"/>
          </p:cNvSpPr>
          <p:nvPr>
            <p:ph type="sldNum" sz="quarter" idx="12"/>
          </p:nvPr>
        </p:nvSpPr>
        <p:spPr>
          <a:xfrm>
            <a:off x="567908" y="5559045"/>
            <a:ext cx="313241" cy="365125"/>
          </a:xfrm>
        </p:spPr>
        <p:txBody>
          <a:bodyPr/>
          <a:lstStyle/>
          <a:p>
            <a:r>
              <a:rPr lang="en-US" dirty="0" smtClean="0">
                <a:solidFill>
                  <a:schemeClr val="bg1"/>
                </a:solidFill>
              </a:rPr>
              <a:t>5</a:t>
            </a:r>
            <a:endParaRPr lang="en-US" dirty="0">
              <a:solidFill>
                <a:schemeClr val="bg1"/>
              </a:solidFill>
            </a:endParaRPr>
          </a:p>
        </p:txBody>
      </p:sp>
    </p:spTree>
    <p:extLst>
      <p:ext uri="{BB962C8B-B14F-4D97-AF65-F5344CB8AC3E}">
        <p14:creationId xmlns:p14="http://schemas.microsoft.com/office/powerpoint/2010/main" val="27227889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977262" y="1997839"/>
            <a:ext cx="10848392" cy="4431983"/>
          </a:xfrm>
          <a:prstGeom prst="rect">
            <a:avLst/>
          </a:prstGeom>
          <a:noFill/>
        </p:spPr>
        <p:txBody>
          <a:bodyPr wrap="square" rtlCol="0">
            <a:spAutoFit/>
          </a:bodyPr>
          <a:lstStyle/>
          <a:p>
            <a:r>
              <a:rPr lang="en-US" b="1" dirty="0" smtClean="0">
                <a:solidFill>
                  <a:srgbClr val="FF0000"/>
                </a:solidFill>
              </a:rPr>
              <a:t>Change 24-63 </a:t>
            </a:r>
            <a:r>
              <a:rPr lang="en-US" b="1" dirty="0"/>
              <a:t>Updates to Percent of Time for PK/KG</a:t>
            </a:r>
          </a:p>
          <a:p>
            <a:r>
              <a:rPr lang="en-US" b="1" dirty="0"/>
              <a:t>	</a:t>
            </a:r>
            <a:r>
              <a:rPr lang="en-US" dirty="0"/>
              <a:t> </a:t>
            </a:r>
            <a:r>
              <a:rPr lang="en-US" sz="1600" dirty="0" smtClean="0"/>
              <a:t>	</a:t>
            </a:r>
            <a:r>
              <a:rPr lang="en-US" dirty="0"/>
              <a:t> This change updates the reporting guidance for Percent of Time for preschoolers and kindergartners in </a:t>
            </a:r>
            <a:r>
              <a:rPr lang="en-US" dirty="0" smtClean="0"/>
              <a:t>			EMIS </a:t>
            </a:r>
            <a:r>
              <a:rPr lang="en-US" dirty="0"/>
              <a:t>Manual Section 2.4. The additional guidance regards part-time vs full-time students. This change also </a:t>
            </a:r>
            <a:r>
              <a:rPr lang="en-US" dirty="0" smtClean="0"/>
              <a:t>			updates </a:t>
            </a:r>
            <a:r>
              <a:rPr lang="en-US" dirty="0"/>
              <a:t>Section 5.1.1 (see change 24-18) to assist with reporting preschool calendars. Finally, this change </a:t>
            </a:r>
            <a:r>
              <a:rPr lang="en-US" dirty="0" smtClean="0"/>
              <a:t>			corrects </a:t>
            </a:r>
            <a:r>
              <a:rPr lang="en-US" dirty="0"/>
              <a:t>the valid options range for the Hours Per Day Element in Section 5.2</a:t>
            </a:r>
            <a:r>
              <a:rPr lang="en-US" dirty="0" smtClean="0"/>
              <a:t>.</a:t>
            </a:r>
          </a:p>
          <a:p>
            <a:r>
              <a:rPr lang="en-US" sz="1600" dirty="0">
                <a:solidFill>
                  <a:srgbClr val="66CCFF"/>
                </a:solidFill>
              </a:rPr>
              <a:t>	</a:t>
            </a:r>
            <a:r>
              <a:rPr lang="en-US" sz="1600" dirty="0" smtClean="0">
                <a:solidFill>
                  <a:srgbClr val="66CCFF"/>
                </a:solidFill>
              </a:rPr>
              <a:t>		</a:t>
            </a:r>
            <a:r>
              <a:rPr lang="en-US" sz="1600" dirty="0"/>
              <a:t> </a:t>
            </a:r>
            <a:r>
              <a:rPr lang="en-US" sz="1600" dirty="0">
                <a:solidFill>
                  <a:srgbClr val="66CCFF"/>
                </a:solidFill>
              </a:rPr>
              <a:t>As stated in law, schools offering full-time kindergarten through grade 6 are required to be open for instruction for a </a:t>
            </a:r>
            <a:r>
              <a:rPr lang="en-US" sz="1600" dirty="0" smtClean="0">
                <a:solidFill>
                  <a:srgbClr val="66CCFF"/>
                </a:solidFill>
              </a:rPr>
              <a:t>			minimum </a:t>
            </a:r>
            <a:r>
              <a:rPr lang="en-US" sz="1600" dirty="0">
                <a:solidFill>
                  <a:srgbClr val="66CCFF"/>
                </a:solidFill>
              </a:rPr>
              <a:t>of 910 hours in the school’s calendar year. This should be reflected in the EMIS calendar reported for these </a:t>
            </a:r>
            <a:r>
              <a:rPr lang="en-US" sz="1600" dirty="0" smtClean="0">
                <a:solidFill>
                  <a:srgbClr val="66CCFF"/>
                </a:solidFill>
              </a:rPr>
              <a:t>			grades</a:t>
            </a:r>
            <a:r>
              <a:rPr lang="en-US" sz="1600" dirty="0">
                <a:solidFill>
                  <a:srgbClr val="66CCFF"/>
                </a:solidFill>
              </a:rPr>
              <a:t>. Although a minimum school year for preschool students is not in law, districts should use this same 910-hour </a:t>
            </a:r>
            <a:r>
              <a:rPr lang="en-US" sz="1600" dirty="0" smtClean="0">
                <a:solidFill>
                  <a:srgbClr val="66CCFF"/>
                </a:solidFill>
              </a:rPr>
              <a:t>			requirement </a:t>
            </a:r>
            <a:r>
              <a:rPr lang="en-US" sz="1600" dirty="0">
                <a:solidFill>
                  <a:srgbClr val="66CCFF"/>
                </a:solidFill>
              </a:rPr>
              <a:t>when reporting preschool calendars and calculating the percent of time to report to EMIS for preschool </a:t>
            </a:r>
            <a:r>
              <a:rPr lang="en-US" sz="1600" dirty="0" smtClean="0">
                <a:solidFill>
                  <a:srgbClr val="66CCFF"/>
                </a:solidFill>
              </a:rPr>
              <a:t>			students.</a:t>
            </a:r>
          </a:p>
          <a:p>
            <a:endParaRPr lang="en-US" sz="1600" dirty="0">
              <a:solidFill>
                <a:srgbClr val="66CCFF"/>
              </a:solidFill>
            </a:endParaRPr>
          </a:p>
          <a:p>
            <a:r>
              <a:rPr lang="en-US" sz="1600" dirty="0" smtClean="0">
                <a:solidFill>
                  <a:srgbClr val="66CCFF"/>
                </a:solidFill>
              </a:rPr>
              <a:t>	</a:t>
            </a:r>
            <a:r>
              <a:rPr lang="en-US" sz="1600" dirty="0"/>
              <a:t> </a:t>
            </a:r>
            <a:r>
              <a:rPr lang="en-US" sz="1600" b="1" dirty="0">
                <a:solidFill>
                  <a:srgbClr val="66CCFF"/>
                </a:solidFill>
              </a:rPr>
              <a:t>Question 10</a:t>
            </a:r>
            <a:r>
              <a:rPr lang="en-US" sz="1600" dirty="0"/>
              <a:t>. </a:t>
            </a:r>
            <a:r>
              <a:rPr lang="en-US" sz="1600" dirty="0">
                <a:solidFill>
                  <a:srgbClr val="66CCFF"/>
                </a:solidFill>
              </a:rPr>
              <a:t>My district has a part-time preschool program. This program operates 455 hours a year. Should the students in this </a:t>
            </a:r>
            <a:r>
              <a:rPr lang="en-US" sz="1600" dirty="0" smtClean="0">
                <a:solidFill>
                  <a:srgbClr val="66CCFF"/>
                </a:solidFill>
              </a:rPr>
              <a:t>	program </a:t>
            </a:r>
            <a:r>
              <a:rPr lang="en-US" sz="1600" dirty="0">
                <a:solidFill>
                  <a:srgbClr val="66CCFF"/>
                </a:solidFill>
              </a:rPr>
              <a:t>be reported as 100% of time on a calendar that includes 455 hours? </a:t>
            </a:r>
            <a:endParaRPr lang="en-US" sz="1600" dirty="0" smtClean="0">
              <a:solidFill>
                <a:srgbClr val="66CCFF"/>
              </a:solidFill>
            </a:endParaRPr>
          </a:p>
          <a:p>
            <a:r>
              <a:rPr lang="en-US" sz="1600" dirty="0">
                <a:solidFill>
                  <a:srgbClr val="66CCFF"/>
                </a:solidFill>
              </a:rPr>
              <a:t>	</a:t>
            </a:r>
            <a:r>
              <a:rPr lang="en-US" sz="1600" dirty="0" smtClean="0">
                <a:solidFill>
                  <a:srgbClr val="66CCFF"/>
                </a:solidFill>
              </a:rPr>
              <a:t>Answer </a:t>
            </a:r>
            <a:r>
              <a:rPr lang="en-US" sz="1600" dirty="0">
                <a:solidFill>
                  <a:srgbClr val="66CCFF"/>
                </a:solidFill>
              </a:rPr>
              <a:t>10. No, these are part-time students and should be reported as such. Full-time preschool is a minimum of 910 hours. </a:t>
            </a:r>
            <a:r>
              <a:rPr lang="en-US" sz="1600" dirty="0" smtClean="0">
                <a:solidFill>
                  <a:srgbClr val="66CCFF"/>
                </a:solidFill>
              </a:rPr>
              <a:t>	Students </a:t>
            </a:r>
            <a:r>
              <a:rPr lang="en-US" sz="1600" dirty="0">
                <a:solidFill>
                  <a:srgbClr val="66CCFF"/>
                </a:solidFill>
              </a:rPr>
              <a:t>attending a program that is 455 hours should be reported as 50% of time. For some preschool students, this could result </a:t>
            </a:r>
            <a:r>
              <a:rPr lang="en-US" sz="1600" dirty="0" smtClean="0">
                <a:solidFill>
                  <a:srgbClr val="66CCFF"/>
                </a:solidFill>
              </a:rPr>
              <a:t>	in </a:t>
            </a:r>
            <a:r>
              <a:rPr lang="en-US" sz="1600" dirty="0">
                <a:solidFill>
                  <a:srgbClr val="66CCFF"/>
                </a:solidFill>
              </a:rPr>
              <a:t>fairly small percentages of time being reported. That is fine, as long as that percentage represents the correct number of hours </a:t>
            </a:r>
            <a:r>
              <a:rPr lang="en-US" sz="1600" dirty="0" smtClean="0">
                <a:solidFill>
                  <a:srgbClr val="66CCFF"/>
                </a:solidFill>
              </a:rPr>
              <a:t>	of </a:t>
            </a:r>
            <a:r>
              <a:rPr lang="en-US" sz="1600" dirty="0">
                <a:solidFill>
                  <a:srgbClr val="66CCFF"/>
                </a:solidFill>
              </a:rPr>
              <a:t>attendance for the students.</a:t>
            </a:r>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50</a:t>
            </a:r>
            <a:endParaRPr lang="en-US" dirty="0">
              <a:solidFill>
                <a:schemeClr val="bg1"/>
              </a:solidFill>
            </a:endParaRPr>
          </a:p>
        </p:txBody>
      </p:sp>
    </p:spTree>
    <p:extLst>
      <p:ext uri="{BB962C8B-B14F-4D97-AF65-F5344CB8AC3E}">
        <p14:creationId xmlns:p14="http://schemas.microsoft.com/office/powerpoint/2010/main" val="12764392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879231" y="1997839"/>
            <a:ext cx="10946423" cy="4893647"/>
          </a:xfrm>
          <a:prstGeom prst="rect">
            <a:avLst/>
          </a:prstGeom>
          <a:noFill/>
        </p:spPr>
        <p:txBody>
          <a:bodyPr wrap="square" rtlCol="0">
            <a:spAutoFit/>
          </a:bodyPr>
          <a:lstStyle/>
          <a:p>
            <a:r>
              <a:rPr lang="en-US" b="1" dirty="0" smtClean="0">
                <a:solidFill>
                  <a:srgbClr val="FF0000"/>
                </a:solidFill>
              </a:rPr>
              <a:t>Change 24-67 </a:t>
            </a:r>
            <a:r>
              <a:rPr lang="en-US" b="1" dirty="0"/>
              <a:t>Adds guidance for collecting reading diagnostics</a:t>
            </a:r>
          </a:p>
          <a:p>
            <a:r>
              <a:rPr lang="en-US" b="1" dirty="0"/>
              <a:t>	</a:t>
            </a:r>
            <a:r>
              <a:rPr lang="en-US" dirty="0"/>
              <a:t> </a:t>
            </a:r>
            <a:r>
              <a:rPr lang="en-US" sz="1600" dirty="0" smtClean="0"/>
              <a:t>	</a:t>
            </a:r>
            <a:r>
              <a:rPr lang="en-US" dirty="0"/>
              <a:t> This change adds guidance for reporting reading diagnostics. Elements are being deleted, elements are being </a:t>
            </a:r>
            <a:r>
              <a:rPr lang="en-US" dirty="0" smtClean="0"/>
              <a:t>		updated</a:t>
            </a:r>
            <a:r>
              <a:rPr lang="en-US" dirty="0"/>
              <a:t>, and reporting guidance is being included. This change updates EMIS Manual Sections 2.6, 2.8, and </a:t>
            </a:r>
            <a:r>
              <a:rPr lang="en-US" dirty="0" smtClean="0"/>
              <a:t>		2.8.1</a:t>
            </a:r>
            <a:r>
              <a:rPr lang="en-US" dirty="0"/>
              <a:t>. </a:t>
            </a:r>
            <a:r>
              <a:rPr lang="en-US" sz="1600" dirty="0" smtClean="0">
                <a:solidFill>
                  <a:srgbClr val="66CCFF"/>
                </a:solidFill>
              </a:rPr>
              <a:t>– Removes FN reporting of Diagnostics </a:t>
            </a:r>
          </a:p>
          <a:p>
            <a:r>
              <a:rPr lang="en-US" sz="1600" dirty="0">
                <a:solidFill>
                  <a:srgbClr val="66CCFF"/>
                </a:solidFill>
              </a:rPr>
              <a:t>	</a:t>
            </a:r>
            <a:r>
              <a:rPr lang="en-US" sz="1600" dirty="0" smtClean="0">
                <a:solidFill>
                  <a:srgbClr val="66CCFF"/>
                </a:solidFill>
              </a:rPr>
              <a:t>	</a:t>
            </a:r>
            <a:r>
              <a:rPr lang="en-US" sz="1600" dirty="0"/>
              <a:t> </a:t>
            </a:r>
            <a:r>
              <a:rPr lang="en-US" sz="1600" dirty="0">
                <a:solidFill>
                  <a:srgbClr val="66CCFF"/>
                </a:solidFill>
              </a:rPr>
              <a:t>Required Collections The Student Assessment (FA) Record and the relevant elements are to be reported as follows. </a:t>
            </a:r>
            <a:r>
              <a:rPr lang="en-US" sz="1600" dirty="0" smtClean="0">
                <a:solidFill>
                  <a:srgbClr val="66CCFF"/>
                </a:solidFill>
              </a:rPr>
              <a:t>	</a:t>
            </a:r>
          </a:p>
          <a:p>
            <a:r>
              <a:rPr lang="en-US" sz="1600" dirty="0">
                <a:solidFill>
                  <a:srgbClr val="66CCFF"/>
                </a:solidFill>
              </a:rPr>
              <a:t>	</a:t>
            </a:r>
            <a:r>
              <a:rPr lang="en-US" sz="1600" b="1" u="sng" dirty="0" smtClean="0">
                <a:solidFill>
                  <a:srgbClr val="66CCFF"/>
                </a:solidFill>
              </a:rPr>
              <a:t>Reading </a:t>
            </a:r>
            <a:r>
              <a:rPr lang="en-US" sz="1600" b="1" u="sng" dirty="0">
                <a:solidFill>
                  <a:srgbClr val="66CCFF"/>
                </a:solidFill>
              </a:rPr>
              <a:t>Diagnostic – RD </a:t>
            </a:r>
            <a:r>
              <a:rPr lang="en-US" sz="1600" dirty="0" smtClean="0">
                <a:solidFill>
                  <a:srgbClr val="66CCFF"/>
                </a:solidFill>
              </a:rPr>
              <a:t>	</a:t>
            </a:r>
          </a:p>
          <a:p>
            <a:r>
              <a:rPr lang="en-US" sz="1600" dirty="0">
                <a:solidFill>
                  <a:srgbClr val="66CCFF"/>
                </a:solidFill>
              </a:rPr>
              <a:t>	</a:t>
            </a:r>
            <a:r>
              <a:rPr lang="en-US" sz="1600" dirty="0"/>
              <a:t> </a:t>
            </a:r>
            <a:r>
              <a:rPr lang="en-US" sz="1600" dirty="0">
                <a:solidFill>
                  <a:srgbClr val="66CCFF"/>
                </a:solidFill>
              </a:rPr>
              <a:t>Unit of Literacy Achievement and Reading Success. Please refer to the Department’s website for additional information </a:t>
            </a:r>
            <a:r>
              <a:rPr lang="en-US" sz="1600" dirty="0" smtClean="0">
                <a:solidFill>
                  <a:srgbClr val="66CCFF"/>
                </a:solidFill>
              </a:rPr>
              <a:t>	regarding </a:t>
            </a:r>
            <a:r>
              <a:rPr lang="en-US" sz="1600" dirty="0">
                <a:solidFill>
                  <a:srgbClr val="66CCFF"/>
                </a:solidFill>
              </a:rPr>
              <a:t>the Tier I Dyslexia Screeners (DS) and the Reading Diagnostics (RD</a:t>
            </a:r>
            <a:r>
              <a:rPr lang="en-US" sz="1600" dirty="0" smtClean="0">
                <a:solidFill>
                  <a:srgbClr val="66CCFF"/>
                </a:solidFill>
              </a:rPr>
              <a:t>)</a:t>
            </a:r>
          </a:p>
          <a:p>
            <a:r>
              <a:rPr lang="en-US" sz="1600" dirty="0">
                <a:solidFill>
                  <a:srgbClr val="66CCFF"/>
                </a:solidFill>
              </a:rPr>
              <a:t>	</a:t>
            </a:r>
            <a:r>
              <a:rPr lang="en-US" sz="1600" dirty="0"/>
              <a:t> </a:t>
            </a:r>
            <a:r>
              <a:rPr lang="en-US" sz="1600" dirty="0">
                <a:solidFill>
                  <a:srgbClr val="66CCFF"/>
                </a:solidFill>
              </a:rPr>
              <a:t>Reading Diagnostic (RD). Based on the Third Grade Reading Guarantee, districts/schools must administer a reading diagnostic </a:t>
            </a:r>
            <a:r>
              <a:rPr lang="en-US" sz="1600" dirty="0" smtClean="0">
                <a:solidFill>
                  <a:srgbClr val="66CCFF"/>
                </a:solidFill>
              </a:rPr>
              <a:t>	assessment </a:t>
            </a:r>
            <a:r>
              <a:rPr lang="en-US" sz="1600" dirty="0">
                <a:solidFill>
                  <a:srgbClr val="66CCFF"/>
                </a:solidFill>
              </a:rPr>
              <a:t>to all students in grades K-3. The reading diagnostic must be administered by September 30 for grades 1-3 and by the </a:t>
            </a:r>
            <a:r>
              <a:rPr lang="en-US" sz="1600" dirty="0" smtClean="0">
                <a:solidFill>
                  <a:srgbClr val="66CCFF"/>
                </a:solidFill>
              </a:rPr>
              <a:t>	twentieth </a:t>
            </a:r>
            <a:r>
              <a:rPr lang="en-US" sz="1600" dirty="0">
                <a:solidFill>
                  <a:srgbClr val="66CCFF"/>
                </a:solidFill>
              </a:rPr>
              <a:t>day of instruction for kindergarten students. The traditional district, STEM district, community school, or state </a:t>
            </a:r>
            <a:r>
              <a:rPr lang="en-US" sz="1600" dirty="0" smtClean="0">
                <a:solidFill>
                  <a:srgbClr val="66CCFF"/>
                </a:solidFill>
              </a:rPr>
              <a:t>	organization </a:t>
            </a:r>
            <a:r>
              <a:rPr lang="en-US" sz="1600" dirty="0">
                <a:solidFill>
                  <a:srgbClr val="66CCFF"/>
                </a:solidFill>
              </a:rPr>
              <a:t>in which the student is enrolled when the test is taken is responsible for reporting the results. The RD is reported in </a:t>
            </a:r>
            <a:r>
              <a:rPr lang="en-US" sz="1600" dirty="0" smtClean="0">
                <a:solidFill>
                  <a:srgbClr val="66CCFF"/>
                </a:solidFill>
              </a:rPr>
              <a:t>	the </a:t>
            </a:r>
            <a:r>
              <a:rPr lang="en-US" sz="1600" dirty="0">
                <a:solidFill>
                  <a:srgbClr val="66CCFF"/>
                </a:solidFill>
              </a:rPr>
              <a:t>Reading Diagnostic (A) Collection. The particular test given to a student is reported via the appropriate Assessment Area </a:t>
            </a:r>
            <a:r>
              <a:rPr lang="en-US" sz="1600" dirty="0" smtClean="0">
                <a:solidFill>
                  <a:srgbClr val="66CCFF"/>
                </a:solidFill>
              </a:rPr>
              <a:t>Code.</a:t>
            </a:r>
          </a:p>
          <a:p>
            <a:r>
              <a:rPr lang="en-US" sz="1600" dirty="0">
                <a:solidFill>
                  <a:srgbClr val="66CCFF"/>
                </a:solidFill>
              </a:rPr>
              <a:t>	</a:t>
            </a:r>
            <a:r>
              <a:rPr lang="en-US" sz="1600" b="1" u="sng" dirty="0">
                <a:solidFill>
                  <a:srgbClr val="66CCFF"/>
                </a:solidFill>
              </a:rPr>
              <a:t> Star Assessments (Star; GD). </a:t>
            </a:r>
            <a:r>
              <a:rPr lang="en-US" sz="1600" dirty="0">
                <a:solidFill>
                  <a:srgbClr val="66CCFF"/>
                </a:solidFill>
              </a:rPr>
              <a:t>Dropout Prevention and Recovery (DPR) programs report student results from the Star </a:t>
            </a:r>
            <a:r>
              <a:rPr lang="en-US" sz="1600" dirty="0" smtClean="0">
                <a:solidFill>
                  <a:srgbClr val="66CCFF"/>
                </a:solidFill>
              </a:rPr>
              <a:t>	Assessments</a:t>
            </a:r>
            <a:r>
              <a:rPr lang="en-US" sz="1600" dirty="0">
                <a:solidFill>
                  <a:srgbClr val="66CCFF"/>
                </a:solidFill>
              </a:rPr>
              <a:t>, provided by Renaissance Learning. All results for the current school year should be reported. Entities that give the </a:t>
            </a:r>
            <a:r>
              <a:rPr lang="en-US" sz="1600" dirty="0" smtClean="0">
                <a:solidFill>
                  <a:srgbClr val="66CCFF"/>
                </a:solidFill>
              </a:rPr>
              <a:t>	Star </a:t>
            </a:r>
            <a:r>
              <a:rPr lang="en-US" sz="1600" dirty="0">
                <a:solidFill>
                  <a:srgbClr val="66CCFF"/>
                </a:solidFill>
              </a:rPr>
              <a:t>Assessments for internal uses should not report the Star results to EMIS. Entities that give the Star Assessments for Third </a:t>
            </a:r>
            <a:r>
              <a:rPr lang="en-US" sz="1600" dirty="0" smtClean="0">
                <a:solidFill>
                  <a:srgbClr val="66CCFF"/>
                </a:solidFill>
              </a:rPr>
              <a:t>	Grade </a:t>
            </a:r>
            <a:r>
              <a:rPr lang="en-US" sz="1600" dirty="0">
                <a:solidFill>
                  <a:srgbClr val="66CCFF"/>
                </a:solidFill>
              </a:rPr>
              <a:t>Reading Guarantee purposes should report the results to EMIS via the Reading Diagnostic (RD) assessment type. Entities </a:t>
            </a:r>
            <a:r>
              <a:rPr lang="en-US" sz="1600" dirty="0" smtClean="0">
                <a:solidFill>
                  <a:srgbClr val="66CCFF"/>
                </a:solidFill>
              </a:rPr>
              <a:t>	that </a:t>
            </a:r>
            <a:r>
              <a:rPr lang="en-US" sz="1600" dirty="0">
                <a:solidFill>
                  <a:srgbClr val="66CCFF"/>
                </a:solidFill>
              </a:rPr>
              <a:t>give the Star Assessments as a dyslexia screener should report the results to EMIS via the Tier 1 Dyslexia Screener (DS) </a:t>
            </a:r>
            <a:r>
              <a:rPr lang="en-US" sz="1600" dirty="0" smtClean="0">
                <a:solidFill>
                  <a:srgbClr val="66CCFF"/>
                </a:solidFill>
              </a:rPr>
              <a:t>	assessment </a:t>
            </a:r>
            <a:r>
              <a:rPr lang="en-US" sz="1600" dirty="0">
                <a:solidFill>
                  <a:srgbClr val="66CCFF"/>
                </a:solidFill>
              </a:rPr>
              <a:t>type</a:t>
            </a:r>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51</a:t>
            </a:r>
            <a:endParaRPr lang="en-US" dirty="0">
              <a:solidFill>
                <a:schemeClr val="bg1"/>
              </a:solidFill>
            </a:endParaRPr>
          </a:p>
        </p:txBody>
      </p:sp>
    </p:spTree>
    <p:extLst>
      <p:ext uri="{BB962C8B-B14F-4D97-AF65-F5344CB8AC3E}">
        <p14:creationId xmlns:p14="http://schemas.microsoft.com/office/powerpoint/2010/main" val="5134676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879231" y="1997839"/>
            <a:ext cx="10946423" cy="4801314"/>
          </a:xfrm>
          <a:prstGeom prst="rect">
            <a:avLst/>
          </a:prstGeom>
          <a:noFill/>
        </p:spPr>
        <p:txBody>
          <a:bodyPr wrap="square" rtlCol="0">
            <a:spAutoFit/>
          </a:bodyPr>
          <a:lstStyle/>
          <a:p>
            <a:r>
              <a:rPr lang="en-US" b="1" dirty="0" smtClean="0">
                <a:solidFill>
                  <a:srgbClr val="FF0000"/>
                </a:solidFill>
              </a:rPr>
              <a:t>Change 24-67 </a:t>
            </a:r>
            <a:r>
              <a:rPr lang="en-US" b="1" dirty="0"/>
              <a:t>Adds guidance for collecting reading </a:t>
            </a:r>
            <a:r>
              <a:rPr lang="en-US" b="1" dirty="0" smtClean="0"/>
              <a:t>diagnostics-Continued</a:t>
            </a:r>
            <a:endParaRPr lang="en-US" b="1" dirty="0"/>
          </a:p>
          <a:p>
            <a:r>
              <a:rPr lang="en-US" b="1" dirty="0"/>
              <a:t>	</a:t>
            </a:r>
            <a:r>
              <a:rPr lang="en-US" dirty="0"/>
              <a:t> </a:t>
            </a:r>
            <a:r>
              <a:rPr lang="en-US" sz="1600" dirty="0" smtClean="0"/>
              <a:t>	</a:t>
            </a:r>
            <a:r>
              <a:rPr lang="en-US" b="1" dirty="0" smtClean="0"/>
              <a:t>Score </a:t>
            </a:r>
          </a:p>
          <a:p>
            <a:r>
              <a:rPr lang="en-US" b="1" dirty="0">
                <a:solidFill>
                  <a:srgbClr val="66CCFF"/>
                </a:solidFill>
              </a:rPr>
              <a:t>	</a:t>
            </a:r>
            <a:r>
              <a:rPr lang="en-US" b="1" dirty="0" smtClean="0">
                <a:solidFill>
                  <a:srgbClr val="66CCFF"/>
                </a:solidFill>
              </a:rPr>
              <a:t>	</a:t>
            </a:r>
            <a:r>
              <a:rPr lang="en-US" b="1" dirty="0">
                <a:solidFill>
                  <a:srgbClr val="66CCFF"/>
                </a:solidFill>
              </a:rPr>
              <a:t>	Valid Options</a:t>
            </a:r>
          </a:p>
          <a:p>
            <a:r>
              <a:rPr lang="en-US" b="1" dirty="0" smtClean="0">
                <a:solidFill>
                  <a:srgbClr val="66CCFF"/>
                </a:solidFill>
              </a:rPr>
              <a:t>			APP </a:t>
            </a:r>
            <a:r>
              <a:rPr lang="en-US" b="1" dirty="0">
                <a:solidFill>
                  <a:srgbClr val="66CCFF"/>
                </a:solidFill>
              </a:rPr>
              <a:t>Approaching</a:t>
            </a:r>
          </a:p>
          <a:p>
            <a:r>
              <a:rPr lang="en-US" b="1" dirty="0" smtClean="0">
                <a:solidFill>
                  <a:srgbClr val="66CCFF"/>
                </a:solidFill>
              </a:rPr>
              <a:t>			ATR </a:t>
            </a:r>
            <a:r>
              <a:rPr lang="en-US" b="1" dirty="0">
                <a:solidFill>
                  <a:srgbClr val="66CCFF"/>
                </a:solidFill>
              </a:rPr>
              <a:t>At Risk</a:t>
            </a:r>
          </a:p>
          <a:p>
            <a:r>
              <a:rPr lang="en-US" b="1" dirty="0" smtClean="0">
                <a:solidFill>
                  <a:srgbClr val="66CCFF"/>
                </a:solidFill>
              </a:rPr>
              <a:t>			BL </a:t>
            </a:r>
            <a:r>
              <a:rPr lang="en-US" b="1" dirty="0">
                <a:solidFill>
                  <a:srgbClr val="66CCFF"/>
                </a:solidFill>
              </a:rPr>
              <a:t>Below level</a:t>
            </a:r>
          </a:p>
          <a:p>
            <a:r>
              <a:rPr lang="en-US" b="1" dirty="0" smtClean="0">
                <a:solidFill>
                  <a:srgbClr val="66CCFF"/>
                </a:solidFill>
              </a:rPr>
              <a:t>			BLW </a:t>
            </a:r>
            <a:r>
              <a:rPr lang="en-US" b="1" dirty="0">
                <a:solidFill>
                  <a:srgbClr val="66CCFF"/>
                </a:solidFill>
              </a:rPr>
              <a:t>Below</a:t>
            </a:r>
          </a:p>
          <a:p>
            <a:r>
              <a:rPr lang="en-US" b="1" dirty="0" smtClean="0">
                <a:solidFill>
                  <a:srgbClr val="66CCFF"/>
                </a:solidFill>
              </a:rPr>
              <a:t>			ECD </a:t>
            </a:r>
            <a:r>
              <a:rPr lang="en-US" b="1" dirty="0">
                <a:solidFill>
                  <a:srgbClr val="66CCFF"/>
                </a:solidFill>
              </a:rPr>
              <a:t>Exceeds</a:t>
            </a:r>
          </a:p>
          <a:p>
            <a:r>
              <a:rPr lang="en-US" b="1" dirty="0" smtClean="0">
                <a:solidFill>
                  <a:srgbClr val="66CCFF"/>
                </a:solidFill>
              </a:rPr>
              <a:t>			FLG </a:t>
            </a:r>
            <a:r>
              <a:rPr lang="en-US" b="1" dirty="0">
                <a:solidFill>
                  <a:srgbClr val="66CCFF"/>
                </a:solidFill>
              </a:rPr>
              <a:t>Flagged</a:t>
            </a:r>
          </a:p>
          <a:p>
            <a:r>
              <a:rPr lang="en-US" b="1" dirty="0" smtClean="0">
                <a:solidFill>
                  <a:srgbClr val="66CCFF"/>
                </a:solidFill>
              </a:rPr>
              <a:t>			HGH </a:t>
            </a:r>
            <a:r>
              <a:rPr lang="en-US" b="1" dirty="0">
                <a:solidFill>
                  <a:srgbClr val="66CCFF"/>
                </a:solidFill>
              </a:rPr>
              <a:t>High risk</a:t>
            </a:r>
          </a:p>
          <a:p>
            <a:r>
              <a:rPr lang="en-US" b="1" dirty="0" smtClean="0">
                <a:solidFill>
                  <a:srgbClr val="66CCFF"/>
                </a:solidFill>
              </a:rPr>
              <a:t>			LOW </a:t>
            </a:r>
            <a:r>
              <a:rPr lang="en-US" b="1" dirty="0">
                <a:solidFill>
                  <a:srgbClr val="66CCFF"/>
                </a:solidFill>
              </a:rPr>
              <a:t>Low risk</a:t>
            </a:r>
          </a:p>
          <a:p>
            <a:r>
              <a:rPr lang="en-US" b="1" dirty="0" smtClean="0">
                <a:solidFill>
                  <a:srgbClr val="66CCFF"/>
                </a:solidFill>
              </a:rPr>
              <a:t>			MED </a:t>
            </a:r>
            <a:r>
              <a:rPr lang="en-US" b="1" dirty="0">
                <a:solidFill>
                  <a:srgbClr val="66CCFF"/>
                </a:solidFill>
              </a:rPr>
              <a:t>Medium risk</a:t>
            </a:r>
          </a:p>
          <a:p>
            <a:r>
              <a:rPr lang="en-US" b="1" dirty="0" smtClean="0">
                <a:solidFill>
                  <a:srgbClr val="66CCFF"/>
                </a:solidFill>
              </a:rPr>
              <a:t>			MTS </a:t>
            </a:r>
            <a:r>
              <a:rPr lang="en-US" b="1" dirty="0">
                <a:solidFill>
                  <a:srgbClr val="66CCFF"/>
                </a:solidFill>
              </a:rPr>
              <a:t>Meets</a:t>
            </a:r>
          </a:p>
          <a:p>
            <a:r>
              <a:rPr lang="en-US" b="1" dirty="0" smtClean="0">
                <a:solidFill>
                  <a:srgbClr val="66CCFF"/>
                </a:solidFill>
              </a:rPr>
              <a:t>			NAR </a:t>
            </a:r>
            <a:r>
              <a:rPr lang="en-US" b="1" dirty="0">
                <a:solidFill>
                  <a:srgbClr val="66CCFF"/>
                </a:solidFill>
              </a:rPr>
              <a:t>Not at Risk</a:t>
            </a:r>
          </a:p>
          <a:p>
            <a:r>
              <a:rPr lang="en-US" b="1" dirty="0" smtClean="0">
                <a:solidFill>
                  <a:srgbClr val="66CCFF"/>
                </a:solidFill>
              </a:rPr>
              <a:t>			NBL </a:t>
            </a:r>
            <a:r>
              <a:rPr lang="en-US" b="1" dirty="0">
                <a:solidFill>
                  <a:srgbClr val="66CCFF"/>
                </a:solidFill>
              </a:rPr>
              <a:t>Not below level</a:t>
            </a:r>
          </a:p>
          <a:p>
            <a:r>
              <a:rPr lang="en-US" b="1" dirty="0" smtClean="0">
                <a:solidFill>
                  <a:srgbClr val="66CCFF"/>
                </a:solidFill>
              </a:rPr>
              <a:t>			NFL </a:t>
            </a:r>
            <a:r>
              <a:rPr lang="en-US" b="1" dirty="0">
                <a:solidFill>
                  <a:srgbClr val="66CCFF"/>
                </a:solidFill>
              </a:rPr>
              <a:t>Not </a:t>
            </a:r>
            <a:r>
              <a:rPr lang="en-US" b="1" dirty="0" smtClean="0">
                <a:solidFill>
                  <a:srgbClr val="66CCFF"/>
                </a:solidFill>
              </a:rPr>
              <a:t>Flagged</a:t>
            </a:r>
            <a:endParaRPr lang="en-US" b="1" dirty="0">
              <a:solidFill>
                <a:srgbClr val="66CCFF"/>
              </a:solidFill>
            </a:endParaRPr>
          </a:p>
          <a:p>
            <a:r>
              <a:rPr lang="en-US" b="1" dirty="0">
                <a:solidFill>
                  <a:srgbClr val="66CCFF"/>
                </a:solidFill>
              </a:rPr>
              <a:t>	</a:t>
            </a:r>
            <a:r>
              <a:rPr lang="en-US" b="1" dirty="0" smtClean="0"/>
              <a:t>Refer to the FA manual for additional reporting instructions.</a:t>
            </a:r>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52			4</a:t>
            </a:r>
            <a:endParaRPr lang="en-US" dirty="0">
              <a:solidFill>
                <a:schemeClr val="bg1"/>
              </a:solidFill>
            </a:endParaRPr>
          </a:p>
        </p:txBody>
      </p:sp>
    </p:spTree>
    <p:extLst>
      <p:ext uri="{BB962C8B-B14F-4D97-AF65-F5344CB8AC3E}">
        <p14:creationId xmlns:p14="http://schemas.microsoft.com/office/powerpoint/2010/main" val="13310388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879231" y="1997839"/>
            <a:ext cx="10946423" cy="3416320"/>
          </a:xfrm>
          <a:prstGeom prst="rect">
            <a:avLst/>
          </a:prstGeom>
          <a:noFill/>
        </p:spPr>
        <p:txBody>
          <a:bodyPr wrap="square" rtlCol="0">
            <a:spAutoFit/>
          </a:bodyPr>
          <a:lstStyle/>
          <a:p>
            <a:r>
              <a:rPr lang="en-US" b="1" dirty="0" smtClean="0">
                <a:solidFill>
                  <a:srgbClr val="FF0000"/>
                </a:solidFill>
              </a:rPr>
              <a:t>Change 24-71 </a:t>
            </a:r>
            <a:r>
              <a:rPr lang="en-US" b="1" dirty="0"/>
              <a:t>Removes graduation points reporting from SNR</a:t>
            </a:r>
          </a:p>
          <a:p>
            <a:r>
              <a:rPr lang="en-US" b="1" dirty="0" smtClean="0"/>
              <a:t>			</a:t>
            </a:r>
            <a:r>
              <a:rPr lang="en-US" dirty="0"/>
              <a:t> This change removes graduation point language from the Score Not Reported options.</a:t>
            </a:r>
            <a:endParaRPr lang="en-US" b="1" dirty="0"/>
          </a:p>
          <a:p>
            <a:r>
              <a:rPr lang="en-US" b="1" dirty="0"/>
              <a:t>	</a:t>
            </a:r>
            <a:r>
              <a:rPr lang="en-US" dirty="0"/>
              <a:t> </a:t>
            </a:r>
            <a:r>
              <a:rPr lang="en-US" sz="1600" dirty="0" smtClean="0"/>
              <a:t>	</a:t>
            </a:r>
            <a:r>
              <a:rPr lang="en-US" b="1" dirty="0" smtClean="0"/>
              <a:t> </a:t>
            </a:r>
          </a:p>
          <a:p>
            <a:r>
              <a:rPr lang="en-US" b="1" dirty="0">
                <a:solidFill>
                  <a:srgbClr val="66CCFF"/>
                </a:solidFill>
              </a:rPr>
              <a:t>	</a:t>
            </a:r>
            <a:r>
              <a:rPr lang="en-US" b="1" dirty="0" smtClean="0">
                <a:solidFill>
                  <a:srgbClr val="66CCFF"/>
                </a:solidFill>
              </a:rPr>
              <a:t>	</a:t>
            </a:r>
            <a:r>
              <a:rPr lang="en-US" b="1" dirty="0">
                <a:solidFill>
                  <a:srgbClr val="66CCFF"/>
                </a:solidFill>
              </a:rPr>
              <a:t>	</a:t>
            </a:r>
            <a:r>
              <a:rPr lang="en-US" dirty="0"/>
              <a:t> X </a:t>
            </a:r>
            <a:r>
              <a:rPr lang="en-US" dirty="0" smtClean="0"/>
              <a:t>-Assessment </a:t>
            </a:r>
            <a:r>
              <a:rPr lang="en-US" dirty="0"/>
              <a:t>score not reported because student received graduation credit for assessment area due to </a:t>
            </a:r>
            <a:r>
              <a:rPr lang="en-US" dirty="0" smtClean="0"/>
              <a:t>			completion </a:t>
            </a:r>
            <a:r>
              <a:rPr lang="en-US" dirty="0"/>
              <a:t>of a dual credit course; for End of Course Tests (GE), number in score field represents the </a:t>
            </a:r>
            <a:r>
              <a:rPr lang="en-US" dirty="0" smtClean="0"/>
              <a:t>			grade </a:t>
            </a:r>
            <a:r>
              <a:rPr lang="en-US" dirty="0"/>
              <a:t>the student received in the course number of </a:t>
            </a:r>
            <a:r>
              <a:rPr lang="en-US" dirty="0" smtClean="0"/>
              <a:t>for </a:t>
            </a:r>
            <a:r>
              <a:rPr lang="en-US" dirty="0"/>
              <a:t>CTE Technical Assessments (GY), value in score </a:t>
            </a:r>
            <a:r>
              <a:rPr lang="en-US" dirty="0" smtClean="0"/>
              <a:t>			field 	represents </a:t>
            </a:r>
            <a:r>
              <a:rPr lang="en-US" dirty="0"/>
              <a:t>student’s </a:t>
            </a:r>
            <a:r>
              <a:rPr lang="en-US" dirty="0" smtClean="0"/>
              <a:t>proficiency</a:t>
            </a:r>
          </a:p>
          <a:p>
            <a:r>
              <a:rPr lang="en-US" dirty="0"/>
              <a:t>			</a:t>
            </a:r>
            <a:r>
              <a:rPr lang="en-US" dirty="0" smtClean="0"/>
              <a:t> X</a:t>
            </a:r>
            <a:r>
              <a:rPr lang="en-US" dirty="0"/>
              <a:t>. To determine the number to report for End of Course test scores, see the crosswalk on the </a:t>
            </a:r>
            <a:r>
              <a:rPr lang="en-US" dirty="0" smtClean="0"/>
              <a:t>						Department’s </a:t>
            </a:r>
            <a:r>
              <a:rPr lang="en-US" dirty="0"/>
              <a:t>webpage. </a:t>
            </a:r>
            <a:r>
              <a:rPr lang="en-US" dirty="0" smtClean="0"/>
              <a:t>The number </a:t>
            </a:r>
            <a:r>
              <a:rPr lang="en-US" dirty="0"/>
              <a:t>in score field represents </a:t>
            </a:r>
            <a:r>
              <a:rPr lang="en-US" dirty="0">
                <a:solidFill>
                  <a:srgbClr val="66CCFF"/>
                </a:solidFill>
              </a:rPr>
              <a:t>the grade the student received in the </a:t>
            </a:r>
            <a:r>
              <a:rPr lang="en-US" dirty="0" smtClean="0">
                <a:solidFill>
                  <a:srgbClr val="66CCFF"/>
                </a:solidFill>
              </a:rPr>
              <a:t>				course</a:t>
            </a:r>
          </a:p>
          <a:p>
            <a:r>
              <a:rPr lang="en-US" b="1" dirty="0" smtClean="0"/>
              <a:t>			</a:t>
            </a:r>
            <a:r>
              <a:rPr lang="en-US" dirty="0" smtClean="0">
                <a:solidFill>
                  <a:srgbClr val="FF0000"/>
                </a:solidFill>
              </a:rPr>
              <a:t>2-Removed option</a:t>
            </a:r>
          </a:p>
          <a:p>
            <a:r>
              <a:rPr lang="en-US" dirty="0"/>
              <a:t>	</a:t>
            </a:r>
            <a:r>
              <a:rPr lang="en-US" dirty="0" smtClean="0"/>
              <a:t>		</a:t>
            </a:r>
            <a:r>
              <a:rPr lang="en-US" dirty="0" smtClean="0">
                <a:solidFill>
                  <a:srgbClr val="FF0000"/>
                </a:solidFill>
              </a:rPr>
              <a:t>W- Removed Option </a:t>
            </a:r>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53			4</a:t>
            </a:r>
            <a:endParaRPr lang="en-US" dirty="0">
              <a:solidFill>
                <a:schemeClr val="bg1"/>
              </a:solidFill>
            </a:endParaRPr>
          </a:p>
        </p:txBody>
      </p:sp>
    </p:spTree>
    <p:extLst>
      <p:ext uri="{BB962C8B-B14F-4D97-AF65-F5344CB8AC3E}">
        <p14:creationId xmlns:p14="http://schemas.microsoft.com/office/powerpoint/2010/main" val="40404789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905608" y="1997839"/>
            <a:ext cx="10946423" cy="2862322"/>
          </a:xfrm>
          <a:prstGeom prst="rect">
            <a:avLst/>
          </a:prstGeom>
          <a:noFill/>
        </p:spPr>
        <p:txBody>
          <a:bodyPr wrap="square" rtlCol="0">
            <a:spAutoFit/>
          </a:bodyPr>
          <a:lstStyle/>
          <a:p>
            <a:r>
              <a:rPr lang="en-US" b="1" dirty="0" smtClean="0">
                <a:solidFill>
                  <a:srgbClr val="FF0000"/>
                </a:solidFill>
              </a:rPr>
              <a:t>Change 24-81 </a:t>
            </a:r>
            <a:r>
              <a:rPr lang="en-US" b="1" dirty="0"/>
              <a:t>Clarifies preschool poverty level reporting</a:t>
            </a:r>
          </a:p>
          <a:p>
            <a:r>
              <a:rPr lang="en-US" b="1" dirty="0" smtClean="0"/>
              <a:t>		</a:t>
            </a:r>
            <a:r>
              <a:rPr lang="en-US" b="1" dirty="0" smtClean="0">
                <a:solidFill>
                  <a:srgbClr val="66CCFF"/>
                </a:solidFill>
              </a:rPr>
              <a:t>	</a:t>
            </a:r>
            <a:r>
              <a:rPr lang="en-US" dirty="0"/>
              <a:t> This change clarifies the preschool poverty level reporting guidance.</a:t>
            </a:r>
            <a:br>
              <a:rPr lang="en-US" dirty="0"/>
            </a:br>
            <a:r>
              <a:rPr lang="en-US" dirty="0"/>
              <a:t> </a:t>
            </a:r>
            <a:r>
              <a:rPr lang="en-US" b="1" dirty="0" smtClean="0">
                <a:solidFill>
                  <a:srgbClr val="66CCFF"/>
                </a:solidFill>
              </a:rPr>
              <a:t>	</a:t>
            </a:r>
            <a:r>
              <a:rPr lang="en-US" b="1" dirty="0">
                <a:solidFill>
                  <a:srgbClr val="66CCFF"/>
                </a:solidFill>
              </a:rPr>
              <a:t>		This element is used for Early Childhood Education (ECE) Grant funded students. Family </a:t>
            </a:r>
            <a:r>
              <a:rPr lang="en-US" b="1" dirty="0" smtClean="0">
                <a:solidFill>
                  <a:srgbClr val="66CCFF"/>
                </a:solidFill>
              </a:rPr>
              <a:t>				income only </a:t>
            </a:r>
            <a:r>
              <a:rPr lang="en-US" b="1" dirty="0">
                <a:solidFill>
                  <a:srgbClr val="66CCFF"/>
                </a:solidFill>
              </a:rPr>
              <a:t>needs to be identified for this element if the preschool student is ECE funded, with </a:t>
            </a:r>
            <a:r>
              <a:rPr lang="en-US" b="1" dirty="0" smtClean="0">
                <a:solidFill>
                  <a:srgbClr val="66CCFF"/>
                </a:solidFill>
              </a:rPr>
              <a:t>			the </a:t>
            </a:r>
            <a:r>
              <a:rPr lang="en-US" b="1" dirty="0">
                <a:solidFill>
                  <a:srgbClr val="66CCFF"/>
                </a:solidFill>
              </a:rPr>
              <a:t>few </a:t>
            </a:r>
            <a:r>
              <a:rPr lang="en-US" b="1" dirty="0" smtClean="0">
                <a:solidFill>
                  <a:srgbClr val="66CCFF"/>
                </a:solidFill>
              </a:rPr>
              <a:t>exceptions defined </a:t>
            </a:r>
            <a:r>
              <a:rPr lang="en-US" b="1" dirty="0">
                <a:solidFill>
                  <a:srgbClr val="66CCFF"/>
                </a:solidFill>
              </a:rPr>
              <a:t>in the ECE Grantee Manual. For information on determining family </a:t>
            </a:r>
            <a:r>
              <a:rPr lang="en-US" b="1" dirty="0" smtClean="0">
                <a:solidFill>
                  <a:srgbClr val="66CCFF"/>
                </a:solidFill>
              </a:rPr>
              <a:t>			income</a:t>
            </a:r>
            <a:r>
              <a:rPr lang="en-US" b="1" dirty="0">
                <a:solidFill>
                  <a:srgbClr val="66CCFF"/>
                </a:solidFill>
              </a:rPr>
              <a:t>, refer to the </a:t>
            </a:r>
            <a:r>
              <a:rPr lang="en-US" b="1" dirty="0" smtClean="0">
                <a:solidFill>
                  <a:srgbClr val="66CCFF"/>
                </a:solidFill>
              </a:rPr>
              <a:t>ECE Grantee </a:t>
            </a:r>
            <a:r>
              <a:rPr lang="en-US" b="1" dirty="0">
                <a:solidFill>
                  <a:srgbClr val="66CCFF"/>
                </a:solidFill>
              </a:rPr>
              <a:t>Manual (search for “ECE Grantee Manual” on the </a:t>
            </a:r>
            <a:r>
              <a:rPr lang="en-US" b="1" dirty="0" smtClean="0">
                <a:solidFill>
                  <a:srgbClr val="66CCFF"/>
                </a:solidFill>
              </a:rPr>
              <a:t>					Department’s </a:t>
            </a:r>
            <a:r>
              <a:rPr lang="en-US" b="1" dirty="0">
                <a:solidFill>
                  <a:srgbClr val="66CCFF"/>
                </a:solidFill>
              </a:rPr>
              <a:t>website). If the preschool </a:t>
            </a:r>
            <a:r>
              <a:rPr lang="en-US" b="1" dirty="0" smtClean="0">
                <a:solidFill>
                  <a:srgbClr val="66CCFF"/>
                </a:solidFill>
              </a:rPr>
              <a:t>student is </a:t>
            </a:r>
            <a:r>
              <a:rPr lang="en-US" b="1" dirty="0">
                <a:solidFill>
                  <a:srgbClr val="66CCFF"/>
                </a:solidFill>
              </a:rPr>
              <a:t>not ECE funded, option P can be reported.	</a:t>
            </a:r>
            <a:endParaRPr lang="en-US" b="1" dirty="0" smtClean="0">
              <a:solidFill>
                <a:srgbClr val="66CCFF"/>
              </a:solidFill>
            </a:endParaRPr>
          </a:p>
          <a:p>
            <a:endParaRPr lang="en-US" b="1" dirty="0">
              <a:solidFill>
                <a:srgbClr val="66CCFF"/>
              </a:solidFill>
            </a:endParaRPr>
          </a:p>
          <a:p>
            <a:r>
              <a:rPr lang="en-US" b="1" dirty="0" smtClean="0">
                <a:solidFill>
                  <a:srgbClr val="66CCFF"/>
                </a:solidFill>
              </a:rPr>
              <a:t>			</a:t>
            </a:r>
            <a:r>
              <a:rPr lang="en-US" dirty="0"/>
              <a:t> </a:t>
            </a:r>
            <a:r>
              <a:rPr lang="en-US" dirty="0">
                <a:solidFill>
                  <a:srgbClr val="66CCFF"/>
                </a:solidFill>
              </a:rPr>
              <a:t>A preschool student whose family is experiencing homelessness as defined by the </a:t>
            </a:r>
            <a:r>
              <a:rPr lang="en-US" dirty="0" smtClean="0">
                <a:solidFill>
                  <a:srgbClr val="66CCFF"/>
                </a:solidFill>
              </a:rPr>
              <a:t>McKinney Vento </a:t>
            </a:r>
            <a:r>
              <a:rPr lang="en-US" dirty="0">
                <a:solidFill>
                  <a:srgbClr val="66CCFF"/>
                </a:solidFill>
              </a:rPr>
              <a:t>Act </a:t>
            </a:r>
            <a:r>
              <a:rPr lang="en-US" dirty="0" smtClean="0">
                <a:solidFill>
                  <a:srgbClr val="66CCFF"/>
                </a:solidFill>
              </a:rPr>
              <a:t>			and </a:t>
            </a:r>
            <a:r>
              <a:rPr lang="en-US" dirty="0">
                <a:solidFill>
                  <a:srgbClr val="66CCFF"/>
                </a:solidFill>
              </a:rPr>
              <a:t>has that status reported on the Homeless Status Element (FD150). </a:t>
            </a:r>
            <a:endParaRPr lang="en-US" dirty="0" smtClean="0">
              <a:solidFill>
                <a:srgbClr val="66CCFF"/>
              </a:solidFill>
            </a:endParaRPr>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54			4</a:t>
            </a:r>
            <a:endParaRPr lang="en-US" dirty="0">
              <a:solidFill>
                <a:schemeClr val="bg1"/>
              </a:solidFill>
            </a:endParaRPr>
          </a:p>
        </p:txBody>
      </p:sp>
    </p:spTree>
    <p:extLst>
      <p:ext uri="{BB962C8B-B14F-4D97-AF65-F5344CB8AC3E}">
        <p14:creationId xmlns:p14="http://schemas.microsoft.com/office/powerpoint/2010/main" val="37444872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905608" y="1997839"/>
            <a:ext cx="10946423" cy="3970318"/>
          </a:xfrm>
          <a:prstGeom prst="rect">
            <a:avLst/>
          </a:prstGeom>
          <a:noFill/>
        </p:spPr>
        <p:txBody>
          <a:bodyPr wrap="square" rtlCol="0">
            <a:spAutoFit/>
          </a:bodyPr>
          <a:lstStyle/>
          <a:p>
            <a:r>
              <a:rPr lang="en-US" b="1" dirty="0" smtClean="0">
                <a:solidFill>
                  <a:srgbClr val="FF0000"/>
                </a:solidFill>
              </a:rPr>
              <a:t>Change 24-82 </a:t>
            </a:r>
            <a:r>
              <a:rPr lang="en-US" b="1" dirty="0"/>
              <a:t>Updates withdrawal reporting </a:t>
            </a:r>
            <a:r>
              <a:rPr lang="en-US" b="1" dirty="0" smtClean="0"/>
              <a:t>guidance</a:t>
            </a:r>
          </a:p>
          <a:p>
            <a:r>
              <a:rPr lang="en-US" b="1" dirty="0"/>
              <a:t>	</a:t>
            </a:r>
            <a:r>
              <a:rPr lang="en-US" b="1" dirty="0" smtClean="0"/>
              <a:t>	</a:t>
            </a:r>
            <a:r>
              <a:rPr lang="en-US" dirty="0"/>
              <a:t> This change updates the reporting guidance for student withdrawals. This includes a new element to report </a:t>
            </a:r>
            <a:r>
              <a:rPr lang="en-US" dirty="0" smtClean="0"/>
              <a:t>			  updated </a:t>
            </a:r>
            <a:r>
              <a:rPr lang="en-US" dirty="0"/>
              <a:t>status information discovered later in the school year</a:t>
            </a:r>
            <a:r>
              <a:rPr lang="en-US" dirty="0" smtClean="0"/>
              <a:t>.</a:t>
            </a:r>
          </a:p>
          <a:p>
            <a:r>
              <a:rPr lang="en-US" b="1" dirty="0"/>
              <a:t>	</a:t>
            </a:r>
            <a:r>
              <a:rPr lang="en-US" b="1" dirty="0" smtClean="0"/>
              <a:t>	General Guidelines</a:t>
            </a:r>
          </a:p>
          <a:p>
            <a:r>
              <a:rPr lang="en-US" b="1" dirty="0"/>
              <a:t>	</a:t>
            </a:r>
            <a:r>
              <a:rPr lang="en-US" b="1" dirty="0" smtClean="0"/>
              <a:t>		</a:t>
            </a:r>
            <a:r>
              <a:rPr lang="en-US" dirty="0">
                <a:solidFill>
                  <a:srgbClr val="66CCFF"/>
                </a:solidFill>
              </a:rPr>
              <a:t> If the incorrect reason is reported due to a data entry error, then the district should correct their </a:t>
            </a:r>
            <a:r>
              <a:rPr lang="en-US" dirty="0" smtClean="0">
                <a:solidFill>
                  <a:srgbClr val="66CCFF"/>
                </a:solidFill>
              </a:rPr>
              <a:t>					reporting</a:t>
            </a:r>
            <a:r>
              <a:rPr lang="en-US" dirty="0">
                <a:solidFill>
                  <a:srgbClr val="66CCFF"/>
                </a:solidFill>
              </a:rPr>
              <a:t>. If the withdrawal reason is incorrect due to a change in situation, then the timing will </a:t>
            </a:r>
            <a:r>
              <a:rPr lang="en-US" dirty="0" smtClean="0">
                <a:solidFill>
                  <a:srgbClr val="66CCFF"/>
                </a:solidFill>
              </a:rPr>
              <a:t>					determine </a:t>
            </a:r>
            <a:r>
              <a:rPr lang="en-US" dirty="0">
                <a:solidFill>
                  <a:srgbClr val="66CCFF"/>
                </a:solidFill>
              </a:rPr>
              <a:t>the district’s reporting. Take, for example, a student reported as moved, not known to be </a:t>
            </a:r>
            <a:r>
              <a:rPr lang="en-US" dirty="0" smtClean="0">
                <a:solidFill>
                  <a:srgbClr val="66CCFF"/>
                </a:solidFill>
              </a:rPr>
              <a:t>				continuing </a:t>
            </a:r>
            <a:r>
              <a:rPr lang="en-US" dirty="0">
                <a:solidFill>
                  <a:srgbClr val="66CCFF"/>
                </a:solidFill>
              </a:rPr>
              <a:t>who is later found to have enrolled in a school outside of Ohio. If it is found that the student </a:t>
            </a:r>
            <a:r>
              <a:rPr lang="en-US" dirty="0" smtClean="0">
                <a:solidFill>
                  <a:srgbClr val="66CCFF"/>
                </a:solidFill>
              </a:rPr>
              <a:t>			moved </a:t>
            </a:r>
            <a:r>
              <a:rPr lang="en-US" dirty="0">
                <a:solidFill>
                  <a:srgbClr val="66CCFF"/>
                </a:solidFill>
              </a:rPr>
              <a:t>out of state prior to the documented withdrawal date reported, then the district should update the </a:t>
            </a:r>
            <a:r>
              <a:rPr lang="en-US" dirty="0" smtClean="0">
                <a:solidFill>
                  <a:srgbClr val="66CCFF"/>
                </a:solidFill>
              </a:rPr>
              <a:t>			Withdrawal </a:t>
            </a:r>
            <a:r>
              <a:rPr lang="en-US" dirty="0">
                <a:solidFill>
                  <a:srgbClr val="66CCFF"/>
                </a:solidFill>
              </a:rPr>
              <a:t>Reason and Effective End Date for that student based on the new information. If it is found </a:t>
            </a:r>
            <a:r>
              <a:rPr lang="en-US" dirty="0" smtClean="0">
                <a:solidFill>
                  <a:srgbClr val="66CCFF"/>
                </a:solidFill>
              </a:rPr>
              <a:t>			that </a:t>
            </a:r>
            <a:r>
              <a:rPr lang="en-US" dirty="0">
                <a:solidFill>
                  <a:srgbClr val="66CCFF"/>
                </a:solidFill>
              </a:rPr>
              <a:t>the </a:t>
            </a:r>
            <a:r>
              <a:rPr lang="en-US" b="1" dirty="0">
                <a:solidFill>
                  <a:srgbClr val="66CCFF"/>
                </a:solidFill>
              </a:rPr>
              <a:t>student moved out of state after the documented withdrawal date reported, then the </a:t>
            </a:r>
            <a:r>
              <a:rPr lang="en-US" b="1" dirty="0" smtClean="0">
                <a:solidFill>
                  <a:srgbClr val="66CCFF"/>
                </a:solidFill>
              </a:rPr>
              <a:t>				district should </a:t>
            </a:r>
            <a:r>
              <a:rPr lang="en-US" b="1" dirty="0">
                <a:solidFill>
                  <a:srgbClr val="66CCFF"/>
                </a:solidFill>
              </a:rPr>
              <a:t>not update the withdrawal information. In this situation, the district should report </a:t>
            </a:r>
            <a:r>
              <a:rPr lang="en-US" b="1" dirty="0" smtClean="0">
                <a:solidFill>
                  <a:srgbClr val="66CCFF"/>
                </a:solidFill>
              </a:rPr>
              <a:t>			the </a:t>
            </a:r>
            <a:r>
              <a:rPr lang="en-US" b="1" dirty="0">
                <a:solidFill>
                  <a:srgbClr val="66CCFF"/>
                </a:solidFill>
              </a:rPr>
              <a:t>Updated </a:t>
            </a:r>
            <a:r>
              <a:rPr lang="en-US" b="1" dirty="0" smtClean="0">
                <a:solidFill>
                  <a:srgbClr val="66CCFF"/>
                </a:solidFill>
              </a:rPr>
              <a:t>Exit </a:t>
            </a:r>
            <a:r>
              <a:rPr lang="en-US" b="1" dirty="0">
                <a:solidFill>
                  <a:srgbClr val="66CCFF"/>
                </a:solidFill>
              </a:rPr>
              <a:t>Status to reflect the student’s move out of state. </a:t>
            </a:r>
          </a:p>
          <a:p>
            <a:endParaRPr lang="en-US" dirty="0" smtClean="0">
              <a:solidFill>
                <a:srgbClr val="66CCFF"/>
              </a:solidFill>
            </a:endParaRPr>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55			4</a:t>
            </a:r>
            <a:endParaRPr lang="en-US" dirty="0">
              <a:solidFill>
                <a:schemeClr val="bg1"/>
              </a:solidFill>
            </a:endParaRPr>
          </a:p>
        </p:txBody>
      </p:sp>
    </p:spTree>
    <p:extLst>
      <p:ext uri="{BB962C8B-B14F-4D97-AF65-F5344CB8AC3E}">
        <p14:creationId xmlns:p14="http://schemas.microsoft.com/office/powerpoint/2010/main" val="32295247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905608" y="1997839"/>
            <a:ext cx="10946423" cy="2862322"/>
          </a:xfrm>
          <a:prstGeom prst="rect">
            <a:avLst/>
          </a:prstGeom>
          <a:noFill/>
        </p:spPr>
        <p:txBody>
          <a:bodyPr wrap="square" rtlCol="0">
            <a:spAutoFit/>
          </a:bodyPr>
          <a:lstStyle/>
          <a:p>
            <a:r>
              <a:rPr lang="en-US" b="1" dirty="0" smtClean="0">
                <a:solidFill>
                  <a:srgbClr val="FF0000"/>
                </a:solidFill>
              </a:rPr>
              <a:t>Change 24-82 </a:t>
            </a:r>
            <a:r>
              <a:rPr lang="en-US" b="1" dirty="0"/>
              <a:t>Updates withdrawal reporting </a:t>
            </a:r>
            <a:r>
              <a:rPr lang="en-US" b="1" dirty="0" smtClean="0"/>
              <a:t>guidance -Continued</a:t>
            </a:r>
          </a:p>
          <a:p>
            <a:r>
              <a:rPr lang="en-US" b="1" dirty="0"/>
              <a:t>	</a:t>
            </a:r>
            <a:r>
              <a:rPr lang="en-US" b="1" dirty="0" smtClean="0"/>
              <a:t>		</a:t>
            </a:r>
            <a:r>
              <a:rPr lang="en-US" dirty="0"/>
              <a:t> </a:t>
            </a:r>
            <a:r>
              <a:rPr lang="en-US" b="1" dirty="0"/>
              <a:t>Question 13</a:t>
            </a:r>
            <a:r>
              <a:rPr lang="en-US" dirty="0"/>
              <a:t>. District A reported a student with a withdrawal code of </a:t>
            </a:r>
            <a:r>
              <a:rPr lang="en-US" dirty="0" smtClean="0"/>
              <a:t>48—Expelled 74–Moved</a:t>
            </a:r>
            <a:r>
              <a:rPr lang="en-US" dirty="0"/>
              <a:t>, Not </a:t>
            </a:r>
            <a:r>
              <a:rPr lang="en-US" dirty="0" smtClean="0"/>
              <a:t>				Known </a:t>
            </a:r>
            <a:r>
              <a:rPr lang="en-US" dirty="0"/>
              <a:t>to be Continuing. </a:t>
            </a:r>
            <a:r>
              <a:rPr lang="en-US" dirty="0" smtClean="0"/>
              <a:t>Later </a:t>
            </a:r>
            <a:r>
              <a:rPr lang="en-US" dirty="0"/>
              <a:t>in the year, the student moved out of state. District A received a note </a:t>
            </a:r>
            <a:r>
              <a:rPr lang="en-US" dirty="0" smtClean="0"/>
              <a:t>				from </a:t>
            </a:r>
            <a:r>
              <a:rPr lang="en-US" dirty="0"/>
              <a:t>the parents and a records request from an out of state school. Can District A now change this </a:t>
            </a:r>
            <a:r>
              <a:rPr lang="en-US" dirty="0" smtClean="0"/>
              <a:t>				</a:t>
            </a:r>
            <a:r>
              <a:rPr lang="en-US" dirty="0"/>
              <a:t>s</a:t>
            </a:r>
            <a:r>
              <a:rPr lang="en-US" dirty="0" smtClean="0"/>
              <a:t>tudent’s </a:t>
            </a:r>
            <a:r>
              <a:rPr lang="en-US" dirty="0"/>
              <a:t>withdrawal code to 40—Transferred to Another School District Outside of Ohio</a:t>
            </a:r>
            <a:r>
              <a:rPr lang="en-US" dirty="0" smtClean="0"/>
              <a:t>? .</a:t>
            </a:r>
          </a:p>
          <a:p>
            <a:r>
              <a:rPr lang="en-US" dirty="0">
                <a:solidFill>
                  <a:srgbClr val="66CCFF"/>
                </a:solidFill>
              </a:rPr>
              <a:t>	</a:t>
            </a:r>
            <a:r>
              <a:rPr lang="en-US" dirty="0" smtClean="0">
                <a:solidFill>
                  <a:srgbClr val="66CCFF"/>
                </a:solidFill>
              </a:rPr>
              <a:t>		It </a:t>
            </a:r>
            <a:r>
              <a:rPr lang="en-US" dirty="0">
                <a:solidFill>
                  <a:srgbClr val="66CCFF"/>
                </a:solidFill>
              </a:rPr>
              <a:t>depends on t</a:t>
            </a:r>
            <a:r>
              <a:rPr lang="en-US" dirty="0" smtClean="0">
                <a:solidFill>
                  <a:srgbClr val="66CCFF"/>
                </a:solidFill>
              </a:rPr>
              <a:t>he </a:t>
            </a:r>
            <a:r>
              <a:rPr lang="en-US" dirty="0">
                <a:solidFill>
                  <a:srgbClr val="66CCFF"/>
                </a:solidFill>
              </a:rPr>
              <a:t>timing of the student’s move out of state. If the student moved out of state prior to </a:t>
            </a:r>
            <a:r>
              <a:rPr lang="en-US" dirty="0" smtClean="0">
                <a:solidFill>
                  <a:srgbClr val="66CCFF"/>
                </a:solidFill>
              </a:rPr>
              <a:t>			the </a:t>
            </a:r>
            <a:r>
              <a:rPr lang="en-US" dirty="0">
                <a:solidFill>
                  <a:srgbClr val="66CCFF"/>
                </a:solidFill>
              </a:rPr>
              <a:t>reported </a:t>
            </a:r>
            <a:r>
              <a:rPr lang="en-US" dirty="0" smtClean="0">
                <a:solidFill>
                  <a:srgbClr val="66CCFF"/>
                </a:solidFill>
              </a:rPr>
              <a:t>withdrawal </a:t>
            </a:r>
            <a:r>
              <a:rPr lang="en-US" dirty="0">
                <a:solidFill>
                  <a:srgbClr val="66CCFF"/>
                </a:solidFill>
              </a:rPr>
              <a:t>date, then the district should update the withdrawal information reported. If the </a:t>
            </a:r>
            <a:r>
              <a:rPr lang="en-US" dirty="0" smtClean="0">
                <a:solidFill>
                  <a:srgbClr val="66CCFF"/>
                </a:solidFill>
              </a:rPr>
              <a:t>			student moved </a:t>
            </a:r>
            <a:r>
              <a:rPr lang="en-US" dirty="0">
                <a:solidFill>
                  <a:srgbClr val="66CCFF"/>
                </a:solidFill>
              </a:rPr>
              <a:t>out of state after the reported withdrawal date, then the district should not update the </a:t>
            </a:r>
            <a:r>
              <a:rPr lang="en-US" dirty="0" smtClean="0">
                <a:solidFill>
                  <a:srgbClr val="66CCFF"/>
                </a:solidFill>
              </a:rPr>
              <a:t>				reported withdrawal </a:t>
            </a:r>
            <a:r>
              <a:rPr lang="en-US" dirty="0">
                <a:solidFill>
                  <a:srgbClr val="66CCFF"/>
                </a:solidFill>
              </a:rPr>
              <a:t>information. In this case, the district should report the Updated Exit Status to reflect </a:t>
            </a:r>
            <a:r>
              <a:rPr lang="en-US" dirty="0" smtClean="0">
                <a:solidFill>
                  <a:srgbClr val="66CCFF"/>
                </a:solidFill>
              </a:rPr>
              <a:t>			the student’s </a:t>
            </a:r>
            <a:r>
              <a:rPr lang="en-US" dirty="0">
                <a:solidFill>
                  <a:srgbClr val="66CCFF"/>
                </a:solidFill>
              </a:rPr>
              <a:t>move out of state. </a:t>
            </a:r>
            <a:endParaRPr lang="en-US" dirty="0" smtClean="0">
              <a:solidFill>
                <a:srgbClr val="66CCFF"/>
              </a:solidFill>
            </a:endParaRPr>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56			4</a:t>
            </a:r>
            <a:endParaRPr lang="en-US" dirty="0">
              <a:solidFill>
                <a:schemeClr val="bg1"/>
              </a:solidFill>
            </a:endParaRPr>
          </a:p>
        </p:txBody>
      </p:sp>
    </p:spTree>
    <p:extLst>
      <p:ext uri="{BB962C8B-B14F-4D97-AF65-F5344CB8AC3E}">
        <p14:creationId xmlns:p14="http://schemas.microsoft.com/office/powerpoint/2010/main" val="19205006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905608" y="1997839"/>
            <a:ext cx="10946423" cy="646331"/>
          </a:xfrm>
          <a:prstGeom prst="rect">
            <a:avLst/>
          </a:prstGeom>
          <a:noFill/>
        </p:spPr>
        <p:txBody>
          <a:bodyPr wrap="square" rtlCol="0">
            <a:spAutoFit/>
          </a:bodyPr>
          <a:lstStyle/>
          <a:p>
            <a:r>
              <a:rPr lang="en-US" b="1" dirty="0" smtClean="0">
                <a:solidFill>
                  <a:srgbClr val="FF0000"/>
                </a:solidFill>
              </a:rPr>
              <a:t>Change 24-82 </a:t>
            </a:r>
            <a:r>
              <a:rPr lang="en-US" b="1" dirty="0"/>
              <a:t>Updates withdrawal reporting </a:t>
            </a:r>
            <a:r>
              <a:rPr lang="en-US" b="1" dirty="0" smtClean="0"/>
              <a:t>guidance -Continued</a:t>
            </a:r>
          </a:p>
          <a:p>
            <a:r>
              <a:rPr lang="en-US" b="1" dirty="0"/>
              <a:t>	</a:t>
            </a:r>
            <a:r>
              <a:rPr lang="en-US" b="1" dirty="0" smtClean="0"/>
              <a:t>		</a:t>
            </a:r>
            <a:endParaRPr lang="en-US" dirty="0" smtClean="0">
              <a:solidFill>
                <a:srgbClr val="66CCFF"/>
              </a:solidFill>
            </a:endParaRPr>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57			4</a:t>
            </a:r>
            <a:endParaRPr lang="en-US" dirty="0">
              <a:solidFill>
                <a:schemeClr val="bg1"/>
              </a:solidFill>
            </a:endParaRPr>
          </a:p>
        </p:txBody>
      </p:sp>
      <p:pic>
        <p:nvPicPr>
          <p:cNvPr id="5" name="Picture 4"/>
          <p:cNvPicPr>
            <a:picLocks noChangeAspect="1"/>
          </p:cNvPicPr>
          <p:nvPr/>
        </p:nvPicPr>
        <p:blipFill>
          <a:blip r:embed="rId3"/>
          <a:stretch>
            <a:fillRect/>
          </a:stretch>
        </p:blipFill>
        <p:spPr>
          <a:xfrm>
            <a:off x="3191608" y="2371373"/>
            <a:ext cx="5919141" cy="4381852"/>
          </a:xfrm>
          <a:prstGeom prst="rect">
            <a:avLst/>
          </a:prstGeom>
        </p:spPr>
      </p:pic>
    </p:spTree>
    <p:extLst>
      <p:ext uri="{BB962C8B-B14F-4D97-AF65-F5344CB8AC3E}">
        <p14:creationId xmlns:p14="http://schemas.microsoft.com/office/powerpoint/2010/main" val="33325271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905608" y="1997839"/>
            <a:ext cx="10946423" cy="1754326"/>
          </a:xfrm>
          <a:prstGeom prst="rect">
            <a:avLst/>
          </a:prstGeom>
          <a:noFill/>
        </p:spPr>
        <p:txBody>
          <a:bodyPr wrap="square" rtlCol="0">
            <a:spAutoFit/>
          </a:bodyPr>
          <a:lstStyle/>
          <a:p>
            <a:r>
              <a:rPr lang="en-US" b="1" dirty="0" smtClean="0">
                <a:solidFill>
                  <a:srgbClr val="FF0000"/>
                </a:solidFill>
              </a:rPr>
              <a:t>Change 24-87 </a:t>
            </a:r>
            <a:r>
              <a:rPr lang="en-US" b="1" dirty="0"/>
              <a:t>Update Immigrant Status reporting instructions</a:t>
            </a:r>
          </a:p>
          <a:p>
            <a:r>
              <a:rPr lang="en-US" b="1" dirty="0"/>
              <a:t>	</a:t>
            </a:r>
            <a:r>
              <a:rPr lang="en-US" b="1" dirty="0" smtClean="0"/>
              <a:t>		</a:t>
            </a:r>
            <a:r>
              <a:rPr lang="en-US" dirty="0"/>
              <a:t> This change updates the reporting instructions for Immigrant Status regarding foreign exchange and </a:t>
            </a:r>
            <a:r>
              <a:rPr lang="en-US" dirty="0" smtClean="0"/>
              <a:t>				  international </a:t>
            </a:r>
            <a:r>
              <a:rPr lang="en-US" dirty="0"/>
              <a:t>students</a:t>
            </a:r>
            <a:r>
              <a:rPr lang="en-US" dirty="0" smtClean="0"/>
              <a:t>.</a:t>
            </a:r>
          </a:p>
          <a:p>
            <a:r>
              <a:rPr lang="en-US" dirty="0"/>
              <a:t>			</a:t>
            </a:r>
            <a:r>
              <a:rPr lang="en-US" dirty="0" smtClean="0"/>
              <a:t>	</a:t>
            </a:r>
            <a:r>
              <a:rPr lang="en-US" dirty="0" smtClean="0">
                <a:solidFill>
                  <a:srgbClr val="66CCFF"/>
                </a:solidFill>
              </a:rPr>
              <a:t>Foreign </a:t>
            </a:r>
            <a:r>
              <a:rPr lang="en-US" dirty="0">
                <a:solidFill>
                  <a:srgbClr val="66CCFF"/>
                </a:solidFill>
              </a:rPr>
              <a:t>exchange and international students who meet the definition of immigrant children and </a:t>
            </a:r>
            <a:r>
              <a:rPr lang="en-US" dirty="0" smtClean="0">
                <a:solidFill>
                  <a:srgbClr val="66CCFF"/>
                </a:solidFill>
              </a:rPr>
              <a:t>					youth </a:t>
            </a:r>
            <a:r>
              <a:rPr lang="en-US" dirty="0">
                <a:solidFill>
                  <a:srgbClr val="66CCFF"/>
                </a:solidFill>
              </a:rPr>
              <a:t>under the ESEA can be counted as immigrant youth for purposes of Title III. </a:t>
            </a:r>
            <a:br>
              <a:rPr lang="en-US" dirty="0">
                <a:solidFill>
                  <a:srgbClr val="66CCFF"/>
                </a:solidFill>
              </a:rPr>
            </a:br>
            <a:r>
              <a:rPr lang="en-US" dirty="0"/>
              <a:t> </a:t>
            </a:r>
            <a:endParaRPr lang="en-US" dirty="0" smtClean="0">
              <a:solidFill>
                <a:srgbClr val="66CCFF"/>
              </a:solidFill>
            </a:endParaRPr>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58			4</a:t>
            </a:r>
            <a:endParaRPr lang="en-US" dirty="0">
              <a:solidFill>
                <a:schemeClr val="bg1"/>
              </a:solidFill>
            </a:endParaRPr>
          </a:p>
        </p:txBody>
      </p:sp>
    </p:spTree>
    <p:extLst>
      <p:ext uri="{BB962C8B-B14F-4D97-AF65-F5344CB8AC3E}">
        <p14:creationId xmlns:p14="http://schemas.microsoft.com/office/powerpoint/2010/main" val="884422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Manifest Checks</a:t>
            </a:r>
            <a:endParaRPr lang="en-US" sz="4000" dirty="0"/>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59			4</a:t>
            </a:r>
            <a:endParaRPr lang="en-US" dirty="0">
              <a:solidFill>
                <a:schemeClr val="bg1"/>
              </a:solidFill>
            </a:endParaRPr>
          </a:p>
        </p:txBody>
      </p:sp>
      <p:sp>
        <p:nvSpPr>
          <p:cNvPr id="7" name="TextBox 6"/>
          <p:cNvSpPr txBox="1"/>
          <p:nvPr/>
        </p:nvSpPr>
        <p:spPr>
          <a:xfrm>
            <a:off x="1754523" y="1917283"/>
            <a:ext cx="7825154" cy="369332"/>
          </a:xfrm>
          <a:prstGeom prst="rect">
            <a:avLst/>
          </a:prstGeom>
          <a:noFill/>
        </p:spPr>
        <p:txBody>
          <a:bodyPr wrap="square" rtlCol="0">
            <a:spAutoFit/>
          </a:bodyPr>
          <a:lstStyle/>
          <a:p>
            <a:pPr algn="ctr"/>
            <a:r>
              <a:rPr lang="en-US" b="1" dirty="0" smtClean="0"/>
              <a:t>Applies to </a:t>
            </a:r>
            <a:r>
              <a:rPr lang="en-US" b="1" dirty="0"/>
              <a:t>all Manifests</a:t>
            </a:r>
          </a:p>
        </p:txBody>
      </p:sp>
      <p:sp>
        <p:nvSpPr>
          <p:cNvPr id="8" name="TextBox 7"/>
          <p:cNvSpPr txBox="1"/>
          <p:nvPr/>
        </p:nvSpPr>
        <p:spPr>
          <a:xfrm>
            <a:off x="1336431" y="2296022"/>
            <a:ext cx="9307115" cy="4862870"/>
          </a:xfrm>
          <a:prstGeom prst="rect">
            <a:avLst/>
          </a:prstGeom>
          <a:noFill/>
        </p:spPr>
        <p:txBody>
          <a:bodyPr wrap="square" rtlCol="0">
            <a:spAutoFit/>
          </a:bodyPr>
          <a:lstStyle/>
          <a:p>
            <a:r>
              <a:rPr lang="en-US" b="1" dirty="0" smtClean="0"/>
              <a:t>Level 1 validations</a:t>
            </a:r>
          </a:p>
          <a:p>
            <a:r>
              <a:rPr lang="en-US" dirty="0"/>
              <a:t>	</a:t>
            </a:r>
            <a:r>
              <a:rPr lang="en-US" sz="1600" dirty="0" smtClean="0"/>
              <a:t>Always check the Level 1 validations before checking the preview reports.  The level </a:t>
            </a:r>
          </a:p>
          <a:p>
            <a:r>
              <a:rPr lang="en-US" sz="1600" dirty="0"/>
              <a:t>	</a:t>
            </a:r>
            <a:r>
              <a:rPr lang="en-US" sz="1600" dirty="0" smtClean="0"/>
              <a:t>1 validations will tell you why you have invalid or fatal records in the previews.</a:t>
            </a:r>
          </a:p>
          <a:p>
            <a:r>
              <a:rPr lang="en-US" sz="1600" dirty="0"/>
              <a:t>	</a:t>
            </a:r>
            <a:r>
              <a:rPr lang="en-US" sz="1600" dirty="0" smtClean="0"/>
              <a:t>Level 1 validations are checks that the Manifest runs on your data.</a:t>
            </a:r>
          </a:p>
          <a:p>
            <a:r>
              <a:rPr lang="en-US" sz="1600" dirty="0"/>
              <a:t>	</a:t>
            </a:r>
            <a:r>
              <a:rPr lang="en-US" sz="1600" dirty="0" smtClean="0"/>
              <a:t>In your level 1 validations you have </a:t>
            </a:r>
          </a:p>
          <a:p>
            <a:r>
              <a:rPr lang="en-US" sz="1600" dirty="0"/>
              <a:t>	</a:t>
            </a:r>
            <a:r>
              <a:rPr lang="en-US" sz="1600" dirty="0" smtClean="0"/>
              <a:t>Fatal- Record will not go to ODE- Will cause invalid records either Fatal or Dependent </a:t>
            </a:r>
          </a:p>
          <a:p>
            <a:r>
              <a:rPr lang="en-US" sz="1600" dirty="0"/>
              <a:t>	</a:t>
            </a:r>
            <a:r>
              <a:rPr lang="en-US" sz="1600" dirty="0" smtClean="0"/>
              <a:t>Critical- Something is wrong with the data but ODE will accept the record</a:t>
            </a:r>
          </a:p>
          <a:p>
            <a:r>
              <a:rPr lang="en-US" sz="1600" dirty="0"/>
              <a:t>	</a:t>
            </a:r>
            <a:r>
              <a:rPr lang="en-US" sz="1600" dirty="0" smtClean="0"/>
              <a:t>Warning-  ODE sees something that could be an issue.  Check it out, if you are reporting correctly, 	you 	can ignore the warning.</a:t>
            </a:r>
          </a:p>
          <a:p>
            <a:r>
              <a:rPr lang="en-US" b="1" dirty="0" smtClean="0"/>
              <a:t>Level 2 Validations- </a:t>
            </a:r>
            <a:r>
              <a:rPr lang="en-US" dirty="0" smtClean="0"/>
              <a:t>Post processing checks.</a:t>
            </a:r>
          </a:p>
          <a:p>
            <a:r>
              <a:rPr lang="en-US" dirty="0"/>
              <a:t>	</a:t>
            </a:r>
            <a:r>
              <a:rPr lang="en-US" sz="1600" dirty="0" smtClean="0"/>
              <a:t>ODE processes the data, then runs checks cross districts to see if there are issues.</a:t>
            </a:r>
          </a:p>
          <a:p>
            <a:r>
              <a:rPr lang="en-US" sz="1600" dirty="0"/>
              <a:t>	</a:t>
            </a:r>
            <a:r>
              <a:rPr lang="en-US" sz="1600" dirty="0" smtClean="0"/>
              <a:t>Could be reports that ODE is pushing out to you.</a:t>
            </a:r>
          </a:p>
          <a:p>
            <a:r>
              <a:rPr lang="en-US" sz="1600" dirty="0"/>
              <a:t>	</a:t>
            </a:r>
            <a:r>
              <a:rPr lang="en-US" sz="1600" dirty="0" smtClean="0"/>
              <a:t>Your level 2 reports will also have </a:t>
            </a:r>
          </a:p>
          <a:p>
            <a:r>
              <a:rPr lang="en-US" sz="1600" dirty="0" smtClean="0"/>
              <a:t>	Fatal </a:t>
            </a:r>
          </a:p>
          <a:p>
            <a:r>
              <a:rPr lang="en-US" sz="1600" dirty="0"/>
              <a:t>	</a:t>
            </a:r>
            <a:r>
              <a:rPr lang="en-US" sz="1600" dirty="0" smtClean="0"/>
              <a:t>Critical</a:t>
            </a:r>
          </a:p>
          <a:p>
            <a:r>
              <a:rPr lang="en-US" sz="1600" dirty="0"/>
              <a:t>	</a:t>
            </a:r>
            <a:r>
              <a:rPr lang="en-US" sz="1600" dirty="0" smtClean="0"/>
              <a:t>Warning </a:t>
            </a:r>
          </a:p>
          <a:p>
            <a:r>
              <a:rPr lang="en-US" sz="1600" dirty="0"/>
              <a:t>	</a:t>
            </a:r>
            <a:r>
              <a:rPr lang="en-US" sz="1600" dirty="0" smtClean="0"/>
              <a:t>Informational</a:t>
            </a:r>
          </a:p>
          <a:p>
            <a:endParaRPr lang="en-US" dirty="0"/>
          </a:p>
        </p:txBody>
      </p:sp>
    </p:spTree>
    <p:extLst>
      <p:ext uri="{BB962C8B-B14F-4D97-AF65-F5344CB8AC3E}">
        <p14:creationId xmlns:p14="http://schemas.microsoft.com/office/powerpoint/2010/main" val="2243832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1720734" y="2101949"/>
            <a:ext cx="9019310" cy="3416320"/>
          </a:xfrm>
          <a:prstGeom prst="rect">
            <a:avLst/>
          </a:prstGeom>
          <a:noFill/>
        </p:spPr>
        <p:txBody>
          <a:bodyPr wrap="square" rtlCol="0">
            <a:spAutoFit/>
          </a:bodyPr>
          <a:lstStyle/>
          <a:p>
            <a:r>
              <a:rPr lang="en-US" b="1" dirty="0" smtClean="0">
                <a:solidFill>
                  <a:srgbClr val="FF0000"/>
                </a:solidFill>
              </a:rPr>
              <a:t>Change 24-9 </a:t>
            </a:r>
            <a:r>
              <a:rPr lang="en-US" b="1" dirty="0">
                <a:solidFill>
                  <a:srgbClr val="FF0000"/>
                </a:solidFill>
              </a:rPr>
              <a:t>Remove How Received option F</a:t>
            </a:r>
          </a:p>
          <a:p>
            <a:endParaRPr lang="en-US" b="1" dirty="0" smtClean="0">
              <a:solidFill>
                <a:srgbClr val="FF0000"/>
              </a:solidFill>
            </a:endParaRPr>
          </a:p>
          <a:p>
            <a:pPr marL="285750" indent="-285750">
              <a:buFont typeface="Arial" panose="020B0604020202020204" pitchFamily="34" charset="0"/>
              <a:buChar char="•"/>
            </a:pPr>
            <a:r>
              <a:rPr lang="en-US" dirty="0"/>
              <a:t>This change removes How Received option F – Student receiving Career Assessment Services Only. This option is no </a:t>
            </a:r>
            <a:r>
              <a:rPr lang="en-US" dirty="0" smtClean="0"/>
              <a:t>longer</a:t>
            </a:r>
          </a:p>
          <a:p>
            <a:pPr marL="285750" indent="-285750">
              <a:buFont typeface="Arial" panose="020B0604020202020204" pitchFamily="34" charset="0"/>
              <a:buChar char="•"/>
            </a:pPr>
            <a:endParaRPr lang="en-US" dirty="0">
              <a:solidFill>
                <a:srgbClr val="66CCFF"/>
              </a:solidFill>
            </a:endParaRPr>
          </a:p>
          <a:p>
            <a:endParaRPr lang="en-US" dirty="0" smtClean="0"/>
          </a:p>
          <a:p>
            <a:endParaRPr lang="en-US" dirty="0" smtClean="0"/>
          </a:p>
          <a:p>
            <a:pPr marL="285750" indent="-285750">
              <a:buFont typeface="Arial" panose="020B0604020202020204" pitchFamily="34" charset="0"/>
              <a:buChar char="•"/>
            </a:pPr>
            <a:endParaRPr lang="en-US" b="1" dirty="0">
              <a:solidFill>
                <a:srgbClr val="FF0000"/>
              </a:solidFill>
            </a:endParaRPr>
          </a:p>
          <a:p>
            <a:pPr marL="285750" indent="-285750">
              <a:buFont typeface="Arial" panose="020B0604020202020204" pitchFamily="34" charset="0"/>
              <a:buChar char="•"/>
            </a:pPr>
            <a:endParaRPr lang="en-US" b="1" dirty="0" smtClean="0">
              <a:solidFill>
                <a:srgbClr val="FF0000"/>
              </a:solidFill>
            </a:endParaRPr>
          </a:p>
          <a:p>
            <a:pPr marL="285750" indent="-285750">
              <a:buFont typeface="Arial" panose="020B0604020202020204" pitchFamily="34" charset="0"/>
              <a:buChar char="•"/>
            </a:pPr>
            <a:endParaRPr lang="en-US" b="1" dirty="0">
              <a:solidFill>
                <a:srgbClr val="FF0000"/>
              </a:solidFill>
            </a:endParaRPr>
          </a:p>
          <a:p>
            <a:pPr marL="285750" indent="-285750">
              <a:buFont typeface="Arial" panose="020B0604020202020204" pitchFamily="34" charset="0"/>
              <a:buChar char="•"/>
            </a:pPr>
            <a:endParaRPr lang="en-US" b="1" dirty="0" smtClean="0">
              <a:solidFill>
                <a:srgbClr val="FF0000"/>
              </a:solidFill>
            </a:endParaRPr>
          </a:p>
          <a:p>
            <a:pPr marL="285750" indent="-285750">
              <a:buFont typeface="Arial" panose="020B0604020202020204" pitchFamily="34" charset="0"/>
              <a:buChar char="•"/>
            </a:pPr>
            <a:endParaRPr lang="en-US" b="1" dirty="0" smtClean="0">
              <a:solidFill>
                <a:srgbClr val="FF0000"/>
              </a:solidFill>
            </a:endParaRPr>
          </a:p>
        </p:txBody>
      </p:sp>
      <p:sp>
        <p:nvSpPr>
          <p:cNvPr id="5" name="Slide Number Placeholder 4"/>
          <p:cNvSpPr>
            <a:spLocks noGrp="1"/>
          </p:cNvSpPr>
          <p:nvPr>
            <p:ph type="sldNum" sz="quarter" idx="12"/>
          </p:nvPr>
        </p:nvSpPr>
        <p:spPr>
          <a:xfrm>
            <a:off x="675974" y="5518269"/>
            <a:ext cx="313241" cy="365125"/>
          </a:xfrm>
        </p:spPr>
        <p:txBody>
          <a:bodyPr/>
          <a:lstStyle/>
          <a:p>
            <a:r>
              <a:rPr lang="en-US" dirty="0" smtClean="0">
                <a:solidFill>
                  <a:schemeClr val="bg1"/>
                </a:solidFill>
              </a:rPr>
              <a:t>6</a:t>
            </a:r>
            <a:endParaRPr lang="en-US" dirty="0">
              <a:solidFill>
                <a:schemeClr val="bg1"/>
              </a:solidFill>
            </a:endParaRPr>
          </a:p>
        </p:txBody>
      </p:sp>
    </p:spTree>
    <p:extLst>
      <p:ext uri="{BB962C8B-B14F-4D97-AF65-F5344CB8AC3E}">
        <p14:creationId xmlns:p14="http://schemas.microsoft.com/office/powerpoint/2010/main" val="13966907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Manifest Checks</a:t>
            </a:r>
            <a:endParaRPr lang="en-US" sz="4000" dirty="0"/>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60			4</a:t>
            </a:r>
            <a:endParaRPr lang="en-US" dirty="0">
              <a:solidFill>
                <a:schemeClr val="bg1"/>
              </a:solidFill>
            </a:endParaRPr>
          </a:p>
        </p:txBody>
      </p:sp>
      <p:sp>
        <p:nvSpPr>
          <p:cNvPr id="7" name="TextBox 6"/>
          <p:cNvSpPr txBox="1"/>
          <p:nvPr/>
        </p:nvSpPr>
        <p:spPr>
          <a:xfrm>
            <a:off x="1754523" y="1917283"/>
            <a:ext cx="7825154" cy="4524315"/>
          </a:xfrm>
          <a:prstGeom prst="rect">
            <a:avLst/>
          </a:prstGeom>
          <a:noFill/>
        </p:spPr>
        <p:txBody>
          <a:bodyPr wrap="square" rtlCol="0">
            <a:spAutoFit/>
          </a:bodyPr>
          <a:lstStyle/>
          <a:p>
            <a:pPr algn="ctr"/>
            <a:r>
              <a:rPr lang="en-US" b="1" dirty="0" smtClean="0"/>
              <a:t> Preview Reports to make sure you look at- Student Manifest</a:t>
            </a:r>
          </a:p>
          <a:p>
            <a:pPr algn="ctr"/>
            <a:endParaRPr lang="en-US" b="1" dirty="0" smtClean="0"/>
          </a:p>
          <a:p>
            <a:r>
              <a:rPr lang="en-US" dirty="0" smtClean="0"/>
              <a:t>		</a:t>
            </a:r>
            <a:r>
              <a:rPr lang="en-US" dirty="0"/>
              <a:t> </a:t>
            </a:r>
            <a:r>
              <a:rPr lang="en-US" b="1" u="sng" dirty="0" smtClean="0"/>
              <a:t>Counts of DN Records Excluded </a:t>
            </a:r>
            <a:r>
              <a:rPr lang="en-US" dirty="0" smtClean="0"/>
              <a:t>–Records that you have submitted for 		District DN record that ODE does not need for this particular manifest</a:t>
            </a:r>
          </a:p>
          <a:p>
            <a:r>
              <a:rPr lang="en-US" b="1" dirty="0"/>
              <a:t>	</a:t>
            </a:r>
            <a:r>
              <a:rPr lang="en-US" b="1" dirty="0" smtClean="0"/>
              <a:t>	</a:t>
            </a:r>
            <a:r>
              <a:rPr lang="en-US" b="1" u="sng" dirty="0" smtClean="0"/>
              <a:t>Excluded Records </a:t>
            </a:r>
            <a:r>
              <a:rPr lang="en-US" b="1" dirty="0" smtClean="0"/>
              <a:t>– </a:t>
            </a:r>
            <a:r>
              <a:rPr lang="en-US" dirty="0" smtClean="0"/>
              <a:t>Most times these are GE records that belong to PS 		students.  SI sends over all GE records for PS students.  The manifest will 		only look at GE records within the 7/1/xx to 6/30xx time frame.  Since SI 		sends them all for PS, the ones outside those dates will be excluded.</a:t>
            </a:r>
          </a:p>
          <a:p>
            <a:r>
              <a:rPr lang="en-US" b="1" dirty="0"/>
              <a:t>	</a:t>
            </a:r>
            <a:r>
              <a:rPr lang="en-US" b="1" dirty="0" smtClean="0"/>
              <a:t>	The only exception to this is a newly enrolled student.  If they are 		newly enrolled in the current school year, SI will send them over and 		ODE will accept them.</a:t>
            </a:r>
          </a:p>
          <a:p>
            <a:r>
              <a:rPr lang="en-US" b="1" dirty="0"/>
              <a:t>	</a:t>
            </a:r>
            <a:r>
              <a:rPr lang="en-US" b="1" dirty="0" smtClean="0"/>
              <a:t>	</a:t>
            </a:r>
            <a:r>
              <a:rPr lang="en-US" dirty="0" smtClean="0"/>
              <a:t>You could have other records types in the excluded.  If you do you will 			need to investigate why they are not going through</a:t>
            </a:r>
          </a:p>
          <a:p>
            <a:r>
              <a:rPr lang="en-US" b="1" dirty="0"/>
              <a:t>	</a:t>
            </a:r>
            <a:r>
              <a:rPr lang="en-US" b="1" dirty="0" smtClean="0"/>
              <a:t>	</a:t>
            </a:r>
            <a:r>
              <a:rPr lang="en-US" b="1" u="sng" dirty="0" smtClean="0"/>
              <a:t>Missing Report- Organization Attribute DN</a:t>
            </a:r>
          </a:p>
          <a:p>
            <a:r>
              <a:rPr lang="en-US" dirty="0" smtClean="0"/>
              <a:t>		This will be missing building and district records.</a:t>
            </a:r>
          </a:p>
          <a:p>
            <a:r>
              <a:rPr lang="en-US" dirty="0"/>
              <a:t>	</a:t>
            </a:r>
            <a:r>
              <a:rPr lang="en-US" dirty="0" smtClean="0"/>
              <a:t>	</a:t>
            </a:r>
            <a:r>
              <a:rPr lang="en-US" b="1" dirty="0"/>
              <a:t>	</a:t>
            </a:r>
            <a:r>
              <a:rPr lang="en-US" b="1" dirty="0" smtClean="0"/>
              <a:t>	</a:t>
            </a:r>
            <a:endParaRPr lang="en-US" b="1" dirty="0"/>
          </a:p>
        </p:txBody>
      </p:sp>
    </p:spTree>
    <p:extLst>
      <p:ext uri="{BB962C8B-B14F-4D97-AF65-F5344CB8AC3E}">
        <p14:creationId xmlns:p14="http://schemas.microsoft.com/office/powerpoint/2010/main" val="3935123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Manifest Checks</a:t>
            </a:r>
            <a:endParaRPr lang="en-US" sz="4000" dirty="0"/>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61			4</a:t>
            </a:r>
            <a:endParaRPr lang="en-US" dirty="0">
              <a:solidFill>
                <a:schemeClr val="bg1"/>
              </a:solidFill>
            </a:endParaRPr>
          </a:p>
        </p:txBody>
      </p:sp>
      <p:sp>
        <p:nvSpPr>
          <p:cNvPr id="7" name="TextBox 6"/>
          <p:cNvSpPr txBox="1"/>
          <p:nvPr/>
        </p:nvSpPr>
        <p:spPr>
          <a:xfrm>
            <a:off x="1754523" y="1917283"/>
            <a:ext cx="7825154" cy="4247317"/>
          </a:xfrm>
          <a:prstGeom prst="rect">
            <a:avLst/>
          </a:prstGeom>
          <a:noFill/>
        </p:spPr>
        <p:txBody>
          <a:bodyPr wrap="square" rtlCol="0">
            <a:spAutoFit/>
          </a:bodyPr>
          <a:lstStyle/>
          <a:p>
            <a:pPr algn="ctr"/>
            <a:r>
              <a:rPr lang="en-US" b="1" dirty="0" smtClean="0"/>
              <a:t> Preview Reports to make sure you look at- Student Manifest Continued</a:t>
            </a:r>
          </a:p>
          <a:p>
            <a:pPr algn="ctr"/>
            <a:endParaRPr lang="en-US" b="1" dirty="0" smtClean="0"/>
          </a:p>
          <a:p>
            <a:r>
              <a:rPr lang="en-US" dirty="0" smtClean="0"/>
              <a:t>		</a:t>
            </a:r>
            <a:r>
              <a:rPr lang="en-US" dirty="0"/>
              <a:t> </a:t>
            </a:r>
            <a:r>
              <a:rPr lang="en-US" b="1" u="sng" dirty="0" smtClean="0"/>
              <a:t>Missing Report PhysEd Only</a:t>
            </a:r>
            <a:r>
              <a:rPr lang="en-US" dirty="0" smtClean="0"/>
              <a:t>	</a:t>
            </a:r>
          </a:p>
          <a:p>
            <a:r>
              <a:rPr lang="en-US" dirty="0"/>
              <a:t>	</a:t>
            </a:r>
            <a:r>
              <a:rPr lang="en-US" dirty="0" smtClean="0"/>
              <a:t>	This will be missing records  on the DN Building record for the PHYS 			testing.</a:t>
            </a:r>
          </a:p>
          <a:p>
            <a:r>
              <a:rPr lang="en-US" dirty="0"/>
              <a:t>	</a:t>
            </a:r>
            <a:r>
              <a:rPr lang="en-US" dirty="0" smtClean="0"/>
              <a:t>	</a:t>
            </a:r>
            <a:r>
              <a:rPr lang="en-US" b="1" u="sng" dirty="0" smtClean="0"/>
              <a:t>Missing Report</a:t>
            </a:r>
            <a:endParaRPr lang="en-US" dirty="0" smtClean="0"/>
          </a:p>
          <a:p>
            <a:r>
              <a:rPr lang="en-US" dirty="0"/>
              <a:t>	</a:t>
            </a:r>
            <a:r>
              <a:rPr lang="en-US" dirty="0" smtClean="0"/>
              <a:t>	This will be students the ODE has seen previously that they are not seeing 		in this manifest.</a:t>
            </a:r>
          </a:p>
          <a:p>
            <a:r>
              <a:rPr lang="en-US" dirty="0"/>
              <a:t>	</a:t>
            </a:r>
            <a:r>
              <a:rPr lang="en-US" dirty="0" smtClean="0"/>
              <a:t>	There are 2 error messages</a:t>
            </a:r>
          </a:p>
          <a:p>
            <a:r>
              <a:rPr lang="en-US" dirty="0"/>
              <a:t>	</a:t>
            </a:r>
            <a:r>
              <a:rPr lang="en-US" dirty="0" smtClean="0"/>
              <a:t>		</a:t>
            </a:r>
            <a:r>
              <a:rPr lang="en-US" b="1" dirty="0" smtClean="0"/>
              <a:t>Missing Data- </a:t>
            </a:r>
            <a:r>
              <a:rPr lang="en-US" dirty="0" smtClean="0"/>
              <a:t>ODE is not seeing this student at all and they have 				previously but they have not seen the student withdrawn </a:t>
            </a:r>
          </a:p>
          <a:p>
            <a:r>
              <a:rPr lang="en-US" dirty="0"/>
              <a:t>	</a:t>
            </a:r>
            <a:r>
              <a:rPr lang="en-US" dirty="0" smtClean="0"/>
              <a:t>		</a:t>
            </a:r>
            <a:r>
              <a:rPr lang="en-US" b="1" dirty="0" smtClean="0"/>
              <a:t>Fatal or Dep-</a:t>
            </a:r>
            <a:r>
              <a:rPr lang="en-US" dirty="0" smtClean="0"/>
              <a:t>There is a level 1 validation that is causing and issue 				with the student</a:t>
            </a:r>
            <a:endParaRPr lang="en-US" b="1" dirty="0" smtClean="0"/>
          </a:p>
          <a:p>
            <a:r>
              <a:rPr lang="en-US" dirty="0"/>
              <a:t>	</a:t>
            </a:r>
            <a:endParaRPr lang="en-US" dirty="0" smtClean="0"/>
          </a:p>
          <a:p>
            <a:r>
              <a:rPr lang="en-US" b="1" dirty="0"/>
              <a:t>	</a:t>
            </a:r>
            <a:r>
              <a:rPr lang="en-US" b="1" dirty="0" smtClean="0"/>
              <a:t>		</a:t>
            </a:r>
            <a:r>
              <a:rPr lang="en-US" b="1" dirty="0"/>
              <a:t>	</a:t>
            </a:r>
            <a:r>
              <a:rPr lang="en-US" b="1" dirty="0" smtClean="0"/>
              <a:t>	</a:t>
            </a:r>
            <a:endParaRPr lang="en-US" b="1" dirty="0"/>
          </a:p>
        </p:txBody>
      </p:sp>
    </p:spTree>
    <p:extLst>
      <p:ext uri="{BB962C8B-B14F-4D97-AF65-F5344CB8AC3E}">
        <p14:creationId xmlns:p14="http://schemas.microsoft.com/office/powerpoint/2010/main" val="31192708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Manifest Checks</a:t>
            </a:r>
            <a:endParaRPr lang="en-US" sz="4000" dirty="0"/>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62			4</a:t>
            </a:r>
            <a:endParaRPr lang="en-US" dirty="0">
              <a:solidFill>
                <a:schemeClr val="bg1"/>
              </a:solidFill>
            </a:endParaRPr>
          </a:p>
        </p:txBody>
      </p:sp>
      <p:sp>
        <p:nvSpPr>
          <p:cNvPr id="7" name="TextBox 6"/>
          <p:cNvSpPr txBox="1"/>
          <p:nvPr/>
        </p:nvSpPr>
        <p:spPr>
          <a:xfrm>
            <a:off x="1754523" y="1917283"/>
            <a:ext cx="7825154" cy="3139321"/>
          </a:xfrm>
          <a:prstGeom prst="rect">
            <a:avLst/>
          </a:prstGeom>
          <a:noFill/>
        </p:spPr>
        <p:txBody>
          <a:bodyPr wrap="square" rtlCol="0">
            <a:spAutoFit/>
          </a:bodyPr>
          <a:lstStyle/>
          <a:p>
            <a:pPr algn="ctr"/>
            <a:r>
              <a:rPr lang="en-US" b="1" dirty="0" smtClean="0"/>
              <a:t> Preview Reports to make sure you look at- Student Manifest Continued</a:t>
            </a:r>
          </a:p>
          <a:p>
            <a:pPr algn="ctr"/>
            <a:endParaRPr lang="en-US" b="1" dirty="0" smtClean="0"/>
          </a:p>
          <a:p>
            <a:r>
              <a:rPr lang="en-US" dirty="0" smtClean="0"/>
              <a:t>		</a:t>
            </a:r>
            <a:r>
              <a:rPr lang="en-US" dirty="0"/>
              <a:t> </a:t>
            </a:r>
            <a:r>
              <a:rPr lang="en-US" dirty="0" smtClean="0"/>
              <a:t>Things to look for when a student is missing</a:t>
            </a:r>
          </a:p>
          <a:p>
            <a:r>
              <a:rPr lang="en-US" dirty="0"/>
              <a:t>	</a:t>
            </a:r>
            <a:r>
              <a:rPr lang="en-US" dirty="0" smtClean="0"/>
              <a:t>		Change in SSID</a:t>
            </a:r>
          </a:p>
          <a:p>
            <a:r>
              <a:rPr lang="en-US" dirty="0"/>
              <a:t>	</a:t>
            </a:r>
            <a:r>
              <a:rPr lang="en-US" dirty="0" smtClean="0"/>
              <a:t>		Student marked No to EMIS</a:t>
            </a:r>
          </a:p>
          <a:p>
            <a:r>
              <a:rPr lang="en-US" dirty="0"/>
              <a:t>	</a:t>
            </a:r>
            <a:r>
              <a:rPr lang="en-US" dirty="0" smtClean="0"/>
              <a:t>		Student Whacked after being reported.  </a:t>
            </a:r>
          </a:p>
          <a:p>
            <a:r>
              <a:rPr lang="en-US" dirty="0"/>
              <a:t>	</a:t>
            </a:r>
            <a:r>
              <a:rPr lang="en-US" dirty="0" smtClean="0"/>
              <a:t>			Type Archive in the go to box at the building level	</a:t>
            </a:r>
          </a:p>
          <a:p>
            <a:r>
              <a:rPr lang="en-US" dirty="0"/>
              <a:t>	</a:t>
            </a:r>
            <a:r>
              <a:rPr lang="en-US" dirty="0" smtClean="0"/>
              <a:t>				Withdrawn-Student was whacked</a:t>
            </a:r>
          </a:p>
          <a:p>
            <a:r>
              <a:rPr lang="en-US" dirty="0"/>
              <a:t>	</a:t>
            </a:r>
            <a:r>
              <a:rPr lang="en-US" dirty="0" smtClean="0"/>
              <a:t>				Summer withdraw Student was withdrawn properly</a:t>
            </a:r>
          </a:p>
          <a:p>
            <a:r>
              <a:rPr lang="en-US" dirty="0"/>
              <a:t>	</a:t>
            </a:r>
            <a:r>
              <a:rPr lang="en-US" dirty="0" smtClean="0"/>
              <a:t>		</a:t>
            </a:r>
            <a:r>
              <a:rPr lang="en-US" dirty="0"/>
              <a:t>	</a:t>
            </a:r>
            <a:endParaRPr lang="en-US" dirty="0" smtClean="0"/>
          </a:p>
          <a:p>
            <a:r>
              <a:rPr lang="en-US" b="1" dirty="0"/>
              <a:t>	</a:t>
            </a:r>
            <a:r>
              <a:rPr lang="en-US" b="1" dirty="0" smtClean="0"/>
              <a:t>		</a:t>
            </a:r>
            <a:r>
              <a:rPr lang="en-US" b="1" dirty="0"/>
              <a:t>	</a:t>
            </a:r>
            <a:r>
              <a:rPr lang="en-US" b="1" dirty="0" smtClean="0"/>
              <a:t>	</a:t>
            </a:r>
            <a:endParaRPr lang="en-US" b="1" dirty="0"/>
          </a:p>
        </p:txBody>
      </p:sp>
    </p:spTree>
    <p:extLst>
      <p:ext uri="{BB962C8B-B14F-4D97-AF65-F5344CB8AC3E}">
        <p14:creationId xmlns:p14="http://schemas.microsoft.com/office/powerpoint/2010/main" val="1806472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Manifest Checks</a:t>
            </a:r>
            <a:endParaRPr lang="en-US" sz="4000" dirty="0"/>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63			4</a:t>
            </a:r>
            <a:endParaRPr lang="en-US" dirty="0">
              <a:solidFill>
                <a:schemeClr val="bg1"/>
              </a:solidFill>
            </a:endParaRPr>
          </a:p>
        </p:txBody>
      </p:sp>
      <p:sp>
        <p:nvSpPr>
          <p:cNvPr id="7" name="TextBox 6"/>
          <p:cNvSpPr txBox="1"/>
          <p:nvPr/>
        </p:nvSpPr>
        <p:spPr>
          <a:xfrm>
            <a:off x="1754522" y="1917283"/>
            <a:ext cx="9060335" cy="3416320"/>
          </a:xfrm>
          <a:prstGeom prst="rect">
            <a:avLst/>
          </a:prstGeom>
          <a:noFill/>
        </p:spPr>
        <p:txBody>
          <a:bodyPr wrap="square" rtlCol="0">
            <a:spAutoFit/>
          </a:bodyPr>
          <a:lstStyle/>
          <a:p>
            <a:pPr algn="ctr"/>
            <a:r>
              <a:rPr lang="en-US" b="1" dirty="0" smtClean="0"/>
              <a:t> Preview Reports to make sure you look at- Staff Manifest </a:t>
            </a:r>
          </a:p>
          <a:p>
            <a:pPr algn="ctr"/>
            <a:endParaRPr lang="en-US" b="1" dirty="0" smtClean="0"/>
          </a:p>
          <a:p>
            <a:r>
              <a:rPr lang="en-US" dirty="0" smtClean="0"/>
              <a:t>		</a:t>
            </a:r>
            <a:r>
              <a:rPr lang="en-US" dirty="0"/>
              <a:t> </a:t>
            </a:r>
            <a:r>
              <a:rPr lang="en-US" b="1" dirty="0" smtClean="0"/>
              <a:t>Excluded Records</a:t>
            </a:r>
          </a:p>
          <a:p>
            <a:r>
              <a:rPr lang="en-US" b="1" dirty="0"/>
              <a:t>	</a:t>
            </a:r>
            <a:r>
              <a:rPr lang="en-US" b="1" dirty="0" smtClean="0"/>
              <a:t>	</a:t>
            </a:r>
            <a:r>
              <a:rPr lang="en-US" b="1" dirty="0"/>
              <a:t>	</a:t>
            </a:r>
            <a:r>
              <a:rPr lang="en-US" b="1" dirty="0" smtClean="0"/>
              <a:t>CN-</a:t>
            </a:r>
            <a:r>
              <a:rPr lang="en-US" dirty="0" smtClean="0"/>
              <a:t>No </a:t>
            </a:r>
            <a:r>
              <a:rPr lang="en-US" dirty="0"/>
              <a:t>Corresponding LCC in the Staff Course </a:t>
            </a:r>
            <a:r>
              <a:rPr lang="en-US" dirty="0" smtClean="0"/>
              <a:t>Record</a:t>
            </a:r>
          </a:p>
          <a:p>
            <a:r>
              <a:rPr lang="en-US" dirty="0"/>
              <a:t>	</a:t>
            </a:r>
            <a:r>
              <a:rPr lang="en-US" dirty="0" smtClean="0"/>
              <a:t>			Staff reporting on the Course record is not matching a staff 								member reported in USPS.</a:t>
            </a:r>
          </a:p>
          <a:p>
            <a:r>
              <a:rPr lang="en-US" dirty="0"/>
              <a:t>	</a:t>
            </a:r>
            <a:r>
              <a:rPr lang="en-US" dirty="0" smtClean="0"/>
              <a:t>		</a:t>
            </a:r>
            <a:r>
              <a:rPr lang="en-US" b="1" dirty="0"/>
              <a:t>GN- </a:t>
            </a:r>
            <a:r>
              <a:rPr lang="en-US" dirty="0"/>
              <a:t>Local Class Room Code Not Found In Course Master(CN) </a:t>
            </a:r>
            <a:r>
              <a:rPr lang="en-US" dirty="0" smtClean="0"/>
              <a:t>Record</a:t>
            </a:r>
          </a:p>
          <a:p>
            <a:r>
              <a:rPr lang="en-US" dirty="0"/>
              <a:t>	</a:t>
            </a:r>
            <a:r>
              <a:rPr lang="en-US" dirty="0" smtClean="0"/>
              <a:t>			These will go away once the CN is fixed</a:t>
            </a:r>
          </a:p>
          <a:p>
            <a:endParaRPr lang="en-US" dirty="0"/>
          </a:p>
          <a:p>
            <a:r>
              <a:rPr lang="en-US" dirty="0" smtClean="0"/>
              <a:t>			</a:t>
            </a:r>
            <a:r>
              <a:rPr lang="en-US" b="1" dirty="0"/>
              <a:t>CU- </a:t>
            </a:r>
            <a:r>
              <a:rPr lang="en-US" dirty="0"/>
              <a:t>Staff Member Does Not have a Valid CI Record </a:t>
            </a:r>
            <a:r>
              <a:rPr lang="en-US" dirty="0" smtClean="0"/>
              <a:t>Reported</a:t>
            </a:r>
          </a:p>
          <a:p>
            <a:r>
              <a:rPr lang="en-US" dirty="0"/>
              <a:t>	</a:t>
            </a:r>
            <a:r>
              <a:rPr lang="en-US" dirty="0" smtClean="0"/>
              <a:t>			Staff member on the course is probably not marked Y to EMIS in USPS</a:t>
            </a:r>
          </a:p>
          <a:p>
            <a:r>
              <a:rPr lang="en-US" dirty="0" smtClean="0"/>
              <a:t>	</a:t>
            </a:r>
            <a:r>
              <a:rPr lang="en-US" dirty="0"/>
              <a:t>	</a:t>
            </a:r>
            <a:r>
              <a:rPr lang="en-US" dirty="0" smtClean="0"/>
              <a:t>	</a:t>
            </a:r>
            <a:endParaRPr lang="en-US" dirty="0"/>
          </a:p>
        </p:txBody>
      </p:sp>
    </p:spTree>
    <p:extLst>
      <p:ext uri="{BB962C8B-B14F-4D97-AF65-F5344CB8AC3E}">
        <p14:creationId xmlns:p14="http://schemas.microsoft.com/office/powerpoint/2010/main" val="8211834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Manifest Checks</a:t>
            </a:r>
            <a:endParaRPr lang="en-US" sz="4000" dirty="0"/>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64			4</a:t>
            </a:r>
            <a:endParaRPr lang="en-US" dirty="0">
              <a:solidFill>
                <a:schemeClr val="bg1"/>
              </a:solidFill>
            </a:endParaRPr>
          </a:p>
        </p:txBody>
      </p:sp>
      <p:sp>
        <p:nvSpPr>
          <p:cNvPr id="7" name="TextBox 6"/>
          <p:cNvSpPr txBox="1"/>
          <p:nvPr/>
        </p:nvSpPr>
        <p:spPr>
          <a:xfrm>
            <a:off x="1529542" y="1917283"/>
            <a:ext cx="9700953" cy="4524315"/>
          </a:xfrm>
          <a:prstGeom prst="rect">
            <a:avLst/>
          </a:prstGeom>
          <a:noFill/>
        </p:spPr>
        <p:txBody>
          <a:bodyPr wrap="square" rtlCol="0">
            <a:spAutoFit/>
          </a:bodyPr>
          <a:lstStyle/>
          <a:p>
            <a:pPr algn="ctr"/>
            <a:r>
              <a:rPr lang="en-US" b="1" dirty="0" smtClean="0"/>
              <a:t> Preview Reports to make sure you look at- Assessment Manifest</a:t>
            </a:r>
          </a:p>
          <a:p>
            <a:pPr algn="ctr"/>
            <a:endParaRPr lang="en-US" b="1" dirty="0" smtClean="0"/>
          </a:p>
          <a:p>
            <a:r>
              <a:rPr lang="en-US" dirty="0" smtClean="0"/>
              <a:t>		</a:t>
            </a:r>
            <a:r>
              <a:rPr lang="en-US" dirty="0"/>
              <a:t> </a:t>
            </a:r>
            <a:r>
              <a:rPr lang="en-US" b="1" dirty="0" smtClean="0"/>
              <a:t>Excluded Records</a:t>
            </a:r>
          </a:p>
          <a:p>
            <a:endParaRPr lang="en-US" b="1" dirty="0"/>
          </a:p>
          <a:p>
            <a:endParaRPr lang="en-US" b="1" dirty="0" smtClean="0"/>
          </a:p>
          <a:p>
            <a:endParaRPr lang="en-US" b="1" dirty="0"/>
          </a:p>
          <a:p>
            <a:endParaRPr lang="en-US" b="1" dirty="0" smtClean="0"/>
          </a:p>
          <a:p>
            <a:r>
              <a:rPr lang="en-US" b="1" dirty="0" smtClean="0"/>
              <a:t>		</a:t>
            </a:r>
            <a:r>
              <a:rPr lang="en-US" dirty="0" smtClean="0"/>
              <a:t>Excluded records for the Assessments  work differently than the other manifests.</a:t>
            </a:r>
          </a:p>
          <a:p>
            <a:r>
              <a:rPr lang="en-US" dirty="0"/>
              <a:t>	</a:t>
            </a:r>
            <a:r>
              <a:rPr lang="en-US" dirty="0" smtClean="0"/>
              <a:t>	</a:t>
            </a:r>
            <a:r>
              <a:rPr lang="en-US" b="1" dirty="0" smtClean="0"/>
              <a:t>The count of Assessment records excluded </a:t>
            </a:r>
            <a:r>
              <a:rPr lang="en-US" dirty="0" smtClean="0"/>
              <a:t>is the number of TYPES of assessments 			that 	are being excluded.  If you are running the EOC-GE then you would see all other 				types such as AP, ACT etcetera in this file.  If you see GE it could be due to a date out of range. </a:t>
            </a:r>
          </a:p>
          <a:p>
            <a:r>
              <a:rPr lang="en-US" dirty="0"/>
              <a:t>	</a:t>
            </a:r>
            <a:r>
              <a:rPr lang="en-US" dirty="0" smtClean="0"/>
              <a:t>	</a:t>
            </a:r>
            <a:r>
              <a:rPr lang="en-US" b="1" dirty="0" smtClean="0"/>
              <a:t>The Excluded Student Assessment Record </a:t>
            </a:r>
            <a:r>
              <a:rPr lang="en-US" dirty="0" smtClean="0"/>
              <a:t>would be the actual test record for the students 		in the Count of Assessment Records excluded.</a:t>
            </a:r>
            <a:endParaRPr lang="en-US" b="1" dirty="0" smtClean="0"/>
          </a:p>
          <a:p>
            <a:endParaRPr lang="en-US" dirty="0"/>
          </a:p>
          <a:p>
            <a:r>
              <a:rPr lang="en-US" b="1" dirty="0" smtClean="0"/>
              <a:t>			</a:t>
            </a:r>
          </a:p>
          <a:p>
            <a:r>
              <a:rPr lang="en-US" b="1" dirty="0"/>
              <a:t>	</a:t>
            </a:r>
            <a:r>
              <a:rPr lang="en-US" b="1" dirty="0" smtClean="0"/>
              <a:t>	</a:t>
            </a:r>
            <a:r>
              <a:rPr lang="en-US" b="1" dirty="0"/>
              <a:t>	</a:t>
            </a:r>
            <a:r>
              <a:rPr lang="en-US" dirty="0" smtClean="0"/>
              <a:t>	</a:t>
            </a:r>
            <a:r>
              <a:rPr lang="en-US" dirty="0"/>
              <a:t>	</a:t>
            </a:r>
            <a:r>
              <a:rPr lang="en-US" dirty="0" smtClean="0"/>
              <a:t>	</a:t>
            </a:r>
            <a:endParaRPr lang="en-US" dirty="0"/>
          </a:p>
        </p:txBody>
      </p:sp>
      <p:pic>
        <p:nvPicPr>
          <p:cNvPr id="5" name="Picture 4"/>
          <p:cNvPicPr>
            <a:picLocks noChangeAspect="1"/>
          </p:cNvPicPr>
          <p:nvPr/>
        </p:nvPicPr>
        <p:blipFill>
          <a:blip r:embed="rId3"/>
          <a:stretch>
            <a:fillRect/>
          </a:stretch>
        </p:blipFill>
        <p:spPr>
          <a:xfrm>
            <a:off x="2823644" y="2903263"/>
            <a:ext cx="6212292" cy="733425"/>
          </a:xfrm>
          <a:prstGeom prst="rect">
            <a:avLst/>
          </a:prstGeom>
        </p:spPr>
      </p:pic>
    </p:spTree>
    <p:extLst>
      <p:ext uri="{BB962C8B-B14F-4D97-AF65-F5344CB8AC3E}">
        <p14:creationId xmlns:p14="http://schemas.microsoft.com/office/powerpoint/2010/main" val="21468153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Manifest Checks</a:t>
            </a:r>
            <a:endParaRPr lang="en-US" sz="4000" dirty="0"/>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65			4</a:t>
            </a:r>
            <a:endParaRPr lang="en-US" dirty="0">
              <a:solidFill>
                <a:schemeClr val="bg1"/>
              </a:solidFill>
            </a:endParaRPr>
          </a:p>
        </p:txBody>
      </p:sp>
      <p:sp>
        <p:nvSpPr>
          <p:cNvPr id="7" name="TextBox 6"/>
          <p:cNvSpPr txBox="1"/>
          <p:nvPr/>
        </p:nvSpPr>
        <p:spPr>
          <a:xfrm>
            <a:off x="1529542" y="1917283"/>
            <a:ext cx="9700953" cy="2308324"/>
          </a:xfrm>
          <a:prstGeom prst="rect">
            <a:avLst/>
          </a:prstGeom>
          <a:noFill/>
        </p:spPr>
        <p:txBody>
          <a:bodyPr wrap="square" rtlCol="0">
            <a:spAutoFit/>
          </a:bodyPr>
          <a:lstStyle/>
          <a:p>
            <a:pPr algn="ctr"/>
            <a:r>
              <a:rPr lang="en-US" b="1" dirty="0" smtClean="0"/>
              <a:t> Preview Reports to make sure you look at- Calendar </a:t>
            </a:r>
          </a:p>
          <a:p>
            <a:pPr algn="ctr"/>
            <a:endParaRPr lang="en-US" b="1" dirty="0" smtClean="0"/>
          </a:p>
          <a:p>
            <a:r>
              <a:rPr lang="en-US" dirty="0" smtClean="0"/>
              <a:t>		</a:t>
            </a:r>
            <a:r>
              <a:rPr lang="en-US" dirty="0"/>
              <a:t> </a:t>
            </a:r>
            <a:r>
              <a:rPr lang="en-US" dirty="0" smtClean="0"/>
              <a:t>Check your Calendar Display to make sure hours per day and total hours are correct</a:t>
            </a:r>
          </a:p>
          <a:p>
            <a:r>
              <a:rPr lang="en-US" dirty="0"/>
              <a:t>	</a:t>
            </a:r>
            <a:r>
              <a:rPr lang="en-US" dirty="0" smtClean="0"/>
              <a:t>	</a:t>
            </a:r>
            <a:r>
              <a:rPr lang="en-US" b="1" dirty="0" smtClean="0"/>
              <a:t>DN records </a:t>
            </a:r>
            <a:r>
              <a:rPr lang="en-US" dirty="0" smtClean="0"/>
              <a:t>– a list of EMIS exceptions that you have reported</a:t>
            </a:r>
          </a:p>
          <a:p>
            <a:r>
              <a:rPr lang="en-US" dirty="0" smtClean="0"/>
              <a:t>		</a:t>
            </a:r>
            <a:r>
              <a:rPr lang="en-US" b="1" dirty="0" smtClean="0"/>
              <a:t>DL records</a:t>
            </a:r>
            <a:r>
              <a:rPr lang="en-US" dirty="0" smtClean="0"/>
              <a:t>- List of each building calendar dates- First Day and Last Day</a:t>
            </a:r>
          </a:p>
          <a:p>
            <a:r>
              <a:rPr lang="en-US" dirty="0"/>
              <a:t>	</a:t>
            </a:r>
            <a:r>
              <a:rPr lang="en-US" dirty="0" smtClean="0"/>
              <a:t>	</a:t>
            </a:r>
            <a:endParaRPr lang="en-US" dirty="0"/>
          </a:p>
          <a:p>
            <a:r>
              <a:rPr lang="en-US" b="1" dirty="0" smtClean="0"/>
              <a:t>			</a:t>
            </a:r>
          </a:p>
          <a:p>
            <a:r>
              <a:rPr lang="en-US" b="1" dirty="0"/>
              <a:t>	</a:t>
            </a:r>
            <a:r>
              <a:rPr lang="en-US" b="1" dirty="0" smtClean="0"/>
              <a:t>	</a:t>
            </a:r>
            <a:r>
              <a:rPr lang="en-US" b="1" dirty="0"/>
              <a:t>	</a:t>
            </a:r>
            <a:r>
              <a:rPr lang="en-US" dirty="0" smtClean="0"/>
              <a:t>	</a:t>
            </a:r>
            <a:r>
              <a:rPr lang="en-US" dirty="0"/>
              <a:t>	</a:t>
            </a:r>
            <a:r>
              <a:rPr lang="en-US" dirty="0" smtClean="0"/>
              <a:t>	</a:t>
            </a:r>
            <a:endParaRPr lang="en-US" dirty="0"/>
          </a:p>
        </p:txBody>
      </p:sp>
    </p:spTree>
    <p:extLst>
      <p:ext uri="{BB962C8B-B14F-4D97-AF65-F5344CB8AC3E}">
        <p14:creationId xmlns:p14="http://schemas.microsoft.com/office/powerpoint/2010/main" val="1108644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MISC</a:t>
            </a:r>
            <a:endParaRPr lang="en-US" sz="4000" dirty="0"/>
          </a:p>
        </p:txBody>
      </p:sp>
      <p:sp>
        <p:nvSpPr>
          <p:cNvPr id="6" name="Slide Number Placeholder 5"/>
          <p:cNvSpPr>
            <a:spLocks noGrp="1"/>
          </p:cNvSpPr>
          <p:nvPr>
            <p:ph type="sldNum" sz="quarter" idx="12"/>
          </p:nvPr>
        </p:nvSpPr>
        <p:spPr>
          <a:xfrm>
            <a:off x="519028" y="5568317"/>
            <a:ext cx="458234" cy="365125"/>
          </a:xfrm>
        </p:spPr>
        <p:txBody>
          <a:bodyPr/>
          <a:lstStyle/>
          <a:p>
            <a:r>
              <a:rPr lang="en-US" dirty="0" smtClean="0">
                <a:solidFill>
                  <a:schemeClr val="bg1"/>
                </a:solidFill>
              </a:rPr>
              <a:t>66			4</a:t>
            </a:r>
            <a:endParaRPr lang="en-US" dirty="0">
              <a:solidFill>
                <a:schemeClr val="bg1"/>
              </a:solidFill>
            </a:endParaRPr>
          </a:p>
        </p:txBody>
      </p:sp>
      <p:sp>
        <p:nvSpPr>
          <p:cNvPr id="7" name="TextBox 6"/>
          <p:cNvSpPr txBox="1"/>
          <p:nvPr/>
        </p:nvSpPr>
        <p:spPr>
          <a:xfrm>
            <a:off x="1529542" y="1917283"/>
            <a:ext cx="9875520" cy="4524315"/>
          </a:xfrm>
          <a:prstGeom prst="rect">
            <a:avLst/>
          </a:prstGeom>
          <a:noFill/>
        </p:spPr>
        <p:txBody>
          <a:bodyPr wrap="square" rtlCol="0">
            <a:spAutoFit/>
          </a:bodyPr>
          <a:lstStyle/>
          <a:p>
            <a:pPr algn="ctr"/>
            <a:r>
              <a:rPr lang="en-US" b="1" dirty="0" smtClean="0"/>
              <a:t> Students that have 5 credits and are 100% of time but do not attend all day</a:t>
            </a:r>
          </a:p>
          <a:p>
            <a:pPr algn="ctr"/>
            <a:endParaRPr lang="en-US" b="1" dirty="0"/>
          </a:p>
          <a:p>
            <a:r>
              <a:rPr lang="en-US" b="1" dirty="0" smtClean="0"/>
              <a:t>ODE Ticket </a:t>
            </a:r>
          </a:p>
          <a:p>
            <a:r>
              <a:rPr lang="en-US" b="1" dirty="0"/>
              <a:t>	</a:t>
            </a:r>
            <a:r>
              <a:rPr lang="en-US" dirty="0"/>
              <a:t>Here is a ticket that was put to ODE 00140448</a:t>
            </a:r>
          </a:p>
          <a:p>
            <a:r>
              <a:rPr lang="en-US" dirty="0" smtClean="0"/>
              <a:t>	As </a:t>
            </a:r>
            <a:r>
              <a:rPr lang="en-US" dirty="0"/>
              <a:t>Bill stated in the other ticket, the students should be on a calendar that meets the minimum hours </a:t>
            </a:r>
            <a:r>
              <a:rPr lang="en-US" dirty="0" smtClean="0"/>
              <a:t>	requirement </a:t>
            </a:r>
            <a:r>
              <a:rPr lang="en-US" dirty="0"/>
              <a:t>for the year. And they can be reported as 100% of time as long as they meet the 5 credit </a:t>
            </a:r>
            <a:r>
              <a:rPr lang="en-US" dirty="0" smtClean="0"/>
              <a:t>	hour </a:t>
            </a:r>
            <a:r>
              <a:rPr lang="en-US" dirty="0"/>
              <a:t>rule. The students would not be marked as absent for the time they are not expected to be in the </a:t>
            </a:r>
            <a:r>
              <a:rPr lang="en-US" dirty="0" smtClean="0"/>
              <a:t>	building</a:t>
            </a:r>
            <a:r>
              <a:rPr lang="en-US" dirty="0"/>
              <a:t>. They should only be reported for absences when they're not there when they should </a:t>
            </a:r>
            <a:r>
              <a:rPr lang="en-US" dirty="0" err="1"/>
              <a:t>be.So</a:t>
            </a:r>
            <a:r>
              <a:rPr lang="en-US" dirty="0"/>
              <a:t> if </a:t>
            </a:r>
            <a:r>
              <a:rPr lang="en-US" dirty="0" smtClean="0"/>
              <a:t>	the </a:t>
            </a:r>
            <a:r>
              <a:rPr lang="en-US" dirty="0"/>
              <a:t>student is expected to be at school from, say, 10 to 1 every day and shows up on Monday at noon, </a:t>
            </a:r>
            <a:r>
              <a:rPr lang="en-US" dirty="0" smtClean="0"/>
              <a:t>	then </a:t>
            </a:r>
            <a:r>
              <a:rPr lang="en-US" dirty="0"/>
              <a:t>from 10 to noon, they're absent. But from the start of the day to 10 and from 1 to the end of the </a:t>
            </a:r>
            <a:r>
              <a:rPr lang="en-US" dirty="0" smtClean="0"/>
              <a:t>	day</a:t>
            </a:r>
            <a:r>
              <a:rPr lang="en-US" dirty="0"/>
              <a:t>, the student would NOT be considered absent. I know this goes against our usual "report what is" </a:t>
            </a:r>
            <a:r>
              <a:rPr lang="en-US" dirty="0" smtClean="0"/>
              <a:t>	direction</a:t>
            </a:r>
            <a:r>
              <a:rPr lang="en-US" dirty="0"/>
              <a:t>, but with this 5-hour rule, this is how the reporting should work</a:t>
            </a:r>
            <a:r>
              <a:rPr lang="en-US" dirty="0" smtClean="0"/>
              <a:t>. Hopefully </a:t>
            </a:r>
            <a:r>
              <a:rPr lang="en-US" dirty="0"/>
              <a:t>this makes sense.  </a:t>
            </a:r>
          </a:p>
          <a:p>
            <a:endParaRPr lang="en-US" dirty="0" smtClean="0"/>
          </a:p>
          <a:p>
            <a:r>
              <a:rPr lang="en-US" dirty="0"/>
              <a:t>	</a:t>
            </a:r>
            <a:r>
              <a:rPr lang="en-US" dirty="0" smtClean="0"/>
              <a:t>	</a:t>
            </a:r>
            <a:endParaRPr lang="en-US" dirty="0"/>
          </a:p>
          <a:p>
            <a:r>
              <a:rPr lang="en-US" b="1" dirty="0" smtClean="0"/>
              <a:t>			</a:t>
            </a:r>
          </a:p>
          <a:p>
            <a:r>
              <a:rPr lang="en-US" b="1" dirty="0"/>
              <a:t>	</a:t>
            </a:r>
            <a:r>
              <a:rPr lang="en-US" b="1" dirty="0" smtClean="0"/>
              <a:t>	</a:t>
            </a:r>
            <a:r>
              <a:rPr lang="en-US" b="1" dirty="0"/>
              <a:t>	</a:t>
            </a:r>
            <a:r>
              <a:rPr lang="en-US" dirty="0" smtClean="0"/>
              <a:t>	</a:t>
            </a:r>
            <a:r>
              <a:rPr lang="en-US" dirty="0"/>
              <a:t>	</a:t>
            </a:r>
            <a:r>
              <a:rPr lang="en-US" dirty="0" smtClean="0"/>
              <a:t>	</a:t>
            </a:r>
            <a:endParaRPr lang="en-US" dirty="0"/>
          </a:p>
        </p:txBody>
      </p:sp>
    </p:spTree>
    <p:extLst>
      <p:ext uri="{BB962C8B-B14F-4D97-AF65-F5344CB8AC3E}">
        <p14:creationId xmlns:p14="http://schemas.microsoft.com/office/powerpoint/2010/main" val="3507496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1720734" y="2101949"/>
            <a:ext cx="9019310" cy="3693319"/>
          </a:xfrm>
          <a:prstGeom prst="rect">
            <a:avLst/>
          </a:prstGeom>
          <a:noFill/>
        </p:spPr>
        <p:txBody>
          <a:bodyPr wrap="square" rtlCol="0">
            <a:spAutoFit/>
          </a:bodyPr>
          <a:lstStyle/>
          <a:p>
            <a:r>
              <a:rPr lang="en-US" b="1" dirty="0" smtClean="0">
                <a:solidFill>
                  <a:srgbClr val="FF0000"/>
                </a:solidFill>
              </a:rPr>
              <a:t>Change 24-11 </a:t>
            </a:r>
            <a:r>
              <a:rPr lang="en-US" b="1" dirty="0">
                <a:solidFill>
                  <a:srgbClr val="FF0000"/>
                </a:solidFill>
              </a:rPr>
              <a:t>Update reporting guidance and validation for PS students</a:t>
            </a:r>
          </a:p>
          <a:p>
            <a:endParaRPr lang="en-US" b="1" dirty="0" smtClean="0">
              <a:solidFill>
                <a:srgbClr val="FF0000"/>
              </a:solidFill>
            </a:endParaRPr>
          </a:p>
          <a:p>
            <a:pPr marL="285750" indent="-285750">
              <a:buFont typeface="Arial" panose="020B0604020202020204" pitchFamily="34" charset="0"/>
              <a:buChar char="•"/>
            </a:pPr>
            <a:r>
              <a:rPr lang="en-US" dirty="0"/>
              <a:t>This change corrects the EMIS Manual where it states that PS students can be Jon Peterson Scholarship Program students. It also updates the related EMIS validation check from a warning to a fatal so that PS students cannot be reported as JPSN students</a:t>
            </a:r>
            <a:r>
              <a:rPr lang="en-US" dirty="0" smtClean="0"/>
              <a:t>.</a:t>
            </a:r>
          </a:p>
          <a:p>
            <a:pPr marL="285750" indent="-285750">
              <a:buFont typeface="Arial" panose="020B0604020202020204" pitchFamily="34" charset="0"/>
              <a:buChar char="•"/>
            </a:pPr>
            <a:endParaRPr lang="en-US" dirty="0">
              <a:solidFill>
                <a:srgbClr val="66CCFF"/>
              </a:solidFill>
            </a:endParaRPr>
          </a:p>
          <a:p>
            <a:endParaRPr lang="en-US" dirty="0" smtClean="0"/>
          </a:p>
          <a:p>
            <a:endParaRPr lang="en-US" dirty="0" smtClean="0"/>
          </a:p>
          <a:p>
            <a:pPr marL="285750" indent="-285750">
              <a:buFont typeface="Arial" panose="020B0604020202020204" pitchFamily="34" charset="0"/>
              <a:buChar char="•"/>
            </a:pPr>
            <a:endParaRPr lang="en-US" b="1" dirty="0">
              <a:solidFill>
                <a:srgbClr val="FF0000"/>
              </a:solidFill>
            </a:endParaRPr>
          </a:p>
          <a:p>
            <a:pPr marL="285750" indent="-285750">
              <a:buFont typeface="Arial" panose="020B0604020202020204" pitchFamily="34" charset="0"/>
              <a:buChar char="•"/>
            </a:pPr>
            <a:endParaRPr lang="en-US" b="1" dirty="0" smtClean="0">
              <a:solidFill>
                <a:srgbClr val="FF0000"/>
              </a:solidFill>
            </a:endParaRPr>
          </a:p>
          <a:p>
            <a:pPr marL="285750" indent="-285750">
              <a:buFont typeface="Arial" panose="020B0604020202020204" pitchFamily="34" charset="0"/>
              <a:buChar char="•"/>
            </a:pPr>
            <a:endParaRPr lang="en-US" b="1" dirty="0">
              <a:solidFill>
                <a:srgbClr val="FF0000"/>
              </a:solidFill>
            </a:endParaRPr>
          </a:p>
          <a:p>
            <a:pPr marL="285750" indent="-285750">
              <a:buFont typeface="Arial" panose="020B0604020202020204" pitchFamily="34" charset="0"/>
              <a:buChar char="•"/>
            </a:pPr>
            <a:endParaRPr lang="en-US" b="1" dirty="0" smtClean="0">
              <a:solidFill>
                <a:srgbClr val="FF0000"/>
              </a:solidFill>
            </a:endParaRPr>
          </a:p>
          <a:p>
            <a:pPr marL="285750" indent="-285750">
              <a:buFont typeface="Arial" panose="020B0604020202020204" pitchFamily="34" charset="0"/>
              <a:buChar char="•"/>
            </a:pPr>
            <a:endParaRPr lang="en-US" b="1" dirty="0" smtClean="0">
              <a:solidFill>
                <a:srgbClr val="FF0000"/>
              </a:solidFill>
            </a:endParaRPr>
          </a:p>
        </p:txBody>
      </p:sp>
      <p:sp>
        <p:nvSpPr>
          <p:cNvPr id="5" name="Slide Number Placeholder 4"/>
          <p:cNvSpPr>
            <a:spLocks noGrp="1"/>
          </p:cNvSpPr>
          <p:nvPr>
            <p:ph type="sldNum" sz="quarter" idx="12"/>
          </p:nvPr>
        </p:nvSpPr>
        <p:spPr>
          <a:xfrm>
            <a:off x="711145" y="5515564"/>
            <a:ext cx="291180" cy="365125"/>
          </a:xfrm>
        </p:spPr>
        <p:txBody>
          <a:bodyPr/>
          <a:lstStyle/>
          <a:p>
            <a:r>
              <a:rPr lang="en-US" dirty="0" smtClean="0">
                <a:solidFill>
                  <a:schemeClr val="bg1"/>
                </a:solidFill>
              </a:rPr>
              <a:t>7</a:t>
            </a:r>
            <a:endParaRPr lang="en-US" dirty="0">
              <a:solidFill>
                <a:schemeClr val="bg1"/>
              </a:solidFill>
            </a:endParaRPr>
          </a:p>
        </p:txBody>
      </p:sp>
    </p:spTree>
    <p:extLst>
      <p:ext uri="{BB962C8B-B14F-4D97-AF65-F5344CB8AC3E}">
        <p14:creationId xmlns:p14="http://schemas.microsoft.com/office/powerpoint/2010/main" val="2390168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1720734" y="2101949"/>
            <a:ext cx="9019310" cy="3970318"/>
          </a:xfrm>
          <a:prstGeom prst="rect">
            <a:avLst/>
          </a:prstGeom>
          <a:noFill/>
        </p:spPr>
        <p:txBody>
          <a:bodyPr wrap="square" rtlCol="0">
            <a:spAutoFit/>
          </a:bodyPr>
          <a:lstStyle/>
          <a:p>
            <a:r>
              <a:rPr lang="en-US" b="1" dirty="0" smtClean="0">
                <a:solidFill>
                  <a:srgbClr val="FF0000"/>
                </a:solidFill>
              </a:rPr>
              <a:t>Change 24-12 Clarifies </a:t>
            </a:r>
            <a:r>
              <a:rPr lang="en-US" b="1" dirty="0">
                <a:solidFill>
                  <a:srgbClr val="FF0000"/>
                </a:solidFill>
              </a:rPr>
              <a:t>MOA IRN reporting for preschoolers</a:t>
            </a:r>
          </a:p>
          <a:p>
            <a:endParaRPr lang="en-US" b="1" dirty="0" smtClean="0">
              <a:solidFill>
                <a:srgbClr val="FF0000"/>
              </a:solidFill>
            </a:endParaRPr>
          </a:p>
          <a:p>
            <a:pPr marL="285750" indent="-285750">
              <a:buFont typeface="Arial" panose="020B0604020202020204" pitchFamily="34" charset="0"/>
              <a:buChar char="•"/>
            </a:pPr>
            <a:r>
              <a:rPr lang="en-US" dirty="0"/>
              <a:t>This change clarifies the reporting of the Majority of Attendance IRN for preschoolers</a:t>
            </a:r>
            <a:r>
              <a:rPr lang="en-US" dirty="0" smtClean="0"/>
              <a:t>.</a:t>
            </a:r>
          </a:p>
          <a:p>
            <a:pPr marL="742950" lvl="1" indent="-285750">
              <a:buFont typeface="Arial" panose="020B0604020202020204" pitchFamily="34" charset="0"/>
              <a:buChar char="•"/>
            </a:pPr>
            <a:r>
              <a:rPr lang="en-US" dirty="0" smtClean="0">
                <a:solidFill>
                  <a:srgbClr val="66CCFF"/>
                </a:solidFill>
              </a:rPr>
              <a:t>Preschool </a:t>
            </a:r>
            <a:r>
              <a:rPr lang="en-US" dirty="0">
                <a:solidFill>
                  <a:srgbClr val="66CCFF"/>
                </a:solidFill>
              </a:rPr>
              <a:t>Students </a:t>
            </a:r>
            <a:r>
              <a:rPr lang="en-US" strike="sngStrike" dirty="0" smtClean="0">
                <a:solidFill>
                  <a:srgbClr val="FF0000"/>
                </a:solidFill>
              </a:rPr>
              <a:t>educational </a:t>
            </a:r>
            <a:r>
              <a:rPr lang="en-US" strike="sngStrike" dirty="0">
                <a:solidFill>
                  <a:srgbClr val="FF0000"/>
                </a:solidFill>
              </a:rPr>
              <a:t>Service Centers</a:t>
            </a:r>
            <a:r>
              <a:rPr lang="en-US" dirty="0">
                <a:solidFill>
                  <a:srgbClr val="FF0000"/>
                </a:solidFill>
              </a:rPr>
              <a:t>. </a:t>
            </a:r>
            <a:r>
              <a:rPr lang="en-US" strike="sngStrike" dirty="0">
                <a:solidFill>
                  <a:srgbClr val="FF0000"/>
                </a:solidFill>
              </a:rPr>
              <a:t>ESCs are required to report this element for preschool students with the IRN of the ESC</a:t>
            </a:r>
            <a:r>
              <a:rPr lang="en-US" strike="sngStrike" dirty="0" smtClean="0">
                <a:solidFill>
                  <a:srgbClr val="FF0000"/>
                </a:solidFill>
              </a:rPr>
              <a:t>.</a:t>
            </a:r>
            <a:r>
              <a:rPr lang="en-US" strike="sngStrike" dirty="0" smtClean="0">
                <a:solidFill>
                  <a:srgbClr val="66CCFF"/>
                </a:solidFill>
              </a:rPr>
              <a:t> </a:t>
            </a:r>
            <a:r>
              <a:rPr lang="en-US" dirty="0" smtClean="0">
                <a:solidFill>
                  <a:srgbClr val="66CCFF"/>
                </a:solidFill>
              </a:rPr>
              <a:t>ESCs </a:t>
            </a:r>
            <a:r>
              <a:rPr lang="en-US" dirty="0">
                <a:solidFill>
                  <a:srgbClr val="66CCFF"/>
                </a:solidFill>
              </a:rPr>
              <a:t>reporting preschool students must report either “******” or the ESC IRN. All other entities reporting preschool students must report either “******” or their own IRN.</a:t>
            </a:r>
          </a:p>
          <a:p>
            <a:endParaRPr lang="en-US" dirty="0" smtClean="0"/>
          </a:p>
          <a:p>
            <a:endParaRPr lang="en-US" dirty="0" smtClean="0"/>
          </a:p>
          <a:p>
            <a:pPr marL="285750" indent="-285750">
              <a:buFont typeface="Arial" panose="020B0604020202020204" pitchFamily="34" charset="0"/>
              <a:buChar char="•"/>
            </a:pPr>
            <a:endParaRPr lang="en-US" b="1" dirty="0">
              <a:solidFill>
                <a:srgbClr val="FF0000"/>
              </a:solidFill>
            </a:endParaRPr>
          </a:p>
          <a:p>
            <a:pPr marL="285750" indent="-285750">
              <a:buFont typeface="Arial" panose="020B0604020202020204" pitchFamily="34" charset="0"/>
              <a:buChar char="•"/>
            </a:pPr>
            <a:endParaRPr lang="en-US" b="1" dirty="0" smtClean="0">
              <a:solidFill>
                <a:srgbClr val="FF0000"/>
              </a:solidFill>
            </a:endParaRPr>
          </a:p>
          <a:p>
            <a:pPr marL="285750" indent="-285750">
              <a:buFont typeface="Arial" panose="020B0604020202020204" pitchFamily="34" charset="0"/>
              <a:buChar char="•"/>
            </a:pPr>
            <a:endParaRPr lang="en-US" b="1" dirty="0">
              <a:solidFill>
                <a:srgbClr val="FF0000"/>
              </a:solidFill>
            </a:endParaRPr>
          </a:p>
          <a:p>
            <a:pPr marL="285750" indent="-285750">
              <a:buFont typeface="Arial" panose="020B0604020202020204" pitchFamily="34" charset="0"/>
              <a:buChar char="•"/>
            </a:pPr>
            <a:endParaRPr lang="en-US" b="1" dirty="0" smtClean="0">
              <a:solidFill>
                <a:srgbClr val="FF0000"/>
              </a:solidFill>
            </a:endParaRPr>
          </a:p>
          <a:p>
            <a:pPr marL="285750" indent="-285750">
              <a:buFont typeface="Arial" panose="020B0604020202020204" pitchFamily="34" charset="0"/>
              <a:buChar char="•"/>
            </a:pPr>
            <a:endParaRPr lang="en-US" b="1" dirty="0" smtClean="0">
              <a:solidFill>
                <a:srgbClr val="FF0000"/>
              </a:solidFill>
            </a:endParaRPr>
          </a:p>
        </p:txBody>
      </p:sp>
      <p:sp>
        <p:nvSpPr>
          <p:cNvPr id="5" name="Slide Number Placeholder 4"/>
          <p:cNvSpPr>
            <a:spLocks noGrp="1"/>
          </p:cNvSpPr>
          <p:nvPr>
            <p:ph type="sldNum" sz="quarter" idx="12"/>
          </p:nvPr>
        </p:nvSpPr>
        <p:spPr>
          <a:xfrm>
            <a:off x="659349" y="5542420"/>
            <a:ext cx="263364" cy="365125"/>
          </a:xfrm>
        </p:spPr>
        <p:txBody>
          <a:bodyPr/>
          <a:lstStyle/>
          <a:p>
            <a:r>
              <a:rPr lang="en-US" dirty="0" smtClean="0">
                <a:solidFill>
                  <a:schemeClr val="bg1"/>
                </a:solidFill>
              </a:rPr>
              <a:t>8</a:t>
            </a:r>
            <a:endParaRPr lang="en-US" dirty="0">
              <a:solidFill>
                <a:schemeClr val="bg1"/>
              </a:solidFill>
            </a:endParaRPr>
          </a:p>
        </p:txBody>
      </p:sp>
    </p:spTree>
    <p:extLst>
      <p:ext uri="{BB962C8B-B14F-4D97-AF65-F5344CB8AC3E}">
        <p14:creationId xmlns:p14="http://schemas.microsoft.com/office/powerpoint/2010/main" val="12186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482138"/>
            <a:ext cx="8915399" cy="759411"/>
          </a:xfrm>
        </p:spPr>
        <p:txBody>
          <a:bodyPr/>
          <a:lstStyle/>
          <a:p>
            <a:r>
              <a:rPr lang="en-US" dirty="0"/>
              <a:t>EMIS USERGROUP MEETING</a:t>
            </a:r>
          </a:p>
        </p:txBody>
      </p:sp>
      <p:sp>
        <p:nvSpPr>
          <p:cNvPr id="3" name="Text Placeholder 2"/>
          <p:cNvSpPr>
            <a:spLocks noGrp="1"/>
          </p:cNvSpPr>
          <p:nvPr>
            <p:ph type="body" idx="1"/>
          </p:nvPr>
        </p:nvSpPr>
        <p:spPr>
          <a:xfrm>
            <a:off x="2223452" y="1241549"/>
            <a:ext cx="6887297" cy="860400"/>
          </a:xfrm>
        </p:spPr>
        <p:txBody>
          <a:bodyPr>
            <a:normAutofit/>
          </a:bodyPr>
          <a:lstStyle/>
          <a:p>
            <a:pPr algn="ctr"/>
            <a:r>
              <a:rPr lang="en-US" sz="4000" dirty="0" smtClean="0"/>
              <a:t>Changes </a:t>
            </a:r>
            <a:endParaRPr lang="en-US" sz="4000" dirty="0"/>
          </a:p>
        </p:txBody>
      </p:sp>
      <p:sp>
        <p:nvSpPr>
          <p:cNvPr id="4" name="TextBox 3"/>
          <p:cNvSpPr txBox="1"/>
          <p:nvPr/>
        </p:nvSpPr>
        <p:spPr>
          <a:xfrm>
            <a:off x="1720734" y="2101949"/>
            <a:ext cx="9019310" cy="5632311"/>
          </a:xfrm>
          <a:prstGeom prst="rect">
            <a:avLst/>
          </a:prstGeom>
          <a:noFill/>
        </p:spPr>
        <p:txBody>
          <a:bodyPr wrap="square" rtlCol="0">
            <a:spAutoFit/>
          </a:bodyPr>
          <a:lstStyle/>
          <a:p>
            <a:r>
              <a:rPr lang="en-US" b="1" dirty="0" smtClean="0">
                <a:solidFill>
                  <a:srgbClr val="FF0000"/>
                </a:solidFill>
              </a:rPr>
              <a:t>Change 24-13 </a:t>
            </a:r>
            <a:r>
              <a:rPr lang="en-US" b="1" dirty="0">
                <a:solidFill>
                  <a:srgbClr val="FF0000"/>
                </a:solidFill>
              </a:rPr>
              <a:t>Adds guidance for reporting dyslexia screening</a:t>
            </a:r>
          </a:p>
          <a:p>
            <a:endParaRPr lang="en-US" b="1" dirty="0" smtClean="0">
              <a:solidFill>
                <a:srgbClr val="FF0000"/>
              </a:solidFill>
            </a:endParaRPr>
          </a:p>
          <a:p>
            <a:pPr marL="285750" indent="-285750">
              <a:buFont typeface="Arial" panose="020B0604020202020204" pitchFamily="34" charset="0"/>
              <a:buChar char="•"/>
            </a:pPr>
            <a:r>
              <a:rPr lang="en-US" dirty="0"/>
              <a:t>This change adds guidance for reporting dyslexia screening. Elements are being added, other elements are being updated, and reporting guidance is being included. This change updates EMIS Manual Sections 2.6, 2.8, 2.8.1, and 2.9</a:t>
            </a:r>
            <a:r>
              <a:rPr lang="en-US" dirty="0" smtClean="0"/>
              <a:t>.</a:t>
            </a:r>
          </a:p>
          <a:p>
            <a:pPr marL="285750"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a:solidFill>
                  <a:srgbClr val="66CCFF"/>
                </a:solidFill>
              </a:rPr>
              <a:t>Valid Options </a:t>
            </a:r>
            <a:endParaRPr lang="en-US" dirty="0" smtClean="0">
              <a:solidFill>
                <a:srgbClr val="66CCFF"/>
              </a:solidFill>
            </a:endParaRPr>
          </a:p>
          <a:p>
            <a:pPr marL="742950" lvl="1" indent="-285750">
              <a:buFont typeface="Arial" panose="020B0604020202020204" pitchFamily="34" charset="0"/>
              <a:buChar char="•"/>
            </a:pPr>
            <a:r>
              <a:rPr lang="en-US" dirty="0" smtClean="0">
                <a:solidFill>
                  <a:srgbClr val="66CCFF"/>
                </a:solidFill>
              </a:rPr>
              <a:t>AR </a:t>
            </a:r>
            <a:r>
              <a:rPr lang="en-US" dirty="0">
                <a:solidFill>
                  <a:srgbClr val="66CCFF"/>
                </a:solidFill>
              </a:rPr>
              <a:t>Assessed, at risk </a:t>
            </a:r>
            <a:endParaRPr lang="en-US" dirty="0" smtClean="0">
              <a:solidFill>
                <a:srgbClr val="66CCFF"/>
              </a:solidFill>
            </a:endParaRPr>
          </a:p>
          <a:p>
            <a:pPr marL="742950" lvl="1" indent="-285750">
              <a:buFont typeface="Arial" panose="020B0604020202020204" pitchFamily="34" charset="0"/>
              <a:buChar char="•"/>
            </a:pPr>
            <a:r>
              <a:rPr lang="en-US" dirty="0" smtClean="0">
                <a:solidFill>
                  <a:srgbClr val="66CCFF"/>
                </a:solidFill>
              </a:rPr>
              <a:t>NR </a:t>
            </a:r>
            <a:r>
              <a:rPr lang="en-US" dirty="0">
                <a:solidFill>
                  <a:srgbClr val="66CCFF"/>
                </a:solidFill>
              </a:rPr>
              <a:t>Assessed, no longer at </a:t>
            </a:r>
            <a:r>
              <a:rPr lang="en-US" dirty="0" smtClean="0">
                <a:solidFill>
                  <a:srgbClr val="66CCFF"/>
                </a:solidFill>
              </a:rPr>
              <a:t>risk</a:t>
            </a:r>
          </a:p>
          <a:p>
            <a:pPr marL="742950" lvl="1" indent="-285750">
              <a:buFont typeface="Arial" panose="020B0604020202020204" pitchFamily="34" charset="0"/>
              <a:buChar char="•"/>
            </a:pPr>
            <a:r>
              <a:rPr lang="en-US" dirty="0" smtClean="0">
                <a:solidFill>
                  <a:srgbClr val="66CCFF"/>
                </a:solidFill>
              </a:rPr>
              <a:t> </a:t>
            </a:r>
            <a:r>
              <a:rPr lang="en-US" dirty="0">
                <a:solidFill>
                  <a:srgbClr val="66CCFF"/>
                </a:solidFill>
              </a:rPr>
              <a:t>** Not </a:t>
            </a:r>
            <a:r>
              <a:rPr lang="en-US" dirty="0" smtClean="0">
                <a:solidFill>
                  <a:srgbClr val="66CCFF"/>
                </a:solidFill>
              </a:rPr>
              <a:t>assessed</a:t>
            </a:r>
          </a:p>
          <a:p>
            <a:r>
              <a:rPr lang="en-US" dirty="0" smtClean="0">
                <a:solidFill>
                  <a:srgbClr val="66CCFF"/>
                </a:solidFill>
              </a:rPr>
              <a:t>	Reporting </a:t>
            </a:r>
            <a:r>
              <a:rPr lang="en-US" dirty="0">
                <a:solidFill>
                  <a:srgbClr val="66CCFF"/>
                </a:solidFill>
              </a:rPr>
              <a:t>instructions. Per Ohio law (ORC §3323.251), districts and community schools are </a:t>
            </a:r>
            <a:r>
              <a:rPr lang="en-US" dirty="0" smtClean="0">
                <a:solidFill>
                  <a:srgbClr val="66CCFF"/>
                </a:solidFill>
              </a:rPr>
              <a:t>	required </a:t>
            </a:r>
            <a:r>
              <a:rPr lang="en-US" dirty="0">
                <a:solidFill>
                  <a:srgbClr val="66CCFF"/>
                </a:solidFill>
              </a:rPr>
              <a:t>to complete Tier 2 dyslexia screening for certain students. For those students </a:t>
            </a:r>
            <a:r>
              <a:rPr lang="en-US" dirty="0" smtClean="0">
                <a:solidFill>
                  <a:srgbClr val="66CCFF"/>
                </a:solidFill>
              </a:rPr>
              <a:t>	required </a:t>
            </a:r>
            <a:r>
              <a:rPr lang="en-US" dirty="0">
                <a:solidFill>
                  <a:srgbClr val="66CCFF"/>
                </a:solidFill>
              </a:rPr>
              <a:t>to be screened, districts and community schools should report that the student was </a:t>
            </a:r>
            <a:r>
              <a:rPr lang="en-US" dirty="0" smtClean="0">
                <a:solidFill>
                  <a:srgbClr val="66CCFF"/>
                </a:solidFill>
              </a:rPr>
              <a:t>	assessed </a:t>
            </a:r>
            <a:r>
              <a:rPr lang="en-US" dirty="0">
                <a:solidFill>
                  <a:srgbClr val="66CCFF"/>
                </a:solidFill>
              </a:rPr>
              <a:t>and found to be at risk for dyslexia, assessed and found to be no longer at risk for </a:t>
            </a:r>
            <a:r>
              <a:rPr lang="en-US" dirty="0" smtClean="0">
                <a:solidFill>
                  <a:srgbClr val="66CCFF"/>
                </a:solidFill>
              </a:rPr>
              <a:t>	dyslexia</a:t>
            </a:r>
            <a:r>
              <a:rPr lang="en-US" dirty="0">
                <a:solidFill>
                  <a:srgbClr val="66CCFF"/>
                </a:solidFill>
              </a:rPr>
              <a:t>, or not assessed.</a:t>
            </a:r>
            <a:endParaRPr lang="en-US" dirty="0" smtClean="0">
              <a:solidFill>
                <a:srgbClr val="66CCFF"/>
              </a:solidFill>
            </a:endParaRPr>
          </a:p>
          <a:p>
            <a:pPr marL="285750" indent="-285750">
              <a:buFont typeface="Arial" panose="020B0604020202020204" pitchFamily="34" charset="0"/>
              <a:buChar char="•"/>
            </a:pPr>
            <a:endParaRPr lang="en-US" b="1" dirty="0">
              <a:solidFill>
                <a:srgbClr val="FF0000"/>
              </a:solidFill>
            </a:endParaRPr>
          </a:p>
          <a:p>
            <a:pPr marL="285750" indent="-285750">
              <a:buFont typeface="Arial" panose="020B0604020202020204" pitchFamily="34" charset="0"/>
              <a:buChar char="•"/>
            </a:pPr>
            <a:endParaRPr lang="en-US" b="1" dirty="0" smtClean="0">
              <a:solidFill>
                <a:srgbClr val="FF0000"/>
              </a:solidFill>
            </a:endParaRPr>
          </a:p>
          <a:p>
            <a:pPr marL="285750" indent="-285750">
              <a:buFont typeface="Arial" panose="020B0604020202020204" pitchFamily="34" charset="0"/>
              <a:buChar char="•"/>
            </a:pPr>
            <a:endParaRPr lang="en-US" b="1" dirty="0">
              <a:solidFill>
                <a:srgbClr val="FF0000"/>
              </a:solidFill>
            </a:endParaRPr>
          </a:p>
          <a:p>
            <a:pPr marL="285750" indent="-285750">
              <a:buFont typeface="Arial" panose="020B0604020202020204" pitchFamily="34" charset="0"/>
              <a:buChar char="•"/>
            </a:pPr>
            <a:endParaRPr lang="en-US" b="1" dirty="0" smtClean="0">
              <a:solidFill>
                <a:srgbClr val="FF0000"/>
              </a:solidFill>
            </a:endParaRPr>
          </a:p>
          <a:p>
            <a:pPr marL="285750" indent="-285750">
              <a:buFont typeface="Arial" panose="020B0604020202020204" pitchFamily="34" charset="0"/>
              <a:buChar char="•"/>
            </a:pPr>
            <a:endParaRPr lang="en-US" b="1" dirty="0" smtClean="0">
              <a:solidFill>
                <a:srgbClr val="FF0000"/>
              </a:solidFill>
            </a:endParaRPr>
          </a:p>
        </p:txBody>
      </p:sp>
      <p:sp>
        <p:nvSpPr>
          <p:cNvPr id="5" name="Slide Number Placeholder 4"/>
          <p:cNvSpPr>
            <a:spLocks noGrp="1"/>
          </p:cNvSpPr>
          <p:nvPr>
            <p:ph type="sldNum" sz="quarter" idx="12"/>
          </p:nvPr>
        </p:nvSpPr>
        <p:spPr>
          <a:xfrm>
            <a:off x="667662" y="5534108"/>
            <a:ext cx="279990" cy="365125"/>
          </a:xfrm>
        </p:spPr>
        <p:txBody>
          <a:bodyPr/>
          <a:lstStyle/>
          <a:p>
            <a:r>
              <a:rPr lang="en-US" dirty="0" smtClean="0">
                <a:solidFill>
                  <a:schemeClr val="bg1"/>
                </a:solidFill>
              </a:rPr>
              <a:t>9</a:t>
            </a:r>
            <a:endParaRPr lang="en-US" dirty="0">
              <a:solidFill>
                <a:schemeClr val="bg1"/>
              </a:solidFill>
            </a:endParaRPr>
          </a:p>
        </p:txBody>
      </p:sp>
    </p:spTree>
    <p:extLst>
      <p:ext uri="{BB962C8B-B14F-4D97-AF65-F5344CB8AC3E}">
        <p14:creationId xmlns:p14="http://schemas.microsoft.com/office/powerpoint/2010/main" val="228727136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16496</TotalTime>
  <Words>10860</Words>
  <Application>Microsoft Office PowerPoint</Application>
  <PresentationFormat>Widescreen</PresentationFormat>
  <Paragraphs>797</Paragraphs>
  <Slides>66</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Calibri</vt:lpstr>
      <vt:lpstr>Garamond</vt:lpstr>
      <vt:lpstr>Wingdings 3</vt:lpstr>
      <vt:lpstr>Wisp</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lpstr>EMIS USERGROUP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EMIS USERGROUP MEETING</dc:title>
  <dc:creator>Karen Wilson</dc:creator>
  <cp:lastModifiedBy>Karen Wilson</cp:lastModifiedBy>
  <cp:revision>98</cp:revision>
  <cp:lastPrinted>2023-06-26T11:16:25Z</cp:lastPrinted>
  <dcterms:created xsi:type="dcterms:W3CDTF">2023-06-08T17:57:00Z</dcterms:created>
  <dcterms:modified xsi:type="dcterms:W3CDTF">2023-06-27T17:48:39Z</dcterms:modified>
</cp:coreProperties>
</file>