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12"/>
  </p:notesMasterIdLst>
  <p:sldIdLst>
    <p:sldId id="275" r:id="rId3"/>
    <p:sldId id="256" r:id="rId4"/>
    <p:sldId id="261" r:id="rId5"/>
    <p:sldId id="278" r:id="rId6"/>
    <p:sldId id="276" r:id="rId7"/>
    <p:sldId id="273" r:id="rId8"/>
    <p:sldId id="277" r:id="rId9"/>
    <p:sldId id="265" r:id="rId10"/>
    <p:sldId id="272"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9" autoAdjust="0"/>
    <p:restoredTop sz="72653" autoAdjust="0"/>
  </p:normalViewPr>
  <p:slideViewPr>
    <p:cSldViewPr snapToGrid="0">
      <p:cViewPr varScale="1">
        <p:scale>
          <a:sx n="87" d="100"/>
          <a:sy n="87" d="100"/>
        </p:scale>
        <p:origin x="1704" y="184"/>
      </p:cViewPr>
      <p:guideLst/>
    </p:cSldViewPr>
  </p:slideViewPr>
  <p:notesTextViewPr>
    <p:cViewPr>
      <p:scale>
        <a:sx n="1" d="1"/>
        <a:sy n="1" d="1"/>
      </p:scale>
      <p:origin x="0" y="0"/>
    </p:cViewPr>
  </p:notesTextViewPr>
  <p:notesViewPr>
    <p:cSldViewPr snapToGrid="0">
      <p:cViewPr varScale="1">
        <p:scale>
          <a:sx n="87" d="100"/>
          <a:sy n="87" d="100"/>
        </p:scale>
        <p:origin x="384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1C5470-1F70-46AD-83CA-8DCA07A00503}" type="datetimeFigureOut">
              <a:t>10/10/24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BD391D-041A-4F60-B4DD-7DF3204C61A1}" type="slidenum">
              <a:t>‹#›</a:t>
            </a:fld>
            <a:endParaRPr lang="en-US"/>
          </a:p>
        </p:txBody>
      </p:sp>
    </p:spTree>
    <p:extLst>
      <p:ext uri="{BB962C8B-B14F-4D97-AF65-F5344CB8AC3E}">
        <p14:creationId xmlns:p14="http://schemas.microsoft.com/office/powerpoint/2010/main" val="1207573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BD391D-041A-4F60-B4DD-7DF3204C61A1}" type="slidenum">
              <a:rPr lang="en-US" smtClean="0"/>
              <a:t>1</a:t>
            </a:fld>
            <a:endParaRPr lang="en-US"/>
          </a:p>
        </p:txBody>
      </p:sp>
    </p:spTree>
    <p:extLst>
      <p:ext uri="{BB962C8B-B14F-4D97-AF65-F5344CB8AC3E}">
        <p14:creationId xmlns:p14="http://schemas.microsoft.com/office/powerpoint/2010/main" val="1745239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BD391D-041A-4F60-B4DD-7DF3204C61A1}" type="slidenum">
              <a:rPr lang="en-US" smtClean="0"/>
              <a:t>2</a:t>
            </a:fld>
            <a:endParaRPr lang="en-US"/>
          </a:p>
        </p:txBody>
      </p:sp>
    </p:spTree>
    <p:extLst>
      <p:ext uri="{BB962C8B-B14F-4D97-AF65-F5344CB8AC3E}">
        <p14:creationId xmlns:p14="http://schemas.microsoft.com/office/powerpoint/2010/main" val="2755171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panose="020F0502020204030204"/>
              <a:cs typeface="Calibri"/>
            </a:endParaRPr>
          </a:p>
        </p:txBody>
      </p:sp>
      <p:sp>
        <p:nvSpPr>
          <p:cNvPr id="4" name="Slide Number Placeholder 3"/>
          <p:cNvSpPr>
            <a:spLocks noGrp="1"/>
          </p:cNvSpPr>
          <p:nvPr>
            <p:ph type="sldNum" sz="quarter" idx="5"/>
          </p:nvPr>
        </p:nvSpPr>
        <p:spPr/>
        <p:txBody>
          <a:bodyPr/>
          <a:lstStyle/>
          <a:p>
            <a:fld id="{E2BD391D-041A-4F60-B4DD-7DF3204C61A1}" type="slidenum">
              <a:t>3</a:t>
            </a:fld>
            <a:endParaRPr lang="en-US"/>
          </a:p>
        </p:txBody>
      </p:sp>
    </p:spTree>
    <p:extLst>
      <p:ext uri="{BB962C8B-B14F-4D97-AF65-F5344CB8AC3E}">
        <p14:creationId xmlns:p14="http://schemas.microsoft.com/office/powerpoint/2010/main" val="3281410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15855-0985-80BF-7928-C6766B9BA9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F11AE8-D78F-6DA1-30E0-16F3957D8E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775A62-F47A-BEFE-CF68-5CA2C0F623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B3A8C36-8C97-32FC-FF1C-AE1DFD6C5701}"/>
              </a:ext>
            </a:extLst>
          </p:cNvPr>
          <p:cNvSpPr>
            <a:spLocks noGrp="1"/>
          </p:cNvSpPr>
          <p:nvPr>
            <p:ph type="sldNum" sz="quarter" idx="5"/>
          </p:nvPr>
        </p:nvSpPr>
        <p:spPr/>
        <p:txBody>
          <a:bodyPr/>
          <a:lstStyle/>
          <a:p>
            <a:fld id="{E2BD391D-041A-4F60-B4DD-7DF3204C61A1}" type="slidenum">
              <a:rPr lang="en-US" smtClean="0"/>
              <a:t>4</a:t>
            </a:fld>
            <a:endParaRPr lang="en-US"/>
          </a:p>
        </p:txBody>
      </p:sp>
    </p:spTree>
    <p:extLst>
      <p:ext uri="{BB962C8B-B14F-4D97-AF65-F5344CB8AC3E}">
        <p14:creationId xmlns:p14="http://schemas.microsoft.com/office/powerpoint/2010/main" val="2406992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2C03C-A191-EBD2-0BC1-862DE14241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D223F1-8327-7EC4-B4A6-B504B67C34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D342C-5D8C-8FFF-2447-E9BD8B670E3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8DB39AC-4A7B-FC50-AFB9-399CFCDB50C8}"/>
              </a:ext>
            </a:extLst>
          </p:cNvPr>
          <p:cNvSpPr>
            <a:spLocks noGrp="1"/>
          </p:cNvSpPr>
          <p:nvPr>
            <p:ph type="sldNum" sz="quarter" idx="5"/>
          </p:nvPr>
        </p:nvSpPr>
        <p:spPr/>
        <p:txBody>
          <a:bodyPr/>
          <a:lstStyle/>
          <a:p>
            <a:fld id="{E2BD391D-041A-4F60-B4DD-7DF3204C61A1}" type="slidenum">
              <a:rPr lang="en-US" smtClean="0"/>
              <a:t>5</a:t>
            </a:fld>
            <a:endParaRPr lang="en-US"/>
          </a:p>
        </p:txBody>
      </p:sp>
    </p:spTree>
    <p:extLst>
      <p:ext uri="{BB962C8B-B14F-4D97-AF65-F5344CB8AC3E}">
        <p14:creationId xmlns:p14="http://schemas.microsoft.com/office/powerpoint/2010/main" val="1999358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endParaRPr lang="en-US">
              <a:ea typeface="Calibri" panose="020F0502020204030204"/>
              <a:cs typeface="Calibri"/>
            </a:endParaRPr>
          </a:p>
        </p:txBody>
      </p:sp>
      <p:sp>
        <p:nvSpPr>
          <p:cNvPr id="4" name="Slide Number Placeholder 3"/>
          <p:cNvSpPr>
            <a:spLocks noGrp="1"/>
          </p:cNvSpPr>
          <p:nvPr>
            <p:ph type="sldNum" sz="quarter" idx="5"/>
          </p:nvPr>
        </p:nvSpPr>
        <p:spPr/>
        <p:txBody>
          <a:bodyPr/>
          <a:lstStyle/>
          <a:p>
            <a:fld id="{E2BD391D-041A-4F60-B4DD-7DF3204C61A1}" type="slidenum">
              <a:t>6</a:t>
            </a:fld>
            <a:endParaRPr lang="en-US"/>
          </a:p>
        </p:txBody>
      </p:sp>
    </p:spTree>
    <p:extLst>
      <p:ext uri="{BB962C8B-B14F-4D97-AF65-F5344CB8AC3E}">
        <p14:creationId xmlns:p14="http://schemas.microsoft.com/office/powerpoint/2010/main" val="1434204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6B6AF-5E84-E0F5-1FD0-C0E838008E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881A03-B3C4-6DB4-5453-973D59F463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9DC750-73BD-29AC-8A5D-4196FB6F65E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0665D5F-79F2-A6B8-4866-70B0A8A03417}"/>
              </a:ext>
            </a:extLst>
          </p:cNvPr>
          <p:cNvSpPr>
            <a:spLocks noGrp="1"/>
          </p:cNvSpPr>
          <p:nvPr>
            <p:ph type="sldNum" sz="quarter" idx="5"/>
          </p:nvPr>
        </p:nvSpPr>
        <p:spPr/>
        <p:txBody>
          <a:bodyPr/>
          <a:lstStyle/>
          <a:p>
            <a:fld id="{E2BD391D-041A-4F60-B4DD-7DF3204C61A1}" type="slidenum">
              <a:rPr lang="en-US" smtClean="0"/>
              <a:t>7</a:t>
            </a:fld>
            <a:endParaRPr lang="en-US"/>
          </a:p>
        </p:txBody>
      </p:sp>
    </p:spTree>
    <p:extLst>
      <p:ext uri="{BB962C8B-B14F-4D97-AF65-F5344CB8AC3E}">
        <p14:creationId xmlns:p14="http://schemas.microsoft.com/office/powerpoint/2010/main" val="2789652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Calibri"/>
              <a:buChar char="-"/>
            </a:pPr>
            <a:endParaRPr lang="en-US">
              <a:cs typeface="Calibri"/>
            </a:endParaRPr>
          </a:p>
        </p:txBody>
      </p:sp>
      <p:sp>
        <p:nvSpPr>
          <p:cNvPr id="4" name="Slide Number Placeholder 3"/>
          <p:cNvSpPr>
            <a:spLocks noGrp="1"/>
          </p:cNvSpPr>
          <p:nvPr>
            <p:ph type="sldNum" sz="quarter" idx="5"/>
          </p:nvPr>
        </p:nvSpPr>
        <p:spPr/>
        <p:txBody>
          <a:bodyPr/>
          <a:lstStyle/>
          <a:p>
            <a:fld id="{E2BD391D-041A-4F60-B4DD-7DF3204C61A1}" type="slidenum">
              <a:t>8</a:t>
            </a:fld>
            <a:endParaRPr lang="en-US"/>
          </a:p>
        </p:txBody>
      </p:sp>
    </p:spTree>
    <p:extLst>
      <p:ext uri="{BB962C8B-B14F-4D97-AF65-F5344CB8AC3E}">
        <p14:creationId xmlns:p14="http://schemas.microsoft.com/office/powerpoint/2010/main" val="4161333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BD391D-041A-4F60-B4DD-7DF3204C61A1}" type="slidenum">
              <a:rPr lang="en-US" smtClean="0"/>
              <a:t>9</a:t>
            </a:fld>
            <a:endParaRPr lang="en-US"/>
          </a:p>
        </p:txBody>
      </p:sp>
    </p:spTree>
    <p:extLst>
      <p:ext uri="{BB962C8B-B14F-4D97-AF65-F5344CB8AC3E}">
        <p14:creationId xmlns:p14="http://schemas.microsoft.com/office/powerpoint/2010/main" val="555776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10/10/24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10/10/24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10/10/24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10/10/24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10/10/24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10/10/24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10/10/24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A96ED-E5A1-49BC-A591-2B05E22DE92F}"/>
              </a:ext>
            </a:extLst>
          </p:cNvPr>
          <p:cNvSpPr>
            <a:spLocks noGrp="1"/>
          </p:cNvSpPr>
          <p:nvPr>
            <p:ph type="ctrTitle"/>
          </p:nvPr>
        </p:nvSpPr>
        <p:spPr>
          <a:xfrm>
            <a:off x="0" y="0"/>
            <a:ext cx="12276083" cy="2511891"/>
          </a:xfrm>
          <a:solidFill>
            <a:srgbClr val="0C3546"/>
          </a:solidFill>
        </p:spPr>
        <p:txBody>
          <a:bodyPr anchor="ctr" anchorCtr="0"/>
          <a:lstStyle/>
          <a:p>
            <a:r>
              <a:rPr lang="en-US" b="1">
                <a:solidFill>
                  <a:schemeClr val="bg1"/>
                </a:solidFill>
              </a:rPr>
              <a:t>SB29 – </a:t>
            </a:r>
            <a:r>
              <a:rPr lang="en-US" b="1" i="1">
                <a:solidFill>
                  <a:schemeClr val="bg1"/>
                </a:solidFill>
              </a:rPr>
              <a:t>The Education Record and Student Privacy Bill</a:t>
            </a:r>
          </a:p>
        </p:txBody>
      </p:sp>
      <p:sp>
        <p:nvSpPr>
          <p:cNvPr id="3" name="Subtitle 2">
            <a:extLst>
              <a:ext uri="{FF2B5EF4-FFF2-40B4-BE49-F238E27FC236}">
                <a16:creationId xmlns:a16="http://schemas.microsoft.com/office/drawing/2014/main" id="{CF900FB2-2731-4FF1-9E04-029F35C60211}"/>
              </a:ext>
            </a:extLst>
          </p:cNvPr>
          <p:cNvSpPr>
            <a:spLocks noGrp="1"/>
          </p:cNvSpPr>
          <p:nvPr>
            <p:ph type="subTitle" idx="1"/>
          </p:nvPr>
        </p:nvSpPr>
        <p:spPr>
          <a:xfrm>
            <a:off x="3051628" y="2861875"/>
            <a:ext cx="7350298" cy="3985091"/>
          </a:xfrm>
        </p:spPr>
        <p:txBody>
          <a:bodyPr vert="horz" lIns="91440" tIns="45720" rIns="91440" bIns="45720" rtlCol="0" anchor="t">
            <a:normAutofit/>
          </a:bodyPr>
          <a:lstStyle/>
          <a:p>
            <a:pPr algn="l">
              <a:lnSpc>
                <a:spcPct val="100000"/>
              </a:lnSpc>
              <a:spcBef>
                <a:spcPct val="0"/>
              </a:spcBef>
              <a:spcAft>
                <a:spcPts val="5400"/>
              </a:spcAft>
            </a:pPr>
            <a:r>
              <a:rPr lang="en-US" b="1" i="1"/>
              <a:t>Dr. Paul Imhoff </a:t>
            </a:r>
            <a:r>
              <a:rPr lang="en-US" b="1"/>
              <a:t>| BASA</a:t>
            </a:r>
          </a:p>
          <a:p>
            <a:pPr algn="l">
              <a:lnSpc>
                <a:spcPct val="100000"/>
              </a:lnSpc>
              <a:spcBef>
                <a:spcPct val="0"/>
              </a:spcBef>
              <a:spcAft>
                <a:spcPts val="5400"/>
              </a:spcAft>
            </a:pPr>
            <a:r>
              <a:rPr lang="en-US" b="1" i="1"/>
              <a:t>Geoff Andrews </a:t>
            </a:r>
            <a:r>
              <a:rPr lang="en-US" b="1"/>
              <a:t>| The Management Council</a:t>
            </a:r>
          </a:p>
          <a:p>
            <a:pPr algn="l">
              <a:lnSpc>
                <a:spcPct val="100000"/>
              </a:lnSpc>
              <a:spcBef>
                <a:spcPct val="0"/>
              </a:spcBef>
              <a:spcAft>
                <a:spcPts val="5400"/>
              </a:spcAft>
            </a:pPr>
            <a:r>
              <a:rPr lang="en-US" b="1" i="1"/>
              <a:t>Jeff Knight &amp; Nicole Donovsky </a:t>
            </a:r>
            <a:r>
              <a:rPr lang="en-US" b="1"/>
              <a:t>| Bricker Graydon</a:t>
            </a:r>
          </a:p>
          <a:p>
            <a:pPr algn="l">
              <a:lnSpc>
                <a:spcPct val="100000"/>
              </a:lnSpc>
              <a:spcBef>
                <a:spcPct val="0"/>
              </a:spcBef>
              <a:spcAft>
                <a:spcPts val="5400"/>
              </a:spcAft>
            </a:pPr>
            <a:r>
              <a:rPr lang="en-US" b="1" i="1"/>
              <a:t>Derek Towster </a:t>
            </a:r>
            <a:r>
              <a:rPr lang="en-US" b="1"/>
              <a:t>| Scott Scriven</a:t>
            </a:r>
          </a:p>
        </p:txBody>
      </p:sp>
      <p:pic>
        <p:nvPicPr>
          <p:cNvPr id="4" name="Picture 3">
            <a:extLst>
              <a:ext uri="{FF2B5EF4-FFF2-40B4-BE49-F238E27FC236}">
                <a16:creationId xmlns:a16="http://schemas.microsoft.com/office/drawing/2014/main" id="{C962B956-F80A-4909-9C5D-C252A5FCC469}"/>
              </a:ext>
            </a:extLst>
          </p:cNvPr>
          <p:cNvPicPr>
            <a:picLocks noChangeAspect="1"/>
          </p:cNvPicPr>
          <p:nvPr/>
        </p:nvPicPr>
        <p:blipFill>
          <a:blip r:embed="rId3"/>
          <a:stretch>
            <a:fillRect/>
          </a:stretch>
        </p:blipFill>
        <p:spPr>
          <a:xfrm>
            <a:off x="1060247" y="5985362"/>
            <a:ext cx="1826825" cy="579409"/>
          </a:xfrm>
          <a:prstGeom prst="rect">
            <a:avLst/>
          </a:prstGeom>
        </p:spPr>
      </p:pic>
      <p:pic>
        <p:nvPicPr>
          <p:cNvPr id="7" name="Picture 6">
            <a:extLst>
              <a:ext uri="{FF2B5EF4-FFF2-40B4-BE49-F238E27FC236}">
                <a16:creationId xmlns:a16="http://schemas.microsoft.com/office/drawing/2014/main" id="{C8659610-FCE2-4FE3-818A-3D598B4262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1854" y="4943471"/>
            <a:ext cx="1510326" cy="692934"/>
          </a:xfrm>
          <a:prstGeom prst="rect">
            <a:avLst/>
          </a:prstGeom>
        </p:spPr>
      </p:pic>
      <p:pic>
        <p:nvPicPr>
          <p:cNvPr id="1026" name="Picture 2">
            <a:extLst>
              <a:ext uri="{FF2B5EF4-FFF2-40B4-BE49-F238E27FC236}">
                <a16:creationId xmlns:a16="http://schemas.microsoft.com/office/drawing/2014/main" id="{628E8EDA-7804-4A5C-A3BE-332055EF3377}"/>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572090" y="3875389"/>
            <a:ext cx="855755" cy="85575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F5F4C94C-C863-4486-AAA4-412A5F913956}"/>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060314" y="2860891"/>
            <a:ext cx="1900328" cy="7601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193579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2">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6"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D7738E-E54B-00F8-EEA9-3D676F39FC44}"/>
              </a:ext>
            </a:extLst>
          </p:cNvPr>
          <p:cNvSpPr>
            <a:spLocks noGrp="1"/>
          </p:cNvSpPr>
          <p:nvPr>
            <p:ph type="title"/>
          </p:nvPr>
        </p:nvSpPr>
        <p:spPr>
          <a:xfrm>
            <a:off x="423590" y="1363232"/>
            <a:ext cx="3201366" cy="3387497"/>
          </a:xfrm>
        </p:spPr>
        <p:txBody>
          <a:bodyPr anchor="b">
            <a:normAutofit/>
          </a:bodyPr>
          <a:lstStyle/>
          <a:p>
            <a:pPr algn="r"/>
            <a:r>
              <a:rPr lang="en-US" sz="4000" b="1">
                <a:solidFill>
                  <a:srgbClr val="FFFFFF"/>
                </a:solidFill>
              </a:rPr>
              <a:t>SB29</a:t>
            </a:r>
            <a:br>
              <a:rPr lang="en-US" sz="4000" b="1">
                <a:solidFill>
                  <a:srgbClr val="FFFFFF"/>
                </a:solidFill>
              </a:rPr>
            </a:br>
            <a:r>
              <a:rPr lang="en-US" sz="4000" b="1" i="1">
                <a:solidFill>
                  <a:srgbClr val="FFFFFF"/>
                </a:solidFill>
              </a:rPr>
              <a:t>The Education Record and Student Privacy Bill</a:t>
            </a:r>
            <a:endParaRPr lang="en-US" i="1"/>
          </a:p>
        </p:txBody>
      </p:sp>
      <p:sp>
        <p:nvSpPr>
          <p:cNvPr id="3" name="Content Placeholder 2">
            <a:extLst>
              <a:ext uri="{FF2B5EF4-FFF2-40B4-BE49-F238E27FC236}">
                <a16:creationId xmlns:a16="http://schemas.microsoft.com/office/drawing/2014/main" id="{13B6321F-3681-6095-52B9-FF6A904A7632}"/>
              </a:ext>
            </a:extLst>
          </p:cNvPr>
          <p:cNvSpPr>
            <a:spLocks noGrp="1"/>
          </p:cNvSpPr>
          <p:nvPr>
            <p:ph idx="1"/>
          </p:nvPr>
        </p:nvSpPr>
        <p:spPr>
          <a:xfrm>
            <a:off x="4810259" y="649480"/>
            <a:ext cx="6555347" cy="5546047"/>
          </a:xfrm>
        </p:spPr>
        <p:txBody>
          <a:bodyPr vert="horz" lIns="91440" tIns="45720" rIns="91440" bIns="45720" rtlCol="0" anchor="ctr">
            <a:normAutofit/>
          </a:bodyPr>
          <a:lstStyle/>
          <a:p>
            <a:r>
              <a:rPr lang="en-US" sz="2000">
                <a:ea typeface="+mn-lt"/>
                <a:cs typeface="+mn-lt"/>
              </a:rPr>
              <a:t>An act that governs the collection, use, and protection of educational records by technology providers.</a:t>
            </a:r>
          </a:p>
          <a:p>
            <a:endParaRPr lang="en-US" sz="2000">
              <a:ea typeface="+mn-lt"/>
              <a:cs typeface="+mn-lt"/>
            </a:endParaRPr>
          </a:p>
          <a:p>
            <a:r>
              <a:rPr lang="en-US" sz="2000">
                <a:ea typeface="+mn-lt"/>
                <a:cs typeface="+mn-lt"/>
              </a:rPr>
              <a:t>Introduced by Sen. Huffman and passed House (96-1) and Senate (30-1) easily.</a:t>
            </a:r>
          </a:p>
          <a:p>
            <a:endParaRPr lang="en-US" sz="2000"/>
          </a:p>
          <a:p>
            <a:r>
              <a:rPr lang="en-US" sz="2000">
                <a:ea typeface="+mn-lt"/>
                <a:cs typeface="+mn-lt"/>
              </a:rPr>
              <a:t>“</a:t>
            </a:r>
            <a:r>
              <a:rPr lang="en-US" sz="2000" i="1">
                <a:ea typeface="+mn-lt"/>
                <a:cs typeface="+mn-lt"/>
              </a:rPr>
              <a:t>Everyone deserves the right to privacy and students are no different...</a:t>
            </a:r>
            <a:r>
              <a:rPr lang="en-US" sz="2000">
                <a:ea typeface="+mn-lt"/>
                <a:cs typeface="+mn-lt"/>
              </a:rPr>
              <a:t>" (Sen. Huffman)</a:t>
            </a:r>
          </a:p>
          <a:p>
            <a:pPr marL="0" indent="0">
              <a:buNone/>
            </a:pPr>
            <a:endParaRPr lang="en-US" sz="2000">
              <a:ea typeface="+mn-lt"/>
              <a:cs typeface="+mn-lt"/>
            </a:endParaRPr>
          </a:p>
          <a:p>
            <a:r>
              <a:rPr lang="en-US" sz="2000">
                <a:ea typeface="+mn-lt"/>
                <a:cs typeface="+mn-lt"/>
              </a:rPr>
              <a:t>“</a:t>
            </a:r>
            <a:r>
              <a:rPr lang="en-US" sz="2000" i="1">
                <a:ea typeface="+mn-lt"/>
                <a:cs typeface="+mn-lt"/>
              </a:rPr>
              <a:t>Our children need privacy to express themselves, and it should be left to parents, not tech companies, to monitor our children’s online presence.</a:t>
            </a:r>
            <a:r>
              <a:rPr lang="en-US" sz="2000">
                <a:ea typeface="+mn-lt"/>
                <a:cs typeface="+mn-lt"/>
              </a:rPr>
              <a:t>” (Sen. Huffman)</a:t>
            </a:r>
            <a:endParaRPr lang="en-US" sz="2000"/>
          </a:p>
          <a:p>
            <a:endParaRPr lang="en-US" sz="2000">
              <a:ea typeface="+mn-lt"/>
              <a:cs typeface="+mn-lt"/>
            </a:endParaRPr>
          </a:p>
          <a:p>
            <a:r>
              <a:rPr lang="en-US" sz="2000">
                <a:ea typeface="+mn-lt"/>
                <a:cs typeface="+mn-lt"/>
              </a:rPr>
              <a:t>Eff. October 24, 2024</a:t>
            </a:r>
          </a:p>
          <a:p>
            <a:pPr marL="0" indent="0">
              <a:buNone/>
            </a:pPr>
            <a:endParaRPr lang="en-US" sz="2000">
              <a:ea typeface="+mn-lt"/>
              <a:cs typeface="+mn-lt"/>
            </a:endParaRPr>
          </a:p>
        </p:txBody>
      </p:sp>
    </p:spTree>
    <p:extLst>
      <p:ext uri="{BB962C8B-B14F-4D97-AF65-F5344CB8AC3E}">
        <p14:creationId xmlns:p14="http://schemas.microsoft.com/office/powerpoint/2010/main" val="10985722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2">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6"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D7738E-E54B-00F8-EEA9-3D676F39FC44}"/>
              </a:ext>
            </a:extLst>
          </p:cNvPr>
          <p:cNvSpPr>
            <a:spLocks noGrp="1"/>
          </p:cNvSpPr>
          <p:nvPr>
            <p:ph type="title"/>
          </p:nvPr>
        </p:nvSpPr>
        <p:spPr>
          <a:xfrm>
            <a:off x="466722" y="586855"/>
            <a:ext cx="3201366" cy="3387497"/>
          </a:xfrm>
        </p:spPr>
        <p:txBody>
          <a:bodyPr anchor="b">
            <a:normAutofit/>
          </a:bodyPr>
          <a:lstStyle/>
          <a:p>
            <a:pPr algn="r"/>
            <a:r>
              <a:rPr lang="en-US" sz="4000" b="1">
                <a:solidFill>
                  <a:srgbClr val="FFFFFF"/>
                </a:solidFill>
              </a:rPr>
              <a:t>Important Definitions</a:t>
            </a:r>
            <a:endParaRPr lang="en-US" sz="4000">
              <a:solidFill>
                <a:srgbClr val="FFFFFF"/>
              </a:solidFill>
            </a:endParaRPr>
          </a:p>
        </p:txBody>
      </p:sp>
      <p:sp>
        <p:nvSpPr>
          <p:cNvPr id="3" name="Content Placeholder 2">
            <a:extLst>
              <a:ext uri="{FF2B5EF4-FFF2-40B4-BE49-F238E27FC236}">
                <a16:creationId xmlns:a16="http://schemas.microsoft.com/office/drawing/2014/main" id="{13B6321F-3681-6095-52B9-FF6A904A7632}"/>
              </a:ext>
            </a:extLst>
          </p:cNvPr>
          <p:cNvSpPr>
            <a:spLocks noGrp="1"/>
          </p:cNvSpPr>
          <p:nvPr>
            <p:ph idx="1"/>
          </p:nvPr>
        </p:nvSpPr>
        <p:spPr>
          <a:xfrm>
            <a:off x="4810259" y="649480"/>
            <a:ext cx="6555347" cy="5546047"/>
          </a:xfrm>
        </p:spPr>
        <p:txBody>
          <a:bodyPr vert="horz" lIns="91440" tIns="45720" rIns="91440" bIns="45720" rtlCol="0" anchor="ctr">
            <a:normAutofit lnSpcReduction="10000"/>
          </a:bodyPr>
          <a:lstStyle/>
          <a:p>
            <a:r>
              <a:rPr lang="en-US" sz="2000">
                <a:ea typeface="+mn-lt"/>
                <a:cs typeface="+mn-lt"/>
              </a:rPr>
              <a:t>"</a:t>
            </a:r>
            <a:r>
              <a:rPr lang="en-US" sz="2000" b="1">
                <a:ea typeface="+mn-lt"/>
                <a:cs typeface="+mn-lt"/>
              </a:rPr>
              <a:t>Educational records</a:t>
            </a:r>
            <a:r>
              <a:rPr lang="en-US" sz="2000">
                <a:ea typeface="+mn-lt"/>
                <a:cs typeface="+mn-lt"/>
              </a:rPr>
              <a:t>" is close to but not synonymous with "education records" under FERPA.</a:t>
            </a:r>
          </a:p>
          <a:p>
            <a:endParaRPr lang="en-US" sz="2000">
              <a:ea typeface="+mn-lt"/>
              <a:cs typeface="+mn-lt"/>
            </a:endParaRPr>
          </a:p>
          <a:p>
            <a:r>
              <a:rPr lang="en-US" sz="2000">
                <a:ea typeface="+mn-lt"/>
                <a:cs typeface="+mn-lt"/>
              </a:rPr>
              <a:t>"</a:t>
            </a:r>
            <a:r>
              <a:rPr lang="en-US" sz="2000" b="1">
                <a:ea typeface="+mn-lt"/>
                <a:cs typeface="+mn-lt"/>
              </a:rPr>
              <a:t>School-issued device</a:t>
            </a:r>
            <a:r>
              <a:rPr lang="en-US" sz="2000">
                <a:ea typeface="+mn-lt"/>
                <a:cs typeface="+mn-lt"/>
              </a:rPr>
              <a:t>" means hardware, software, devices, and accounts that a school district, acting independently or with a technology provider, provides to an individual student for that student's </a:t>
            </a:r>
            <a:r>
              <a:rPr lang="en-US" sz="2000">
                <a:highlight>
                  <a:srgbClr val="FFFF00"/>
                </a:highlight>
                <a:ea typeface="+mn-lt"/>
                <a:cs typeface="+mn-lt"/>
              </a:rPr>
              <a:t>dedicated personal use</a:t>
            </a:r>
            <a:r>
              <a:rPr lang="en-US" sz="2000">
                <a:ea typeface="+mn-lt"/>
                <a:cs typeface="+mn-lt"/>
              </a:rPr>
              <a:t>.</a:t>
            </a:r>
            <a:endParaRPr lang="en-US"/>
          </a:p>
          <a:p>
            <a:endParaRPr lang="en-US" sz="2000">
              <a:ea typeface="+mn-lt"/>
              <a:cs typeface="+mn-lt"/>
            </a:endParaRPr>
          </a:p>
          <a:p>
            <a:r>
              <a:rPr lang="en-US" sz="2000">
                <a:ea typeface="+mn-lt"/>
                <a:cs typeface="+mn-lt"/>
              </a:rPr>
              <a:t>"</a:t>
            </a:r>
            <a:r>
              <a:rPr lang="en-US" sz="2000" b="1">
                <a:ea typeface="+mn-lt"/>
                <a:cs typeface="+mn-lt"/>
              </a:rPr>
              <a:t>Student</a:t>
            </a:r>
            <a:r>
              <a:rPr lang="en-US" sz="2000">
                <a:ea typeface="+mn-lt"/>
                <a:cs typeface="+mn-lt"/>
              </a:rPr>
              <a:t>" means an individual currently </a:t>
            </a:r>
            <a:r>
              <a:rPr lang="en-US" sz="2000">
                <a:highlight>
                  <a:srgbClr val="FFFF00"/>
                </a:highlight>
                <a:ea typeface="+mn-lt"/>
                <a:cs typeface="+mn-lt"/>
              </a:rPr>
              <a:t>or formerly</a:t>
            </a:r>
            <a:r>
              <a:rPr lang="en-US" sz="2000">
                <a:ea typeface="+mn-lt"/>
                <a:cs typeface="+mn-lt"/>
              </a:rPr>
              <a:t> enrolled in a school district and applicants for enrollment.</a:t>
            </a:r>
            <a:endParaRPr lang="en-US" sz="2000"/>
          </a:p>
          <a:p>
            <a:endParaRPr lang="en-US" sz="2000">
              <a:ea typeface="+mn-lt"/>
              <a:cs typeface="+mn-lt"/>
            </a:endParaRPr>
          </a:p>
          <a:p>
            <a:r>
              <a:rPr lang="en-US" sz="2000">
                <a:ea typeface="+mn-lt"/>
                <a:cs typeface="+mn-lt"/>
              </a:rPr>
              <a:t>"</a:t>
            </a:r>
            <a:r>
              <a:rPr lang="en-US" sz="2000" b="1">
                <a:ea typeface="+mn-lt"/>
                <a:cs typeface="+mn-lt"/>
              </a:rPr>
              <a:t>Technology provider</a:t>
            </a:r>
            <a:r>
              <a:rPr lang="en-US" sz="2000">
                <a:ea typeface="+mn-lt"/>
                <a:cs typeface="+mn-lt"/>
              </a:rPr>
              <a:t>" means a </a:t>
            </a:r>
            <a:r>
              <a:rPr lang="en-US" sz="2000">
                <a:highlight>
                  <a:srgbClr val="FFFF00"/>
                </a:highlight>
                <a:ea typeface="+mn-lt"/>
                <a:cs typeface="+mn-lt"/>
              </a:rPr>
              <a:t>person</a:t>
            </a:r>
            <a:r>
              <a:rPr lang="en-US" sz="2000">
                <a:ea typeface="+mn-lt"/>
                <a:cs typeface="+mn-lt"/>
              </a:rPr>
              <a:t> who contracts with a school district to provide a school-issued device </a:t>
            </a:r>
            <a:r>
              <a:rPr lang="en-US" sz="2000">
                <a:highlight>
                  <a:srgbClr val="FFFF00"/>
                </a:highlight>
                <a:ea typeface="+mn-lt"/>
                <a:cs typeface="+mn-lt"/>
              </a:rPr>
              <a:t>for student use</a:t>
            </a:r>
            <a:r>
              <a:rPr lang="en-US" sz="2000">
                <a:ea typeface="+mn-lt"/>
                <a:cs typeface="+mn-lt"/>
              </a:rPr>
              <a:t> and creates, receives, or maintains educational records pursuant or incidental to its contract with the district.</a:t>
            </a:r>
            <a:endParaRPr lang="en-US" sz="2000"/>
          </a:p>
        </p:txBody>
      </p:sp>
    </p:spTree>
    <p:extLst>
      <p:ext uri="{BB962C8B-B14F-4D97-AF65-F5344CB8AC3E}">
        <p14:creationId xmlns:p14="http://schemas.microsoft.com/office/powerpoint/2010/main" val="250001886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F64B16-5251-99F6-BAB7-246D191396DD}"/>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97B4B37-F857-EB99-F778-179137CCEE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 name="Rectangle 26">
            <a:extLst>
              <a:ext uri="{FF2B5EF4-FFF2-40B4-BE49-F238E27FC236}">
                <a16:creationId xmlns:a16="http://schemas.microsoft.com/office/drawing/2014/main" id="{59F6A027-8AFB-97D8-D445-5D237B7C8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D550299-49E0-748D-5264-D5E5F94C4A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A4CC6FA-5B84-5495-53E3-94ECB1AC7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00A5EEFD-4DCA-6CE9-889C-6838A5E43D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A5DF513E-8092-279D-E9B3-71ECE954C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2">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6"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Rectangle 36">
            <a:extLst>
              <a:ext uri="{FF2B5EF4-FFF2-40B4-BE49-F238E27FC236}">
                <a16:creationId xmlns:a16="http://schemas.microsoft.com/office/drawing/2014/main" id="{752E82A6-D74A-8AC1-A6F1-E7047E9055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F45953-5308-28A3-7C54-DDE100572174}"/>
              </a:ext>
            </a:extLst>
          </p:cNvPr>
          <p:cNvSpPr>
            <a:spLocks noGrp="1"/>
          </p:cNvSpPr>
          <p:nvPr>
            <p:ph type="title"/>
          </p:nvPr>
        </p:nvSpPr>
        <p:spPr>
          <a:xfrm>
            <a:off x="466722" y="586855"/>
            <a:ext cx="3201366" cy="3387497"/>
          </a:xfrm>
        </p:spPr>
        <p:txBody>
          <a:bodyPr anchor="b">
            <a:normAutofit/>
          </a:bodyPr>
          <a:lstStyle/>
          <a:p>
            <a:pPr algn="r"/>
            <a:r>
              <a:rPr lang="en-US" sz="4000" b="1">
                <a:solidFill>
                  <a:srgbClr val="FFFFFF"/>
                </a:solidFill>
              </a:rPr>
              <a:t>Contracting with Technology Providers</a:t>
            </a:r>
            <a:endParaRPr lang="en-US" sz="4000">
              <a:solidFill>
                <a:srgbClr val="FFFFFF"/>
              </a:solidFill>
            </a:endParaRPr>
          </a:p>
        </p:txBody>
      </p:sp>
      <p:sp>
        <p:nvSpPr>
          <p:cNvPr id="3" name="Content Placeholder 2">
            <a:extLst>
              <a:ext uri="{FF2B5EF4-FFF2-40B4-BE49-F238E27FC236}">
                <a16:creationId xmlns:a16="http://schemas.microsoft.com/office/drawing/2014/main" id="{F8E36247-5629-A4D1-6730-21CA923A2209}"/>
              </a:ext>
            </a:extLst>
          </p:cNvPr>
          <p:cNvSpPr>
            <a:spLocks noGrp="1"/>
          </p:cNvSpPr>
          <p:nvPr>
            <p:ph idx="1"/>
          </p:nvPr>
        </p:nvSpPr>
        <p:spPr>
          <a:xfrm>
            <a:off x="4810259" y="594396"/>
            <a:ext cx="6576480" cy="5362952"/>
          </a:xfrm>
        </p:spPr>
        <p:txBody>
          <a:bodyPr vert="horz" lIns="91440" tIns="45720" rIns="91440" bIns="45720" rtlCol="0" anchor="ctr">
            <a:normAutofit/>
          </a:bodyPr>
          <a:lstStyle/>
          <a:p>
            <a:r>
              <a:rPr lang="en-US" sz="1900" dirty="0">
                <a:ea typeface="+mn-lt"/>
                <a:cs typeface="+mn-lt"/>
              </a:rPr>
              <a:t>"A technology provider </a:t>
            </a:r>
            <a:r>
              <a:rPr lang="en-US" sz="1900" dirty="0">
                <a:highlight>
                  <a:srgbClr val="FFFF00"/>
                </a:highlight>
                <a:ea typeface="+mn-lt"/>
                <a:cs typeface="+mn-lt"/>
              </a:rPr>
              <a:t>shall comply </a:t>
            </a:r>
            <a:r>
              <a:rPr lang="en-US" sz="1900" dirty="0">
                <a:ea typeface="+mn-lt"/>
                <a:cs typeface="+mn-lt"/>
              </a:rPr>
              <a:t>with </a:t>
            </a:r>
            <a:r>
              <a:rPr lang="en-US" sz="1900">
                <a:ea typeface="+mn-lt"/>
                <a:cs typeface="+mn-lt"/>
              </a:rPr>
              <a:t>Chapter 1347 </a:t>
            </a:r>
            <a:r>
              <a:rPr lang="en-US" sz="1900" dirty="0">
                <a:ea typeface="+mn-lt"/>
                <a:cs typeface="+mn-lt"/>
              </a:rPr>
              <a:t>of the Revised Code with regard to the collection, use, and protection of data as if it were a school district."</a:t>
            </a:r>
          </a:p>
          <a:p>
            <a:r>
              <a:rPr lang="en-US" sz="1900" dirty="0"/>
              <a:t>In contracts (going forward), ensure:</a:t>
            </a:r>
          </a:p>
          <a:p>
            <a:pPr lvl="1">
              <a:buFont typeface="Courier New" panose="020B0604020202020204" pitchFamily="34" charset="0"/>
              <a:buChar char="o"/>
            </a:pPr>
            <a:r>
              <a:rPr lang="en-US" sz="1900" dirty="0"/>
              <a:t>ownership of educational records stays with the school district;</a:t>
            </a:r>
          </a:p>
          <a:p>
            <a:pPr lvl="1">
              <a:buFont typeface="Courier New" panose="020B0604020202020204" pitchFamily="34" charset="0"/>
              <a:buChar char="o"/>
            </a:pPr>
            <a:r>
              <a:rPr lang="en-US" sz="1900" dirty="0"/>
              <a:t>that data breaches are governed by 1347.12;</a:t>
            </a:r>
          </a:p>
          <a:p>
            <a:pPr lvl="1">
              <a:buFont typeface="Courier New" panose="020B0604020202020204" pitchFamily="34" charset="0"/>
              <a:buChar char="o"/>
            </a:pPr>
            <a:r>
              <a:rPr lang="en-US" sz="1900" dirty="0"/>
              <a:t>that destruction/return of educational records is contemplated;</a:t>
            </a:r>
          </a:p>
          <a:p>
            <a:pPr lvl="1">
              <a:buFont typeface="Courier New" panose="020B0604020202020204" pitchFamily="34" charset="0"/>
              <a:buChar char="o"/>
            </a:pPr>
            <a:r>
              <a:rPr lang="en-US" sz="1900" dirty="0"/>
              <a:t>that the Technology provider understands that it may not use educational records for any purpose aside from fulfilling the contract.</a:t>
            </a:r>
          </a:p>
          <a:p>
            <a:r>
              <a:rPr lang="en-US" sz="1900" u="sng" dirty="0"/>
              <a:t>Specifically </a:t>
            </a:r>
            <a:r>
              <a:rPr lang="en-US" sz="1900" dirty="0"/>
              <a:t>ensure that contracts </a:t>
            </a:r>
          </a:p>
          <a:p>
            <a:pPr lvl="1">
              <a:buFont typeface="Courier New" panose="020B0604020202020204" pitchFamily="34" charset="0"/>
              <a:buChar char="o"/>
            </a:pPr>
            <a:r>
              <a:rPr lang="en-US" sz="1500" dirty="0"/>
              <a:t>(1) </a:t>
            </a:r>
            <a:r>
              <a:rPr lang="en-US" sz="1500" dirty="0">
                <a:ea typeface="+mn-lt"/>
                <a:cs typeface="+mn-lt"/>
              </a:rPr>
              <a:t>have </a:t>
            </a:r>
            <a:r>
              <a:rPr lang="en-US" sz="1500" dirty="0">
                <a:highlight>
                  <a:srgbClr val="FFFF00"/>
                </a:highlight>
                <a:ea typeface="+mn-lt"/>
                <a:cs typeface="+mn-lt"/>
              </a:rPr>
              <a:t>appropriate</a:t>
            </a:r>
            <a:r>
              <a:rPr lang="en-US" sz="1500" dirty="0">
                <a:ea typeface="+mn-lt"/>
                <a:cs typeface="+mn-lt"/>
              </a:rPr>
              <a:t> security safeguards for educational records</a:t>
            </a:r>
            <a:endParaRPr lang="en-US" dirty="0">
              <a:ea typeface="+mn-lt"/>
              <a:cs typeface="+mn-lt"/>
            </a:endParaRPr>
          </a:p>
          <a:p>
            <a:pPr lvl="1">
              <a:buFont typeface="Courier New" panose="020B0604020202020204" pitchFamily="34" charset="0"/>
              <a:buChar char="o"/>
            </a:pPr>
            <a:r>
              <a:rPr lang="en-US" sz="1500" dirty="0"/>
              <a:t>(2) </a:t>
            </a:r>
            <a:r>
              <a:rPr lang="en-US" sz="1500" dirty="0">
                <a:highlight>
                  <a:srgbClr val="FFFF00"/>
                </a:highlight>
              </a:rPr>
              <a:t>access</a:t>
            </a:r>
            <a:r>
              <a:rPr lang="en-US" sz="1500" dirty="0"/>
              <a:t> to District educational records is </a:t>
            </a:r>
            <a:r>
              <a:rPr lang="en-US" sz="1500" dirty="0">
                <a:highlight>
                  <a:srgbClr val="FFFF00"/>
                </a:highlight>
              </a:rPr>
              <a:t>restricted</a:t>
            </a:r>
            <a:r>
              <a:rPr lang="en-US" sz="1500" dirty="0"/>
              <a:t> to those Technology provider employees who are fulfilling the contract AND </a:t>
            </a:r>
            <a:endParaRPr lang="en-US" dirty="0"/>
          </a:p>
          <a:p>
            <a:pPr lvl="1">
              <a:buFont typeface="Courier New" panose="020B0604020202020204" pitchFamily="34" charset="0"/>
              <a:buChar char="o"/>
            </a:pPr>
            <a:r>
              <a:rPr lang="en-US" sz="1500" dirty="0"/>
              <a:t>(3) that such employees only use educational records for the </a:t>
            </a:r>
            <a:r>
              <a:rPr lang="en-US" sz="1500" dirty="0">
                <a:highlight>
                  <a:srgbClr val="FFFF00"/>
                </a:highlight>
              </a:rPr>
              <a:t>purpose</a:t>
            </a:r>
            <a:r>
              <a:rPr lang="en-US" sz="1500" dirty="0"/>
              <a:t> of fulfilling the contract</a:t>
            </a:r>
            <a:endParaRPr lang="en-US" dirty="0"/>
          </a:p>
        </p:txBody>
      </p:sp>
    </p:spTree>
    <p:extLst>
      <p:ext uri="{BB962C8B-B14F-4D97-AF65-F5344CB8AC3E}">
        <p14:creationId xmlns:p14="http://schemas.microsoft.com/office/powerpoint/2010/main" val="382652844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E796F7-B39A-91CA-A822-80DA46DEC31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ECBBC76-BFB1-139A-A2F1-74328538C7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2F4045F-9D12-0D46-32CE-29E1658CCB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F0EC614-D290-23C7-87D4-DAE0B1A5F7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88A3917-D982-DA77-0511-689C1C5EB7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AB8311-C6F2-0A7F-43E2-A9E546880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239005F-EF9B-AEF3-1B94-9CA391ADA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2">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6"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5DF75580-2A48-161A-0596-917D51684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16995D-8F23-2A8B-ABE6-8F623E122EB5}"/>
              </a:ext>
            </a:extLst>
          </p:cNvPr>
          <p:cNvSpPr>
            <a:spLocks noGrp="1"/>
          </p:cNvSpPr>
          <p:nvPr>
            <p:ph type="title"/>
          </p:nvPr>
        </p:nvSpPr>
        <p:spPr>
          <a:xfrm>
            <a:off x="466722" y="586855"/>
            <a:ext cx="3201366" cy="3387497"/>
          </a:xfrm>
        </p:spPr>
        <p:txBody>
          <a:bodyPr anchor="b">
            <a:normAutofit/>
          </a:bodyPr>
          <a:lstStyle/>
          <a:p>
            <a:pPr algn="r"/>
            <a:r>
              <a:rPr lang="en-US" sz="4000" b="1">
                <a:solidFill>
                  <a:srgbClr val="FFFFFF"/>
                </a:solidFill>
              </a:rPr>
              <a:t>Restrictions on Access and Monitoring</a:t>
            </a:r>
            <a:endParaRPr lang="en-US" sz="4000">
              <a:solidFill>
                <a:srgbClr val="FFFFFF"/>
              </a:solidFill>
            </a:endParaRPr>
          </a:p>
        </p:txBody>
      </p:sp>
      <p:sp>
        <p:nvSpPr>
          <p:cNvPr id="3" name="Content Placeholder 2">
            <a:extLst>
              <a:ext uri="{FF2B5EF4-FFF2-40B4-BE49-F238E27FC236}">
                <a16:creationId xmlns:a16="http://schemas.microsoft.com/office/drawing/2014/main" id="{AEF7AF9E-CB75-C81E-E13A-1D2291044055}"/>
              </a:ext>
            </a:extLst>
          </p:cNvPr>
          <p:cNvSpPr>
            <a:spLocks noGrp="1"/>
          </p:cNvSpPr>
          <p:nvPr>
            <p:ph idx="1"/>
          </p:nvPr>
        </p:nvSpPr>
        <p:spPr>
          <a:xfrm>
            <a:off x="4810259" y="151375"/>
            <a:ext cx="6555347" cy="6308046"/>
          </a:xfrm>
        </p:spPr>
        <p:txBody>
          <a:bodyPr vert="horz" lIns="91440" tIns="45720" rIns="91440" bIns="45720" rtlCol="0" anchor="ctr">
            <a:normAutofit lnSpcReduction="10000"/>
          </a:bodyPr>
          <a:lstStyle/>
          <a:p>
            <a:r>
              <a:rPr lang="en-US" sz="2000"/>
              <a:t>Under SB29, school districts and technology providers </a:t>
            </a:r>
            <a:r>
              <a:rPr lang="en-US" sz="2000">
                <a:highlight>
                  <a:srgbClr val="FFFF00"/>
                </a:highlight>
              </a:rPr>
              <a:t>may </a:t>
            </a:r>
            <a:r>
              <a:rPr lang="en-US" sz="2000" u="sng">
                <a:highlight>
                  <a:srgbClr val="FFFF00"/>
                </a:highlight>
              </a:rPr>
              <a:t>NOT</a:t>
            </a:r>
            <a:r>
              <a:rPr lang="en-US" sz="2000"/>
              <a:t> electronically access or monitor:</a:t>
            </a:r>
          </a:p>
          <a:p>
            <a:pPr marL="914400" lvl="1" indent="-457200">
              <a:buFont typeface="+mj-lt"/>
              <a:buAutoNum type="arabicParenR"/>
            </a:pPr>
            <a:r>
              <a:rPr lang="en-US" sz="2000">
                <a:ea typeface="+mn-lt"/>
                <a:cs typeface="+mn-lt"/>
              </a:rPr>
              <a:t>Location-tracking features of a school-issued device; </a:t>
            </a:r>
          </a:p>
          <a:p>
            <a:pPr marL="914400" lvl="1" indent="-457200">
              <a:buFont typeface="+mj-lt"/>
              <a:buAutoNum type="arabicParenR"/>
            </a:pPr>
            <a:r>
              <a:rPr lang="en-US" sz="2000">
                <a:ea typeface="+mn-lt"/>
                <a:cs typeface="+mn-lt"/>
              </a:rPr>
              <a:t>Audio or visual receiving, transmitting, or recording feature of a school-issued device;</a:t>
            </a:r>
          </a:p>
          <a:p>
            <a:pPr marL="914400" lvl="1" indent="-457200">
              <a:buFont typeface="+mj-lt"/>
              <a:buAutoNum type="arabicParenR"/>
            </a:pPr>
            <a:r>
              <a:rPr lang="en-US" sz="2000">
                <a:highlight>
                  <a:srgbClr val="FFFF00"/>
                </a:highlight>
                <a:ea typeface="+mn-lt"/>
                <a:cs typeface="+mn-lt"/>
              </a:rPr>
              <a:t>Student interactions with a school-issued device</a:t>
            </a:r>
            <a:r>
              <a:rPr lang="en-US" sz="2000">
                <a:ea typeface="+mn-lt"/>
                <a:cs typeface="+mn-lt"/>
              </a:rPr>
              <a:t>, including, but not limited to, keystrokes and web-browsing activity</a:t>
            </a:r>
          </a:p>
          <a:p>
            <a:pPr lvl="1">
              <a:buFont typeface="Courier New" panose="020B0604020202020204" pitchFamily="34" charset="0"/>
              <a:buChar char="o"/>
            </a:pPr>
            <a:endParaRPr lang="en-US" sz="1700">
              <a:ea typeface="+mn-lt"/>
              <a:cs typeface="+mn-lt"/>
            </a:endParaRPr>
          </a:p>
          <a:p>
            <a:r>
              <a:rPr lang="en-US" sz="2000" u="sng">
                <a:highlight>
                  <a:srgbClr val="FFFF00"/>
                </a:highlight>
                <a:ea typeface="+mn-lt"/>
                <a:cs typeface="+mn-lt"/>
              </a:rPr>
              <a:t>UNLESS</a:t>
            </a:r>
            <a:r>
              <a:rPr lang="en-US" sz="2000">
                <a:ea typeface="+mn-lt"/>
                <a:cs typeface="+mn-lt"/>
              </a:rPr>
              <a:t> such access or monitoring is:</a:t>
            </a:r>
          </a:p>
          <a:p>
            <a:pPr marL="914400" lvl="1" indent="-457200">
              <a:buFont typeface="+mj-lt"/>
              <a:buAutoNum type="arabicParenR"/>
            </a:pPr>
            <a:r>
              <a:rPr lang="en-US" sz="2000">
                <a:ea typeface="+mn-lt"/>
                <a:cs typeface="+mn-lt"/>
              </a:rPr>
              <a:t>limited to a noncommercial </a:t>
            </a:r>
            <a:r>
              <a:rPr lang="en-US" sz="2000">
                <a:highlight>
                  <a:srgbClr val="FFFF00"/>
                </a:highlight>
                <a:ea typeface="+mn-lt"/>
                <a:cs typeface="+mn-lt"/>
              </a:rPr>
              <a:t>educational purpose for instruction</a:t>
            </a:r>
            <a:r>
              <a:rPr lang="en-US" sz="2000">
                <a:ea typeface="+mn-lt"/>
                <a:cs typeface="+mn-lt"/>
              </a:rPr>
              <a:t>, tech support, or proctoring and notice is provided in advance;</a:t>
            </a:r>
          </a:p>
          <a:p>
            <a:pPr marL="914400" lvl="1" indent="-457200">
              <a:buFont typeface="+mj-lt"/>
              <a:buAutoNum type="arabicParenR"/>
            </a:pPr>
            <a:r>
              <a:rPr lang="en-US" sz="2000">
                <a:ea typeface="+mn-lt"/>
                <a:cs typeface="+mn-lt"/>
              </a:rPr>
              <a:t>permitted under a judicial warrant;</a:t>
            </a:r>
          </a:p>
          <a:p>
            <a:pPr marL="914400" lvl="1" indent="-457200">
              <a:buFont typeface="+mj-lt"/>
              <a:buAutoNum type="arabicParenR"/>
            </a:pPr>
            <a:r>
              <a:rPr lang="en-US" sz="2000">
                <a:ea typeface="+mn-lt"/>
                <a:cs typeface="+mn-lt"/>
              </a:rPr>
              <a:t>necessary because a device is missing or stolen;</a:t>
            </a:r>
          </a:p>
          <a:p>
            <a:pPr marL="914400" lvl="1" indent="-457200">
              <a:buFont typeface="+mj-lt"/>
              <a:buAutoNum type="arabicParenR"/>
            </a:pPr>
            <a:r>
              <a:rPr lang="en-US" sz="2000">
                <a:ea typeface="+mn-lt"/>
                <a:cs typeface="+mn-lt"/>
              </a:rPr>
              <a:t>necessary to prevent or </a:t>
            </a:r>
            <a:r>
              <a:rPr lang="en-US" sz="2000">
                <a:highlight>
                  <a:srgbClr val="FFFF00"/>
                </a:highlight>
                <a:ea typeface="+mn-lt"/>
                <a:cs typeface="+mn-lt"/>
              </a:rPr>
              <a:t>respond to a threat to life or safety</a:t>
            </a:r>
            <a:r>
              <a:rPr lang="en-US" sz="2000">
                <a:ea typeface="+mn-lt"/>
                <a:cs typeface="+mn-lt"/>
              </a:rPr>
              <a:t>; </a:t>
            </a:r>
          </a:p>
          <a:p>
            <a:pPr marL="914400" lvl="1" indent="-457200">
              <a:buFont typeface="+mj-lt"/>
              <a:buAutoNum type="arabicParenR"/>
            </a:pPr>
            <a:r>
              <a:rPr lang="en-US" sz="2000">
                <a:ea typeface="+mn-lt"/>
                <a:cs typeface="+mn-lt"/>
              </a:rPr>
              <a:t>necessary to comply with federal or state law;</a:t>
            </a:r>
          </a:p>
          <a:p>
            <a:pPr marL="914400" lvl="1" indent="-457200">
              <a:buFont typeface="+mj-lt"/>
              <a:buAutoNum type="arabicParenR"/>
            </a:pPr>
            <a:r>
              <a:rPr lang="en-US" sz="2000">
                <a:ea typeface="+mn-lt"/>
                <a:cs typeface="+mn-lt"/>
              </a:rPr>
              <a:t>necessary to participate in federal or state funding programs.</a:t>
            </a:r>
          </a:p>
        </p:txBody>
      </p:sp>
    </p:spTree>
    <p:extLst>
      <p:ext uri="{BB962C8B-B14F-4D97-AF65-F5344CB8AC3E}">
        <p14:creationId xmlns:p14="http://schemas.microsoft.com/office/powerpoint/2010/main" val="119494234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2">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6"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D7738E-E54B-00F8-EEA9-3D676F39FC44}"/>
              </a:ext>
            </a:extLst>
          </p:cNvPr>
          <p:cNvSpPr>
            <a:spLocks noGrp="1"/>
          </p:cNvSpPr>
          <p:nvPr>
            <p:ph type="title"/>
          </p:nvPr>
        </p:nvSpPr>
        <p:spPr>
          <a:xfrm>
            <a:off x="466722" y="586855"/>
            <a:ext cx="3201366" cy="3387497"/>
          </a:xfrm>
        </p:spPr>
        <p:txBody>
          <a:bodyPr anchor="b">
            <a:normAutofit/>
          </a:bodyPr>
          <a:lstStyle/>
          <a:p>
            <a:pPr algn="r"/>
            <a:r>
              <a:rPr lang="en-US" sz="4000" b="1">
                <a:solidFill>
                  <a:srgbClr val="FFFFFF"/>
                </a:solidFill>
              </a:rPr>
              <a:t>"necessary to comply with federal or state law"</a:t>
            </a:r>
            <a:endParaRPr lang="en-US"/>
          </a:p>
        </p:txBody>
      </p:sp>
      <p:sp>
        <p:nvSpPr>
          <p:cNvPr id="3" name="Content Placeholder 2">
            <a:extLst>
              <a:ext uri="{FF2B5EF4-FFF2-40B4-BE49-F238E27FC236}">
                <a16:creationId xmlns:a16="http://schemas.microsoft.com/office/drawing/2014/main" id="{13B6321F-3681-6095-52B9-FF6A904A7632}"/>
              </a:ext>
            </a:extLst>
          </p:cNvPr>
          <p:cNvSpPr>
            <a:spLocks noGrp="1"/>
          </p:cNvSpPr>
          <p:nvPr>
            <p:ph idx="1"/>
          </p:nvPr>
        </p:nvSpPr>
        <p:spPr>
          <a:xfrm>
            <a:off x="4810259" y="231610"/>
            <a:ext cx="6555347" cy="6148271"/>
          </a:xfrm>
        </p:spPr>
        <p:txBody>
          <a:bodyPr vert="horz" lIns="91440" tIns="45720" rIns="91440" bIns="45720" rtlCol="0" anchor="ctr">
            <a:normAutofit/>
          </a:bodyPr>
          <a:lstStyle/>
          <a:p>
            <a:r>
              <a:rPr lang="en-US" sz="1800"/>
              <a:t>The Children's Internet Protection Act (CIPA) was enacted by Congress in 2000 to address concerns about children's access to obscene or harmful content over the Internet.</a:t>
            </a:r>
          </a:p>
          <a:p>
            <a:endParaRPr lang="en-US" sz="1800"/>
          </a:p>
          <a:p>
            <a:r>
              <a:rPr lang="en-US" sz="1800"/>
              <a:t>Requirements:</a:t>
            </a:r>
          </a:p>
          <a:p>
            <a:pPr lvl="1">
              <a:buFont typeface="Courier New" panose="020B0604020202020204" pitchFamily="34" charset="0"/>
              <a:buChar char="o"/>
            </a:pPr>
            <a:r>
              <a:rPr lang="en-US" sz="1800"/>
              <a:t>Internet safety policy that includes technology protection measures that block or filter Internet access to pictures that are: (a) obscene; (b) child pornography; or (c) harmful to minors (for computers that are accessed by minors). </a:t>
            </a:r>
          </a:p>
          <a:p>
            <a:pPr lvl="1">
              <a:buFont typeface="Courier New" panose="020B0604020202020204" pitchFamily="34" charset="0"/>
              <a:buChar char="o"/>
            </a:pPr>
            <a:r>
              <a:rPr lang="en-US" sz="1800"/>
              <a:t>monitoring the online activities of minors; </a:t>
            </a:r>
          </a:p>
          <a:p>
            <a:pPr lvl="1">
              <a:buFont typeface="Courier New" panose="020B0604020202020204" pitchFamily="34" charset="0"/>
              <a:buChar char="o"/>
            </a:pPr>
            <a:r>
              <a:rPr lang="en-US" sz="1800"/>
              <a:t>education for minors about appropriate online behavior, including interacting with other individuals on social networking websites and in chat rooms, and cyberbullying awareness and response.</a:t>
            </a:r>
          </a:p>
          <a:p>
            <a:endParaRPr lang="en-US" sz="2000"/>
          </a:p>
          <a:p>
            <a:endParaRPr lang="en-US" sz="2000"/>
          </a:p>
        </p:txBody>
      </p:sp>
    </p:spTree>
    <p:extLst>
      <p:ext uri="{BB962C8B-B14F-4D97-AF65-F5344CB8AC3E}">
        <p14:creationId xmlns:p14="http://schemas.microsoft.com/office/powerpoint/2010/main" val="133164229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DBE032-F864-7815-2F21-31612B0B5DC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9E9130-5197-85CC-DFB1-7DD965EE9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A1DA28FF-2410-7960-F20E-36FCDB10A7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F97F650-7E8A-0252-B99D-1DA7213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0E7E6A4-B3C4-AD32-D5E2-26BD7856A3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8AAC8A1-83C3-21BD-4948-446BBA164D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E310E437-AF85-38E1-BA47-EBC7B31248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2">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6"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B96DED4-376D-E572-5BE1-F2AF5DF9A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FDAB8C-040A-937F-DEFC-C63AD10E5420}"/>
              </a:ext>
            </a:extLst>
          </p:cNvPr>
          <p:cNvSpPr>
            <a:spLocks noGrp="1"/>
          </p:cNvSpPr>
          <p:nvPr>
            <p:ph type="title"/>
          </p:nvPr>
        </p:nvSpPr>
        <p:spPr>
          <a:xfrm>
            <a:off x="466722" y="586855"/>
            <a:ext cx="3201366" cy="3387497"/>
          </a:xfrm>
        </p:spPr>
        <p:txBody>
          <a:bodyPr anchor="b">
            <a:normAutofit/>
          </a:bodyPr>
          <a:lstStyle/>
          <a:p>
            <a:pPr algn="r"/>
            <a:r>
              <a:rPr lang="en-US" sz="3700" b="1">
                <a:solidFill>
                  <a:srgbClr val="FFFFFF"/>
                </a:solidFill>
              </a:rPr>
              <a:t>Notification Requirements</a:t>
            </a:r>
          </a:p>
        </p:txBody>
      </p:sp>
      <p:sp>
        <p:nvSpPr>
          <p:cNvPr id="3" name="Content Placeholder 2">
            <a:extLst>
              <a:ext uri="{FF2B5EF4-FFF2-40B4-BE49-F238E27FC236}">
                <a16:creationId xmlns:a16="http://schemas.microsoft.com/office/drawing/2014/main" id="{58610A58-7609-654E-637A-2814F03A2320}"/>
              </a:ext>
            </a:extLst>
          </p:cNvPr>
          <p:cNvSpPr>
            <a:spLocks noGrp="1"/>
          </p:cNvSpPr>
          <p:nvPr>
            <p:ph idx="1"/>
          </p:nvPr>
        </p:nvSpPr>
        <p:spPr>
          <a:xfrm>
            <a:off x="4810259" y="160650"/>
            <a:ext cx="6555347" cy="6556673"/>
          </a:xfrm>
        </p:spPr>
        <p:txBody>
          <a:bodyPr vert="horz" lIns="91440" tIns="45720" rIns="91440" bIns="45720" rtlCol="0" anchor="ctr">
            <a:normAutofit lnSpcReduction="10000"/>
          </a:bodyPr>
          <a:lstStyle/>
          <a:p>
            <a:r>
              <a:rPr lang="en-US" sz="1700" b="1"/>
              <a:t>Annual (August 1) Notification</a:t>
            </a:r>
          </a:p>
          <a:p>
            <a:pPr lvl="1">
              <a:buFont typeface="Courier New" panose="020B0604020202020204" pitchFamily="34" charset="0"/>
              <a:buChar char="o"/>
            </a:pPr>
            <a:r>
              <a:rPr lang="en-US" sz="1700">
                <a:ea typeface="+mn-lt"/>
                <a:cs typeface="+mn-lt"/>
              </a:rPr>
              <a:t>any </a:t>
            </a:r>
            <a:r>
              <a:rPr lang="en-US" sz="1700" b="1">
                <a:highlight>
                  <a:srgbClr val="FFFF00"/>
                </a:highlight>
                <a:ea typeface="+mn-lt"/>
                <a:cs typeface="+mn-lt"/>
              </a:rPr>
              <a:t>curriculum, testing, or assessment technology provider</a:t>
            </a:r>
            <a:r>
              <a:rPr lang="en-US" sz="1700">
                <a:highlight>
                  <a:srgbClr val="FFFF00"/>
                </a:highlight>
                <a:ea typeface="+mn-lt"/>
                <a:cs typeface="+mn-lt"/>
              </a:rPr>
              <a:t> </a:t>
            </a:r>
            <a:r>
              <a:rPr lang="en-US" sz="1700">
                <a:ea typeface="+mn-lt"/>
                <a:cs typeface="+mn-lt"/>
              </a:rPr>
              <a:t>contract affecting a student's educational records. </a:t>
            </a:r>
            <a:endParaRPr lang="en-US" sz="1700"/>
          </a:p>
          <a:p>
            <a:pPr lvl="2">
              <a:buFont typeface="Wingdings" panose="020B0604020202020204" pitchFamily="34" charset="0"/>
              <a:buChar char="§"/>
            </a:pPr>
            <a:r>
              <a:rPr lang="en-US" sz="1700">
                <a:ea typeface="+mn-lt"/>
                <a:cs typeface="+mn-lt"/>
              </a:rPr>
              <a:t>Identify the technology provider; identify the educational records affected; provide information on how such contracts may be inspected and contact information for concerns/questions.</a:t>
            </a:r>
            <a:endParaRPr lang="en-US" sz="1700"/>
          </a:p>
          <a:p>
            <a:pPr lvl="2">
              <a:buFont typeface="Wingdings" panose="020B0604020202020204" pitchFamily="34" charset="0"/>
              <a:buChar char="§"/>
            </a:pPr>
            <a:endParaRPr lang="en-US" sz="1700"/>
          </a:p>
          <a:p>
            <a:r>
              <a:rPr lang="en-US" sz="1700" b="1"/>
              <a:t>Annual Notice of General Monitoring</a:t>
            </a:r>
          </a:p>
          <a:p>
            <a:pPr lvl="1">
              <a:buFont typeface="Courier New" panose="020B0604020202020204" pitchFamily="34" charset="0"/>
              <a:buChar char="o"/>
            </a:pPr>
            <a:r>
              <a:rPr lang="en-US" sz="1700"/>
              <a:t>If your district elects to generally monitor school-issued devices, then notice of such monitoring </a:t>
            </a:r>
            <a:r>
              <a:rPr lang="en-US" sz="1700">
                <a:highlight>
                  <a:srgbClr val="FFFF00"/>
                </a:highlight>
              </a:rPr>
              <a:t>must</a:t>
            </a:r>
            <a:r>
              <a:rPr lang="en-US" sz="1700"/>
              <a:t> be provided to parents.</a:t>
            </a:r>
          </a:p>
          <a:p>
            <a:pPr lvl="1">
              <a:buFont typeface="Courier New" panose="020B0604020202020204" pitchFamily="34" charset="0"/>
              <a:buChar char="o"/>
            </a:pPr>
            <a:r>
              <a:rPr lang="en-US" sz="1700"/>
              <a:t>For the 2024-25 school year, this notice must occur on or before October 24</a:t>
            </a:r>
            <a:r>
              <a:rPr lang="en-US" sz="1700" baseline="30000"/>
              <a:t>th</a:t>
            </a:r>
            <a:r>
              <a:rPr lang="en-US" sz="1700"/>
              <a:t>. In subsequent years it can go out on August 1</a:t>
            </a:r>
            <a:r>
              <a:rPr lang="en-US" sz="1700" baseline="30000"/>
              <a:t>st</a:t>
            </a:r>
            <a:r>
              <a:rPr lang="en-US" sz="1700"/>
              <a:t> with the contract annual notice.</a:t>
            </a:r>
          </a:p>
          <a:p>
            <a:pPr lvl="1">
              <a:buFont typeface="Courier New" panose="020B0604020202020204" pitchFamily="34" charset="0"/>
              <a:buChar char="o"/>
            </a:pPr>
            <a:endParaRPr lang="en-US" sz="1700"/>
          </a:p>
          <a:p>
            <a:r>
              <a:rPr lang="en-US" sz="1700" b="1"/>
              <a:t>72-Hour Trigger Notifications</a:t>
            </a:r>
          </a:p>
          <a:p>
            <a:pPr lvl="1">
              <a:buFont typeface="Courier New" panose="020B0604020202020204" pitchFamily="34" charset="0"/>
              <a:buChar char="o"/>
            </a:pPr>
            <a:r>
              <a:rPr lang="en-US" sz="1700"/>
              <a:t>If a school district or Technology provider accesses one of the 3 categories of prohibited data on a school-issued device, notice </a:t>
            </a:r>
            <a:r>
              <a:rPr lang="en-US" sz="1700">
                <a:highlight>
                  <a:srgbClr val="FFFF00"/>
                </a:highlight>
              </a:rPr>
              <a:t>must</a:t>
            </a:r>
            <a:r>
              <a:rPr lang="en-US" sz="1700"/>
              <a:t> be provided to parents within 72-hours.</a:t>
            </a:r>
          </a:p>
          <a:p>
            <a:pPr lvl="1">
              <a:buFont typeface="Courier New" panose="020B0604020202020204" pitchFamily="34" charset="0"/>
              <a:buChar char="o"/>
            </a:pPr>
            <a:r>
              <a:rPr lang="en-US" sz="1700"/>
              <a:t>Notice must include a written description of the triggering circumstance, which features of the device were accessed, and a description of the threat (if any).</a:t>
            </a:r>
          </a:p>
          <a:p>
            <a:pPr lvl="1">
              <a:buFont typeface="Courier New" panose="020B0604020202020204" pitchFamily="34" charset="0"/>
              <a:buChar char="o"/>
            </a:pPr>
            <a:r>
              <a:rPr lang="en-US" sz="1700"/>
              <a:t>Notice may be temporarily withheld if the notice itself would pose a threat to life or safety.</a:t>
            </a:r>
          </a:p>
          <a:p>
            <a:pPr lvl="1">
              <a:buFont typeface="Courier New" panose="020B0604020202020204" pitchFamily="34" charset="0"/>
              <a:buChar char="o"/>
            </a:pPr>
            <a:endParaRPr lang="en-US" sz="1700"/>
          </a:p>
        </p:txBody>
      </p:sp>
    </p:spTree>
    <p:extLst>
      <p:ext uri="{BB962C8B-B14F-4D97-AF65-F5344CB8AC3E}">
        <p14:creationId xmlns:p14="http://schemas.microsoft.com/office/powerpoint/2010/main" val="282502330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2">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6"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D7738E-E54B-00F8-EEA9-3D676F39FC44}"/>
              </a:ext>
            </a:extLst>
          </p:cNvPr>
          <p:cNvSpPr>
            <a:spLocks noGrp="1"/>
          </p:cNvSpPr>
          <p:nvPr>
            <p:ph type="title"/>
          </p:nvPr>
        </p:nvSpPr>
        <p:spPr>
          <a:xfrm>
            <a:off x="466722" y="586855"/>
            <a:ext cx="3201366" cy="3387497"/>
          </a:xfrm>
        </p:spPr>
        <p:txBody>
          <a:bodyPr anchor="b">
            <a:normAutofit/>
          </a:bodyPr>
          <a:lstStyle/>
          <a:p>
            <a:pPr algn="r"/>
            <a:r>
              <a:rPr lang="en-US" sz="3700" b="1">
                <a:solidFill>
                  <a:srgbClr val="FFFFFF"/>
                </a:solidFill>
              </a:rPr>
              <a:t>Licensure</a:t>
            </a:r>
          </a:p>
        </p:txBody>
      </p:sp>
      <p:sp>
        <p:nvSpPr>
          <p:cNvPr id="3" name="Content Placeholder 2">
            <a:extLst>
              <a:ext uri="{FF2B5EF4-FFF2-40B4-BE49-F238E27FC236}">
                <a16:creationId xmlns:a16="http://schemas.microsoft.com/office/drawing/2014/main" id="{13B6321F-3681-6095-52B9-FF6A904A7632}"/>
              </a:ext>
            </a:extLst>
          </p:cNvPr>
          <p:cNvSpPr>
            <a:spLocks noGrp="1"/>
          </p:cNvSpPr>
          <p:nvPr>
            <p:ph idx="1"/>
          </p:nvPr>
        </p:nvSpPr>
        <p:spPr>
          <a:xfrm>
            <a:off x="4810259" y="203782"/>
            <a:ext cx="6555347" cy="6509329"/>
          </a:xfrm>
        </p:spPr>
        <p:txBody>
          <a:bodyPr vert="horz" lIns="91440" tIns="45720" rIns="91440" bIns="45720" rtlCol="0" anchor="ctr">
            <a:normAutofit/>
          </a:bodyPr>
          <a:lstStyle/>
          <a:p>
            <a:r>
              <a:rPr lang="en-US" sz="1700">
                <a:ea typeface="+mn-lt"/>
                <a:cs typeface="+mn-lt"/>
              </a:rPr>
              <a:t>(B) For any of the following reasons, the state board of education, except as provided in division (H) of this section and in accordance with Chapter 119. and section 3319.311 of the Revised Code, may refuse to issue a license to an applicant; may limit a license it issues to an applicant; may suspend, revoke, or limit a license that has been issued to any person; or may revoke a license that has been issued to any person and has expired . . . </a:t>
            </a:r>
            <a:endParaRPr lang="en-US">
              <a:ea typeface="+mn-lt"/>
              <a:cs typeface="+mn-lt"/>
            </a:endParaRPr>
          </a:p>
          <a:p>
            <a:endParaRPr lang="en-US" sz="1700"/>
          </a:p>
          <a:p>
            <a:r>
              <a:rPr lang="en-US" sz="1700">
                <a:ea typeface="+mn-lt"/>
                <a:cs typeface="+mn-lt"/>
              </a:rPr>
              <a:t>. . . (5) Using or releasing information that is confidential under state or federal law concerning a student or student's family members for purposes other than student instruction. </a:t>
            </a:r>
            <a:endParaRPr lang="en-US"/>
          </a:p>
          <a:p>
            <a:pPr lvl="1">
              <a:buFont typeface="Courier New" panose="020B0604020202020204" pitchFamily="34" charset="0"/>
              <a:buChar char="o"/>
            </a:pPr>
            <a:endParaRPr lang="en-US" sz="1700"/>
          </a:p>
        </p:txBody>
      </p:sp>
    </p:spTree>
    <p:extLst>
      <p:ext uri="{BB962C8B-B14F-4D97-AF65-F5344CB8AC3E}">
        <p14:creationId xmlns:p14="http://schemas.microsoft.com/office/powerpoint/2010/main" val="127703191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2">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6"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D7738E-E54B-00F8-EEA9-3D676F39FC44}"/>
              </a:ext>
            </a:extLst>
          </p:cNvPr>
          <p:cNvSpPr>
            <a:spLocks noGrp="1"/>
          </p:cNvSpPr>
          <p:nvPr>
            <p:ph type="title"/>
          </p:nvPr>
        </p:nvSpPr>
        <p:spPr>
          <a:xfrm>
            <a:off x="523166" y="1715744"/>
            <a:ext cx="3201366" cy="3387497"/>
          </a:xfrm>
        </p:spPr>
        <p:txBody>
          <a:bodyPr anchor="b">
            <a:normAutofit/>
          </a:bodyPr>
          <a:lstStyle/>
          <a:p>
            <a:pPr algn="r"/>
            <a:r>
              <a:rPr lang="en-US" sz="4000" b="1">
                <a:solidFill>
                  <a:srgbClr val="FFFFFF"/>
                </a:solidFill>
              </a:rPr>
              <a:t>Potential Clarity on the Way?</a:t>
            </a:r>
          </a:p>
        </p:txBody>
      </p:sp>
      <p:sp>
        <p:nvSpPr>
          <p:cNvPr id="3" name="Content Placeholder 2">
            <a:extLst>
              <a:ext uri="{FF2B5EF4-FFF2-40B4-BE49-F238E27FC236}">
                <a16:creationId xmlns:a16="http://schemas.microsoft.com/office/drawing/2014/main" id="{13B6321F-3681-6095-52B9-FF6A904A7632}"/>
              </a:ext>
            </a:extLst>
          </p:cNvPr>
          <p:cNvSpPr>
            <a:spLocks noGrp="1"/>
          </p:cNvSpPr>
          <p:nvPr>
            <p:ph idx="1"/>
          </p:nvPr>
        </p:nvSpPr>
        <p:spPr>
          <a:xfrm>
            <a:off x="4810259" y="649480"/>
            <a:ext cx="6555347" cy="5546047"/>
          </a:xfrm>
        </p:spPr>
        <p:txBody>
          <a:bodyPr vert="horz" lIns="91440" tIns="45720" rIns="91440" bIns="45720" rtlCol="0" anchor="ctr">
            <a:normAutofit/>
          </a:bodyPr>
          <a:lstStyle/>
          <a:p>
            <a:endParaRPr lang="en-US"/>
          </a:p>
          <a:p>
            <a:endParaRPr lang="en-US"/>
          </a:p>
          <a:p>
            <a:endParaRPr lang="en-US"/>
          </a:p>
          <a:p>
            <a:r>
              <a:rPr lang="en-US"/>
              <a:t>Aware of challenges with:</a:t>
            </a:r>
          </a:p>
          <a:p>
            <a:pPr lvl="1">
              <a:buFont typeface="Courier New" panose="020B0604020202020204" pitchFamily="34" charset="0"/>
              <a:buChar char="o"/>
            </a:pPr>
            <a:r>
              <a:rPr lang="en-US" sz="2000"/>
              <a:t>Implementing definitions (educational records, "dedicated personal use" vs. "student use"),</a:t>
            </a:r>
          </a:p>
          <a:p>
            <a:pPr lvl="1">
              <a:buFont typeface="Courier New" panose="020B0604020202020204" pitchFamily="34" charset="0"/>
              <a:buChar char="o"/>
            </a:pPr>
            <a:r>
              <a:rPr lang="en-US" sz="2000"/>
              <a:t>Contractual requirements with Technology providers (Chapter 1347),</a:t>
            </a:r>
          </a:p>
          <a:p>
            <a:pPr lvl="1">
              <a:buFont typeface="Courier New" panose="020B0604020202020204" pitchFamily="34" charset="0"/>
              <a:buChar char="o"/>
            </a:pPr>
            <a:r>
              <a:rPr lang="en-US" sz="2000"/>
              <a:t>Likelihood of over-notification and notification fatigue,</a:t>
            </a:r>
          </a:p>
          <a:p>
            <a:pPr lvl="1">
              <a:buFont typeface="Courier New" panose="020B0604020202020204" pitchFamily="34" charset="0"/>
              <a:buChar char="o"/>
            </a:pPr>
            <a:r>
              <a:rPr lang="en-US" sz="2000"/>
              <a:t>Impact on licensure.</a:t>
            </a:r>
          </a:p>
          <a:p>
            <a:pPr lvl="1">
              <a:buFont typeface="Courier New" panose="020B0604020202020204" pitchFamily="34" charset="0"/>
              <a:buChar char="o"/>
            </a:pPr>
            <a:endParaRPr lang="en-US" sz="1600"/>
          </a:p>
          <a:p>
            <a:pPr lvl="1">
              <a:buFont typeface="Courier New" panose="020B0604020202020204" pitchFamily="34" charset="0"/>
              <a:buChar char="o"/>
            </a:pPr>
            <a:endParaRPr lang="en-US" sz="1600"/>
          </a:p>
          <a:p>
            <a:endParaRPr lang="en-US" sz="2000" b="1"/>
          </a:p>
          <a:p>
            <a:endParaRPr lang="en-US" sz="2000"/>
          </a:p>
        </p:txBody>
      </p:sp>
    </p:spTree>
    <p:extLst>
      <p:ext uri="{BB962C8B-B14F-4D97-AF65-F5344CB8AC3E}">
        <p14:creationId xmlns:p14="http://schemas.microsoft.com/office/powerpoint/2010/main" val="313043426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4.03.14"/>
  <p:tag name="AS_TITLE" val="Aspose.Slides for .NET 4.0 Client Profile"/>
  <p:tag name="AS_VERSION" val="24.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Aptos Display"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Aptos" panose="020B000402020202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BRICKER2!19507232.2</documentid>
  <senderid>JKNIG</senderid>
  <senderemail>JKNIGHT@BRICKERGRAYDON.COM</senderemail>
  <lastmodified>2024-10-10T09:38:43.0000000-04:00</lastmodified>
  <database>BRICKER2</database>
</properties>
</file>

<file path=customXml/itemProps1.xml><?xml version="1.0" encoding="utf-8"?>
<ds:datastoreItem xmlns:ds="http://schemas.openxmlformats.org/officeDocument/2006/customXml" ds:itemID="{95C11C6F-05EB-4BD2-B097-2BB7779AA988}">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138</TotalTime>
  <Words>1033</Words>
  <Application>Microsoft Macintosh PowerPoint</Application>
  <PresentationFormat>Widescreen</PresentationFormat>
  <Paragraphs>91</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Aptos Display</vt:lpstr>
      <vt:lpstr>Arial</vt:lpstr>
      <vt:lpstr>Calibri</vt:lpstr>
      <vt:lpstr>Courier New</vt:lpstr>
      <vt:lpstr>Wingdings</vt:lpstr>
      <vt:lpstr>office theme</vt:lpstr>
      <vt:lpstr>SB29 – The Education Record and Student Privacy Bill</vt:lpstr>
      <vt:lpstr>SB29 The Education Record and Student Privacy Bill</vt:lpstr>
      <vt:lpstr>Important Definitions</vt:lpstr>
      <vt:lpstr>Contracting with Technology Providers</vt:lpstr>
      <vt:lpstr>Restrictions on Access and Monitoring</vt:lpstr>
      <vt:lpstr>"necessary to comply with federal or state law"</vt:lpstr>
      <vt:lpstr>Notification Requirements</vt:lpstr>
      <vt:lpstr>Licensure</vt:lpstr>
      <vt:lpstr>Potential Clarity on the Way?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Geoffrey Andrews</cp:lastModifiedBy>
  <cp:revision>3</cp:revision>
  <dcterms:created xsi:type="dcterms:W3CDTF">1601-01-01T00:00:00Z</dcterms:created>
  <dcterms:modified xsi:type="dcterms:W3CDTF">2024-10-10T16:17:29Z</dcterms:modified>
</cp:coreProperties>
</file>