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53"/>
  </p:notesMasterIdLst>
  <p:handoutMasterIdLst>
    <p:handoutMasterId r:id="rId54"/>
  </p:handoutMasterIdLst>
  <p:sldIdLst>
    <p:sldId id="256" r:id="rId2"/>
    <p:sldId id="443" r:id="rId3"/>
    <p:sldId id="417" r:id="rId4"/>
    <p:sldId id="439" r:id="rId5"/>
    <p:sldId id="434" r:id="rId6"/>
    <p:sldId id="445" r:id="rId7"/>
    <p:sldId id="444" r:id="rId8"/>
    <p:sldId id="447" r:id="rId9"/>
    <p:sldId id="466" r:id="rId10"/>
    <p:sldId id="488" r:id="rId11"/>
    <p:sldId id="489" r:id="rId12"/>
    <p:sldId id="426" r:id="rId13"/>
    <p:sldId id="419" r:id="rId14"/>
    <p:sldId id="458" r:id="rId15"/>
    <p:sldId id="459" r:id="rId16"/>
    <p:sldId id="461" r:id="rId17"/>
    <p:sldId id="460" r:id="rId18"/>
    <p:sldId id="471" r:id="rId19"/>
    <p:sldId id="457" r:id="rId20"/>
    <p:sldId id="449" r:id="rId21"/>
    <p:sldId id="450" r:id="rId22"/>
    <p:sldId id="451" r:id="rId23"/>
    <p:sldId id="455" r:id="rId24"/>
    <p:sldId id="448" r:id="rId25"/>
    <p:sldId id="452" r:id="rId26"/>
    <p:sldId id="492" r:id="rId27"/>
    <p:sldId id="453" r:id="rId28"/>
    <p:sldId id="454" r:id="rId29"/>
    <p:sldId id="456" r:id="rId30"/>
    <p:sldId id="464" r:id="rId31"/>
    <p:sldId id="469" r:id="rId32"/>
    <p:sldId id="462" r:id="rId33"/>
    <p:sldId id="490" r:id="rId34"/>
    <p:sldId id="463" r:id="rId35"/>
    <p:sldId id="422" r:id="rId36"/>
    <p:sldId id="467" r:id="rId37"/>
    <p:sldId id="470" r:id="rId38"/>
    <p:sldId id="491" r:id="rId39"/>
    <p:sldId id="465" r:id="rId40"/>
    <p:sldId id="472" r:id="rId41"/>
    <p:sldId id="484" r:id="rId42"/>
    <p:sldId id="473" r:id="rId43"/>
    <p:sldId id="474" r:id="rId44"/>
    <p:sldId id="485" r:id="rId45"/>
    <p:sldId id="487" r:id="rId46"/>
    <p:sldId id="477" r:id="rId47"/>
    <p:sldId id="478" r:id="rId48"/>
    <p:sldId id="479" r:id="rId49"/>
    <p:sldId id="476" r:id="rId50"/>
    <p:sldId id="376" r:id="rId51"/>
    <p:sldId id="380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3432" autoAdjust="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4907B7-77C0-483F-808C-3DC2CF443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4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EF8CADE-CBFA-4363-BA20-0C9D29B8C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CADE-CBFA-4363-BA20-0C9D29B8CBE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7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8CADE-CBFA-4363-BA20-0C9D29B8CBE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04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need to get a list of everybody that’s on the agricultural advisory committee and probably add a slide or an addition to this slide that lists the people that are part of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2362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362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3D93-1892-4E6D-87F6-1451E06F0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981E0-02E2-4D03-B94C-4A05F72C4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BBAA-D385-4D8C-8494-0D59A98FD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D4093-846B-4C7A-82F0-B255D03DF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9E652-9BC0-4FE8-B9C9-8A76528E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AE972-58A5-440C-BDEA-1452C778D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5357-9C7B-4646-8DAD-B1F5D6815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C3D0D-CB47-4339-A343-CCAFFA709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7E7DB-A014-4DC6-9BC6-EEA84B45E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84370-BB09-4338-9F07-4BE516AD6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AC885-45E8-4A5E-A609-40A1619C7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77549-3AE8-4CAF-B34E-73267A1C7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2256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6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7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8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59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2259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259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259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60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60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D4F48A5F-9E63-4957-BC7D-1E5F89A11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  <p:sldLayoutId id="214748371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eaLnBrk="1" hangingPunct="1">
              <a:defRPr/>
            </a:pPr>
            <a:endParaRPr lang="en-US" sz="4400" b="1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sz="4400" b="1" dirty="0" smtClean="0">
                <a:solidFill>
                  <a:srgbClr val="FFFF00"/>
                </a:solidFill>
              </a:rPr>
              <a:t>Local </a:t>
            </a:r>
            <a:r>
              <a:rPr lang="en-US" sz="4400" b="1" dirty="0">
                <a:solidFill>
                  <a:srgbClr val="FFFF00"/>
                </a:solidFill>
              </a:rPr>
              <a:t>Property Tax</a:t>
            </a:r>
            <a:r>
              <a:rPr lang="en-US" sz="4800" b="1" dirty="0">
                <a:solidFill>
                  <a:srgbClr val="FFFF00"/>
                </a:solidFill>
              </a:rPr>
              <a:t> </a:t>
            </a:r>
            <a:endParaRPr lang="en-US" sz="3300" b="1" dirty="0"/>
          </a:p>
          <a:p>
            <a:pPr eaLnBrk="1" hangingPunct="1">
              <a:defRPr/>
            </a:pPr>
            <a:endParaRPr lang="en-US" sz="2400" b="1" dirty="0"/>
          </a:p>
        </p:txBody>
      </p:sp>
      <p:pic>
        <p:nvPicPr>
          <p:cNvPr id="16388" name="Picture 5" descr="audit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4611" y="4974994"/>
            <a:ext cx="2144824" cy="187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Dog Faints after getting tax bi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67711"/>
            <a:ext cx="4572000" cy="369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7813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Public Utility Personal Property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033"/>
            <a:ext cx="82296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Power Generation Equipment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Transmission &amp; Distribution Lines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Full Tax Rate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Appeals to ODT</a:t>
            </a:r>
            <a:endParaRPr lang="en-US" sz="36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67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7813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Public Utility Personal Property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033"/>
            <a:ext cx="82296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Legislative Proposal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Eliminate power </a:t>
            </a:r>
            <a:r>
              <a:rPr lang="en-US" dirty="0">
                <a:latin typeface="Arial" charset="0"/>
              </a:rPr>
              <a:t>g</a:t>
            </a:r>
            <a:r>
              <a:rPr lang="en-US" dirty="0" smtClean="0">
                <a:latin typeface="Arial" charset="0"/>
              </a:rPr>
              <a:t>eneration </a:t>
            </a:r>
            <a:r>
              <a:rPr lang="en-US" dirty="0">
                <a:latin typeface="Arial" charset="0"/>
              </a:rPr>
              <a:t>t</a:t>
            </a:r>
            <a:r>
              <a:rPr lang="en-US" dirty="0" smtClean="0">
                <a:latin typeface="Arial" charset="0"/>
              </a:rPr>
              <a:t>ax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Complex reimbursement </a:t>
            </a:r>
            <a:r>
              <a:rPr lang="en-US" dirty="0">
                <a:latin typeface="Arial" charset="0"/>
              </a:rPr>
              <a:t>p</a:t>
            </a:r>
            <a:r>
              <a:rPr lang="en-US" dirty="0" smtClean="0">
                <a:latin typeface="Arial" charset="0"/>
              </a:rPr>
              <a:t>rocedure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Line item vetoed out of state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FFF00"/>
                </a:solidFill>
                <a:latin typeface="Tahoma" pitchFamily="34" charset="0"/>
              </a:rPr>
              <a:t>The Tax Rate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4800600" cy="4876800"/>
          </a:xfrm>
        </p:spPr>
        <p:txBody>
          <a:bodyPr/>
          <a:lstStyle/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Mostly determined </a:t>
            </a:r>
            <a:r>
              <a:rPr lang="en-US" dirty="0">
                <a:latin typeface="Arial" charset="0"/>
              </a:rPr>
              <a:t>by                  voters </a:t>
            </a:r>
            <a:r>
              <a:rPr lang="en-US" dirty="0" smtClean="0">
                <a:latin typeface="Arial" charset="0"/>
              </a:rPr>
              <a:t>in </a:t>
            </a:r>
            <a:r>
              <a:rPr lang="en-US" dirty="0">
                <a:latin typeface="Arial" charset="0"/>
              </a:rPr>
              <a:t>the taxing jurisdiction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Voted levies + inside millage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endParaRPr lang="en-US" sz="1000" dirty="0" smtClean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2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r>
              <a:rPr lang="en-US" dirty="0">
                <a:latin typeface="Arial" charset="0"/>
              </a:rPr>
              <a:t>	</a:t>
            </a:r>
          </a:p>
        </p:txBody>
      </p:sp>
      <p:pic>
        <p:nvPicPr>
          <p:cNvPr id="22531" name="Picture 4" descr="MC90030134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362200"/>
            <a:ext cx="3048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25AFB-BFA6-421E-9319-7E1A0B6B71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Inside Millage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47800"/>
            <a:ext cx="79629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No more than 10 mills</a:t>
            </a:r>
            <a:endParaRPr lang="en-US" sz="900" dirty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Determined by Budget Commission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Consistent, not subject to adjustment factors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+mn-lt"/>
              </a:rPr>
              <a:t>Property Classes &amp; Rates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84" y="1584325"/>
            <a:ext cx="82296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Class I Effective Rate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Class II Effective Rate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Full Property Tax </a:t>
            </a:r>
            <a:r>
              <a:rPr lang="en-US" sz="3600" dirty="0" smtClean="0">
                <a:latin typeface="Arial" charset="0"/>
              </a:rPr>
              <a:t>Rate</a:t>
            </a:r>
            <a:endParaRPr lang="en-US" sz="3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Adjustment Factors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273" y="1380045"/>
            <a:ext cx="8877300" cy="4530725"/>
          </a:xfrm>
        </p:spPr>
        <p:txBody>
          <a:bodyPr/>
          <a:lstStyle/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Effective Rate adjusted to target previous year’s revenue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Values      Effective Rates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Values      Effective Rates</a:t>
            </a:r>
            <a:endParaRPr lang="en-US" sz="3600" dirty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Levies cannot grow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Up Arrow 1"/>
          <p:cNvSpPr/>
          <p:nvPr/>
        </p:nvSpPr>
        <p:spPr bwMode="auto">
          <a:xfrm>
            <a:off x="2209800" y="2700883"/>
            <a:ext cx="484632" cy="685800"/>
          </a:xfrm>
          <a:prstGeom prst="up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Down Arrow 2"/>
          <p:cNvSpPr/>
          <p:nvPr/>
        </p:nvSpPr>
        <p:spPr bwMode="auto">
          <a:xfrm>
            <a:off x="6125852" y="2700883"/>
            <a:ext cx="484632" cy="7498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2209800" y="3810000"/>
            <a:ext cx="484632" cy="661416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Up Arrow 5"/>
          <p:cNvSpPr/>
          <p:nvPr/>
        </p:nvSpPr>
        <p:spPr bwMode="auto">
          <a:xfrm>
            <a:off x="6125852" y="3749511"/>
            <a:ext cx="484632" cy="670089"/>
          </a:xfrm>
          <a:prstGeom prst="up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8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Adjustment Example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47800"/>
            <a:ext cx="88773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Union City</a:t>
            </a:r>
            <a:endParaRPr lang="en-US" sz="900" dirty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2015 Comm. Effective Rate:  </a:t>
            </a:r>
            <a:r>
              <a:rPr lang="en-US" sz="3600" dirty="0" smtClean="0">
                <a:latin typeface="Arial" charset="0"/>
              </a:rPr>
              <a:t>17.49 Mills</a:t>
            </a:r>
            <a:endParaRPr lang="en-US" sz="36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Commercial values increased 175%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2016 Comm. Effective Rate:  </a:t>
            </a:r>
            <a:r>
              <a:rPr lang="en-US" sz="3600" dirty="0" smtClean="0">
                <a:latin typeface="Arial" charset="0"/>
              </a:rPr>
              <a:t>14.08 Mills</a:t>
            </a:r>
            <a:endParaRPr lang="en-US" sz="3600" dirty="0" smtClean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Adjustment Example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47800"/>
            <a:ext cx="88773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Northridge Schools</a:t>
            </a:r>
            <a:endParaRPr lang="en-US" sz="900" dirty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2014 Res. Effective Rate:  </a:t>
            </a:r>
            <a:r>
              <a:rPr lang="en-US" sz="3600" dirty="0" smtClean="0">
                <a:latin typeface="Arial" charset="0"/>
              </a:rPr>
              <a:t>46.88 Mills</a:t>
            </a:r>
            <a:endParaRPr lang="en-US" sz="36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latin typeface="Arial" charset="0"/>
              </a:rPr>
              <a:t>R</a:t>
            </a:r>
            <a:r>
              <a:rPr lang="en-US" sz="3600" dirty="0" smtClean="0">
                <a:latin typeface="Arial" charset="0"/>
              </a:rPr>
              <a:t>esidential values decreased by 22%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2015 Res. Effective Rate:  </a:t>
            </a:r>
            <a:r>
              <a:rPr lang="en-US" sz="3600" dirty="0" smtClean="0">
                <a:latin typeface="Arial" charset="0"/>
              </a:rPr>
              <a:t>53.02 Mills</a:t>
            </a:r>
            <a:endParaRPr lang="en-US" sz="3600" dirty="0" smtClean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4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Capped Levies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304800"/>
            <a:ext cx="8877300" cy="4530725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SzPct val="85000"/>
              <a:buNone/>
              <a:defRPr/>
            </a:pPr>
            <a:endParaRPr lang="en-US" sz="40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Values      Effective Rates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Effective Rate cannot surpass rate approved by voters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Levy loses money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Permanent loss because rates target previous year’s revenue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endParaRPr lang="en-US" sz="40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US" sz="4000" dirty="0" smtClean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 bwMode="auto">
          <a:xfrm>
            <a:off x="2057400" y="1447800"/>
            <a:ext cx="484632" cy="72498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Up Arrow 5"/>
          <p:cNvSpPr/>
          <p:nvPr/>
        </p:nvSpPr>
        <p:spPr bwMode="auto">
          <a:xfrm>
            <a:off x="5943600" y="1410780"/>
            <a:ext cx="484632" cy="762000"/>
          </a:xfrm>
          <a:prstGeom prst="up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50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Levy </a:t>
            </a:r>
            <a:r>
              <a:rPr lang="en-US" b="1" dirty="0">
                <a:solidFill>
                  <a:srgbClr val="FFFF00"/>
                </a:solidFill>
                <a:latin typeface="Tahoma" pitchFamily="34" charset="0"/>
              </a:rPr>
              <a:t>Types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47800"/>
            <a:ext cx="8877300" cy="4530725"/>
          </a:xfrm>
        </p:spPr>
        <p:txBody>
          <a:bodyPr/>
          <a:lstStyle/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New “</a:t>
            </a:r>
            <a:r>
              <a:rPr lang="en-US" sz="4000" dirty="0">
                <a:latin typeface="Arial" charset="0"/>
              </a:rPr>
              <a:t>A</a:t>
            </a:r>
            <a:r>
              <a:rPr lang="en-US" sz="4000" dirty="0" smtClean="0">
                <a:latin typeface="Arial" charset="0"/>
              </a:rPr>
              <a:t>dditional” </a:t>
            </a:r>
            <a:r>
              <a:rPr lang="en-US" sz="4000" dirty="0">
                <a:latin typeface="Arial" charset="0"/>
              </a:rPr>
              <a:t>levy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Renewal levy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Replacement levy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Agenda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340" y="1420813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Valuation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Rates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Levy Types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Revenue Estimates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Deductions &amp; Reimbursements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CAUV</a:t>
            </a:r>
            <a:endParaRPr lang="en-US" sz="4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Additional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+mj-lt"/>
              </a:rPr>
              <a:t>Seeks new money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+mj-lt"/>
              </a:rPr>
              <a:t>Can be placed on ballot any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+mj-lt"/>
              </a:rPr>
              <a:t>Homeowner </a:t>
            </a:r>
            <a:r>
              <a:rPr lang="en-US" sz="4000" dirty="0" smtClean="0">
                <a:solidFill>
                  <a:srgbClr val="FFFF00"/>
                </a:solidFill>
                <a:latin typeface="+mj-lt"/>
              </a:rPr>
              <a:t>DOES NOT </a:t>
            </a:r>
            <a:r>
              <a:rPr lang="en-US" sz="4000" dirty="0" smtClean="0">
                <a:latin typeface="+mj-lt"/>
              </a:rPr>
              <a:t>receive property tax rollbacks</a:t>
            </a:r>
            <a:endParaRPr lang="en-US" sz="4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2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Renewal Levy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Extends the life of the levy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Raises </a:t>
            </a:r>
            <a:r>
              <a:rPr lang="en-US" dirty="0" smtClean="0">
                <a:solidFill>
                  <a:srgbClr val="FFFF00"/>
                </a:solidFill>
                <a:latin typeface="+mj-lt"/>
              </a:rPr>
              <a:t>same amount </a:t>
            </a:r>
            <a:r>
              <a:rPr lang="en-US" dirty="0" smtClean="0">
                <a:latin typeface="+mj-lt"/>
              </a:rPr>
              <a:t>of money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Maintains effective tax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Homeowner </a:t>
            </a:r>
            <a:r>
              <a:rPr lang="en-US" dirty="0" smtClean="0">
                <a:solidFill>
                  <a:srgbClr val="FFFF00"/>
                </a:solidFill>
                <a:latin typeface="+mj-lt"/>
              </a:rPr>
              <a:t>DOES</a:t>
            </a:r>
            <a:r>
              <a:rPr lang="en-US" dirty="0" smtClean="0">
                <a:latin typeface="+mj-lt"/>
              </a:rPr>
              <a:t> receive property tax rollbacks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Renewal with increase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Replacement Levy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Extends the life of the levy while raising new money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Replaces the old levy using updated property values, increasing effective tax rate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Homeowner </a:t>
            </a:r>
            <a:r>
              <a:rPr lang="en-US" dirty="0">
                <a:solidFill>
                  <a:srgbClr val="FFFF00"/>
                </a:solidFill>
                <a:latin typeface="+mj-lt"/>
              </a:rPr>
              <a:t>DOES NOT </a:t>
            </a:r>
            <a:r>
              <a:rPr lang="en-US" dirty="0">
                <a:latin typeface="+mj-lt"/>
              </a:rPr>
              <a:t>receive property tax </a:t>
            </a:r>
            <a:r>
              <a:rPr lang="en-US" dirty="0" smtClean="0">
                <a:latin typeface="+mj-lt"/>
              </a:rPr>
              <a:t>rollbacks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Replacement Levy Example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307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New Lebanon Village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1998 Fire Levy, 5.0 Mills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4.30 Effective Rate, $180K Revenue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Next Year: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5.00 Effective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$210K Revenue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2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Levy Purposes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295400"/>
            <a:ext cx="8877300" cy="4530725"/>
          </a:xfrm>
        </p:spPr>
        <p:txBody>
          <a:bodyPr/>
          <a:lstStyle/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Operating</a:t>
            </a:r>
            <a:endParaRPr lang="en-US" sz="10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Fire, Police, Parks, Roads, Etc.</a:t>
            </a: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Permanent Improvement</a:t>
            </a: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Bond</a:t>
            </a:r>
            <a:endParaRPr lang="en-US" sz="10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Emergency</a:t>
            </a:r>
            <a:endParaRPr lang="en-US" sz="10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Arial" charset="0"/>
              </a:rPr>
              <a:t>Substitute</a:t>
            </a: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  <a:p>
            <a:pPr eaLnBrk="1" hangingPunct="1">
              <a:buSzPct val="85000"/>
              <a:buFont typeface="Wingdings" pitchFamily="2" charset="2"/>
              <a:buNone/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C681-7482-4576-9B0A-1C2FBABBE32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Bond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Passed to service debt, usually for new school building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Tax rate adjusted annually so as to bring in enough money to service the debt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May never be renewed or replaced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Not subject to adjustment factor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Bond Fund Excess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 be transferred to Permanent Improvement fund</a:t>
            </a:r>
            <a:endParaRPr lang="en-US" dirty="0" smtClean="0">
              <a:latin typeface="+mj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Needs Budget Commission approval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Brookville LSD, New Lebanon LSD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Emergency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Rate set to produce a fixed revenue sum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May be renewed, but never replaced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May be for up to 10 years, but not continuing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Not subject to adjustment factor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Substitute (2008)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Substitutes an emergency levy with a levy that has a built-in growth factor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May never be renewed or replaced, but may be substituted again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Not subject to adjustment factor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rgbClr val="FFFF00"/>
                </a:solidFill>
                <a:latin typeface="Tahoma" pitchFamily="34" charset="0"/>
              </a:rPr>
              <a:t>Basic Property</a:t>
            </a:r>
            <a:br>
              <a:rPr lang="en-US" sz="4800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4800" b="1" dirty="0">
                <a:solidFill>
                  <a:srgbClr val="FFFF00"/>
                </a:solidFill>
                <a:latin typeface="Tahoma" pitchFamily="34" charset="0"/>
              </a:rPr>
              <a:t> Tax Formula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1905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6600" b="1" dirty="0" smtClean="0">
                <a:latin typeface="Arial" charset="0"/>
              </a:rPr>
              <a:t>Value </a:t>
            </a:r>
            <a:r>
              <a:rPr lang="en-US" sz="6600" b="1" dirty="0">
                <a:latin typeface="Arial" charset="0"/>
              </a:rPr>
              <a:t>x </a:t>
            </a:r>
            <a:r>
              <a:rPr lang="en-US" sz="6600" b="1" dirty="0" smtClean="0">
                <a:latin typeface="Arial" charset="0"/>
              </a:rPr>
              <a:t>Rate </a:t>
            </a:r>
            <a:r>
              <a:rPr lang="en-US" sz="6600" b="1" dirty="0">
                <a:latin typeface="Arial" charset="0"/>
              </a:rPr>
              <a:t>= 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D8D16-F802-41E2-B12F-3F943E73237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83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solidFill>
                  <a:srgbClr val="FFFF00"/>
                </a:solidFill>
                <a:latin typeface="Tahoma" pitchFamily="34" charset="0"/>
              </a:rPr>
              <a:t>Frederick C. Stocker, Tax Economist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83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The property tax “resembles a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structure designed by a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mad architect, erected on a shaky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foundation by an incompetent builder,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and made worse by the well-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intentioned repair work of hordes of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>
                <a:latin typeface="Arial" charset="0"/>
              </a:rPr>
              <a:t>amateur tinkerers.”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CC085-B587-476D-98CA-352B5DF901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44" y="31423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Value Sheet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55332" y="1371600"/>
            <a:ext cx="8763000" cy="45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40200" y="1496032"/>
          <a:ext cx="8647888" cy="400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Worksheet" r:id="rId3" imgW="13058657" imgH="5591163" progId="Excel.Sheet.12">
                  <p:embed/>
                </p:oleObj>
              </mc:Choice>
              <mc:Fallback>
                <p:oleObj name="Worksheet" r:id="rId3" imgW="13058657" imgH="55911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200" y="1496032"/>
                        <a:ext cx="8647888" cy="4007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82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44" y="31423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Tax Rates DTE-515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" t="2221" r="-1515" b="17469"/>
          <a:stretch/>
        </p:blipFill>
        <p:spPr>
          <a:xfrm>
            <a:off x="233590" y="1096963"/>
            <a:ext cx="8875059" cy="553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Estimating Revenue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10249"/>
            <a:ext cx="7924800" cy="45307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+mj-lt"/>
              </a:rPr>
              <a:t>Class I Value X Class I Effective Rate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1000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+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Class II </a:t>
            </a:r>
            <a:r>
              <a:rPr lang="en-US" dirty="0">
                <a:latin typeface="+mj-lt"/>
              </a:rPr>
              <a:t>Value X Class </a:t>
            </a:r>
            <a:r>
              <a:rPr lang="en-US" dirty="0" smtClean="0">
                <a:latin typeface="+mj-lt"/>
              </a:rPr>
              <a:t>II </a:t>
            </a:r>
            <a:r>
              <a:rPr lang="en-US" dirty="0">
                <a:latin typeface="+mj-lt"/>
              </a:rPr>
              <a:t>Effective </a:t>
            </a:r>
            <a:r>
              <a:rPr lang="en-US" dirty="0" smtClean="0">
                <a:latin typeface="+mj-lt"/>
              </a:rPr>
              <a:t>Rate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1000</a:t>
            </a: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+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PUP Value X Full Rate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1000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14400" y="2209800"/>
            <a:ext cx="6705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762000" y="3886200"/>
            <a:ext cx="6934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209800" y="5715000"/>
            <a:ext cx="4191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400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Estimating Revenue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10249"/>
            <a:ext cx="7924800" cy="45307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+mj-lt"/>
              </a:rPr>
              <a:t>Add Together</a:t>
            </a:r>
          </a:p>
          <a:p>
            <a:pPr marL="0" indent="0" algn="ctr">
              <a:buNone/>
            </a:pPr>
            <a:endParaRPr lang="en-US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Class I Rev + Class II Rev + PUP Rev</a:t>
            </a:r>
          </a:p>
          <a:p>
            <a:pPr marL="0" indent="0" algn="ctr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Multiply by 0.95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Why 95%?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10249"/>
            <a:ext cx="7924800" cy="453072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Some tax payers don’t pay on time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Volatile delinquent collections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Protects you from value appeals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Late adjustments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Tax Reduction Programs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8486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Residential (10%) Rollback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Owner-Occupied (2 ½%) Rollback</a:t>
            </a:r>
            <a:endParaRPr lang="en-US" sz="1800" dirty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Homestead Exemption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Jurisdictions Reimbursed by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C6914-D6A3-4EC7-8D07-74928CDB624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Tax Reduction Programs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848600" cy="4114800"/>
          </a:xfrm>
        </p:spPr>
        <p:txBody>
          <a:bodyPr/>
          <a:lstStyle/>
          <a:p>
            <a:pPr marL="0" indent="0" eaLnBrk="1" hangingPunct="1">
              <a:buSzPct val="85000"/>
              <a:buNone/>
              <a:defRPr/>
            </a:pPr>
            <a:r>
              <a:rPr lang="en-US" sz="3600" dirty="0" smtClean="0">
                <a:latin typeface="Arial" charset="0"/>
              </a:rPr>
              <a:t>2013 Law Change: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Rollbacks No Longer Apply for New or Replacement Levies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Income limits for Homestead</a:t>
            </a: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New levies more expensive</a:t>
            </a:r>
            <a:endParaRPr lang="en-US" sz="36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C6914-D6A3-4EC7-8D07-74928CDB624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0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+mn-lt"/>
              </a:rPr>
              <a:t>Computing New Levy Cost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19242"/>
            <a:ext cx="7315200" cy="41148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SzPct val="85000"/>
              <a:buNone/>
              <a:defRPr/>
            </a:pPr>
            <a:r>
              <a:rPr lang="en-US" sz="3600" dirty="0">
                <a:latin typeface="Arial" charset="0"/>
              </a:rPr>
              <a:t>New 5.0 mill levy</a:t>
            </a:r>
          </a:p>
          <a:p>
            <a:pPr marL="0" indent="0" eaLnBrk="1" hangingPunct="1">
              <a:buSzPct val="85000"/>
              <a:buNone/>
              <a:defRPr/>
            </a:pPr>
            <a:r>
              <a:rPr lang="en-US" sz="3600" dirty="0">
                <a:latin typeface="Arial" charset="0"/>
              </a:rPr>
              <a:t>Previous law:</a:t>
            </a:r>
          </a:p>
          <a:p>
            <a:pPr marL="0" indent="0" eaLnBrk="1" hangingPunct="1">
              <a:buSzPct val="85000"/>
              <a:buNone/>
              <a:defRPr/>
            </a:pPr>
            <a:r>
              <a:rPr lang="en-US" sz="3600" dirty="0">
                <a:latin typeface="Arial" charset="0"/>
              </a:rPr>
              <a:t>35,000 X </a:t>
            </a:r>
            <a:r>
              <a:rPr lang="en-US" sz="3600" dirty="0" smtClean="0">
                <a:latin typeface="Arial" charset="0"/>
              </a:rPr>
              <a:t>5    (.</a:t>
            </a:r>
            <a:r>
              <a:rPr lang="en-US" sz="3600" dirty="0">
                <a:latin typeface="Arial" charset="0"/>
              </a:rPr>
              <a:t>875) = $</a:t>
            </a:r>
            <a:r>
              <a:rPr lang="en-US" sz="3600" dirty="0" smtClean="0">
                <a:latin typeface="Arial" charset="0"/>
              </a:rPr>
              <a:t>153.13</a:t>
            </a:r>
          </a:p>
          <a:p>
            <a:pPr marL="0" indent="0" eaLnBrk="1" hangingPunct="1">
              <a:buSzPct val="85000"/>
              <a:buNone/>
              <a:defRPr/>
            </a:pPr>
            <a:r>
              <a:rPr lang="en-US" sz="3600" dirty="0" smtClean="0">
                <a:latin typeface="Arial" charset="0"/>
              </a:rPr>
              <a:t>    1000</a:t>
            </a:r>
            <a:endParaRPr lang="en-US" sz="3600" dirty="0">
              <a:latin typeface="Arial" charset="0"/>
            </a:endParaRPr>
          </a:p>
          <a:p>
            <a:pPr marL="0" indent="0" eaLnBrk="1" hangingPunct="1">
              <a:lnSpc>
                <a:spcPct val="150000"/>
              </a:lnSpc>
              <a:buSzPct val="85000"/>
              <a:buNone/>
              <a:defRPr/>
            </a:pPr>
            <a:r>
              <a:rPr lang="en-US" sz="3600" dirty="0" smtClean="0">
                <a:latin typeface="Arial" charset="0"/>
              </a:rPr>
              <a:t>New </a:t>
            </a:r>
            <a:r>
              <a:rPr lang="en-US" sz="3600" dirty="0">
                <a:latin typeface="Arial" charset="0"/>
              </a:rPr>
              <a:t>law:</a:t>
            </a:r>
          </a:p>
          <a:p>
            <a:pPr marL="0" indent="0" eaLnBrk="1" hangingPunct="1">
              <a:buSzPct val="85000"/>
              <a:buNone/>
              <a:defRPr/>
            </a:pPr>
            <a:r>
              <a:rPr lang="en-US" sz="3600" u="sng" dirty="0">
                <a:latin typeface="Arial" charset="0"/>
              </a:rPr>
              <a:t>35,000 X </a:t>
            </a:r>
            <a:r>
              <a:rPr lang="en-US" sz="3600" u="sng" dirty="0" smtClean="0">
                <a:latin typeface="Arial" charset="0"/>
              </a:rPr>
              <a:t>5 </a:t>
            </a:r>
            <a:r>
              <a:rPr lang="en-US" sz="3600" dirty="0" smtClean="0">
                <a:latin typeface="Arial" charset="0"/>
              </a:rPr>
              <a:t>   = </a:t>
            </a:r>
            <a:r>
              <a:rPr lang="en-US" sz="3600" dirty="0">
                <a:latin typeface="Arial" charset="0"/>
              </a:rPr>
              <a:t>$</a:t>
            </a:r>
            <a:r>
              <a:rPr lang="en-US" sz="3600" dirty="0" smtClean="0">
                <a:latin typeface="Arial" charset="0"/>
              </a:rPr>
              <a:t>175.00</a:t>
            </a:r>
          </a:p>
          <a:p>
            <a:pPr marL="0" indent="0" eaLnBrk="1" hangingPunct="1">
              <a:buSzPct val="85000"/>
              <a:buNone/>
              <a:defRPr/>
            </a:pPr>
            <a:r>
              <a:rPr lang="en-US" sz="3600" dirty="0" smtClean="0">
                <a:latin typeface="Arial" charset="0"/>
              </a:rPr>
              <a:t>    1000</a:t>
            </a:r>
            <a:endParaRPr lang="en-US" sz="36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C6914-D6A3-4EC7-8D07-74928CDB6240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914400" y="3657600"/>
            <a:ext cx="2438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99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+mn-lt"/>
              </a:rPr>
              <a:t>Outlook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1148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SzPct val="85000"/>
              <a:buNone/>
              <a:defRPr/>
            </a:pPr>
            <a:r>
              <a:rPr lang="en-US" sz="3600" dirty="0" smtClean="0">
                <a:latin typeface="Arial" charset="0"/>
              </a:rPr>
              <a:t>State has eliminated or phased out: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Rollbacks for new/replacement levies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TPP reimbursement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err="1" smtClean="0">
                <a:latin typeface="Arial" charset="0"/>
              </a:rPr>
              <a:t>Dereg</a:t>
            </a:r>
            <a:r>
              <a:rPr lang="en-US" sz="3600" dirty="0" smtClean="0">
                <a:latin typeface="Arial" charset="0"/>
              </a:rPr>
              <a:t> reimbursement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Estate Tax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Public Utility Personal?</a:t>
            </a: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Arial" charset="0"/>
            </a:endParaRPr>
          </a:p>
          <a:p>
            <a:pPr eaLnBrk="1" hangingPunct="1">
              <a:buSzPct val="85000"/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US" sz="36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C6914-D6A3-4EC7-8D07-74928CDB624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Outlook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10249"/>
            <a:ext cx="7924800" cy="453072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Good old days are gone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Urban Core/Inner Ring flat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Outer suburbs </a:t>
            </a:r>
            <a:r>
              <a:rPr lang="en-US" sz="3600" dirty="0">
                <a:latin typeface="+mj-lt"/>
              </a:rPr>
              <a:t>g</a:t>
            </a:r>
            <a:r>
              <a:rPr lang="en-US" sz="3600" dirty="0" smtClean="0">
                <a:latin typeface="+mj-lt"/>
              </a:rPr>
              <a:t>rowing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CAUV dominated areas?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4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FFF00"/>
                </a:solidFill>
              </a:rPr>
              <a:t>2008 Statewide Poll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i="1" dirty="0">
                <a:latin typeface="Arial" charset="0"/>
              </a:rPr>
              <a:t>Who is responsible for setting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i="1" dirty="0">
                <a:latin typeface="Arial" charset="0"/>
              </a:rPr>
              <a:t>the property tax rate in your county?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i="1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#1 Response:   “Don’t Know”   (30%)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dirty="0"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>
                <a:latin typeface="Arial" charset="0"/>
              </a:rPr>
              <a:t>Voters:   (25%)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>
                <a:latin typeface="Arial" charset="0"/>
              </a:rPr>
              <a:t>County Auditor:   (23%)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>
                <a:latin typeface="Arial" charset="0"/>
              </a:rPr>
              <a:t>County Commissioners:   (17%)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>
                <a:latin typeface="Arial" charset="0"/>
              </a:rPr>
              <a:t>County Treasurer:   (4%)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7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7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7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7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7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7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What is CAUV?</a:t>
            </a:r>
            <a:endParaRPr lang="en-US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83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Arial" charset="0"/>
              </a:rPr>
              <a:t> A tax reduction program that allows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Arial" charset="0"/>
              </a:rPr>
              <a:t>qualified agriculture land to receive a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Arial" charset="0"/>
              </a:rPr>
              <a:t>lower tax valuation based on its current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Arial" charset="0"/>
              </a:rPr>
              <a:t>agricultural use instead of fair market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Arial" charset="0"/>
              </a:rPr>
              <a:t>value. </a:t>
            </a:r>
            <a:endParaRPr lang="en-US" sz="36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CC085-B587-476D-98CA-352B5DF901F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7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What is Agricultural Use?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Must be for a commercial purpose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Animal or poultry husbandry, aquaculture, apiculture, commercial timber or timber contiguous to other qualifying land, field crops, tobacco, fruits, vegetables, nursery stock, ornamental trees, sod, or flowers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CAUV Intent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The intent of the program was to preserve farmland and value agricultural land at around 50% of market value.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 2005 CAUV provided a 90% reduction in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 2010 the reduction was 77%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 2014 the reduction was 62%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 2015 the reduction was 52%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+mn-lt"/>
              </a:rPr>
              <a:t>H</a:t>
            </a:r>
            <a:r>
              <a:rPr lang="en-US" b="1" dirty="0" smtClean="0">
                <a:solidFill>
                  <a:srgbClr val="FFFF00"/>
                </a:solidFill>
                <a:latin typeface="+mn-lt"/>
              </a:rPr>
              <a:t>ow is CAUV Calculated?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The CAUV value is based upon a formula containing five factors applied to three crops: corn, soybeans and wheat. The factors are: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1. cropping pattern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2. crop prices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3. crop yields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4. Non-land production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5. Capitalization Rate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Explanation of Calculation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CAUV land values are calculated by the capitalization of net income from agricultural products assuming typical management, cropping and land use patterns, and yields for given types of soils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There are </a:t>
            </a:r>
            <a:r>
              <a:rPr lang="en-US" dirty="0" smtClean="0">
                <a:latin typeface="+mj-lt"/>
              </a:rPr>
              <a:t>3,514 </a:t>
            </a:r>
            <a:r>
              <a:rPr lang="en-US" dirty="0">
                <a:latin typeface="+mj-lt"/>
              </a:rPr>
              <a:t>different soil types with slopes of 25% or less.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740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104" y="74168"/>
            <a:ext cx="7717536" cy="931672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Tahoma"/>
              </a:rPr>
              <a:t>Who </a:t>
            </a:r>
            <a:r>
              <a:rPr lang="en-US" sz="4000" b="1" dirty="0" smtClean="0">
                <a:solidFill>
                  <a:srgbClr val="FFFF00"/>
                </a:solidFill>
                <a:latin typeface="Tahoma"/>
              </a:rPr>
              <a:t>Calculates </a:t>
            </a:r>
            <a:r>
              <a:rPr lang="en-US" sz="4000" b="1" dirty="0">
                <a:solidFill>
                  <a:srgbClr val="FFFF00"/>
                </a:solidFill>
                <a:latin typeface="Tahoma"/>
              </a:rPr>
              <a:t>the </a:t>
            </a:r>
            <a:r>
              <a:rPr lang="en-US" sz="4000" b="1" dirty="0" smtClean="0">
                <a:solidFill>
                  <a:srgbClr val="FFFF00"/>
                </a:solidFill>
                <a:latin typeface="Tahoma"/>
              </a:rPr>
              <a:t>Formula</a:t>
            </a:r>
            <a:r>
              <a:rPr lang="en-US" sz="4000" b="1" dirty="0">
                <a:solidFill>
                  <a:srgbClr val="FFFF00"/>
                </a:solidFill>
                <a:latin typeface="Tahoma"/>
              </a:rPr>
              <a:t>?</a:t>
            </a:r>
            <a:endParaRPr lang="en-US" sz="4000" dirty="0">
              <a:solidFill>
                <a:srgbClr val="6633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078992"/>
            <a:ext cx="8170597" cy="1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46665" y="3265294"/>
            <a:ext cx="11624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Order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0664" y="1353312"/>
            <a:ext cx="7360920" cy="116955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1"/>
                </a:solidFill>
              </a:rPr>
              <a:t>OHIO DEPARTMENT </a:t>
            </a:r>
          </a:p>
          <a:p>
            <a:pPr algn="ctr"/>
            <a:r>
              <a:rPr lang="en-US" sz="3500" dirty="0" smtClean="0">
                <a:solidFill>
                  <a:schemeClr val="bg1"/>
                </a:solidFill>
              </a:rPr>
              <a:t>OF TAXATION</a:t>
            </a:r>
            <a:endParaRPr lang="en-US" sz="35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508" y="3442039"/>
            <a:ext cx="3648456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AGRICULTURAL ADVISORY COMMITTEE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2080" y="4672584"/>
            <a:ext cx="330098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COUNTY AUDITOR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52312" y="2633294"/>
            <a:ext cx="1070329" cy="698313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0"/>
          </p:cNvCxnSpPr>
          <p:nvPr/>
        </p:nvCxnSpPr>
        <p:spPr>
          <a:xfrm>
            <a:off x="6727914" y="2586872"/>
            <a:ext cx="0" cy="67842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</p:cNvCxnSpPr>
          <p:nvPr/>
        </p:nvCxnSpPr>
        <p:spPr>
          <a:xfrm>
            <a:off x="6727914" y="3788514"/>
            <a:ext cx="0" cy="692046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8027" y="5746210"/>
            <a:ext cx="746234" cy="96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2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Can You Appeal CAUV Values?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No. CAUV values are established based on the formula.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The CAUV values are less than market value even after the recent increases.</a:t>
            </a:r>
            <a:endParaRPr lang="en-US" sz="3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Legislative Efforts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The CAUV values based on the formula increased dramatically across the state and specifically in Montgomery County during the 2014 revaluation.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In some cases, our CAUV values doubled or tripled.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10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Legislative Efforts continued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There have been attempts to address this increase by changing the formula utilized by the Ohio Department of Taxation.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There have been attempts to pass bills in the Ohio Legislature to address this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Revised formula currently under consideration by the Agricultural Advisory Committee will not result in substantial reduction.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+mn-lt"/>
              </a:rPr>
              <a:t>When Are CAUV </a:t>
            </a:r>
            <a:br>
              <a:rPr lang="en-US" b="1" dirty="0" smtClean="0">
                <a:solidFill>
                  <a:srgbClr val="FFFF00"/>
                </a:solidFill>
                <a:latin typeface="+mn-lt"/>
              </a:rPr>
            </a:br>
            <a:r>
              <a:rPr lang="en-US" b="1" dirty="0" smtClean="0">
                <a:solidFill>
                  <a:srgbClr val="FFFF00"/>
                </a:solidFill>
                <a:latin typeface="+mn-lt"/>
              </a:rPr>
              <a:t>Values Effective?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They become effective as of the next revaluation or triennial update.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+mj-lt"/>
              </a:rPr>
              <a:t>CAUV values are updated every three years. The next update in Montgomery County will be in 2017 payable in 2018.</a:t>
            </a:r>
            <a:endParaRPr lang="en-US" sz="3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rgbClr val="FFFF00"/>
                </a:solidFill>
                <a:latin typeface="Tahoma" pitchFamily="34" charset="0"/>
              </a:rPr>
              <a:t>Basic Property</a:t>
            </a:r>
            <a:br>
              <a:rPr lang="en-US" sz="4800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sz="4800" b="1" dirty="0">
                <a:solidFill>
                  <a:srgbClr val="FFFF00"/>
                </a:solidFill>
                <a:latin typeface="Tahoma" pitchFamily="34" charset="0"/>
              </a:rPr>
              <a:t> Tax Formula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1905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6600" b="1" dirty="0" smtClean="0">
                <a:latin typeface="Arial" charset="0"/>
              </a:rPr>
              <a:t>Value </a:t>
            </a:r>
            <a:r>
              <a:rPr lang="en-US" sz="6600" b="1" dirty="0">
                <a:latin typeface="Arial" charset="0"/>
              </a:rPr>
              <a:t>x </a:t>
            </a:r>
            <a:r>
              <a:rPr lang="en-US" sz="6600" b="1" dirty="0" smtClean="0">
                <a:latin typeface="Arial" charset="0"/>
              </a:rPr>
              <a:t>Rate </a:t>
            </a:r>
            <a:r>
              <a:rPr lang="en-US" sz="6600" b="1" dirty="0">
                <a:latin typeface="Arial" charset="0"/>
              </a:rPr>
              <a:t>= 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D8D16-F802-41E2-B12F-3F943E73237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FF00"/>
                </a:solidFill>
              </a:rPr>
              <a:t>Auditor’s Website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04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sz="4000" u="sng" dirty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800" u="sng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800" u="sng" dirty="0"/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0" y="213360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200" b="1" u="sng" dirty="0" smtClean="0"/>
              <a:t>www.mcauditor.org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4200" b="1" u="sng" dirty="0" smtClean="0"/>
              <a:t>www.mcauditor.org/fiscalservices</a:t>
            </a:r>
            <a:endParaRPr lang="en-US" sz="4200" b="1" u="sng" dirty="0"/>
          </a:p>
          <a:p>
            <a:pPr algn="ctr" eaLnBrk="0" hangingPunct="0">
              <a:spcBef>
                <a:spcPct val="50000"/>
              </a:spcBef>
            </a:pPr>
            <a:r>
              <a:rPr lang="en-US" sz="4200" b="1" u="sng" dirty="0" smtClean="0"/>
              <a:t>www.mcrealestate.org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374CD-FC96-4028-B47B-3F873B416DC5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105400"/>
            <a:ext cx="63246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b="1">
                <a:solidFill>
                  <a:srgbClr val="FFFF00"/>
                </a:solidFill>
              </a:rPr>
              <a:t>Discussion/Questions</a:t>
            </a:r>
          </a:p>
        </p:txBody>
      </p:sp>
      <p:pic>
        <p:nvPicPr>
          <p:cNvPr id="46082" name="Picture 3" descr="Happy Graduation Tax Bill cop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480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ABEAD-1ECD-4F0B-869E-D17A4EF2DFB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Auditor Sets Market Value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8" y="1747838"/>
            <a:ext cx="6008016" cy="45307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Based upon market research, valid sales, etc.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Goal is 92% to 94%</a:t>
            </a:r>
            <a:endParaRPr lang="en-US" sz="16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3 Year Cycles</a:t>
            </a:r>
            <a:endParaRPr lang="en-US" sz="16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Taxed at 35%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9494" y="1905000"/>
            <a:ext cx="2541011" cy="263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Property Classes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84" y="158432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Class I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Agricultural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(CAUV) </a:t>
            </a:r>
            <a:r>
              <a:rPr lang="en-US" sz="3600" dirty="0" smtClean="0">
                <a:latin typeface="Arial" charset="0"/>
              </a:rPr>
              <a:t>+ Residential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Class II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Commercial + Industrial + </a:t>
            </a: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Public Utility Real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rgbClr val="FFFF00"/>
                </a:solidFill>
                <a:latin typeface="Arial" charset="0"/>
              </a:rPr>
              <a:t>Public Utility Personal</a:t>
            </a:r>
            <a:endParaRPr lang="en-US" sz="36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44" y="31423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FFFF00"/>
                </a:solidFill>
              </a:rPr>
              <a:t>Value Sheet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9E652-9BC0-4FE8-B9C9-8A76528EBA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55332" y="1371600"/>
            <a:ext cx="8763000" cy="4572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694529"/>
              </p:ext>
            </p:extLst>
          </p:nvPr>
        </p:nvGraphicFramePr>
        <p:xfrm>
          <a:off x="240200" y="1496032"/>
          <a:ext cx="8647888" cy="400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Worksheet" r:id="rId3" imgW="13058657" imgH="5591163" progId="Excel.Sheet.12">
                  <p:embed/>
                </p:oleObj>
              </mc:Choice>
              <mc:Fallback>
                <p:oleObj name="Worksheet" r:id="rId3" imgW="13058657" imgH="55911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200" y="1496032"/>
                        <a:ext cx="8647888" cy="4007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09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Exempt Property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033"/>
            <a:ext cx="8229600" cy="45307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Government buildings, churches, etc.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Abatements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latin typeface="Arial" charset="0"/>
              </a:rPr>
              <a:t>TIFs - Tax Increment Financing</a:t>
            </a:r>
            <a:endParaRPr lang="en-US" sz="36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94D9-BE8C-4AEA-892B-669BE5F94D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6837</TotalTime>
  <Words>1316</Words>
  <Application>Microsoft Office PowerPoint</Application>
  <PresentationFormat>On-screen Show (4:3)</PresentationFormat>
  <Paragraphs>310</Paragraphs>
  <Slides>51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Balance</vt:lpstr>
      <vt:lpstr>Worksheet</vt:lpstr>
      <vt:lpstr>PowerPoint Presentation</vt:lpstr>
      <vt:lpstr>Agenda</vt:lpstr>
      <vt:lpstr>Frederick C. Stocker, Tax Economist</vt:lpstr>
      <vt:lpstr>2008 Statewide Poll</vt:lpstr>
      <vt:lpstr>Basic Property  Tax Formula</vt:lpstr>
      <vt:lpstr>Auditor Sets Market Value</vt:lpstr>
      <vt:lpstr>Property Classes</vt:lpstr>
      <vt:lpstr>Value Sheet</vt:lpstr>
      <vt:lpstr>Exempt Property</vt:lpstr>
      <vt:lpstr>Public Utility Personal Property</vt:lpstr>
      <vt:lpstr>Public Utility Personal Property</vt:lpstr>
      <vt:lpstr>The Tax Rate</vt:lpstr>
      <vt:lpstr>Inside Millage</vt:lpstr>
      <vt:lpstr>Property Classes &amp; Rates</vt:lpstr>
      <vt:lpstr>Adjustment Factors</vt:lpstr>
      <vt:lpstr>Adjustment Example</vt:lpstr>
      <vt:lpstr>Adjustment Example</vt:lpstr>
      <vt:lpstr>Capped Levies</vt:lpstr>
      <vt:lpstr>Levy Types</vt:lpstr>
      <vt:lpstr>Additional</vt:lpstr>
      <vt:lpstr>Renewal Levy</vt:lpstr>
      <vt:lpstr>Replacement Levy</vt:lpstr>
      <vt:lpstr>Replacement Levy Example</vt:lpstr>
      <vt:lpstr>Levy Purposes</vt:lpstr>
      <vt:lpstr>Bond</vt:lpstr>
      <vt:lpstr>Bond Fund Excess</vt:lpstr>
      <vt:lpstr>Emergency</vt:lpstr>
      <vt:lpstr>Substitute (2008)</vt:lpstr>
      <vt:lpstr>Basic Property  Tax Formula</vt:lpstr>
      <vt:lpstr>Value Sheet</vt:lpstr>
      <vt:lpstr>Tax Rates DTE-515</vt:lpstr>
      <vt:lpstr>Estimating Revenue</vt:lpstr>
      <vt:lpstr>Estimating Revenue</vt:lpstr>
      <vt:lpstr>Why 95%?</vt:lpstr>
      <vt:lpstr>Tax Reduction Programs</vt:lpstr>
      <vt:lpstr>Tax Reduction Programs</vt:lpstr>
      <vt:lpstr>Computing New Levy Cost</vt:lpstr>
      <vt:lpstr>Outlook</vt:lpstr>
      <vt:lpstr>Outlook</vt:lpstr>
      <vt:lpstr>What is CAUV?</vt:lpstr>
      <vt:lpstr>What is Agricultural Use?</vt:lpstr>
      <vt:lpstr>CAUV Intent</vt:lpstr>
      <vt:lpstr>How is CAUV Calculated?</vt:lpstr>
      <vt:lpstr>Explanation of Calculation</vt:lpstr>
      <vt:lpstr>Who Calculates the Formula?</vt:lpstr>
      <vt:lpstr>Can You Appeal CAUV Values?</vt:lpstr>
      <vt:lpstr>Legislative Efforts</vt:lpstr>
      <vt:lpstr>Legislative Efforts continued</vt:lpstr>
      <vt:lpstr>When Are CAUV  Values Effective? </vt:lpstr>
      <vt:lpstr>Auditor’s Website</vt:lpstr>
      <vt:lpstr>PowerPoint Presentation</vt:lpstr>
    </vt:vector>
  </TitlesOfParts>
  <Company>Auditor - TaxMap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Map01</dc:creator>
  <cp:lastModifiedBy>WhaleyBraun</cp:lastModifiedBy>
  <cp:revision>204</cp:revision>
  <cp:lastPrinted>2016-03-21T13:28:26Z</cp:lastPrinted>
  <dcterms:created xsi:type="dcterms:W3CDTF">2008-04-25T15:16:53Z</dcterms:created>
  <dcterms:modified xsi:type="dcterms:W3CDTF">2016-03-24T02:53:06Z</dcterms:modified>
</cp:coreProperties>
</file>