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6"/>
    <p:sldMasterId id="2147483847" r:id="rId7"/>
  </p:sldMasterIdLst>
  <p:notesMasterIdLst>
    <p:notesMasterId r:id="rId68"/>
  </p:notesMasterIdLst>
  <p:handoutMasterIdLst>
    <p:handoutMasterId r:id="rId69"/>
  </p:handoutMasterIdLst>
  <p:sldIdLst>
    <p:sldId id="480" r:id="rId8"/>
    <p:sldId id="537" r:id="rId9"/>
    <p:sldId id="481" r:id="rId10"/>
    <p:sldId id="482" r:id="rId11"/>
    <p:sldId id="483" r:id="rId12"/>
    <p:sldId id="484" r:id="rId13"/>
    <p:sldId id="485" r:id="rId14"/>
    <p:sldId id="486" r:id="rId15"/>
    <p:sldId id="487" r:id="rId16"/>
    <p:sldId id="524" r:id="rId17"/>
    <p:sldId id="525" r:id="rId18"/>
    <p:sldId id="488" r:id="rId19"/>
    <p:sldId id="549" r:id="rId20"/>
    <p:sldId id="550" r:id="rId21"/>
    <p:sldId id="491" r:id="rId22"/>
    <p:sldId id="492" r:id="rId23"/>
    <p:sldId id="493" r:id="rId24"/>
    <p:sldId id="494" r:id="rId25"/>
    <p:sldId id="495" r:id="rId26"/>
    <p:sldId id="498" r:id="rId27"/>
    <p:sldId id="546" r:id="rId28"/>
    <p:sldId id="533" r:id="rId29"/>
    <p:sldId id="496" r:id="rId30"/>
    <p:sldId id="513" r:id="rId31"/>
    <p:sldId id="514" r:id="rId32"/>
    <p:sldId id="515" r:id="rId33"/>
    <p:sldId id="516" r:id="rId34"/>
    <p:sldId id="517" r:id="rId35"/>
    <p:sldId id="518" r:id="rId36"/>
    <p:sldId id="519" r:id="rId37"/>
    <p:sldId id="520" r:id="rId38"/>
    <p:sldId id="521" r:id="rId39"/>
    <p:sldId id="522" r:id="rId40"/>
    <p:sldId id="523" r:id="rId41"/>
    <p:sldId id="453" r:id="rId42"/>
    <p:sldId id="477" r:id="rId43"/>
    <p:sldId id="501" r:id="rId44"/>
    <p:sldId id="502" r:id="rId45"/>
    <p:sldId id="538" r:id="rId46"/>
    <p:sldId id="534" r:id="rId47"/>
    <p:sldId id="541" r:id="rId48"/>
    <p:sldId id="542" r:id="rId49"/>
    <p:sldId id="507" r:id="rId50"/>
    <p:sldId id="508" r:id="rId51"/>
    <p:sldId id="526" r:id="rId52"/>
    <p:sldId id="548" r:id="rId53"/>
    <p:sldId id="547" r:id="rId54"/>
    <p:sldId id="527" r:id="rId55"/>
    <p:sldId id="536" r:id="rId56"/>
    <p:sldId id="529" r:id="rId57"/>
    <p:sldId id="530" r:id="rId58"/>
    <p:sldId id="531" r:id="rId59"/>
    <p:sldId id="532" r:id="rId60"/>
    <p:sldId id="510" r:id="rId61"/>
    <p:sldId id="511" r:id="rId62"/>
    <p:sldId id="474" r:id="rId63"/>
    <p:sldId id="475" r:id="rId64"/>
    <p:sldId id="476" r:id="rId65"/>
    <p:sldId id="509" r:id="rId66"/>
    <p:sldId id="426" r:id="rId67"/>
  </p:sldIdLst>
  <p:sldSz cx="9144000" cy="6858000" type="screen4x3"/>
  <p:notesSz cx="7010400" cy="92964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9">
          <p15:clr>
            <a:srgbClr val="A4A3A4"/>
          </p15:clr>
        </p15:guide>
        <p15:guide id="2" orient="horz" pos="696">
          <p15:clr>
            <a:srgbClr val="A4A3A4"/>
          </p15:clr>
        </p15:guide>
        <p15:guide id="3" orient="horz" pos="926">
          <p15:clr>
            <a:srgbClr val="A4A3A4"/>
          </p15:clr>
        </p15:guide>
        <p15:guide id="4" orient="horz" pos="2657">
          <p15:clr>
            <a:srgbClr val="A4A3A4"/>
          </p15:clr>
        </p15:guide>
        <p15:guide id="5" orient="horz" pos="232">
          <p15:clr>
            <a:srgbClr val="A4A3A4"/>
          </p15:clr>
        </p15:guide>
        <p15:guide id="6" orient="horz" pos="487">
          <p15:clr>
            <a:srgbClr val="A4A3A4"/>
          </p15:clr>
        </p15:guide>
        <p15:guide id="7" pos="241">
          <p15:clr>
            <a:srgbClr val="A4A3A4"/>
          </p15:clr>
        </p15:guide>
        <p15:guide id="8" orient="horz">
          <p15:clr>
            <a:srgbClr val="A4A3A4"/>
          </p15:clr>
        </p15:guide>
        <p15:guide id="9" orient="horz" pos="1659">
          <p15:clr>
            <a:srgbClr val="A4A3A4"/>
          </p15:clr>
        </p15:guide>
        <p15:guide id="10" orient="horz" pos="3639">
          <p15:clr>
            <a:srgbClr val="A4A3A4"/>
          </p15:clr>
        </p15:guide>
        <p15:guide id="11" orient="horz" pos="623">
          <p15:clr>
            <a:srgbClr val="A4A3A4"/>
          </p15:clr>
        </p15:guide>
        <p15:guide id="12" orient="horz" pos="4085">
          <p15:clr>
            <a:srgbClr val="A4A3A4"/>
          </p15:clr>
        </p15:guide>
        <p15:guide id="13" orient="horz" pos="1219">
          <p15:clr>
            <a:srgbClr val="A4A3A4"/>
          </p15:clr>
        </p15:guide>
        <p15:guide id="14" orient="horz" pos="1989">
          <p15:clr>
            <a:srgbClr val="A4A3A4"/>
          </p15:clr>
        </p15:guide>
        <p15:guide id="15" orient="horz" pos="2745">
          <p15:clr>
            <a:srgbClr val="A4A3A4"/>
          </p15:clr>
        </p15:guide>
        <p15:guide id="16" orient="horz" pos="3759">
          <p15:clr>
            <a:srgbClr val="A4A3A4"/>
          </p15:clr>
        </p15:guide>
        <p15:guide id="17" orient="horz" pos="4319">
          <p15:clr>
            <a:srgbClr val="A4A3A4"/>
          </p15:clr>
        </p15:guide>
        <p15:guide id="18" orient="horz" pos="4199">
          <p15:clr>
            <a:srgbClr val="A4A3A4"/>
          </p15:clr>
        </p15:guide>
        <p15:guide id="19" orient="horz" pos="3537">
          <p15:clr>
            <a:srgbClr val="A4A3A4"/>
          </p15:clr>
        </p15:guide>
        <p15:guide id="20" pos="5759">
          <p15:clr>
            <a:srgbClr val="A4A3A4"/>
          </p15:clr>
        </p15:guide>
        <p15:guide id="21">
          <p15:clr>
            <a:srgbClr val="A4A3A4"/>
          </p15:clr>
        </p15:guide>
        <p15:guide id="22" pos="2880">
          <p15:clr>
            <a:srgbClr val="A4A3A4"/>
          </p15:clr>
        </p15:guide>
        <p15:guide id="23" pos="2064">
          <p15:clr>
            <a:srgbClr val="A4A3A4"/>
          </p15:clr>
        </p15:guide>
        <p15:guide id="24" pos="246">
          <p15:clr>
            <a:srgbClr val="A4A3A4"/>
          </p15:clr>
        </p15:guide>
        <p15:guide id="25" pos="5513">
          <p15:clr>
            <a:srgbClr val="A4A3A4"/>
          </p15:clr>
        </p15:guide>
        <p15:guide id="26" pos="4326">
          <p15:clr>
            <a:srgbClr val="A4A3A4"/>
          </p15:clr>
        </p15:guide>
        <p15:guide id="27" pos="129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0"/>
    <a:srgbClr val="098DCC"/>
    <a:srgbClr val="FF0066"/>
    <a:srgbClr val="8DC143"/>
    <a:srgbClr val="004F59"/>
    <a:srgbClr val="981D97"/>
    <a:srgbClr val="007FA3"/>
    <a:srgbClr val="8C8D8D"/>
    <a:srgbClr val="F1F2F2"/>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0" autoAdjust="0"/>
    <p:restoredTop sz="85601" autoAdjust="0"/>
  </p:normalViewPr>
  <p:slideViewPr>
    <p:cSldViewPr snapToGrid="0" snapToObjects="1" showGuides="1">
      <p:cViewPr varScale="1">
        <p:scale>
          <a:sx n="147" d="100"/>
          <a:sy n="147" d="100"/>
        </p:scale>
        <p:origin x="2016" y="200"/>
      </p:cViewPr>
      <p:guideLst>
        <p:guide orient="horz" pos="2889"/>
        <p:guide orient="horz" pos="696"/>
        <p:guide orient="horz" pos="926"/>
        <p:guide orient="horz" pos="2657"/>
        <p:guide orient="horz" pos="232"/>
        <p:guide orient="horz" pos="487"/>
        <p:guide pos="241"/>
        <p:guide orient="horz"/>
        <p:guide orient="horz" pos="1659"/>
        <p:guide orient="horz" pos="3639"/>
        <p:guide orient="horz" pos="623"/>
        <p:guide orient="horz" pos="4085"/>
        <p:guide orient="horz" pos="1219"/>
        <p:guide orient="horz" pos="1989"/>
        <p:guide orient="horz" pos="2745"/>
        <p:guide orient="horz" pos="3759"/>
        <p:guide orient="horz" pos="4319"/>
        <p:guide orient="horz" pos="4199"/>
        <p:guide orient="horz" pos="3537"/>
        <p:guide pos="5759"/>
        <p:guide/>
        <p:guide pos="2880"/>
        <p:guide pos="2064"/>
        <p:guide pos="246"/>
        <p:guide pos="5513"/>
        <p:guide pos="4326"/>
        <p:guide pos="12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242"/>
    </p:cViewPr>
  </p:sorterViewPr>
  <p:notesViewPr>
    <p:cSldViewPr snapToGrid="0" snapToObjects="1" showGuides="1">
      <p:cViewPr varScale="1">
        <p:scale>
          <a:sx n="91" d="100"/>
          <a:sy n="91" d="100"/>
        </p:scale>
        <p:origin x="4448" y="20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customXml" Target="../customXml/item5.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73" Type="http://schemas.openxmlformats.org/officeDocument/2006/relationships/tableStyles" Target="tableStyles.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eric.walsh\Desktop\Sr.%20Director%20Folders\Clients\K-12\MCOECN\Project%20Planning\Program%20Gantt%20Chart.xlsx" TargetMode="External"/><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Column1</c:v>
                </c:pt>
              </c:strCache>
            </c:strRef>
          </c:tx>
          <c:dLbls>
            <c:dLbl>
              <c:idx val="0"/>
              <c:layout>
                <c:manualLayout>
                  <c:x val="-0.274785699083286"/>
                  <c:y val="0.0237923899276684"/>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37317449425273"/>
                  <c:y val="-0.219874780176854"/>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6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Tangible Costs</c:v>
                </c:pt>
                <c:pt idx="1">
                  <c:v>Intangible Costs</c:v>
                </c:pt>
              </c:strCache>
            </c:strRef>
          </c:cat>
          <c:val>
            <c:numRef>
              <c:f>Sheet1!$B$2:$B$3</c:f>
              <c:numCache>
                <c:formatCode>General</c:formatCode>
                <c:ptCount val="2"/>
                <c:pt idx="0">
                  <c:v>0.35</c:v>
                </c:pt>
                <c:pt idx="1">
                  <c:v>0.65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640310586177"/>
          <c:y val="0.0789937106918239"/>
          <c:w val="0.73565135608049"/>
          <c:h val="0.881473495058401"/>
        </c:manualLayout>
      </c:layout>
      <c:barChart>
        <c:barDir val="bar"/>
        <c:grouping val="stacked"/>
        <c:varyColors val="0"/>
        <c:ser>
          <c:idx val="0"/>
          <c:order val="0"/>
          <c:tx>
            <c:strRef>
              <c:f>Sheet1!$C$9</c:f>
              <c:strCache>
                <c:ptCount val="1"/>
                <c:pt idx="0">
                  <c:v>Start Date</c:v>
                </c:pt>
              </c:strCache>
            </c:strRef>
          </c:tx>
          <c:spPr>
            <a:noFill/>
            <a:ln>
              <a:noFill/>
            </a:ln>
            <a:effectLst/>
          </c:spPr>
          <c:invertIfNegative val="0"/>
          <c:cat>
            <c:strRef>
              <c:f>Sheet1!$B$10:$B$21</c:f>
              <c:strCache>
                <c:ptCount val="12"/>
                <c:pt idx="0">
                  <c:v>Offering Period 1</c:v>
                </c:pt>
                <c:pt idx="1">
                  <c:v>Formal Project Planning and Preparation</c:v>
                </c:pt>
                <c:pt idx="2">
                  <c:v>Group 1 Participation Selection</c:v>
                </c:pt>
                <c:pt idx="3">
                  <c:v>Group 1 Implementation</c:v>
                </c:pt>
                <c:pt idx="4">
                  <c:v>Offering Period 2</c:v>
                </c:pt>
                <c:pt idx="5">
                  <c:v>Group 1: Lessons Learned Review</c:v>
                </c:pt>
                <c:pt idx="6">
                  <c:v>Group 2 Implementation</c:v>
                </c:pt>
                <c:pt idx="7">
                  <c:v>Offering Period 3</c:v>
                </c:pt>
                <c:pt idx="8">
                  <c:v>Group 2: Lessons Learned Review</c:v>
                </c:pt>
                <c:pt idx="9">
                  <c:v>Group 3 Implementation </c:v>
                </c:pt>
                <c:pt idx="10">
                  <c:v>Offering Period 4</c:v>
                </c:pt>
                <c:pt idx="11">
                  <c:v>Group 4 Implementation </c:v>
                </c:pt>
              </c:strCache>
            </c:strRef>
          </c:cat>
          <c:val>
            <c:numRef>
              <c:f>Sheet1!$C$10:$C$21</c:f>
              <c:numCache>
                <c:formatCode>m/d/yy;@</c:formatCode>
                <c:ptCount val="12"/>
                <c:pt idx="0">
                  <c:v>42436.0</c:v>
                </c:pt>
                <c:pt idx="1">
                  <c:v>42444.0</c:v>
                </c:pt>
                <c:pt idx="2">
                  <c:v>42497.0</c:v>
                </c:pt>
                <c:pt idx="3">
                  <c:v>42552.0</c:v>
                </c:pt>
                <c:pt idx="4">
                  <c:v>42614.0</c:v>
                </c:pt>
                <c:pt idx="5">
                  <c:v>42719.0</c:v>
                </c:pt>
                <c:pt idx="6">
                  <c:v>42736.0</c:v>
                </c:pt>
                <c:pt idx="7">
                  <c:v>42795.0</c:v>
                </c:pt>
                <c:pt idx="8">
                  <c:v>42901.0</c:v>
                </c:pt>
                <c:pt idx="9">
                  <c:v>42917.0</c:v>
                </c:pt>
                <c:pt idx="10">
                  <c:v>42979.0</c:v>
                </c:pt>
                <c:pt idx="11">
                  <c:v>43101.0</c:v>
                </c:pt>
              </c:numCache>
            </c:numRef>
          </c:val>
        </c:ser>
        <c:ser>
          <c:idx val="1"/>
          <c:order val="1"/>
          <c:tx>
            <c:strRef>
              <c:f>Sheet1!$D$9</c:f>
              <c:strCache>
                <c:ptCount val="1"/>
                <c:pt idx="0">
                  <c:v>Duration in Days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Sheet1!$B$10:$B$21</c:f>
              <c:strCache>
                <c:ptCount val="12"/>
                <c:pt idx="0">
                  <c:v>Offering Period 1</c:v>
                </c:pt>
                <c:pt idx="1">
                  <c:v>Formal Project Planning and Preparation</c:v>
                </c:pt>
                <c:pt idx="2">
                  <c:v>Group 1 Participation Selection</c:v>
                </c:pt>
                <c:pt idx="3">
                  <c:v>Group 1 Implementation</c:v>
                </c:pt>
                <c:pt idx="4">
                  <c:v>Offering Period 2</c:v>
                </c:pt>
                <c:pt idx="5">
                  <c:v>Group 1: Lessons Learned Review</c:v>
                </c:pt>
                <c:pt idx="6">
                  <c:v>Group 2 Implementation</c:v>
                </c:pt>
                <c:pt idx="7">
                  <c:v>Offering Period 3</c:v>
                </c:pt>
                <c:pt idx="8">
                  <c:v>Group 2: Lessons Learned Review</c:v>
                </c:pt>
                <c:pt idx="9">
                  <c:v>Group 3 Implementation </c:v>
                </c:pt>
                <c:pt idx="10">
                  <c:v>Offering Period 4</c:v>
                </c:pt>
                <c:pt idx="11">
                  <c:v>Group 4 Implementation </c:v>
                </c:pt>
              </c:strCache>
            </c:strRef>
          </c:cat>
          <c:val>
            <c:numRef>
              <c:f>Sheet1!$D$10:$D$21</c:f>
              <c:numCache>
                <c:formatCode>General</c:formatCode>
                <c:ptCount val="12"/>
                <c:pt idx="0">
                  <c:v>60.0</c:v>
                </c:pt>
                <c:pt idx="1">
                  <c:v>100.0</c:v>
                </c:pt>
                <c:pt idx="2">
                  <c:v>30.0</c:v>
                </c:pt>
                <c:pt idx="3">
                  <c:v>180.0</c:v>
                </c:pt>
                <c:pt idx="4">
                  <c:v>90.0</c:v>
                </c:pt>
                <c:pt idx="5">
                  <c:v>30.0</c:v>
                </c:pt>
                <c:pt idx="6">
                  <c:v>180.0</c:v>
                </c:pt>
                <c:pt idx="7">
                  <c:v>90.0</c:v>
                </c:pt>
                <c:pt idx="8">
                  <c:v>30.0</c:v>
                </c:pt>
                <c:pt idx="9">
                  <c:v>180.0</c:v>
                </c:pt>
                <c:pt idx="10">
                  <c:v>90.0</c:v>
                </c:pt>
                <c:pt idx="11">
                  <c:v>180.0</c:v>
                </c:pt>
              </c:numCache>
            </c:numRef>
          </c:val>
        </c:ser>
        <c:dLbls>
          <c:showLegendKey val="0"/>
          <c:showVal val="0"/>
          <c:showCatName val="0"/>
          <c:showSerName val="0"/>
          <c:showPercent val="0"/>
          <c:showBubbleSize val="0"/>
        </c:dLbls>
        <c:gapWidth val="10"/>
        <c:overlap val="100"/>
        <c:axId val="-2133827456"/>
        <c:axId val="-2064371744"/>
      </c:barChart>
      <c:catAx>
        <c:axId val="-2133827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64371744"/>
        <c:crosses val="autoZero"/>
        <c:auto val="1"/>
        <c:lblAlgn val="ctr"/>
        <c:lblOffset val="100"/>
        <c:noMultiLvlLbl val="0"/>
      </c:catAx>
      <c:valAx>
        <c:axId val="-2064371744"/>
        <c:scaling>
          <c:orientation val="minMax"/>
          <c:max val="43290.0"/>
          <c:min val="42430.0"/>
        </c:scaling>
        <c:delete val="0"/>
        <c:axPos val="t"/>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m/d/yy;@"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3827456"/>
        <c:crosses val="autoZero"/>
        <c:crossBetween val="between"/>
        <c:majorUnit val="60.0"/>
        <c:minorUnit val="2.0"/>
      </c:valAx>
      <c:sp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plotArea>
    <c:legend>
      <c:legendPos val="r"/>
      <c:legendEntry>
        <c:idx val="0"/>
        <c:delete val="1"/>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787937445319335"/>
          <c:y val="0.0995054863425091"/>
          <c:w val="0.171011701662292"/>
          <c:h val="0.132525132471649"/>
        </c:manualLayout>
      </c:layout>
      <c:overlay val="0"/>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18BF4-4838-B249-9F96-52CFBD06E585}" type="doc">
      <dgm:prSet loTypeId="urn:microsoft.com/office/officeart/2005/8/layout/radial5" loCatId="" qsTypeId="urn:microsoft.com/office/officeart/2005/8/quickstyle/simple2" qsCatId="simple" csTypeId="urn:microsoft.com/office/officeart/2005/8/colors/accent0_3" csCatId="mainScheme" phldr="1"/>
      <dgm:spPr/>
      <dgm:t>
        <a:bodyPr/>
        <a:lstStyle/>
        <a:p>
          <a:endParaRPr lang="en-US"/>
        </a:p>
      </dgm:t>
    </dgm:pt>
    <dgm:pt modelId="{98733938-A03F-1E48-8767-EAD211409A0A}">
      <dgm:prSet phldrT="[Text]" custT="1"/>
      <dgm:spPr>
        <a:solidFill>
          <a:srgbClr val="098DCC"/>
        </a:solidFill>
      </dgm:spPr>
      <dgm:t>
        <a:bodyPr/>
        <a:lstStyle/>
        <a:p>
          <a:r>
            <a:rPr lang="en-US" sz="1100" b="1" dirty="0" smtClean="0"/>
            <a:t>Data</a:t>
          </a:r>
          <a:endParaRPr lang="en-US" sz="1100" b="1" dirty="0"/>
        </a:p>
      </dgm:t>
    </dgm:pt>
    <dgm:pt modelId="{BCD74A13-3A27-4A49-B23D-F31EF2094373}" type="parTrans" cxnId="{55E48491-F107-064E-9951-767383EC7769}">
      <dgm:prSet/>
      <dgm:spPr/>
      <dgm:t>
        <a:bodyPr/>
        <a:lstStyle/>
        <a:p>
          <a:endParaRPr lang="en-US"/>
        </a:p>
      </dgm:t>
    </dgm:pt>
    <dgm:pt modelId="{9F1684E6-E792-FF43-9CFE-90D396C045DE}" type="sibTrans" cxnId="{55E48491-F107-064E-9951-767383EC7769}">
      <dgm:prSet/>
      <dgm:spPr/>
      <dgm:t>
        <a:bodyPr/>
        <a:lstStyle/>
        <a:p>
          <a:endParaRPr lang="en-US"/>
        </a:p>
      </dgm:t>
    </dgm:pt>
    <dgm:pt modelId="{802E171E-1852-C345-9097-F59C648901A6}">
      <dgm:prSet phldrT="[Text]" custT="1"/>
      <dgm:spPr>
        <a:solidFill>
          <a:srgbClr val="098DCC"/>
        </a:solidFill>
      </dgm:spPr>
      <dgm:t>
        <a:bodyPr/>
        <a:lstStyle/>
        <a:p>
          <a:r>
            <a:rPr lang="en-US" sz="1100" b="1" dirty="0" smtClean="0"/>
            <a:t>Finance &amp;</a:t>
          </a:r>
          <a:r>
            <a:rPr lang="en-US" sz="1100" b="1" baseline="0" dirty="0" smtClean="0"/>
            <a:t> Accounting</a:t>
          </a:r>
          <a:endParaRPr lang="en-US" sz="1100" b="1" dirty="0"/>
        </a:p>
      </dgm:t>
    </dgm:pt>
    <dgm:pt modelId="{D029B845-F27F-0D44-BA45-C1502B6C2876}" type="parTrans" cxnId="{62878B8B-511D-E049-9F42-03AB6BD53BA9}">
      <dgm:prSet custT="1"/>
      <dgm:spPr/>
      <dgm:t>
        <a:bodyPr/>
        <a:lstStyle/>
        <a:p>
          <a:endParaRPr lang="en-US" sz="1100" b="1"/>
        </a:p>
      </dgm:t>
    </dgm:pt>
    <dgm:pt modelId="{8D656B97-045E-0646-9D62-4E3E735F1E58}" type="sibTrans" cxnId="{62878B8B-511D-E049-9F42-03AB6BD53BA9}">
      <dgm:prSet/>
      <dgm:spPr/>
      <dgm:t>
        <a:bodyPr/>
        <a:lstStyle/>
        <a:p>
          <a:endParaRPr lang="en-US"/>
        </a:p>
      </dgm:t>
    </dgm:pt>
    <dgm:pt modelId="{DA7FD2CE-ADD1-6449-B00D-50B9EE025F97}">
      <dgm:prSet phldrT="[Text]" custT="1"/>
      <dgm:spPr>
        <a:solidFill>
          <a:srgbClr val="098DCC"/>
        </a:solidFill>
      </dgm:spPr>
      <dgm:t>
        <a:bodyPr/>
        <a:lstStyle/>
        <a:p>
          <a:r>
            <a:rPr lang="en-US" sz="1100" b="1" dirty="0" smtClean="0"/>
            <a:t>Payroll</a:t>
          </a:r>
          <a:r>
            <a:rPr lang="en-US" sz="1100" b="1" baseline="0" dirty="0" smtClean="0"/>
            <a:t> &amp; Benefit Management</a:t>
          </a:r>
          <a:endParaRPr lang="en-US" sz="1100" b="1" dirty="0"/>
        </a:p>
      </dgm:t>
    </dgm:pt>
    <dgm:pt modelId="{7B9F6C8F-CCE4-A84E-ADC0-46E5088DBEC0}" type="parTrans" cxnId="{3AE089A4-87F7-214D-8F8D-8E0B230F9077}">
      <dgm:prSet custT="1"/>
      <dgm:spPr/>
      <dgm:t>
        <a:bodyPr/>
        <a:lstStyle/>
        <a:p>
          <a:endParaRPr lang="en-US" sz="1100" b="1"/>
        </a:p>
      </dgm:t>
    </dgm:pt>
    <dgm:pt modelId="{37DC4F1B-FCBE-E143-9680-0D7D358ACC64}" type="sibTrans" cxnId="{3AE089A4-87F7-214D-8F8D-8E0B230F9077}">
      <dgm:prSet/>
      <dgm:spPr/>
      <dgm:t>
        <a:bodyPr/>
        <a:lstStyle/>
        <a:p>
          <a:endParaRPr lang="en-US"/>
        </a:p>
      </dgm:t>
    </dgm:pt>
    <dgm:pt modelId="{ECDA79DB-6FEC-824F-AB87-822F8DF5FF47}">
      <dgm:prSet phldrT="[Text]" custT="1"/>
      <dgm:spPr>
        <a:solidFill>
          <a:srgbClr val="098DCC"/>
        </a:solidFill>
      </dgm:spPr>
      <dgm:t>
        <a:bodyPr/>
        <a:lstStyle/>
        <a:p>
          <a:r>
            <a:rPr lang="en-US" sz="1100" b="1" dirty="0" smtClean="0"/>
            <a:t>Inventory Management</a:t>
          </a:r>
          <a:endParaRPr lang="en-US" sz="1100" b="1" dirty="0"/>
        </a:p>
      </dgm:t>
    </dgm:pt>
    <dgm:pt modelId="{1203F1B9-3CBE-CA4E-BFE3-C77B902A043A}" type="parTrans" cxnId="{7B685F50-20FD-7741-A641-36EF3A5B71A9}">
      <dgm:prSet custT="1"/>
      <dgm:spPr/>
      <dgm:t>
        <a:bodyPr/>
        <a:lstStyle/>
        <a:p>
          <a:endParaRPr lang="en-US" sz="1100" b="1"/>
        </a:p>
      </dgm:t>
    </dgm:pt>
    <dgm:pt modelId="{EBA5EF2E-D981-A445-88F7-188CFC9484AF}" type="sibTrans" cxnId="{7B685F50-20FD-7741-A641-36EF3A5B71A9}">
      <dgm:prSet/>
      <dgm:spPr/>
      <dgm:t>
        <a:bodyPr/>
        <a:lstStyle/>
        <a:p>
          <a:endParaRPr lang="en-US"/>
        </a:p>
      </dgm:t>
    </dgm:pt>
    <dgm:pt modelId="{C07C2E0E-BDEB-0A4E-A2AA-DA7D52FFCE5C}">
      <dgm:prSet phldrT="[Text]" custT="1"/>
      <dgm:spPr>
        <a:solidFill>
          <a:srgbClr val="098DCC"/>
        </a:solidFill>
      </dgm:spPr>
      <dgm:t>
        <a:bodyPr/>
        <a:lstStyle/>
        <a:p>
          <a:r>
            <a:rPr lang="en-US" sz="1100" b="1" dirty="0" smtClean="0"/>
            <a:t>Reporting</a:t>
          </a:r>
          <a:endParaRPr lang="en-US" sz="1100" b="1" dirty="0"/>
        </a:p>
      </dgm:t>
    </dgm:pt>
    <dgm:pt modelId="{D772B63E-1AF0-F74E-B0BB-CF8F045310D0}" type="parTrans" cxnId="{0E6479E7-E455-3143-A799-3FDD52D2E62C}">
      <dgm:prSet custT="1"/>
      <dgm:spPr/>
      <dgm:t>
        <a:bodyPr/>
        <a:lstStyle/>
        <a:p>
          <a:endParaRPr lang="en-US" sz="1100" b="1"/>
        </a:p>
      </dgm:t>
    </dgm:pt>
    <dgm:pt modelId="{B61B5B8E-17E1-6B4B-B02F-31B188423B34}" type="sibTrans" cxnId="{0E6479E7-E455-3143-A799-3FDD52D2E62C}">
      <dgm:prSet/>
      <dgm:spPr/>
      <dgm:t>
        <a:bodyPr/>
        <a:lstStyle/>
        <a:p>
          <a:endParaRPr lang="en-US"/>
        </a:p>
      </dgm:t>
    </dgm:pt>
    <dgm:pt modelId="{05514E42-A399-FC40-8047-E13020B070B7}">
      <dgm:prSet phldrT="[Text]" custT="1"/>
      <dgm:spPr>
        <a:solidFill>
          <a:srgbClr val="098DCC"/>
        </a:solidFill>
      </dgm:spPr>
      <dgm:t>
        <a:bodyPr/>
        <a:lstStyle/>
        <a:p>
          <a:r>
            <a:rPr lang="en-US" sz="1100" b="1" dirty="0" smtClean="0"/>
            <a:t>Purchasing</a:t>
          </a:r>
          <a:endParaRPr lang="en-US" sz="1100" b="1" dirty="0"/>
        </a:p>
      </dgm:t>
    </dgm:pt>
    <dgm:pt modelId="{A8BEDF9C-8DC8-B841-8468-F69A90E64AC4}" type="parTrans" cxnId="{D1CCC66A-D4E1-0447-AA62-759441527557}">
      <dgm:prSet custT="1"/>
      <dgm:spPr/>
      <dgm:t>
        <a:bodyPr/>
        <a:lstStyle/>
        <a:p>
          <a:endParaRPr lang="en-US" sz="1100" b="1"/>
        </a:p>
      </dgm:t>
    </dgm:pt>
    <dgm:pt modelId="{80312612-6E0A-7C44-90AB-D8BFAA47DC7D}" type="sibTrans" cxnId="{D1CCC66A-D4E1-0447-AA62-759441527557}">
      <dgm:prSet/>
      <dgm:spPr/>
      <dgm:t>
        <a:bodyPr/>
        <a:lstStyle/>
        <a:p>
          <a:endParaRPr lang="en-US"/>
        </a:p>
      </dgm:t>
    </dgm:pt>
    <dgm:pt modelId="{5528D1E6-B27D-9943-A334-EEC1C3B22E2B}" type="pres">
      <dgm:prSet presAssocID="{11A18BF4-4838-B249-9F96-52CFBD06E585}" presName="Name0" presStyleCnt="0">
        <dgm:presLayoutVars>
          <dgm:chMax val="1"/>
          <dgm:dir/>
          <dgm:animLvl val="ctr"/>
          <dgm:resizeHandles val="exact"/>
        </dgm:presLayoutVars>
      </dgm:prSet>
      <dgm:spPr/>
      <dgm:t>
        <a:bodyPr/>
        <a:lstStyle/>
        <a:p>
          <a:endParaRPr lang="en-US"/>
        </a:p>
      </dgm:t>
    </dgm:pt>
    <dgm:pt modelId="{C54042DD-99D3-9A43-97C3-FC6E5C2C557C}" type="pres">
      <dgm:prSet presAssocID="{98733938-A03F-1E48-8767-EAD211409A0A}" presName="centerShape" presStyleLbl="node0" presStyleIdx="0" presStyleCnt="1" custScaleX="131306" custScaleY="131306"/>
      <dgm:spPr/>
      <dgm:t>
        <a:bodyPr/>
        <a:lstStyle/>
        <a:p>
          <a:endParaRPr lang="en-US"/>
        </a:p>
      </dgm:t>
    </dgm:pt>
    <dgm:pt modelId="{B74AE82E-1B8D-B847-808A-0C4C3FD1799A}" type="pres">
      <dgm:prSet presAssocID="{D029B845-F27F-0D44-BA45-C1502B6C2876}" presName="parTrans" presStyleLbl="sibTrans2D1" presStyleIdx="0" presStyleCnt="5" custScaleX="131306" custScaleY="131306"/>
      <dgm:spPr/>
      <dgm:t>
        <a:bodyPr/>
        <a:lstStyle/>
        <a:p>
          <a:endParaRPr lang="en-US"/>
        </a:p>
      </dgm:t>
    </dgm:pt>
    <dgm:pt modelId="{533BA1CD-7165-184D-A36A-640109415E9A}" type="pres">
      <dgm:prSet presAssocID="{D029B845-F27F-0D44-BA45-C1502B6C2876}" presName="connectorText" presStyleLbl="sibTrans2D1" presStyleIdx="0" presStyleCnt="5"/>
      <dgm:spPr/>
      <dgm:t>
        <a:bodyPr/>
        <a:lstStyle/>
        <a:p>
          <a:endParaRPr lang="en-US"/>
        </a:p>
      </dgm:t>
    </dgm:pt>
    <dgm:pt modelId="{C17D4F3A-ECBD-6645-83EB-10A4CF091CE8}" type="pres">
      <dgm:prSet presAssocID="{802E171E-1852-C345-9097-F59C648901A6}" presName="node" presStyleLbl="node1" presStyleIdx="0" presStyleCnt="5" custScaleX="131306" custScaleY="131306">
        <dgm:presLayoutVars>
          <dgm:bulletEnabled val="1"/>
        </dgm:presLayoutVars>
      </dgm:prSet>
      <dgm:spPr/>
      <dgm:t>
        <a:bodyPr/>
        <a:lstStyle/>
        <a:p>
          <a:endParaRPr lang="en-US"/>
        </a:p>
      </dgm:t>
    </dgm:pt>
    <dgm:pt modelId="{2E1C66F4-7B95-F54A-9E0E-172D501E5D23}" type="pres">
      <dgm:prSet presAssocID="{7B9F6C8F-CCE4-A84E-ADC0-46E5088DBEC0}" presName="parTrans" presStyleLbl="sibTrans2D1" presStyleIdx="1" presStyleCnt="5" custScaleX="131306" custScaleY="131306"/>
      <dgm:spPr/>
      <dgm:t>
        <a:bodyPr/>
        <a:lstStyle/>
        <a:p>
          <a:endParaRPr lang="en-US"/>
        </a:p>
      </dgm:t>
    </dgm:pt>
    <dgm:pt modelId="{C80ACCFC-0F40-744B-A155-5DFDA45220C4}" type="pres">
      <dgm:prSet presAssocID="{7B9F6C8F-CCE4-A84E-ADC0-46E5088DBEC0}" presName="connectorText" presStyleLbl="sibTrans2D1" presStyleIdx="1" presStyleCnt="5"/>
      <dgm:spPr/>
      <dgm:t>
        <a:bodyPr/>
        <a:lstStyle/>
        <a:p>
          <a:endParaRPr lang="en-US"/>
        </a:p>
      </dgm:t>
    </dgm:pt>
    <dgm:pt modelId="{B637A83F-BFB1-7E47-9C4B-82D5D2F8B335}" type="pres">
      <dgm:prSet presAssocID="{DA7FD2CE-ADD1-6449-B00D-50B9EE025F97}" presName="node" presStyleLbl="node1" presStyleIdx="1" presStyleCnt="5" custScaleX="131306" custScaleY="131306">
        <dgm:presLayoutVars>
          <dgm:bulletEnabled val="1"/>
        </dgm:presLayoutVars>
      </dgm:prSet>
      <dgm:spPr/>
      <dgm:t>
        <a:bodyPr/>
        <a:lstStyle/>
        <a:p>
          <a:endParaRPr lang="en-US"/>
        </a:p>
      </dgm:t>
    </dgm:pt>
    <dgm:pt modelId="{ED9F49DB-0E5C-BD4B-942C-F0093A34C4F1}" type="pres">
      <dgm:prSet presAssocID="{1203F1B9-3CBE-CA4E-BFE3-C77B902A043A}" presName="parTrans" presStyleLbl="sibTrans2D1" presStyleIdx="2" presStyleCnt="5" custScaleX="131306" custScaleY="131306"/>
      <dgm:spPr/>
      <dgm:t>
        <a:bodyPr/>
        <a:lstStyle/>
        <a:p>
          <a:endParaRPr lang="en-US"/>
        </a:p>
      </dgm:t>
    </dgm:pt>
    <dgm:pt modelId="{EB338E28-0F22-6645-A4F0-3B1E8642AAEC}" type="pres">
      <dgm:prSet presAssocID="{1203F1B9-3CBE-CA4E-BFE3-C77B902A043A}" presName="connectorText" presStyleLbl="sibTrans2D1" presStyleIdx="2" presStyleCnt="5"/>
      <dgm:spPr/>
      <dgm:t>
        <a:bodyPr/>
        <a:lstStyle/>
        <a:p>
          <a:endParaRPr lang="en-US"/>
        </a:p>
      </dgm:t>
    </dgm:pt>
    <dgm:pt modelId="{779F5594-292B-6348-9F94-C0466087791D}" type="pres">
      <dgm:prSet presAssocID="{ECDA79DB-6FEC-824F-AB87-822F8DF5FF47}" presName="node" presStyleLbl="node1" presStyleIdx="2" presStyleCnt="5" custScaleX="131306" custScaleY="131306">
        <dgm:presLayoutVars>
          <dgm:bulletEnabled val="1"/>
        </dgm:presLayoutVars>
      </dgm:prSet>
      <dgm:spPr/>
      <dgm:t>
        <a:bodyPr/>
        <a:lstStyle/>
        <a:p>
          <a:endParaRPr lang="en-US"/>
        </a:p>
      </dgm:t>
    </dgm:pt>
    <dgm:pt modelId="{FF694FF5-31E2-9B4D-95BD-BE5D29406E3F}" type="pres">
      <dgm:prSet presAssocID="{D772B63E-1AF0-F74E-B0BB-CF8F045310D0}" presName="parTrans" presStyleLbl="sibTrans2D1" presStyleIdx="3" presStyleCnt="5" custScaleX="131306" custScaleY="131306"/>
      <dgm:spPr/>
      <dgm:t>
        <a:bodyPr/>
        <a:lstStyle/>
        <a:p>
          <a:endParaRPr lang="en-US"/>
        </a:p>
      </dgm:t>
    </dgm:pt>
    <dgm:pt modelId="{5DCE49F5-285C-9B40-A7E5-209123089DEE}" type="pres">
      <dgm:prSet presAssocID="{D772B63E-1AF0-F74E-B0BB-CF8F045310D0}" presName="connectorText" presStyleLbl="sibTrans2D1" presStyleIdx="3" presStyleCnt="5"/>
      <dgm:spPr/>
      <dgm:t>
        <a:bodyPr/>
        <a:lstStyle/>
        <a:p>
          <a:endParaRPr lang="en-US"/>
        </a:p>
      </dgm:t>
    </dgm:pt>
    <dgm:pt modelId="{06BD540E-8E95-634A-B5B9-FA6F8E292702}" type="pres">
      <dgm:prSet presAssocID="{C07C2E0E-BDEB-0A4E-A2AA-DA7D52FFCE5C}" presName="node" presStyleLbl="node1" presStyleIdx="3" presStyleCnt="5" custScaleX="131306" custScaleY="131306">
        <dgm:presLayoutVars>
          <dgm:bulletEnabled val="1"/>
        </dgm:presLayoutVars>
      </dgm:prSet>
      <dgm:spPr/>
      <dgm:t>
        <a:bodyPr/>
        <a:lstStyle/>
        <a:p>
          <a:endParaRPr lang="en-US"/>
        </a:p>
      </dgm:t>
    </dgm:pt>
    <dgm:pt modelId="{9EF930AF-8A23-9045-B71A-08E55C6D91FE}" type="pres">
      <dgm:prSet presAssocID="{A8BEDF9C-8DC8-B841-8468-F69A90E64AC4}" presName="parTrans" presStyleLbl="sibTrans2D1" presStyleIdx="4" presStyleCnt="5" custScaleX="131306" custScaleY="131306"/>
      <dgm:spPr/>
      <dgm:t>
        <a:bodyPr/>
        <a:lstStyle/>
        <a:p>
          <a:endParaRPr lang="en-US"/>
        </a:p>
      </dgm:t>
    </dgm:pt>
    <dgm:pt modelId="{19B11B15-D46E-AE44-9C4A-17BCE21F986C}" type="pres">
      <dgm:prSet presAssocID="{A8BEDF9C-8DC8-B841-8468-F69A90E64AC4}" presName="connectorText" presStyleLbl="sibTrans2D1" presStyleIdx="4" presStyleCnt="5"/>
      <dgm:spPr/>
      <dgm:t>
        <a:bodyPr/>
        <a:lstStyle/>
        <a:p>
          <a:endParaRPr lang="en-US"/>
        </a:p>
      </dgm:t>
    </dgm:pt>
    <dgm:pt modelId="{226330B1-518D-B64C-B482-5F93CED620B2}" type="pres">
      <dgm:prSet presAssocID="{05514E42-A399-FC40-8047-E13020B070B7}" presName="node" presStyleLbl="node1" presStyleIdx="4" presStyleCnt="5" custScaleX="131306" custScaleY="131306">
        <dgm:presLayoutVars>
          <dgm:bulletEnabled val="1"/>
        </dgm:presLayoutVars>
      </dgm:prSet>
      <dgm:spPr/>
      <dgm:t>
        <a:bodyPr/>
        <a:lstStyle/>
        <a:p>
          <a:endParaRPr lang="en-US"/>
        </a:p>
      </dgm:t>
    </dgm:pt>
  </dgm:ptLst>
  <dgm:cxnLst>
    <dgm:cxn modelId="{E5D09BC2-FC0D-4429-8968-B92A83D42E2D}" type="presOf" srcId="{ECDA79DB-6FEC-824F-AB87-822F8DF5FF47}" destId="{779F5594-292B-6348-9F94-C0466087791D}" srcOrd="0" destOrd="0" presId="urn:microsoft.com/office/officeart/2005/8/layout/radial5"/>
    <dgm:cxn modelId="{B27C7708-C6F2-4519-918C-B389D5065A5C}" type="presOf" srcId="{05514E42-A399-FC40-8047-E13020B070B7}" destId="{226330B1-518D-B64C-B482-5F93CED620B2}" srcOrd="0" destOrd="0" presId="urn:microsoft.com/office/officeart/2005/8/layout/radial5"/>
    <dgm:cxn modelId="{62878B8B-511D-E049-9F42-03AB6BD53BA9}" srcId="{98733938-A03F-1E48-8767-EAD211409A0A}" destId="{802E171E-1852-C345-9097-F59C648901A6}" srcOrd="0" destOrd="0" parTransId="{D029B845-F27F-0D44-BA45-C1502B6C2876}" sibTransId="{8D656B97-045E-0646-9D62-4E3E735F1E58}"/>
    <dgm:cxn modelId="{28EDBAE1-906F-49D3-B3FF-32A769E44707}" type="presOf" srcId="{D029B845-F27F-0D44-BA45-C1502B6C2876}" destId="{B74AE82E-1B8D-B847-808A-0C4C3FD1799A}" srcOrd="0" destOrd="0" presId="urn:microsoft.com/office/officeart/2005/8/layout/radial5"/>
    <dgm:cxn modelId="{038DF0FA-7786-4451-9618-98FFAE5173CB}" type="presOf" srcId="{DA7FD2CE-ADD1-6449-B00D-50B9EE025F97}" destId="{B637A83F-BFB1-7E47-9C4B-82D5D2F8B335}" srcOrd="0" destOrd="0" presId="urn:microsoft.com/office/officeart/2005/8/layout/radial5"/>
    <dgm:cxn modelId="{7B685F50-20FD-7741-A641-36EF3A5B71A9}" srcId="{98733938-A03F-1E48-8767-EAD211409A0A}" destId="{ECDA79DB-6FEC-824F-AB87-822F8DF5FF47}" srcOrd="2" destOrd="0" parTransId="{1203F1B9-3CBE-CA4E-BFE3-C77B902A043A}" sibTransId="{EBA5EF2E-D981-A445-88F7-188CFC9484AF}"/>
    <dgm:cxn modelId="{7E8F8ED8-EC7D-4F45-A8A7-B0759CF393FC}" type="presOf" srcId="{7B9F6C8F-CCE4-A84E-ADC0-46E5088DBEC0}" destId="{2E1C66F4-7B95-F54A-9E0E-172D501E5D23}" srcOrd="0" destOrd="0" presId="urn:microsoft.com/office/officeart/2005/8/layout/radial5"/>
    <dgm:cxn modelId="{8E807158-7319-43B5-8AC4-640B0600D5AF}" type="presOf" srcId="{A8BEDF9C-8DC8-B841-8468-F69A90E64AC4}" destId="{19B11B15-D46E-AE44-9C4A-17BCE21F986C}" srcOrd="1" destOrd="0" presId="urn:microsoft.com/office/officeart/2005/8/layout/radial5"/>
    <dgm:cxn modelId="{84C40551-AA9F-4C84-A44B-2279AAB54668}" type="presOf" srcId="{1203F1B9-3CBE-CA4E-BFE3-C77B902A043A}" destId="{EB338E28-0F22-6645-A4F0-3B1E8642AAEC}" srcOrd="1" destOrd="0" presId="urn:microsoft.com/office/officeart/2005/8/layout/radial5"/>
    <dgm:cxn modelId="{8BB4EA65-E460-489D-AE93-9DE08F14E25D}" type="presOf" srcId="{D772B63E-1AF0-F74E-B0BB-CF8F045310D0}" destId="{5DCE49F5-285C-9B40-A7E5-209123089DEE}" srcOrd="1" destOrd="0" presId="urn:microsoft.com/office/officeart/2005/8/layout/radial5"/>
    <dgm:cxn modelId="{D1CCC66A-D4E1-0447-AA62-759441527557}" srcId="{98733938-A03F-1E48-8767-EAD211409A0A}" destId="{05514E42-A399-FC40-8047-E13020B070B7}" srcOrd="4" destOrd="0" parTransId="{A8BEDF9C-8DC8-B841-8468-F69A90E64AC4}" sibTransId="{80312612-6E0A-7C44-90AB-D8BFAA47DC7D}"/>
    <dgm:cxn modelId="{435B6D41-A6FD-4692-ADD4-4EA74D4970E1}" type="presOf" srcId="{98733938-A03F-1E48-8767-EAD211409A0A}" destId="{C54042DD-99D3-9A43-97C3-FC6E5C2C557C}" srcOrd="0" destOrd="0" presId="urn:microsoft.com/office/officeart/2005/8/layout/radial5"/>
    <dgm:cxn modelId="{0E6479E7-E455-3143-A799-3FDD52D2E62C}" srcId="{98733938-A03F-1E48-8767-EAD211409A0A}" destId="{C07C2E0E-BDEB-0A4E-A2AA-DA7D52FFCE5C}" srcOrd="3" destOrd="0" parTransId="{D772B63E-1AF0-F74E-B0BB-CF8F045310D0}" sibTransId="{B61B5B8E-17E1-6B4B-B02F-31B188423B34}"/>
    <dgm:cxn modelId="{3AE089A4-87F7-214D-8F8D-8E0B230F9077}" srcId="{98733938-A03F-1E48-8767-EAD211409A0A}" destId="{DA7FD2CE-ADD1-6449-B00D-50B9EE025F97}" srcOrd="1" destOrd="0" parTransId="{7B9F6C8F-CCE4-A84E-ADC0-46E5088DBEC0}" sibTransId="{37DC4F1B-FCBE-E143-9680-0D7D358ACC64}"/>
    <dgm:cxn modelId="{8C1EC34F-E50C-436A-822B-CB3882C6E4E2}" type="presOf" srcId="{D029B845-F27F-0D44-BA45-C1502B6C2876}" destId="{533BA1CD-7165-184D-A36A-640109415E9A}" srcOrd="1" destOrd="0" presId="urn:microsoft.com/office/officeart/2005/8/layout/radial5"/>
    <dgm:cxn modelId="{AF82D44F-55B8-4F18-B754-5A9A6F68EFB2}" type="presOf" srcId="{11A18BF4-4838-B249-9F96-52CFBD06E585}" destId="{5528D1E6-B27D-9943-A334-EEC1C3B22E2B}" srcOrd="0" destOrd="0" presId="urn:microsoft.com/office/officeart/2005/8/layout/radial5"/>
    <dgm:cxn modelId="{A8A76887-4102-4E74-825F-F1971C92600B}" type="presOf" srcId="{7B9F6C8F-CCE4-A84E-ADC0-46E5088DBEC0}" destId="{C80ACCFC-0F40-744B-A155-5DFDA45220C4}" srcOrd="1" destOrd="0" presId="urn:microsoft.com/office/officeart/2005/8/layout/radial5"/>
    <dgm:cxn modelId="{72C7ECE2-0F8F-4C9D-9C19-17186167D165}" type="presOf" srcId="{1203F1B9-3CBE-CA4E-BFE3-C77B902A043A}" destId="{ED9F49DB-0E5C-BD4B-942C-F0093A34C4F1}" srcOrd="0" destOrd="0" presId="urn:microsoft.com/office/officeart/2005/8/layout/radial5"/>
    <dgm:cxn modelId="{55E48491-F107-064E-9951-767383EC7769}" srcId="{11A18BF4-4838-B249-9F96-52CFBD06E585}" destId="{98733938-A03F-1E48-8767-EAD211409A0A}" srcOrd="0" destOrd="0" parTransId="{BCD74A13-3A27-4A49-B23D-F31EF2094373}" sibTransId="{9F1684E6-E792-FF43-9CFE-90D396C045DE}"/>
    <dgm:cxn modelId="{1E5BFA6A-229A-49FC-9141-AA2D43779E36}" type="presOf" srcId="{C07C2E0E-BDEB-0A4E-A2AA-DA7D52FFCE5C}" destId="{06BD540E-8E95-634A-B5B9-FA6F8E292702}" srcOrd="0" destOrd="0" presId="urn:microsoft.com/office/officeart/2005/8/layout/radial5"/>
    <dgm:cxn modelId="{762061E4-67F2-4040-9A89-FC96232510A4}" type="presOf" srcId="{802E171E-1852-C345-9097-F59C648901A6}" destId="{C17D4F3A-ECBD-6645-83EB-10A4CF091CE8}" srcOrd="0" destOrd="0" presId="urn:microsoft.com/office/officeart/2005/8/layout/radial5"/>
    <dgm:cxn modelId="{5EDC3C4A-9502-4671-B49C-F20A713261A2}" type="presOf" srcId="{D772B63E-1AF0-F74E-B0BB-CF8F045310D0}" destId="{FF694FF5-31E2-9B4D-95BD-BE5D29406E3F}" srcOrd="0" destOrd="0" presId="urn:microsoft.com/office/officeart/2005/8/layout/radial5"/>
    <dgm:cxn modelId="{B2E23FFF-DB40-42E7-88DB-56F3BE3F407D}" type="presOf" srcId="{A8BEDF9C-8DC8-B841-8468-F69A90E64AC4}" destId="{9EF930AF-8A23-9045-B71A-08E55C6D91FE}" srcOrd="0" destOrd="0" presId="urn:microsoft.com/office/officeart/2005/8/layout/radial5"/>
    <dgm:cxn modelId="{A77A48FA-017E-4AFB-94B5-1867CBB15A76}" type="presParOf" srcId="{5528D1E6-B27D-9943-A334-EEC1C3B22E2B}" destId="{C54042DD-99D3-9A43-97C3-FC6E5C2C557C}" srcOrd="0" destOrd="0" presId="urn:microsoft.com/office/officeart/2005/8/layout/radial5"/>
    <dgm:cxn modelId="{81C6A4C4-A2BE-4BD3-9365-C6EB31669274}" type="presParOf" srcId="{5528D1E6-B27D-9943-A334-EEC1C3B22E2B}" destId="{B74AE82E-1B8D-B847-808A-0C4C3FD1799A}" srcOrd="1" destOrd="0" presId="urn:microsoft.com/office/officeart/2005/8/layout/radial5"/>
    <dgm:cxn modelId="{5DCE9ACE-0328-4AED-AC3D-F8917801D198}" type="presParOf" srcId="{B74AE82E-1B8D-B847-808A-0C4C3FD1799A}" destId="{533BA1CD-7165-184D-A36A-640109415E9A}" srcOrd="0" destOrd="0" presId="urn:microsoft.com/office/officeart/2005/8/layout/radial5"/>
    <dgm:cxn modelId="{35BBBEB0-0C0C-4862-BA49-551C4FE7837A}" type="presParOf" srcId="{5528D1E6-B27D-9943-A334-EEC1C3B22E2B}" destId="{C17D4F3A-ECBD-6645-83EB-10A4CF091CE8}" srcOrd="2" destOrd="0" presId="urn:microsoft.com/office/officeart/2005/8/layout/radial5"/>
    <dgm:cxn modelId="{63E255FB-F015-469A-B520-E39628A26E73}" type="presParOf" srcId="{5528D1E6-B27D-9943-A334-EEC1C3B22E2B}" destId="{2E1C66F4-7B95-F54A-9E0E-172D501E5D23}" srcOrd="3" destOrd="0" presId="urn:microsoft.com/office/officeart/2005/8/layout/radial5"/>
    <dgm:cxn modelId="{60D65DE4-01B9-4F6C-A1C1-79185B8CA273}" type="presParOf" srcId="{2E1C66F4-7B95-F54A-9E0E-172D501E5D23}" destId="{C80ACCFC-0F40-744B-A155-5DFDA45220C4}" srcOrd="0" destOrd="0" presId="urn:microsoft.com/office/officeart/2005/8/layout/radial5"/>
    <dgm:cxn modelId="{01182E52-D800-4772-8703-4E5EFB731A1E}" type="presParOf" srcId="{5528D1E6-B27D-9943-A334-EEC1C3B22E2B}" destId="{B637A83F-BFB1-7E47-9C4B-82D5D2F8B335}" srcOrd="4" destOrd="0" presId="urn:microsoft.com/office/officeart/2005/8/layout/radial5"/>
    <dgm:cxn modelId="{6B869567-7751-4F99-A9B8-AB19AB14F6DD}" type="presParOf" srcId="{5528D1E6-B27D-9943-A334-EEC1C3B22E2B}" destId="{ED9F49DB-0E5C-BD4B-942C-F0093A34C4F1}" srcOrd="5" destOrd="0" presId="urn:microsoft.com/office/officeart/2005/8/layout/radial5"/>
    <dgm:cxn modelId="{EC6BB2ED-5194-419E-B59A-F78FDDB30E33}" type="presParOf" srcId="{ED9F49DB-0E5C-BD4B-942C-F0093A34C4F1}" destId="{EB338E28-0F22-6645-A4F0-3B1E8642AAEC}" srcOrd="0" destOrd="0" presId="urn:microsoft.com/office/officeart/2005/8/layout/radial5"/>
    <dgm:cxn modelId="{608E1F14-7684-4667-8C6F-313CE1B9E894}" type="presParOf" srcId="{5528D1E6-B27D-9943-A334-EEC1C3B22E2B}" destId="{779F5594-292B-6348-9F94-C0466087791D}" srcOrd="6" destOrd="0" presId="urn:microsoft.com/office/officeart/2005/8/layout/radial5"/>
    <dgm:cxn modelId="{0932A6C1-789B-4C82-B3D4-FE08F39C51C7}" type="presParOf" srcId="{5528D1E6-B27D-9943-A334-EEC1C3B22E2B}" destId="{FF694FF5-31E2-9B4D-95BD-BE5D29406E3F}" srcOrd="7" destOrd="0" presId="urn:microsoft.com/office/officeart/2005/8/layout/radial5"/>
    <dgm:cxn modelId="{2207D5F1-739E-4CEE-86CC-AC09B93EA9FE}" type="presParOf" srcId="{FF694FF5-31E2-9B4D-95BD-BE5D29406E3F}" destId="{5DCE49F5-285C-9B40-A7E5-209123089DEE}" srcOrd="0" destOrd="0" presId="urn:microsoft.com/office/officeart/2005/8/layout/radial5"/>
    <dgm:cxn modelId="{95A746FB-7AC8-4CE0-A612-70E39148DF2C}" type="presParOf" srcId="{5528D1E6-B27D-9943-A334-EEC1C3B22E2B}" destId="{06BD540E-8E95-634A-B5B9-FA6F8E292702}" srcOrd="8" destOrd="0" presId="urn:microsoft.com/office/officeart/2005/8/layout/radial5"/>
    <dgm:cxn modelId="{3B256819-65B9-4FA6-8DC0-B15FEAF72FBB}" type="presParOf" srcId="{5528D1E6-B27D-9943-A334-EEC1C3B22E2B}" destId="{9EF930AF-8A23-9045-B71A-08E55C6D91FE}" srcOrd="9" destOrd="0" presId="urn:microsoft.com/office/officeart/2005/8/layout/radial5"/>
    <dgm:cxn modelId="{07381342-3299-422C-AA35-C22401171282}" type="presParOf" srcId="{9EF930AF-8A23-9045-B71A-08E55C6D91FE}" destId="{19B11B15-D46E-AE44-9C4A-17BCE21F986C}" srcOrd="0" destOrd="0" presId="urn:microsoft.com/office/officeart/2005/8/layout/radial5"/>
    <dgm:cxn modelId="{42C12B37-7527-493D-BD6C-1C46306F4C57}" type="presParOf" srcId="{5528D1E6-B27D-9943-A334-EEC1C3B22E2B}" destId="{226330B1-518D-B64C-B482-5F93CED620B2}" srcOrd="10" destOrd="0" presId="urn:microsoft.com/office/officeart/2005/8/layout/radial5"/>
  </dgm:cxnLst>
  <dgm:bg>
    <a:effectLst>
      <a:outerShdw blurRad="50800" dist="50800" dir="5400000" algn="ctr" rotWithShape="0">
        <a:schemeClr val="tx2">
          <a:lumMod val="75000"/>
        </a:scheme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042DD-99D3-9A43-97C3-FC6E5C2C557C}">
      <dsp:nvSpPr>
        <dsp:cNvPr id="0" name=""/>
        <dsp:cNvSpPr/>
      </dsp:nvSpPr>
      <dsp:spPr>
        <a:xfrm>
          <a:off x="1956348" y="1236647"/>
          <a:ext cx="1174755" cy="1174755"/>
        </a:xfrm>
        <a:prstGeom prst="ellipse">
          <a:avLst/>
        </a:prstGeom>
        <a:solidFill>
          <a:srgbClr val="098DCC"/>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Data</a:t>
          </a:r>
          <a:endParaRPr lang="en-US" sz="1100" b="1" kern="1200" dirty="0"/>
        </a:p>
      </dsp:txBody>
      <dsp:txXfrm>
        <a:off x="2128387" y="1408686"/>
        <a:ext cx="830677" cy="830677"/>
      </dsp:txXfrm>
    </dsp:sp>
    <dsp:sp modelId="{B74AE82E-1B8D-B847-808A-0C4C3FD1799A}">
      <dsp:nvSpPr>
        <dsp:cNvPr id="0" name=""/>
        <dsp:cNvSpPr/>
      </dsp:nvSpPr>
      <dsp:spPr>
        <a:xfrm rot="16200000">
          <a:off x="2499984" y="961641"/>
          <a:ext cx="87482" cy="428076"/>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p>
      </dsp:txBody>
      <dsp:txXfrm>
        <a:off x="2513107" y="1060379"/>
        <a:ext cx="61237" cy="256846"/>
      </dsp:txXfrm>
    </dsp:sp>
    <dsp:sp modelId="{C17D4F3A-ECBD-6645-83EB-10A4CF091CE8}">
      <dsp:nvSpPr>
        <dsp:cNvPr id="0" name=""/>
        <dsp:cNvSpPr/>
      </dsp:nvSpPr>
      <dsp:spPr>
        <a:xfrm>
          <a:off x="1914202" y="-148107"/>
          <a:ext cx="1259047" cy="1259047"/>
        </a:xfrm>
        <a:prstGeom prst="ellipse">
          <a:avLst/>
        </a:prstGeom>
        <a:solidFill>
          <a:srgbClr val="098DCC"/>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Finance &amp;</a:t>
          </a:r>
          <a:r>
            <a:rPr lang="en-US" sz="1100" b="1" kern="1200" baseline="0" dirty="0" smtClean="0"/>
            <a:t> Accounting</a:t>
          </a:r>
          <a:endParaRPr lang="en-US" sz="1100" b="1" kern="1200" dirty="0"/>
        </a:p>
      </dsp:txBody>
      <dsp:txXfrm>
        <a:off x="2098585" y="36276"/>
        <a:ext cx="890281" cy="890281"/>
      </dsp:txXfrm>
    </dsp:sp>
    <dsp:sp modelId="{2E1C66F4-7B95-F54A-9E0E-172D501E5D23}">
      <dsp:nvSpPr>
        <dsp:cNvPr id="0" name=""/>
        <dsp:cNvSpPr/>
      </dsp:nvSpPr>
      <dsp:spPr>
        <a:xfrm rot="20520000">
          <a:off x="3116598" y="1409637"/>
          <a:ext cx="87482" cy="428076"/>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p>
      </dsp:txBody>
      <dsp:txXfrm>
        <a:off x="3117240" y="1499307"/>
        <a:ext cx="61237" cy="256846"/>
      </dsp:txXfrm>
    </dsp:sp>
    <dsp:sp modelId="{B637A83F-BFB1-7E47-9C4B-82D5D2F8B335}">
      <dsp:nvSpPr>
        <dsp:cNvPr id="0" name=""/>
        <dsp:cNvSpPr/>
      </dsp:nvSpPr>
      <dsp:spPr>
        <a:xfrm>
          <a:off x="3191099" y="779612"/>
          <a:ext cx="1259047" cy="1259047"/>
        </a:xfrm>
        <a:prstGeom prst="ellipse">
          <a:avLst/>
        </a:prstGeom>
        <a:solidFill>
          <a:srgbClr val="098DCC"/>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Payroll</a:t>
          </a:r>
          <a:r>
            <a:rPr lang="en-US" sz="1100" b="1" kern="1200" baseline="0" dirty="0" smtClean="0"/>
            <a:t> &amp; Benefit Management</a:t>
          </a:r>
          <a:endParaRPr lang="en-US" sz="1100" b="1" kern="1200" dirty="0"/>
        </a:p>
      </dsp:txBody>
      <dsp:txXfrm>
        <a:off x="3375482" y="963995"/>
        <a:ext cx="890281" cy="890281"/>
      </dsp:txXfrm>
    </dsp:sp>
    <dsp:sp modelId="{ED9F49DB-0E5C-BD4B-942C-F0093A34C4F1}">
      <dsp:nvSpPr>
        <dsp:cNvPr id="0" name=""/>
        <dsp:cNvSpPr/>
      </dsp:nvSpPr>
      <dsp:spPr>
        <a:xfrm rot="3240000">
          <a:off x="2881072" y="2134509"/>
          <a:ext cx="87482" cy="428076"/>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p>
      </dsp:txBody>
      <dsp:txXfrm>
        <a:off x="2886481" y="2209508"/>
        <a:ext cx="61237" cy="256846"/>
      </dsp:txXfrm>
    </dsp:sp>
    <dsp:sp modelId="{779F5594-292B-6348-9F94-C0466087791D}">
      <dsp:nvSpPr>
        <dsp:cNvPr id="0" name=""/>
        <dsp:cNvSpPr/>
      </dsp:nvSpPr>
      <dsp:spPr>
        <a:xfrm>
          <a:off x="2703367" y="2280694"/>
          <a:ext cx="1259047" cy="1259047"/>
        </a:xfrm>
        <a:prstGeom prst="ellipse">
          <a:avLst/>
        </a:prstGeom>
        <a:solidFill>
          <a:srgbClr val="098DCC"/>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Inventory Management</a:t>
          </a:r>
          <a:endParaRPr lang="en-US" sz="1100" b="1" kern="1200" dirty="0"/>
        </a:p>
      </dsp:txBody>
      <dsp:txXfrm>
        <a:off x="2887750" y="2465077"/>
        <a:ext cx="890281" cy="890281"/>
      </dsp:txXfrm>
    </dsp:sp>
    <dsp:sp modelId="{FF694FF5-31E2-9B4D-95BD-BE5D29406E3F}">
      <dsp:nvSpPr>
        <dsp:cNvPr id="0" name=""/>
        <dsp:cNvSpPr/>
      </dsp:nvSpPr>
      <dsp:spPr>
        <a:xfrm rot="7560000">
          <a:off x="2118896" y="2134509"/>
          <a:ext cx="87482" cy="428076"/>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p>
      </dsp:txBody>
      <dsp:txXfrm rot="10800000">
        <a:off x="2139732" y="2209508"/>
        <a:ext cx="61237" cy="256846"/>
      </dsp:txXfrm>
    </dsp:sp>
    <dsp:sp modelId="{06BD540E-8E95-634A-B5B9-FA6F8E292702}">
      <dsp:nvSpPr>
        <dsp:cNvPr id="0" name=""/>
        <dsp:cNvSpPr/>
      </dsp:nvSpPr>
      <dsp:spPr>
        <a:xfrm>
          <a:off x="1125036" y="2280694"/>
          <a:ext cx="1259047" cy="1259047"/>
        </a:xfrm>
        <a:prstGeom prst="ellipse">
          <a:avLst/>
        </a:prstGeom>
        <a:solidFill>
          <a:srgbClr val="098DCC"/>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Reporting</a:t>
          </a:r>
          <a:endParaRPr lang="en-US" sz="1100" b="1" kern="1200" dirty="0"/>
        </a:p>
      </dsp:txBody>
      <dsp:txXfrm>
        <a:off x="1309419" y="2465077"/>
        <a:ext cx="890281" cy="890281"/>
      </dsp:txXfrm>
    </dsp:sp>
    <dsp:sp modelId="{9EF930AF-8A23-9045-B71A-08E55C6D91FE}">
      <dsp:nvSpPr>
        <dsp:cNvPr id="0" name=""/>
        <dsp:cNvSpPr/>
      </dsp:nvSpPr>
      <dsp:spPr>
        <a:xfrm rot="11880000">
          <a:off x="1883371" y="1409637"/>
          <a:ext cx="87482" cy="428076"/>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p>
      </dsp:txBody>
      <dsp:txXfrm rot="10800000">
        <a:off x="1908974" y="1499307"/>
        <a:ext cx="61237" cy="256846"/>
      </dsp:txXfrm>
    </dsp:sp>
    <dsp:sp modelId="{226330B1-518D-B64C-B482-5F93CED620B2}">
      <dsp:nvSpPr>
        <dsp:cNvPr id="0" name=""/>
        <dsp:cNvSpPr/>
      </dsp:nvSpPr>
      <dsp:spPr>
        <a:xfrm>
          <a:off x="637305" y="779612"/>
          <a:ext cx="1259047" cy="1259047"/>
        </a:xfrm>
        <a:prstGeom prst="ellipse">
          <a:avLst/>
        </a:prstGeom>
        <a:solidFill>
          <a:srgbClr val="098DCC"/>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Purchasing</a:t>
          </a:r>
          <a:endParaRPr lang="en-US" sz="1100" b="1" kern="1200" dirty="0"/>
        </a:p>
      </dsp:txBody>
      <dsp:txXfrm>
        <a:off x="821688" y="963995"/>
        <a:ext cx="890281" cy="89028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0.78523</cdr:x>
      <cdr:y>0.26014</cdr:y>
    </cdr:from>
    <cdr:to>
      <cdr:x>0.96426</cdr:x>
      <cdr:y>0.65993</cdr:y>
    </cdr:to>
    <cdr:sp macro="" textlink="">
      <cdr:nvSpPr>
        <cdr:cNvPr id="2" name="Content Placeholder 4"/>
        <cdr:cNvSpPr txBox="1">
          <a:spLocks xmlns:a="http://schemas.openxmlformats.org/drawingml/2006/main"/>
        </cdr:cNvSpPr>
      </cdr:nvSpPr>
      <cdr:spPr>
        <a:xfrm xmlns:a="http://schemas.openxmlformats.org/drawingml/2006/main">
          <a:off x="7180141" y="919293"/>
          <a:ext cx="1637033" cy="1412744"/>
        </a:xfrm>
        <a:prstGeom xmlns:a="http://schemas.openxmlformats.org/drawingml/2006/main" prst="rect">
          <a:avLst/>
        </a:prstGeom>
        <a:solidFill xmlns:a="http://schemas.openxmlformats.org/drawingml/2006/main">
          <a:schemeClr val="lt1"/>
        </a:solidFill>
        <a:ln xmlns:a="http://schemas.openxmlformats.org/drawingml/2006/main" w="0">
          <a:solidFill>
            <a:schemeClr val="tx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anchor="ctr" anchorCtr="0">
          <a:noAutofit/>
        </a:bodyPr>
        <a:lstStyle xmlns:a="http://schemas.openxmlformats.org/drawingml/2006/main">
          <a:defPPr>
            <a:defRPr lang="fi-FI"/>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marL="257175" indent="-84535" algn="ctr">
            <a:lnSpc>
              <a:spcPct val="100000"/>
            </a:lnSpc>
            <a:buNone/>
          </a:pPr>
          <a:r>
            <a:rPr lang="en-US" sz="1400" b="1" dirty="0" smtClean="0">
              <a:solidFill>
                <a:schemeClr val="accent1"/>
              </a:solidFill>
            </a:rPr>
            <a:t> </a:t>
          </a:r>
          <a:r>
            <a:rPr lang="en-US" sz="1400" b="1" u="sng" dirty="0" smtClean="0">
              <a:solidFill>
                <a:srgbClr val="098DCC"/>
              </a:solidFill>
            </a:rPr>
            <a:t>Group 1</a:t>
          </a:r>
        </a:p>
        <a:p xmlns:a="http://schemas.openxmlformats.org/drawingml/2006/main">
          <a:pPr marL="257175" indent="-84535" algn="ctr">
            <a:lnSpc>
              <a:spcPct val="100000"/>
            </a:lnSpc>
            <a:buNone/>
          </a:pPr>
          <a:endParaRPr lang="en-US" sz="800" b="1" u="sng" dirty="0" smtClean="0">
            <a:solidFill>
              <a:srgbClr val="098DCC"/>
            </a:solidFill>
          </a:endParaRPr>
        </a:p>
        <a:p xmlns:a="http://schemas.openxmlformats.org/drawingml/2006/main">
          <a:pPr indent="-130969">
            <a:lnSpc>
              <a:spcPct val="100000"/>
            </a:lnSpc>
            <a:spcBef>
              <a:spcPts val="0"/>
            </a:spcBef>
          </a:pPr>
          <a:r>
            <a:rPr lang="en-US" sz="1000" dirty="0" smtClean="0">
              <a:solidFill>
                <a:srgbClr val="005880"/>
              </a:solidFill>
            </a:rPr>
            <a:t>- 8 </a:t>
          </a:r>
          <a:r>
            <a:rPr lang="en-US" sz="1000" dirty="0">
              <a:solidFill>
                <a:srgbClr val="005880"/>
              </a:solidFill>
            </a:rPr>
            <a:t>Waves </a:t>
          </a:r>
        </a:p>
        <a:p xmlns:a="http://schemas.openxmlformats.org/drawingml/2006/main">
          <a:pPr indent="-130969">
            <a:lnSpc>
              <a:spcPct val="100000"/>
            </a:lnSpc>
            <a:spcBef>
              <a:spcPts val="0"/>
            </a:spcBef>
          </a:pPr>
          <a:r>
            <a:rPr lang="en-US" sz="1000" dirty="0" smtClean="0">
              <a:solidFill>
                <a:srgbClr val="005880"/>
              </a:solidFill>
            </a:rPr>
            <a:t>- 8 </a:t>
          </a:r>
          <a:r>
            <a:rPr lang="en-US" sz="1000" dirty="0">
              <a:solidFill>
                <a:srgbClr val="005880"/>
              </a:solidFill>
            </a:rPr>
            <a:t>Districts Per Wave</a:t>
          </a:r>
        </a:p>
        <a:p xmlns:a="http://schemas.openxmlformats.org/drawingml/2006/main">
          <a:pPr indent="-130969">
            <a:lnSpc>
              <a:spcPct val="100000"/>
            </a:lnSpc>
            <a:spcBef>
              <a:spcPts val="0"/>
            </a:spcBef>
          </a:pPr>
          <a:r>
            <a:rPr lang="en-US" sz="1000" dirty="0" smtClean="0">
              <a:solidFill>
                <a:srgbClr val="005880"/>
              </a:solidFill>
            </a:rPr>
            <a:t>- 64 </a:t>
          </a:r>
          <a:r>
            <a:rPr lang="en-US" sz="1000" dirty="0">
              <a:solidFill>
                <a:srgbClr val="005880"/>
              </a:solidFill>
            </a:rPr>
            <a:t>Districts Total</a:t>
          </a:r>
        </a:p>
        <a:p xmlns:a="http://schemas.openxmlformats.org/drawingml/2006/main">
          <a:pPr>
            <a:lnSpc>
              <a:spcPct val="100000"/>
            </a:lnSpc>
            <a:spcBef>
              <a:spcPts val="0"/>
            </a:spcBef>
          </a:pPr>
          <a:r>
            <a:rPr lang="en-US" sz="1000" dirty="0" smtClean="0">
              <a:solidFill>
                <a:srgbClr val="005880"/>
              </a:solidFill>
            </a:rPr>
            <a:t>- All </a:t>
          </a:r>
          <a:r>
            <a:rPr lang="en-US" sz="1000" dirty="0">
              <a:solidFill>
                <a:srgbClr val="005880"/>
              </a:solidFill>
            </a:rPr>
            <a:t>ITCs Are Assured 3 </a:t>
          </a:r>
          <a:r>
            <a:rPr lang="en-US" sz="1000" dirty="0" smtClean="0">
              <a:solidFill>
                <a:srgbClr val="005880"/>
              </a:solidFill>
            </a:rPr>
            <a:t>      </a:t>
          </a:r>
        </a:p>
        <a:p xmlns:a="http://schemas.openxmlformats.org/drawingml/2006/main">
          <a:pPr>
            <a:lnSpc>
              <a:spcPct val="100000"/>
            </a:lnSpc>
            <a:spcBef>
              <a:spcPts val="0"/>
            </a:spcBef>
          </a:pPr>
          <a:r>
            <a:rPr lang="en-US" sz="1000" dirty="0">
              <a:solidFill>
                <a:srgbClr val="005880"/>
              </a:solidFill>
            </a:rPr>
            <a:t> </a:t>
          </a:r>
          <a:r>
            <a:rPr lang="en-US" sz="1000" dirty="0" smtClean="0">
              <a:solidFill>
                <a:srgbClr val="005880"/>
              </a:solidFill>
            </a:rPr>
            <a:t> LEAs </a:t>
          </a:r>
          <a:r>
            <a:rPr lang="en-US" sz="1000" dirty="0">
              <a:solidFill>
                <a:srgbClr val="005880"/>
              </a:solidFill>
            </a:rPr>
            <a:t>in </a:t>
          </a:r>
          <a:r>
            <a:rPr lang="en-US" sz="1000" dirty="0" smtClean="0">
              <a:solidFill>
                <a:srgbClr val="005880"/>
              </a:solidFill>
            </a:rPr>
            <a:t>1 Wave</a:t>
          </a:r>
          <a:endParaRPr lang="en-US" sz="1000" dirty="0">
            <a:solidFill>
              <a:srgbClr val="00588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24993E57-F06E-2343-8505-8306C931B374}" type="datetimeFigureOut">
              <a:rPr lang="en-US" smtClean="0"/>
              <a:pPr/>
              <a:t>3/7/16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930BA0C0-C469-224C-A13F-1126ACE84987}" type="slidenum">
              <a:rPr lang="en-US" smtClean="0"/>
              <a:pPr/>
              <a:t>‹#›</a:t>
            </a:fld>
            <a:endParaRPr lang="en-US"/>
          </a:p>
        </p:txBody>
      </p:sp>
    </p:spTree>
    <p:extLst>
      <p:ext uri="{BB962C8B-B14F-4D97-AF65-F5344CB8AC3E}">
        <p14:creationId xmlns:p14="http://schemas.microsoft.com/office/powerpoint/2010/main" val="2683676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0AE71FE8-551B-41D8-8E66-7D01683EE4D2}" type="datetimeFigureOut">
              <a:rPr lang="fi-FI" smtClean="0"/>
              <a:pPr/>
              <a:t>7.3.2016</a:t>
            </a:fld>
            <a:endParaRPr lang="fi-FI"/>
          </a:p>
        </p:txBody>
      </p:sp>
      <p:sp>
        <p:nvSpPr>
          <p:cNvPr id="4" name="Dian kuvan paikkamerkki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Alatunnisteen paikkamerkki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2565BE45-5FCE-418C-8A7C-9AF791EA8C88}" type="slidenum">
              <a:rPr lang="fi-FI" smtClean="0"/>
              <a:pPr/>
              <a:t>‹#›</a:t>
            </a:fld>
            <a:endParaRPr lang="fi-FI"/>
          </a:p>
        </p:txBody>
      </p:sp>
    </p:spTree>
    <p:extLst>
      <p:ext uri="{BB962C8B-B14F-4D97-AF65-F5344CB8AC3E}">
        <p14:creationId xmlns:p14="http://schemas.microsoft.com/office/powerpoint/2010/main" val="1529411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65BE45-5FCE-418C-8A7C-9AF791EA8C88}" type="slidenum">
              <a:rPr lang="fi-FI" smtClean="0"/>
              <a:pPr/>
              <a:t>4</a:t>
            </a:fld>
            <a:endParaRPr lang="fi-FI"/>
          </a:p>
        </p:txBody>
      </p:sp>
    </p:spTree>
    <p:extLst>
      <p:ext uri="{BB962C8B-B14F-4D97-AF65-F5344CB8AC3E}">
        <p14:creationId xmlns:p14="http://schemas.microsoft.com/office/powerpoint/2010/main" val="2074687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overall project timeline fro the project</a:t>
            </a:r>
          </a:p>
          <a:p>
            <a:r>
              <a:rPr lang="en-US" dirty="0" smtClean="0"/>
              <a:t>The RFP-ITQ was issued on 6-9, and Phase I</a:t>
            </a:r>
            <a:r>
              <a:rPr lang="en-US" baseline="0" dirty="0" smtClean="0"/>
              <a:t> of the evaluation was completed on 8-26</a:t>
            </a:r>
          </a:p>
          <a:p>
            <a:endParaRPr lang="en-US" baseline="0" dirty="0" smtClean="0"/>
          </a:p>
          <a:p>
            <a:r>
              <a:rPr lang="en-US" baseline="0" dirty="0" smtClean="0"/>
              <a:t>Phase II - the Proof-of-Concept Demonstrations (more on that later), are being planned for October or November.</a:t>
            </a:r>
          </a:p>
          <a:p>
            <a:endParaRPr lang="en-US" baseline="0" dirty="0" smtClean="0"/>
          </a:p>
          <a:p>
            <a:r>
              <a:rPr lang="en-US" baseline="0" dirty="0" smtClean="0"/>
              <a:t>After Phase II is complete, we will move forward with Customer Solicitation, Final Negotiations and commencement of the first wave of adoption.</a:t>
            </a:r>
            <a:endParaRPr lang="en-US" dirty="0"/>
          </a:p>
        </p:txBody>
      </p:sp>
      <p:sp>
        <p:nvSpPr>
          <p:cNvPr id="4" name="Slide Number Placeholder 3"/>
          <p:cNvSpPr>
            <a:spLocks noGrp="1"/>
          </p:cNvSpPr>
          <p:nvPr>
            <p:ph type="sldNum" sz="quarter" idx="10"/>
          </p:nvPr>
        </p:nvSpPr>
        <p:spPr/>
        <p:txBody>
          <a:bodyPr/>
          <a:lstStyle/>
          <a:p>
            <a:fld id="{DB55FA65-40AF-374A-B144-7FDBD013E076}"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55559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visual representation of SunGard’s proven implementation methodology.  Is follows PMP best practices and is tailored to specifically meet the needs of the</a:t>
            </a:r>
            <a:r>
              <a:rPr lang="en-US" baseline="0" dirty="0" smtClean="0"/>
              <a:t> K-12 market and our solutions.  It has been used successfully in 100’s of implementations nationwide including previous statewide implementations.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2565BE45-5FCE-418C-8A7C-9AF791EA8C88}" type="slidenum">
              <a:rPr lang="fi-FI" smtClean="0"/>
              <a:pPr/>
              <a:t>45</a:t>
            </a:fld>
            <a:endParaRPr lang="fi-FI"/>
          </a:p>
        </p:txBody>
      </p:sp>
    </p:spTree>
    <p:extLst>
      <p:ext uri="{BB962C8B-B14F-4D97-AF65-F5344CB8AC3E}">
        <p14:creationId xmlns:p14="http://schemas.microsoft.com/office/powerpoint/2010/main" val="3834077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for Initial Wave Participation</a:t>
            </a:r>
          </a:p>
          <a:p>
            <a:pPr marL="171450" indent="-171450">
              <a:buFontTx/>
              <a:buChar char="-"/>
            </a:pPr>
            <a:r>
              <a:rPr lang="en-US" baseline="0" dirty="0" smtClean="0"/>
              <a:t>Waves will need to be organized geographically so all participating districts and ITCs can gather in 1 physical location for onsite/in person training</a:t>
            </a:r>
          </a:p>
          <a:p>
            <a:pPr marL="171450" indent="-171450">
              <a:buFontTx/>
              <a:buChar char="-"/>
            </a:pPr>
            <a:r>
              <a:rPr lang="en-US" baseline="0" dirty="0" smtClean="0"/>
              <a:t>We would like to limit each initial wave to no more than 2 ITC’s and their districts (up to 8 districts/wave) to limit initial complexity of each wave</a:t>
            </a:r>
          </a:p>
          <a:p>
            <a:pPr marL="171450" indent="-171450">
              <a:buFontTx/>
              <a:buChar char="-"/>
            </a:pPr>
            <a:r>
              <a:rPr lang="en-US" baseline="0" dirty="0" smtClean="0"/>
              <a:t>Initial ITC participants will be required to have highly capable resources for each role identified in the previous slide</a:t>
            </a:r>
          </a:p>
          <a:p>
            <a:pPr marL="171450" indent="-171450">
              <a:buFontTx/>
              <a:buChar char="-"/>
            </a:pPr>
            <a:endParaRPr lang="en-US" baseline="0" dirty="0" smtClean="0"/>
          </a:p>
          <a:p>
            <a:pPr marL="171450" indent="-171450">
              <a:buFontTx/>
              <a:buChar char="-"/>
            </a:pPr>
            <a:r>
              <a:rPr lang="en-US" baseline="0" dirty="0" smtClean="0"/>
              <a:t>Ongoing, waves with training led by SunGard will still need to be organized geographically for the same reason</a:t>
            </a:r>
          </a:p>
          <a:p>
            <a:pPr marL="171450" indent="-171450">
              <a:buFontTx/>
              <a:buChar char="-"/>
            </a:pPr>
            <a:endParaRPr lang="en-US" baseline="0" dirty="0" smtClean="0"/>
          </a:p>
          <a:p>
            <a:pPr marL="0" indent="0">
              <a:buFontTx/>
              <a:buNone/>
            </a:pPr>
            <a:r>
              <a:rPr lang="en-US" baseline="0" dirty="0" smtClean="0"/>
              <a:t>Core Product Implementation</a:t>
            </a:r>
          </a:p>
          <a:p>
            <a:r>
              <a:rPr lang="en-US" baseline="0" dirty="0" smtClean="0"/>
              <a:t>Core include: Accounts Payable, Budgeting, Central Receipting, Fixed Assets, Fixed Asset communicator, general ledger, misc. billing, personnel budgeting, project accounting, </a:t>
            </a:r>
            <a:r>
              <a:rPr lang="en-US" baseline="0" dirty="0" err="1" smtClean="0"/>
              <a:t>punchout</a:t>
            </a:r>
            <a:r>
              <a:rPr lang="en-US" baseline="0" dirty="0" smtClean="0"/>
              <a:t>, purchasing, purchasing card interface, regulatory reporting, HR: attendance, employee access center, employee benefits, payroll, personnel, recruitment, regulatory reporting, salary projections. </a:t>
            </a:r>
            <a:endParaRPr lang="en-US" dirty="0" smtClean="0"/>
          </a:p>
          <a:p>
            <a:pPr marL="171450" indent="-171450">
              <a:buFontTx/>
              <a:buChar char="-"/>
            </a:pPr>
            <a:r>
              <a:rPr lang="en-US" baseline="0" dirty="0" smtClean="0"/>
              <a:t>These products will be implemented by all wave participants in the 6 month timeline identified above</a:t>
            </a:r>
          </a:p>
          <a:p>
            <a:pPr marL="171450" indent="-171450">
              <a:buFontTx/>
              <a:buChar char="-"/>
            </a:pPr>
            <a:r>
              <a:rPr lang="en-US" baseline="0" dirty="0" smtClean="0"/>
              <a:t>Additional products will be trained via ITC university in an ongoing basis for implementation as desired by ITC’s and associated districts</a:t>
            </a:r>
          </a:p>
        </p:txBody>
      </p:sp>
      <p:sp>
        <p:nvSpPr>
          <p:cNvPr id="4" name="Slide Number Placeholder 3"/>
          <p:cNvSpPr>
            <a:spLocks noGrp="1"/>
          </p:cNvSpPr>
          <p:nvPr>
            <p:ph type="sldNum" sz="quarter" idx="10"/>
          </p:nvPr>
        </p:nvSpPr>
        <p:spPr/>
        <p:txBody>
          <a:bodyPr/>
          <a:lstStyle/>
          <a:p>
            <a:fld id="{2565BE45-5FCE-418C-8A7C-9AF791EA8C88}" type="slidenum">
              <a:rPr lang="fi-FI" smtClean="0"/>
              <a:pPr/>
              <a:t>46</a:t>
            </a:fld>
            <a:endParaRPr lang="fi-FI"/>
          </a:p>
        </p:txBody>
      </p:sp>
    </p:spTree>
    <p:extLst>
      <p:ext uri="{BB962C8B-B14F-4D97-AF65-F5344CB8AC3E}">
        <p14:creationId xmlns:p14="http://schemas.microsoft.com/office/powerpoint/2010/main" val="765640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2 solutions available</a:t>
            </a:r>
            <a:r>
              <a:rPr lang="en-US" baseline="0" dirty="0" smtClean="0"/>
              <a:t> through this program: Base and Full</a:t>
            </a:r>
          </a:p>
          <a:p>
            <a:r>
              <a:rPr lang="en-US" baseline="0" dirty="0" smtClean="0"/>
              <a:t>The full solution includes all items listed here; the Base version includes all, except for those with the orange box.</a:t>
            </a:r>
          </a:p>
        </p:txBody>
      </p:sp>
      <p:sp>
        <p:nvSpPr>
          <p:cNvPr id="4" name="Slide Number Placeholder 3"/>
          <p:cNvSpPr>
            <a:spLocks noGrp="1"/>
          </p:cNvSpPr>
          <p:nvPr>
            <p:ph type="sldNum" sz="quarter" idx="10"/>
          </p:nvPr>
        </p:nvSpPr>
        <p:spPr/>
        <p:txBody>
          <a:bodyPr/>
          <a:lstStyle/>
          <a:p>
            <a:fld id="{2565BE45-5FCE-418C-8A7C-9AF791EA8C88}" type="slidenum">
              <a:rPr lang="fi-FI" smtClean="0"/>
              <a:pPr/>
              <a:t>47</a:t>
            </a:fld>
            <a:endParaRPr lang="fi-FI"/>
          </a:p>
        </p:txBody>
      </p:sp>
    </p:spTree>
    <p:extLst>
      <p:ext uri="{BB962C8B-B14F-4D97-AF65-F5344CB8AC3E}">
        <p14:creationId xmlns:p14="http://schemas.microsoft.com/office/powerpoint/2010/main" val="3484601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items listed under “Repeatable Approach” will be used by SunGard during the wave implementations and provided to the ITC’s to lead their own subsequent implementations with additional districts.  We will also review efficacy during and towards the end of our waves to revise and improve our tools.</a:t>
            </a:r>
          </a:p>
        </p:txBody>
      </p:sp>
      <p:sp>
        <p:nvSpPr>
          <p:cNvPr id="4" name="Slide Number Placeholder 3"/>
          <p:cNvSpPr>
            <a:spLocks noGrp="1"/>
          </p:cNvSpPr>
          <p:nvPr>
            <p:ph type="sldNum" sz="quarter" idx="10"/>
          </p:nvPr>
        </p:nvSpPr>
        <p:spPr/>
        <p:txBody>
          <a:bodyPr/>
          <a:lstStyle/>
          <a:p>
            <a:fld id="{2565BE45-5FCE-418C-8A7C-9AF791EA8C88}" type="slidenum">
              <a:rPr lang="fi-FI" smtClean="0"/>
              <a:pPr/>
              <a:t>48</a:t>
            </a:fld>
            <a:endParaRPr lang="fi-FI"/>
          </a:p>
        </p:txBody>
      </p:sp>
    </p:spTree>
    <p:extLst>
      <p:ext uri="{BB962C8B-B14F-4D97-AF65-F5344CB8AC3E}">
        <p14:creationId xmlns:p14="http://schemas.microsoft.com/office/powerpoint/2010/main" val="874201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ITC’s can begin working to identify the key roles listed on this slide.  They will be assisting districts at the project level and learning how to implement the software while at the same time assisting their participating districts in task execution.</a:t>
            </a:r>
          </a:p>
          <a:p>
            <a:endParaRPr lang="en-US" baseline="0" dirty="0" smtClean="0"/>
          </a:p>
          <a:p>
            <a:r>
              <a:rPr lang="en-US" baseline="0" dirty="0" smtClean="0"/>
              <a:t>The District roles will be at the functional/doer level and will be the primary folks responsible for instituting our defined configuration, preparing for training and completing assigned tasks.</a:t>
            </a:r>
            <a:endParaRPr lang="en-US" dirty="0" smtClean="0"/>
          </a:p>
        </p:txBody>
      </p:sp>
      <p:sp>
        <p:nvSpPr>
          <p:cNvPr id="4" name="Slide Number Placeholder 3"/>
          <p:cNvSpPr>
            <a:spLocks noGrp="1"/>
          </p:cNvSpPr>
          <p:nvPr>
            <p:ph type="sldNum" sz="quarter" idx="10"/>
          </p:nvPr>
        </p:nvSpPr>
        <p:spPr/>
        <p:txBody>
          <a:bodyPr/>
          <a:lstStyle/>
          <a:p>
            <a:fld id="{2565BE45-5FCE-418C-8A7C-9AF791EA8C88}" type="slidenum">
              <a:rPr lang="fi-FI" smtClean="0"/>
              <a:pPr/>
              <a:t>49</a:t>
            </a:fld>
            <a:endParaRPr lang="fi-FI"/>
          </a:p>
        </p:txBody>
      </p:sp>
    </p:spTree>
    <p:extLst>
      <p:ext uri="{BB962C8B-B14F-4D97-AF65-F5344CB8AC3E}">
        <p14:creationId xmlns:p14="http://schemas.microsoft.com/office/powerpoint/2010/main" val="860467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ITC University</a:t>
            </a:r>
            <a:r>
              <a:rPr lang="en-US" baseline="0" dirty="0" smtClean="0"/>
              <a:t> will deliver the tools required for ITC’s to lead their own implementations after successfully participating in a wave implementation.  Success will be defined as passing SunGard’s required certifications to ensure product and implementation knowledge has been fully obtained.</a:t>
            </a:r>
          </a:p>
          <a:p>
            <a:endParaRPr lang="en-US" baseline="0" dirty="0" smtClean="0"/>
          </a:p>
          <a:p>
            <a:r>
              <a:rPr lang="en-US" baseline="0" dirty="0" smtClean="0"/>
              <a:t>ITC University will also deliver ongoing training and certification seminars to allow for additional module implementation beyond the core products and to account for staff turnover at the ITC level.</a:t>
            </a:r>
            <a:endParaRPr lang="en-US" dirty="0" smtClean="0"/>
          </a:p>
        </p:txBody>
      </p:sp>
      <p:sp>
        <p:nvSpPr>
          <p:cNvPr id="4" name="Slide Number Placeholder 3"/>
          <p:cNvSpPr>
            <a:spLocks noGrp="1"/>
          </p:cNvSpPr>
          <p:nvPr>
            <p:ph type="sldNum" sz="quarter" idx="10"/>
          </p:nvPr>
        </p:nvSpPr>
        <p:spPr/>
        <p:txBody>
          <a:bodyPr/>
          <a:lstStyle/>
          <a:p>
            <a:fld id="{2565BE45-5FCE-418C-8A7C-9AF791EA8C88}" type="slidenum">
              <a:rPr lang="fi-FI" smtClean="0"/>
              <a:pPr/>
              <a:t>51</a:t>
            </a:fld>
            <a:endParaRPr lang="fi-FI"/>
          </a:p>
        </p:txBody>
      </p:sp>
    </p:spTree>
    <p:extLst>
      <p:ext uri="{BB962C8B-B14F-4D97-AF65-F5344CB8AC3E}">
        <p14:creationId xmlns:p14="http://schemas.microsoft.com/office/powerpoint/2010/main" val="1688147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SunGard K-12 understands this is not a 1 time project, but rather</a:t>
            </a:r>
            <a:r>
              <a:rPr lang="en-US" baseline="0" dirty="0" smtClean="0"/>
              <a:t> a multi-year effort of significant strategic important to us and all entities in Ohio.  We are fully committed to staying engaged quarter after quarter and year after year to ensure continuity of our relationship and a continued ROI for MOCECN, the ITCs, the districts and your students!</a:t>
            </a:r>
            <a:endParaRPr lang="en-US" dirty="0" smtClean="0"/>
          </a:p>
          <a:p>
            <a:endParaRPr lang="en-US" dirty="0"/>
          </a:p>
        </p:txBody>
      </p:sp>
      <p:sp>
        <p:nvSpPr>
          <p:cNvPr id="4" name="Slide Number Placeholder 3"/>
          <p:cNvSpPr>
            <a:spLocks noGrp="1"/>
          </p:cNvSpPr>
          <p:nvPr>
            <p:ph type="sldNum" sz="quarter" idx="10"/>
          </p:nvPr>
        </p:nvSpPr>
        <p:spPr/>
        <p:txBody>
          <a:bodyPr/>
          <a:lstStyle/>
          <a:p>
            <a:fld id="{2565BE45-5FCE-418C-8A7C-9AF791EA8C88}" type="slidenum">
              <a:rPr lang="fi-FI" smtClean="0"/>
              <a:pPr/>
              <a:t>52</a:t>
            </a:fld>
            <a:endParaRPr lang="fi-FI"/>
          </a:p>
        </p:txBody>
      </p:sp>
    </p:spTree>
    <p:extLst>
      <p:ext uri="{BB962C8B-B14F-4D97-AF65-F5344CB8AC3E}">
        <p14:creationId xmlns:p14="http://schemas.microsoft.com/office/powerpoint/2010/main" val="308074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think about the types of applications that school districts in Ohio need to run their business, while we often take it for granted, it goes without saying that fiscal and HR software is truly the backbone of a school district’s business operations.</a:t>
            </a:r>
          </a:p>
          <a:p>
            <a:endParaRPr lang="en-US" dirty="0" smtClean="0"/>
          </a:p>
          <a:p>
            <a:r>
              <a:rPr lang="en-US" dirty="0" smtClean="0"/>
              <a:t>When we consider that the combined annual revenues of public school districts alone in our state is in excess of $17.45B, and the hundreds of thousands of expense transactions, paychecks, reports, purchase orders, invoices and much, much more, the implications are staggering.</a:t>
            </a:r>
          </a:p>
          <a:p>
            <a:endParaRPr lang="en-US" dirty="0" smtClean="0"/>
          </a:p>
          <a:p>
            <a:r>
              <a:rPr lang="en-US" dirty="0" smtClean="0"/>
              <a:t>If we all did an exercise in disaster recovery and business continuity and we had school districts prioritize what applications they wanted to come up first after a disaster; accounting and payroll is likely to be first on their list.</a:t>
            </a:r>
          </a:p>
          <a:p>
            <a:endParaRPr lang="en-US" dirty="0" smtClean="0"/>
          </a:p>
          <a:p>
            <a:r>
              <a:rPr lang="en-US" dirty="0" smtClean="0"/>
              <a:t>While there are clearly other applications that are important to schools on a daily basis - finance is the pulse of public education.   Without access to capital and the ability to “pay the bills” public education comes to a standstill pretty quickly.</a:t>
            </a:r>
          </a:p>
          <a:p>
            <a:endParaRPr lang="en-US" dirty="0" smtClean="0"/>
          </a:p>
          <a:p>
            <a:r>
              <a:rPr lang="en-US" dirty="0" smtClean="0"/>
              <a:t>Historically, the state has recognized this as an important priority - the creation of state software and Information Technology Centers is central to the notion that accounting, finance and payroll is surely one of the most important things we do.</a:t>
            </a:r>
          </a:p>
          <a:p>
            <a:endParaRPr lang="en-US" dirty="0"/>
          </a:p>
        </p:txBody>
      </p:sp>
      <p:sp>
        <p:nvSpPr>
          <p:cNvPr id="4" name="Slide Number Placeholder 3"/>
          <p:cNvSpPr>
            <a:spLocks noGrp="1"/>
          </p:cNvSpPr>
          <p:nvPr>
            <p:ph type="sldNum" sz="quarter" idx="10"/>
          </p:nvPr>
        </p:nvSpPr>
        <p:spPr/>
        <p:txBody>
          <a:bodyPr/>
          <a:lstStyle/>
          <a:p>
            <a:fld id="{2565BE45-5FCE-418C-8A7C-9AF791EA8C88}" type="slidenum">
              <a:rPr lang="fi-FI" smtClean="0">
                <a:solidFill>
                  <a:prstClr val="black"/>
                </a:solidFill>
              </a:rPr>
              <a:pPr/>
              <a:t>5</a:t>
            </a:fld>
            <a:endParaRPr lang="fi-FI">
              <a:solidFill>
                <a:prstClr val="black"/>
              </a:solidFill>
            </a:endParaRPr>
          </a:p>
        </p:txBody>
      </p:sp>
    </p:spTree>
    <p:extLst>
      <p:ext uri="{BB962C8B-B14F-4D97-AF65-F5344CB8AC3E}">
        <p14:creationId xmlns:p14="http://schemas.microsoft.com/office/powerpoint/2010/main" val="1167660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track record with state software has been a great story to tell and is something we should all be proud of.</a:t>
            </a:r>
          </a:p>
          <a:p>
            <a:endParaRPr lang="en-US" dirty="0"/>
          </a:p>
          <a:p>
            <a:r>
              <a:rPr lang="en-US" dirty="0" smtClean="0"/>
              <a:t>And the reason folks is rather simple - without having a state standard for accounting and payroll software, many schools simply would not have an affordable way to manage their business operations.</a:t>
            </a:r>
          </a:p>
          <a:p>
            <a:endParaRPr lang="en-US" dirty="0"/>
          </a:p>
          <a:p>
            <a:r>
              <a:rPr lang="en-US" dirty="0" smtClean="0"/>
              <a:t>While a few schools use alternatives to state software, the vast majority do - and “ad hoc” standard results not just in a lower total cost of ownership for those that do - but all better results.</a:t>
            </a:r>
          </a:p>
          <a:p>
            <a:endParaRPr lang="en-US" dirty="0"/>
          </a:p>
          <a:p>
            <a:r>
              <a:rPr lang="en-US" dirty="0" smtClean="0"/>
              <a:t>Those results come from shared knowledge and expertise in using the system - in other words all of you in this room and the many more outside of these walls that could not be here with us today.</a:t>
            </a:r>
          </a:p>
          <a:p>
            <a:endParaRPr lang="en-US" dirty="0"/>
          </a:p>
          <a:p>
            <a:r>
              <a:rPr lang="en-US" dirty="0" smtClean="0"/>
              <a:t>When we work together to minimize costs that allows us to invest more in functionality for the business - that means better business processed, better data quality, better reporting and more confidence by the business owner, government stakeholders and most importantly the citizens we serve.</a:t>
            </a:r>
          </a:p>
          <a:p>
            <a:endParaRPr lang="en-US" dirty="0"/>
          </a:p>
          <a:p>
            <a:r>
              <a:rPr lang="en-US" dirty="0" smtClean="0"/>
              <a:t>And working together we have achieved that with state software....</a:t>
            </a:r>
            <a:endParaRPr lang="en-US" dirty="0"/>
          </a:p>
        </p:txBody>
      </p:sp>
      <p:sp>
        <p:nvSpPr>
          <p:cNvPr id="4" name="Slide Number Placeholder 3"/>
          <p:cNvSpPr>
            <a:spLocks noGrp="1"/>
          </p:cNvSpPr>
          <p:nvPr>
            <p:ph type="sldNum" sz="quarter" idx="10"/>
          </p:nvPr>
        </p:nvSpPr>
        <p:spPr/>
        <p:txBody>
          <a:bodyPr/>
          <a:lstStyle/>
          <a:p>
            <a:fld id="{DB55FA65-40AF-374A-B144-7FDBD013E07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79438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the age of the current system and many uncertainties around its future, migration to a new finance and accounting platform is inevitable.</a:t>
            </a:r>
          </a:p>
          <a:p>
            <a:endParaRPr lang="en-US" dirty="0"/>
          </a:p>
          <a:p>
            <a:r>
              <a:rPr lang="en-US" dirty="0" smtClean="0"/>
              <a:t>And, with our state’s tremendous success in use of the current state software platform, the re-write of state software is an option to maintain the legacy of low total cost of ownership and the best value for some of Ohio’s schools.</a:t>
            </a:r>
          </a:p>
          <a:p>
            <a:endParaRPr lang="en-US" dirty="0"/>
          </a:p>
          <a:p>
            <a:r>
              <a:rPr lang="en-US" dirty="0" smtClean="0"/>
              <a:t>As successful as state software has been, and despite the </a:t>
            </a:r>
            <a:r>
              <a:rPr lang="en-US" b="1" dirty="0" smtClean="0"/>
              <a:t>STRONG DESIRE </a:t>
            </a:r>
            <a:r>
              <a:rPr lang="en-US" dirty="0" smtClean="0"/>
              <a:t>by ITCs and schools to stay committed to state software, it seems clear that for many the state is at an important reflection point.</a:t>
            </a:r>
          </a:p>
          <a:p>
            <a:endParaRPr lang="en-US" b="1" dirty="0"/>
          </a:p>
          <a:p>
            <a:r>
              <a:rPr lang="en-US" dirty="0" smtClean="0"/>
              <a:t>To address the risks of the current platform - ITCs and schools must have adequate time to plan and manage the migration. They need clarity around what they can do to be prepared, and they need confidence that the state software alternative will be in production soon.  And for others who want more or expanded functionality, those schools may explore other options.</a:t>
            </a:r>
          </a:p>
          <a:p>
            <a:endParaRPr lang="en-US" dirty="0" smtClean="0"/>
          </a:p>
          <a:p>
            <a:r>
              <a:rPr lang="en-US" dirty="0" smtClean="0"/>
              <a:t>______________________</a:t>
            </a:r>
          </a:p>
          <a:p>
            <a:endParaRPr lang="en-US" dirty="0" smtClean="0"/>
          </a:p>
          <a:p>
            <a:r>
              <a:rPr lang="en-US" dirty="0" smtClean="0"/>
              <a:t>Other</a:t>
            </a:r>
            <a:r>
              <a:rPr lang="en-US" baseline="0" dirty="0" smtClean="0"/>
              <a:t> Notes For this slide</a:t>
            </a:r>
            <a:endParaRPr lang="en-US" dirty="0" smtClean="0"/>
          </a:p>
          <a:p>
            <a:endParaRPr lang="en-US" dirty="0" smtClean="0"/>
          </a:p>
          <a:p>
            <a:r>
              <a:rPr lang="en-US" dirty="0" smtClean="0"/>
              <a:t>One question we all must face is whether the current state software system remain sustainable moving forward?</a:t>
            </a:r>
          </a:p>
          <a:p>
            <a:endParaRPr lang="en-US" dirty="0" smtClean="0"/>
          </a:p>
          <a:p>
            <a:r>
              <a:rPr lang="en-US" dirty="0" smtClean="0"/>
              <a:t>The underpinnings of the current environment - technically sound and well designed for their time - are showing their age.</a:t>
            </a:r>
          </a:p>
          <a:p>
            <a:endParaRPr lang="en-US" dirty="0" smtClean="0"/>
          </a:p>
          <a:p>
            <a:r>
              <a:rPr lang="en-US" dirty="0" smtClean="0"/>
              <a:t>Retaining staff (or training new staff) with COBOL programming expertise is an on-going and expensive challenge.</a:t>
            </a:r>
          </a:p>
          <a:p>
            <a:endParaRPr lang="en-US" dirty="0" smtClean="0"/>
          </a:p>
          <a:p>
            <a:r>
              <a:rPr lang="en-US" dirty="0" smtClean="0"/>
              <a:t>Recent decisions by HP to sell OpenVMS to industry start-up VMS, and decisions to end product support for the alpha and Integrity platforms have implications on long-term sustainability.</a:t>
            </a:r>
          </a:p>
          <a:p>
            <a:endParaRPr lang="en-US" dirty="0" smtClean="0"/>
          </a:p>
          <a:p>
            <a:r>
              <a:rPr lang="en-US" dirty="0" smtClean="0"/>
              <a:t>Without successfully porting OpenVMS to the x86 platform, will OpenVMS survive?  Will the porting occur in time for ITCs to migrate off of their current environments successfully?  What happens if the current environment fails? </a:t>
            </a:r>
          </a:p>
          <a:p>
            <a:endParaRPr lang="en-US" dirty="0" smtClean="0"/>
          </a:p>
          <a:p>
            <a:endParaRPr lang="en-US" dirty="0" smtClean="0"/>
          </a:p>
          <a:p>
            <a:endParaRPr lang="en-US" dirty="0" smtClean="0"/>
          </a:p>
          <a:p>
            <a:r>
              <a:rPr lang="en-US" dirty="0" smtClean="0"/>
              <a:t>Beyond sustainability issues, we also have to consider that beyond the need for core functionality in state software, than all ITCs have invested in external software that expands the functionality of state software.</a:t>
            </a:r>
          </a:p>
          <a:p>
            <a:endParaRPr lang="en-US" dirty="0" smtClean="0"/>
          </a:p>
          <a:p>
            <a:r>
              <a:rPr lang="en-US" dirty="0" smtClean="0"/>
              <a:t>While state software is “free” these additional investments require on-going investment and support by school districts in areas that are vital to their business operations.</a:t>
            </a:r>
          </a:p>
          <a:p>
            <a:endParaRPr lang="en-US" dirty="0" smtClean="0"/>
          </a:p>
          <a:p>
            <a:r>
              <a:rPr lang="en-US" dirty="0" smtClean="0"/>
              <a:t>When considering the sustainability issues for state software, we have to include sustainability of the larger state software ecosystem into the equation.</a:t>
            </a:r>
          </a:p>
          <a:p>
            <a:endParaRPr lang="en-US" dirty="0" smtClean="0"/>
          </a:p>
          <a:p>
            <a:r>
              <a:rPr lang="en-US" dirty="0" smtClean="0"/>
              <a:t>And that means considering how external applications will migrate into the new state software system.</a:t>
            </a:r>
          </a:p>
          <a:p>
            <a:endParaRPr lang="en-US" dirty="0" smtClean="0"/>
          </a:p>
          <a:p>
            <a:r>
              <a:rPr lang="en-US" dirty="0" smtClean="0"/>
              <a:t>============================================</a:t>
            </a:r>
          </a:p>
          <a:p>
            <a:r>
              <a:rPr lang="en-US" dirty="0" smtClean="0"/>
              <a:t>Speaker’s additional notes only:</a:t>
            </a:r>
          </a:p>
          <a:p>
            <a:endParaRPr lang="en-US" dirty="0" smtClean="0"/>
          </a:p>
          <a:p>
            <a:pPr>
              <a:spcBef>
                <a:spcPts val="0"/>
              </a:spcBef>
            </a:pPr>
            <a:r>
              <a:rPr lang="en-US" sz="1200" dirty="0" smtClean="0"/>
              <a:t>Cobol</a:t>
            </a:r>
          </a:p>
          <a:p>
            <a:pPr>
              <a:spcBef>
                <a:spcPts val="0"/>
              </a:spcBef>
            </a:pPr>
            <a:r>
              <a:rPr lang="en-US" sz="1200" dirty="0" smtClean="0"/>
              <a:t>Designed in 1959</a:t>
            </a:r>
          </a:p>
          <a:p>
            <a:pPr>
              <a:spcBef>
                <a:spcPts val="0"/>
              </a:spcBef>
            </a:pPr>
            <a:r>
              <a:rPr lang="en-US" sz="1200" dirty="0" smtClean="0"/>
              <a:t>Compiled language first written for mainframe and midrange environment</a:t>
            </a:r>
          </a:p>
          <a:p>
            <a:pPr>
              <a:spcBef>
                <a:spcPts val="0"/>
              </a:spcBef>
            </a:pPr>
            <a:r>
              <a:rPr lang="en-US" sz="1200" dirty="0" smtClean="0"/>
              <a:t>Declining use in distributed computing</a:t>
            </a:r>
          </a:p>
          <a:p>
            <a:pPr>
              <a:spcBef>
                <a:spcPts val="0"/>
              </a:spcBef>
            </a:pPr>
            <a:r>
              <a:rPr lang="en-US" sz="1200" dirty="0" smtClean="0"/>
              <a:t>Retirements leading to loss of talent pool</a:t>
            </a:r>
          </a:p>
          <a:p>
            <a:pPr>
              <a:spcBef>
                <a:spcPts val="0"/>
              </a:spcBef>
            </a:pPr>
            <a:r>
              <a:rPr lang="en-US" sz="1200" dirty="0" smtClean="0"/>
              <a:t>Challenges adding functionality</a:t>
            </a:r>
          </a:p>
          <a:p>
            <a:pPr marL="0" indent="0">
              <a:spcBef>
                <a:spcPts val="0"/>
              </a:spcBef>
              <a:buNone/>
            </a:pPr>
            <a:endParaRPr lang="en-US" sz="1200" dirty="0" smtClean="0"/>
          </a:p>
          <a:p>
            <a:pPr>
              <a:spcBef>
                <a:spcPts val="0"/>
              </a:spcBef>
            </a:pPr>
            <a:r>
              <a:rPr lang="en-US" sz="1200" dirty="0" smtClean="0"/>
              <a:t>OpenVMS</a:t>
            </a:r>
          </a:p>
          <a:p>
            <a:pPr>
              <a:spcBef>
                <a:spcPts val="0"/>
              </a:spcBef>
            </a:pPr>
            <a:r>
              <a:rPr lang="en-US" sz="1200" dirty="0" smtClean="0"/>
              <a:t>First introduced in 1977 by DEC</a:t>
            </a:r>
          </a:p>
          <a:p>
            <a:pPr>
              <a:spcBef>
                <a:spcPts val="0"/>
              </a:spcBef>
            </a:pPr>
            <a:r>
              <a:rPr lang="en-US" sz="1200" dirty="0" smtClean="0"/>
              <a:t>Sold by HP to start-up VMS Software in 2014</a:t>
            </a:r>
          </a:p>
          <a:p>
            <a:pPr>
              <a:spcBef>
                <a:spcPts val="0"/>
              </a:spcBef>
            </a:pPr>
            <a:endParaRPr lang="en-US" sz="1200" dirty="0" smtClean="0"/>
          </a:p>
          <a:p>
            <a:pPr>
              <a:spcBef>
                <a:spcPts val="0"/>
              </a:spcBef>
            </a:pPr>
            <a:r>
              <a:rPr lang="en-US" sz="1200" dirty="0" smtClean="0"/>
              <a:t>VMS Hardware</a:t>
            </a:r>
          </a:p>
          <a:p>
            <a:pPr>
              <a:spcBef>
                <a:spcPts val="0"/>
              </a:spcBef>
            </a:pPr>
            <a:r>
              <a:rPr lang="en-US" sz="1200" dirty="0" smtClean="0"/>
              <a:t>DEC Alpha - introduced 1992, sales discontinued by HP April 2007</a:t>
            </a:r>
          </a:p>
          <a:p>
            <a:pPr>
              <a:spcBef>
                <a:spcPts val="0"/>
              </a:spcBef>
            </a:pPr>
            <a:r>
              <a:rPr lang="en-US" sz="1200" dirty="0" smtClean="0"/>
              <a:t>HP Alpha OpenVMS support ending June 2016</a:t>
            </a:r>
          </a:p>
          <a:p>
            <a:pPr>
              <a:spcBef>
                <a:spcPts val="0"/>
              </a:spcBef>
            </a:pPr>
            <a:r>
              <a:rPr lang="en-US" sz="1200" dirty="0" smtClean="0"/>
              <a:t>HP/Intel introduces Itanium 2001</a:t>
            </a:r>
          </a:p>
          <a:p>
            <a:pPr>
              <a:spcBef>
                <a:spcPts val="0"/>
              </a:spcBef>
            </a:pPr>
            <a:r>
              <a:rPr lang="en-US" sz="1200" dirty="0" smtClean="0"/>
              <a:t>Lackluster sales for Itanium = market death 2011/13</a:t>
            </a:r>
          </a:p>
          <a:p>
            <a:pPr>
              <a:spcBef>
                <a:spcPts val="0"/>
              </a:spcBef>
            </a:pPr>
            <a:r>
              <a:rPr lang="en-US" sz="1200" dirty="0" smtClean="0"/>
              <a:t>Itanium (Integrity) support for version 8.3 ending 2018 (suggests HP is dropping support)</a:t>
            </a:r>
          </a:p>
          <a:p>
            <a:pPr>
              <a:spcBef>
                <a:spcPts val="0"/>
              </a:spcBef>
            </a:pPr>
            <a:r>
              <a:rPr lang="en-US" sz="1200" dirty="0" smtClean="0"/>
              <a:t>Integrity support for version 8.4 through December 2020</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55FA65-40AF-374A-B144-7FDBD013E07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92460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This idea derived from</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the simple notion that</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instead of having multiple</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disconnected systems, it</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would be more effective</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and efficient to have one</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integrated system to track</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and manage on-going</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Business operations</a:t>
            </a:r>
            <a:endParaRPr lang="en-US" dirty="0"/>
          </a:p>
        </p:txBody>
      </p:sp>
      <p:sp>
        <p:nvSpPr>
          <p:cNvPr id="4" name="Slide Number Placeholder 3"/>
          <p:cNvSpPr>
            <a:spLocks noGrp="1"/>
          </p:cNvSpPr>
          <p:nvPr>
            <p:ph type="sldNum" sz="quarter" idx="10"/>
          </p:nvPr>
        </p:nvSpPr>
        <p:spPr/>
        <p:txBody>
          <a:bodyPr/>
          <a:lstStyle/>
          <a:p>
            <a:fld id="{DB55FA65-40AF-374A-B144-7FDBD013E07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62888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Large</a:t>
            </a:r>
            <a:r>
              <a:rPr lang="en-US" baseline="0" dirty="0" smtClean="0"/>
              <a:t> group of ITCs interested in possible options for schools to consider in the accounting and human resources space.</a:t>
            </a:r>
          </a:p>
          <a:p>
            <a:pPr marL="171450" indent="-171450">
              <a:buFont typeface="Arial"/>
              <a:buChar char="•"/>
            </a:pPr>
            <a:r>
              <a:rPr lang="en-US" baseline="0" dirty="0" smtClean="0"/>
              <a:t>Membership recommended that interested ITCs work together with the MCOECN to competitively seek a commercial off the shelf alternative</a:t>
            </a:r>
          </a:p>
          <a:p>
            <a:pPr marL="171450" indent="-171450">
              <a:buFont typeface="Arial"/>
              <a:buChar char="•"/>
            </a:pPr>
            <a:r>
              <a:rPr lang="en-US" baseline="0" dirty="0" smtClean="0"/>
              <a:t>BOT in March agreed that the work needed to continue and tasked MCOECN staff with facilitating the process</a:t>
            </a:r>
          </a:p>
          <a:p>
            <a:pPr marL="171450" indent="-171450">
              <a:buFont typeface="Arial"/>
              <a:buChar char="•"/>
            </a:pPr>
            <a:r>
              <a:rPr lang="en-US" baseline="0" dirty="0" smtClean="0"/>
              <a:t>Thirteen ITCs are currently participating.</a:t>
            </a:r>
          </a:p>
          <a:p>
            <a:pPr marL="171450" indent="-171450">
              <a:buFont typeface="Arial"/>
              <a:buChar char="•"/>
            </a:pPr>
            <a:r>
              <a:rPr lang="en-US" baseline="0" dirty="0" smtClean="0"/>
              <a:t>Components of the Request for Partnership - Invitation to Quality include:</a:t>
            </a:r>
          </a:p>
          <a:p>
            <a:pPr marL="628650" lvl="1" indent="-171450">
              <a:buFont typeface="Arial"/>
              <a:buChar char="•"/>
            </a:pPr>
            <a:r>
              <a:rPr lang="en-US" baseline="0" dirty="0" smtClean="0"/>
              <a:t>Vendor Background and References</a:t>
            </a:r>
          </a:p>
          <a:p>
            <a:pPr marL="628650" lvl="1" indent="-171450">
              <a:buFont typeface="Arial"/>
              <a:buChar char="•"/>
            </a:pPr>
            <a:r>
              <a:rPr lang="en-US" baseline="0" dirty="0" smtClean="0"/>
              <a:t>Mandatory Minimum Functional Requirements</a:t>
            </a:r>
          </a:p>
          <a:p>
            <a:pPr marL="628650" lvl="1" indent="-171450">
              <a:buFont typeface="Arial"/>
              <a:buChar char="•"/>
            </a:pPr>
            <a:r>
              <a:rPr lang="en-US" baseline="0" dirty="0" smtClean="0"/>
              <a:t>Partnership Requirements</a:t>
            </a:r>
          </a:p>
          <a:p>
            <a:pPr marL="628650" lvl="1" indent="-171450">
              <a:buFont typeface="Arial"/>
              <a:buChar char="•"/>
            </a:pPr>
            <a:r>
              <a:rPr lang="en-US" baseline="0" dirty="0" smtClean="0"/>
              <a:t>Software Licensing, Installation and Knowledge Transfer costs</a:t>
            </a:r>
          </a:p>
          <a:p>
            <a:pPr marL="171450" lvl="0" indent="-171450">
              <a:buFont typeface="Arial"/>
              <a:buChar char="•"/>
            </a:pPr>
            <a:r>
              <a:rPr lang="en-US" baseline="0" dirty="0" smtClean="0"/>
              <a:t>Emphasis of the committee has been not just on the quality of the software platform as a “solution” but a commitment of the vendor to PARTNER with ITCs in planning and adoption of their solution with participating school districts.</a:t>
            </a:r>
          </a:p>
          <a:p>
            <a:pPr marL="171450" lvl="0" indent="-171450">
              <a:buFont typeface="Arial"/>
              <a:buChar char="•"/>
            </a:pPr>
            <a:r>
              <a:rPr lang="en-US" baseline="0" dirty="0" smtClean="0"/>
              <a:t>The feeling is that it will take both a great product and a strong relationship for the partnership to be successful over what is anticipated to be a 5 to 10 year relationship at the minimum.</a:t>
            </a:r>
          </a:p>
          <a:p>
            <a:pPr marL="171450" lvl="0" indent="-171450">
              <a:buFont typeface="Arial"/>
              <a:buChar char="•"/>
            </a:pPr>
            <a:r>
              <a:rPr lang="en-US" baseline="0" dirty="0" smtClean="0"/>
              <a:t>Six vendor submitted proposals in July</a:t>
            </a:r>
            <a:endParaRPr lang="en-US" dirty="0"/>
          </a:p>
        </p:txBody>
      </p:sp>
      <p:sp>
        <p:nvSpPr>
          <p:cNvPr id="4" name="Slide Number Placeholder 3"/>
          <p:cNvSpPr>
            <a:spLocks noGrp="1"/>
          </p:cNvSpPr>
          <p:nvPr>
            <p:ph type="sldNum" sz="quarter" idx="10"/>
          </p:nvPr>
        </p:nvSpPr>
        <p:spPr/>
        <p:txBody>
          <a:bodyPr/>
          <a:lstStyle/>
          <a:p>
            <a:fld id="{DB55FA65-40AF-374A-B144-7FDBD013E07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109883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overall project timeline fro the project</a:t>
            </a:r>
          </a:p>
          <a:p>
            <a:r>
              <a:rPr lang="en-US" dirty="0" smtClean="0"/>
              <a:t>The RFP-ITQ was issued on 6-9, and Phase I</a:t>
            </a:r>
            <a:r>
              <a:rPr lang="en-US" baseline="0" dirty="0" smtClean="0"/>
              <a:t> of the evaluation was completed on 8-26</a:t>
            </a:r>
          </a:p>
          <a:p>
            <a:endParaRPr lang="en-US" baseline="0" dirty="0" smtClean="0"/>
          </a:p>
          <a:p>
            <a:r>
              <a:rPr lang="en-US" baseline="0" dirty="0" smtClean="0"/>
              <a:t>Phase II - the Proof-of-Concept Demonstrations (more on that later), are being planned for October or November.</a:t>
            </a:r>
          </a:p>
          <a:p>
            <a:endParaRPr lang="en-US" baseline="0" dirty="0" smtClean="0"/>
          </a:p>
          <a:p>
            <a:r>
              <a:rPr lang="en-US" baseline="0" dirty="0" smtClean="0"/>
              <a:t>After Phase II is complete, we will move forward with Customer Solicitation, Final Negotiations and commencement of the first wave of adoption.</a:t>
            </a:r>
            <a:endParaRPr lang="en-US" dirty="0"/>
          </a:p>
        </p:txBody>
      </p:sp>
      <p:sp>
        <p:nvSpPr>
          <p:cNvPr id="4" name="Slide Number Placeholder 3"/>
          <p:cNvSpPr>
            <a:spLocks noGrp="1"/>
          </p:cNvSpPr>
          <p:nvPr>
            <p:ph type="sldNum" sz="quarter" idx="10"/>
          </p:nvPr>
        </p:nvSpPr>
        <p:spPr/>
        <p:txBody>
          <a:bodyPr/>
          <a:lstStyle/>
          <a:p>
            <a:fld id="{DB55FA65-40AF-374A-B144-7FDBD013E07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608384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6DFFC-1995-EB4D-A0BF-6A42D024EFE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850143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2 solutions available</a:t>
            </a:r>
            <a:r>
              <a:rPr lang="en-US" baseline="0" dirty="0" smtClean="0"/>
              <a:t> through this program: Base and Full</a:t>
            </a:r>
          </a:p>
          <a:p>
            <a:r>
              <a:rPr lang="en-US" baseline="0" dirty="0" smtClean="0"/>
              <a:t>The full solution includes all items listed here; the Base version includes all, except for those with the orange box.</a:t>
            </a:r>
          </a:p>
        </p:txBody>
      </p:sp>
      <p:sp>
        <p:nvSpPr>
          <p:cNvPr id="4" name="Slide Number Placeholder 3"/>
          <p:cNvSpPr>
            <a:spLocks noGrp="1"/>
          </p:cNvSpPr>
          <p:nvPr>
            <p:ph type="sldNum" sz="quarter" idx="10"/>
          </p:nvPr>
        </p:nvSpPr>
        <p:spPr/>
        <p:txBody>
          <a:bodyPr/>
          <a:lstStyle/>
          <a:p>
            <a:fld id="{2565BE45-5FCE-418C-8A7C-9AF791EA8C88}" type="slidenum">
              <a:rPr lang="fi-FI" smtClean="0"/>
              <a:pPr/>
              <a:t>25</a:t>
            </a:fld>
            <a:endParaRPr lang="fi-FI"/>
          </a:p>
        </p:txBody>
      </p:sp>
    </p:spTree>
    <p:extLst>
      <p:ext uri="{BB962C8B-B14F-4D97-AF65-F5344CB8AC3E}">
        <p14:creationId xmlns:p14="http://schemas.microsoft.com/office/powerpoint/2010/main" val="4245686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
        <p:nvSpPr>
          <p:cNvPr id="21" name="Tekstin paikkamerkki 6"/>
          <p:cNvSpPr>
            <a:spLocks noGrp="1"/>
          </p:cNvSpPr>
          <p:nvPr>
            <p:ph type="body" sz="quarter" idx="14" hasCustomPrompt="1"/>
          </p:nvPr>
        </p:nvSpPr>
        <p:spPr>
          <a:xfrm>
            <a:off x="381600" y="3653751"/>
            <a:ext cx="2833200" cy="216000"/>
          </a:xfrm>
        </p:spPr>
        <p:txBody>
          <a:bodyPr>
            <a:normAutofit/>
          </a:bodyPr>
          <a:lstStyle>
            <a:lvl1pPr marL="0" indent="0">
              <a:buFontTx/>
              <a:buNone/>
              <a:defRPr sz="1300" b="0">
                <a:solidFill>
                  <a:schemeClr val="bg1"/>
                </a:solidFill>
              </a:defRPr>
            </a:lvl1pPr>
          </a:lstStyle>
          <a:p>
            <a:pPr lvl="0"/>
            <a:r>
              <a:rPr lang="fi-FI" dirty="0" err="1" smtClean="0"/>
              <a:t>Date</a:t>
            </a:r>
            <a:endParaRPr lang="fi-FI" dirty="0"/>
          </a:p>
        </p:txBody>
      </p:sp>
      <p:sp>
        <p:nvSpPr>
          <p:cNvPr id="22" name="Text Placeholder 4"/>
          <p:cNvSpPr>
            <a:spLocks noGrp="1"/>
          </p:cNvSpPr>
          <p:nvPr>
            <p:ph type="body" sz="quarter" idx="15" hasCustomPrompt="1"/>
          </p:nvPr>
        </p:nvSpPr>
        <p:spPr>
          <a:xfrm>
            <a:off x="382588" y="3423709"/>
            <a:ext cx="4320000" cy="216000"/>
          </a:xfrm>
        </p:spPr>
        <p:txBody>
          <a:bodyPr anchor="b" anchorCtr="0">
            <a:noAutofit/>
          </a:bodyPr>
          <a:lstStyle>
            <a:lvl1pPr marL="0" indent="0">
              <a:lnSpc>
                <a:spcPct val="100000"/>
              </a:lnSpc>
              <a:spcBef>
                <a:spcPts val="0"/>
              </a:spcBef>
              <a:buFontTx/>
              <a:buNone/>
              <a:defRPr sz="1300" b="1">
                <a:solidFill>
                  <a:schemeClr val="bg1"/>
                </a:solidFill>
              </a:defRPr>
            </a:lvl1pPr>
          </a:lstStyle>
          <a:p>
            <a:pPr lvl="0"/>
            <a:r>
              <a:rPr lang="en-US" dirty="0" smtClean="0"/>
              <a:t>Speaker name, title</a:t>
            </a:r>
          </a:p>
        </p:txBody>
      </p:sp>
      <p:sp>
        <p:nvSpPr>
          <p:cNvPr id="9" name="Title 10"/>
          <p:cNvSpPr>
            <a:spLocks noGrp="1"/>
          </p:cNvSpPr>
          <p:nvPr>
            <p:ph type="title" hasCustomPrompt="1"/>
          </p:nvPr>
        </p:nvSpPr>
        <p:spPr>
          <a:xfrm>
            <a:off x="382588" y="448409"/>
            <a:ext cx="6012000" cy="1833019"/>
          </a:xfrm>
        </p:spPr>
        <p:txBody>
          <a:bodyPr anchor="b" anchorCtr="0">
            <a:noAutofit/>
          </a:bodyPr>
          <a:lstStyle>
            <a:lvl1pPr>
              <a:defRPr sz="5000" spc="-100" baseline="0">
                <a:solidFill>
                  <a:schemeClr val="bg1"/>
                </a:solidFill>
              </a:defRPr>
            </a:lvl1pPr>
          </a:lstStyle>
          <a:p>
            <a:r>
              <a:rPr lang="fi-FI" dirty="0" smtClean="0"/>
              <a:t>Presentation title</a:t>
            </a:r>
            <a:endParaRPr lang="en-US" dirty="0"/>
          </a:p>
        </p:txBody>
      </p:sp>
      <p:sp>
        <p:nvSpPr>
          <p:cNvPr id="10" name="Text Placeholder 19"/>
          <p:cNvSpPr>
            <a:spLocks noGrp="1"/>
          </p:cNvSpPr>
          <p:nvPr>
            <p:ph type="body" sz="quarter" idx="13" hasCustomPrompt="1"/>
          </p:nvPr>
        </p:nvSpPr>
        <p:spPr>
          <a:xfrm>
            <a:off x="382588" y="2415371"/>
            <a:ext cx="6012000" cy="595284"/>
          </a:xfrm>
        </p:spPr>
        <p:txBody>
          <a:bodyPr>
            <a:normAutofit/>
          </a:bodyPr>
          <a:lstStyle>
            <a:lvl1pPr marL="0" indent="0">
              <a:buFontTx/>
              <a:buNone/>
              <a:defRPr sz="2000" b="0">
                <a:solidFill>
                  <a:schemeClr val="bg1"/>
                </a:solidFill>
              </a:defRPr>
            </a:lvl1pPr>
            <a:lvl2pPr>
              <a:defRPr>
                <a:solidFill>
                  <a:srgbClr val="004F71"/>
                </a:solidFill>
              </a:defRPr>
            </a:lvl2pPr>
            <a:lvl3pPr>
              <a:defRPr>
                <a:solidFill>
                  <a:srgbClr val="004F71"/>
                </a:solidFill>
              </a:defRPr>
            </a:lvl3pPr>
            <a:lvl4pPr>
              <a:defRPr>
                <a:solidFill>
                  <a:srgbClr val="004F71"/>
                </a:solidFill>
              </a:defRPr>
            </a:lvl4pPr>
            <a:lvl5pPr>
              <a:defRPr>
                <a:solidFill>
                  <a:srgbClr val="004F71"/>
                </a:solidFill>
              </a:defRPr>
            </a:lvl5pPr>
          </a:lstStyle>
          <a:p>
            <a:pPr lvl="0"/>
            <a:r>
              <a:rPr lang="fi-FI" dirty="0" smtClean="0"/>
              <a:t>Presentation subtitle</a:t>
            </a:r>
          </a:p>
        </p:txBody>
      </p:sp>
      <p:pic>
        <p:nvPicPr>
          <p:cNvPr id="7" name="Picture 6" descr="MCOECN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5697" y="5427275"/>
            <a:ext cx="1532667" cy="221672"/>
          </a:xfrm>
          <a:prstGeom prst="rect">
            <a:avLst/>
          </a:prstGeom>
        </p:spPr>
      </p:pic>
    </p:spTree>
    <p:extLst>
      <p:ext uri="{BB962C8B-B14F-4D97-AF65-F5344CB8AC3E}">
        <p14:creationId xmlns:p14="http://schemas.microsoft.com/office/powerpoint/2010/main" val="40056449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0C2248-B95D-984B-A0F4-42B9A4652AA7}" type="slidenum">
              <a:rPr lang="en-US" smtClean="0"/>
              <a:pPr/>
              <a:t>‹#›</a:t>
            </a:fld>
            <a:endParaRPr lang="en-US"/>
          </a:p>
        </p:txBody>
      </p:sp>
    </p:spTree>
    <p:extLst>
      <p:ext uri="{BB962C8B-B14F-4D97-AF65-F5344CB8AC3E}">
        <p14:creationId xmlns:p14="http://schemas.microsoft.com/office/powerpoint/2010/main" val="34250964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US 360 Quote">
    <p:spTree>
      <p:nvGrpSpPr>
        <p:cNvPr id="1" name=""/>
        <p:cNvGrpSpPr/>
        <p:nvPr/>
      </p:nvGrpSpPr>
      <p:grpSpPr>
        <a:xfrm>
          <a:off x="0" y="0"/>
          <a:ext cx="0" cy="0"/>
          <a:chOff x="0" y="0"/>
          <a:chExt cx="0" cy="0"/>
        </a:xfrm>
      </p:grpSpPr>
      <p:sp>
        <p:nvSpPr>
          <p:cNvPr id="4" name="Slide Number Placeholder 3"/>
          <p:cNvSpPr>
            <a:spLocks noGrp="1"/>
          </p:cNvSpPr>
          <p:nvPr userDrawn="1">
            <p:ph type="sldNum" sz="quarter" idx="11"/>
          </p:nvPr>
        </p:nvSpPr>
        <p:spPr/>
        <p:txBody>
          <a:bodyPr/>
          <a:lstStyle/>
          <a:p>
            <a:fld id="{C60C2248-B95D-984B-A0F4-42B9A4652AA7}" type="slidenum">
              <a:rPr lang="en-US" smtClean="0"/>
              <a:pPr/>
              <a:t>‹#›</a:t>
            </a:fld>
            <a:endParaRPr lang="en-US"/>
          </a:p>
        </p:txBody>
      </p:sp>
      <p:grpSp>
        <p:nvGrpSpPr>
          <p:cNvPr id="2" name="Group 1"/>
          <p:cNvGrpSpPr/>
          <p:nvPr userDrawn="1"/>
        </p:nvGrpSpPr>
        <p:grpSpPr>
          <a:xfrm>
            <a:off x="714705" y="745234"/>
            <a:ext cx="7573634" cy="4795200"/>
            <a:chOff x="743055" y="1089791"/>
            <a:chExt cx="7573634" cy="4795200"/>
          </a:xfrm>
        </p:grpSpPr>
        <p:grpSp>
          <p:nvGrpSpPr>
            <p:cNvPr id="7" name="Ryhmä 1"/>
            <p:cNvGrpSpPr/>
            <p:nvPr userDrawn="1"/>
          </p:nvGrpSpPr>
          <p:grpSpPr>
            <a:xfrm>
              <a:off x="856145" y="1089791"/>
              <a:ext cx="7460544" cy="4795200"/>
              <a:chOff x="856145" y="813567"/>
              <a:chExt cx="7460544" cy="3595304"/>
            </a:xfrm>
          </p:grpSpPr>
          <p:sp>
            <p:nvSpPr>
              <p:cNvPr id="8" name="Freeform 6"/>
              <p:cNvSpPr>
                <a:spLocks/>
              </p:cNvSpPr>
              <p:nvPr/>
            </p:nvSpPr>
            <p:spPr bwMode="auto">
              <a:xfrm>
                <a:off x="856145" y="813567"/>
                <a:ext cx="7460544" cy="3526379"/>
              </a:xfrm>
              <a:custGeom>
                <a:avLst/>
                <a:gdLst>
                  <a:gd name="T0" fmla="*/ 16977 w 20595"/>
                  <a:gd name="T1" fmla="*/ 8588 h 9733"/>
                  <a:gd name="T2" fmla="*/ 20195 w 20595"/>
                  <a:gd name="T3" fmla="*/ 8588 h 9733"/>
                  <a:gd name="T4" fmla="*/ 20595 w 20595"/>
                  <a:gd name="T5" fmla="*/ 8180 h 9733"/>
                  <a:gd name="T6" fmla="*/ 20595 w 20595"/>
                  <a:gd name="T7" fmla="*/ 408 h 9733"/>
                  <a:gd name="T8" fmla="*/ 20195 w 20595"/>
                  <a:gd name="T9" fmla="*/ 0 h 9733"/>
                  <a:gd name="T10" fmla="*/ 401 w 20595"/>
                  <a:gd name="T11" fmla="*/ 0 h 9733"/>
                  <a:gd name="T12" fmla="*/ 0 w 20595"/>
                  <a:gd name="T13" fmla="*/ 408 h 9733"/>
                  <a:gd name="T14" fmla="*/ 0 w 20595"/>
                  <a:gd name="T15" fmla="*/ 8180 h 9733"/>
                  <a:gd name="T16" fmla="*/ 401 w 20595"/>
                  <a:gd name="T17" fmla="*/ 8588 h 9733"/>
                  <a:gd name="T18" fmla="*/ 14425 w 20595"/>
                  <a:gd name="T19" fmla="*/ 8588 h 9733"/>
                  <a:gd name="T20" fmla="*/ 15538 w 20595"/>
                  <a:gd name="T21" fmla="*/ 9733 h 9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95" h="9733">
                    <a:moveTo>
                      <a:pt x="16977" y="8588"/>
                    </a:moveTo>
                    <a:lnTo>
                      <a:pt x="20195" y="8588"/>
                    </a:lnTo>
                    <a:cubicBezTo>
                      <a:pt x="20195" y="8588"/>
                      <a:pt x="20595" y="8588"/>
                      <a:pt x="20595" y="8180"/>
                    </a:cubicBezTo>
                    <a:lnTo>
                      <a:pt x="20595" y="408"/>
                    </a:lnTo>
                    <a:cubicBezTo>
                      <a:pt x="20595" y="408"/>
                      <a:pt x="20595" y="0"/>
                      <a:pt x="20195" y="0"/>
                    </a:cubicBezTo>
                    <a:lnTo>
                      <a:pt x="401" y="0"/>
                    </a:lnTo>
                    <a:cubicBezTo>
                      <a:pt x="401" y="0"/>
                      <a:pt x="0" y="0"/>
                      <a:pt x="0" y="408"/>
                    </a:cubicBezTo>
                    <a:lnTo>
                      <a:pt x="0" y="8180"/>
                    </a:lnTo>
                    <a:cubicBezTo>
                      <a:pt x="0" y="8180"/>
                      <a:pt x="0" y="8588"/>
                      <a:pt x="401" y="8588"/>
                    </a:cubicBezTo>
                    <a:lnTo>
                      <a:pt x="14425" y="8588"/>
                    </a:lnTo>
                    <a:lnTo>
                      <a:pt x="15538" y="9733"/>
                    </a:lnTo>
                  </a:path>
                </a:pathLst>
              </a:custGeom>
              <a:noFill/>
              <a:ln w="187325" cap="rnd">
                <a:solidFill>
                  <a:srgbClr val="098D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 name="Oval 7"/>
              <p:cNvSpPr>
                <a:spLocks noChangeArrowheads="1"/>
              </p:cNvSpPr>
              <p:nvPr/>
            </p:nvSpPr>
            <p:spPr bwMode="auto">
              <a:xfrm>
                <a:off x="6391864" y="4268419"/>
                <a:ext cx="185933" cy="140452"/>
              </a:xfrm>
              <a:prstGeom prst="ellipse">
                <a:avLst/>
              </a:prstGeom>
              <a:solidFill>
                <a:srgbClr val="098DCC"/>
              </a:solidFill>
              <a:ln w="9525">
                <a:solidFill>
                  <a:srgbClr val="098DCC"/>
                </a:solidFill>
                <a:round/>
                <a:headEnd/>
                <a:tailEnd/>
              </a:ln>
              <a:extLst/>
            </p:spPr>
            <p:txBody>
              <a:bodyPr vert="horz" wrap="square" lIns="91440" tIns="45720" rIns="91440" bIns="45720" numCol="1" anchor="t" anchorCtr="0" compatLnSpc="1">
                <a:prstTxWarp prst="textNoShape">
                  <a:avLst/>
                </a:prstTxWarp>
              </a:bodyPr>
              <a:lstStyle/>
              <a:p>
                <a:endParaRPr lang="fi-FI"/>
              </a:p>
            </p:txBody>
          </p:sp>
        </p:grpSp>
        <p:sp>
          <p:nvSpPr>
            <p:cNvPr id="5" name="TextBox 4"/>
            <p:cNvSpPr txBox="1"/>
            <p:nvPr userDrawn="1"/>
          </p:nvSpPr>
          <p:spPr>
            <a:xfrm>
              <a:off x="743055" y="1528434"/>
              <a:ext cx="7442484" cy="3181246"/>
            </a:xfrm>
            <a:prstGeom prst="rect">
              <a:avLst/>
            </a:prstGeom>
            <a:noFill/>
            <a:ln>
              <a:noFill/>
            </a:ln>
          </p:spPr>
          <p:txBody>
            <a:bodyPr wrap="square" lIns="36000" tIns="36000" rIns="36000" bIns="36000" rtlCol="0">
              <a:spAutoFit/>
            </a:bodyPr>
            <a:lstStyle/>
            <a:p>
              <a:pPr lvl="2"/>
              <a:r>
                <a:rPr lang="en-US" sz="3200" i="0" dirty="0" smtClean="0">
                  <a:solidFill>
                    <a:schemeClr val="accent1"/>
                  </a:solidFill>
                </a:rPr>
                <a:t>In long-term partnership with the   K-12 education community, we improve student achievement by providing solutions that make education more effective.</a:t>
              </a:r>
            </a:p>
            <a:p>
              <a:pPr lvl="0" algn="l"/>
              <a:endParaRPr lang="fi-FI" sz="1800" b="1" kern="1200" baseline="0" dirty="0" smtClean="0">
                <a:solidFill>
                  <a:srgbClr val="098DCC"/>
                </a:solidFill>
                <a:latin typeface="+mn-lt"/>
                <a:ea typeface="+mn-ea"/>
                <a:cs typeface="+mn-cs"/>
              </a:endParaRPr>
            </a:p>
            <a:p>
              <a:pPr lvl="0" algn="ctr"/>
              <a:r>
                <a:rPr lang="fi-FI" sz="2400" b="1" kern="1200" baseline="0" dirty="0" smtClean="0">
                  <a:solidFill>
                    <a:schemeClr val="bg2"/>
                  </a:solidFill>
                  <a:latin typeface="+mn-lt"/>
                  <a:ea typeface="+mn-ea"/>
                  <a:cs typeface="+mn-cs"/>
                </a:rPr>
                <a:t>SunGard K-12 Mission</a:t>
              </a:r>
            </a:p>
          </p:txBody>
        </p:sp>
      </p:grpSp>
    </p:spTree>
    <p:extLst>
      <p:ext uri="{BB962C8B-B14F-4D97-AF65-F5344CB8AC3E}">
        <p14:creationId xmlns:p14="http://schemas.microsoft.com/office/powerpoint/2010/main" val="19660446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SchoolPLUS Quote 1 - Users">
    <p:spTree>
      <p:nvGrpSpPr>
        <p:cNvPr id="1" name=""/>
        <p:cNvGrpSpPr/>
        <p:nvPr/>
      </p:nvGrpSpPr>
      <p:grpSpPr>
        <a:xfrm>
          <a:off x="0" y="0"/>
          <a:ext cx="0" cy="0"/>
          <a:chOff x="0" y="0"/>
          <a:chExt cx="0" cy="0"/>
        </a:xfrm>
      </p:grpSpPr>
      <p:grpSp>
        <p:nvGrpSpPr>
          <p:cNvPr id="2" name="Ryhmä 1"/>
          <p:cNvGrpSpPr/>
          <p:nvPr userDrawn="1"/>
        </p:nvGrpSpPr>
        <p:grpSpPr>
          <a:xfrm>
            <a:off x="827795" y="745234"/>
            <a:ext cx="7460544" cy="4793660"/>
            <a:chOff x="856145" y="813567"/>
            <a:chExt cx="7460544" cy="3595246"/>
          </a:xfrm>
        </p:grpSpPr>
        <p:sp>
          <p:nvSpPr>
            <p:cNvPr id="12" name="Freeform 6"/>
            <p:cNvSpPr>
              <a:spLocks/>
            </p:cNvSpPr>
            <p:nvPr/>
          </p:nvSpPr>
          <p:spPr bwMode="auto">
            <a:xfrm>
              <a:off x="856145" y="813567"/>
              <a:ext cx="7460544" cy="3526379"/>
            </a:xfrm>
            <a:custGeom>
              <a:avLst/>
              <a:gdLst>
                <a:gd name="T0" fmla="*/ 16977 w 20595"/>
                <a:gd name="T1" fmla="*/ 8588 h 9733"/>
                <a:gd name="T2" fmla="*/ 20195 w 20595"/>
                <a:gd name="T3" fmla="*/ 8588 h 9733"/>
                <a:gd name="T4" fmla="*/ 20595 w 20595"/>
                <a:gd name="T5" fmla="*/ 8180 h 9733"/>
                <a:gd name="T6" fmla="*/ 20595 w 20595"/>
                <a:gd name="T7" fmla="*/ 408 h 9733"/>
                <a:gd name="T8" fmla="*/ 20195 w 20595"/>
                <a:gd name="T9" fmla="*/ 0 h 9733"/>
                <a:gd name="T10" fmla="*/ 401 w 20595"/>
                <a:gd name="T11" fmla="*/ 0 h 9733"/>
                <a:gd name="T12" fmla="*/ 0 w 20595"/>
                <a:gd name="T13" fmla="*/ 408 h 9733"/>
                <a:gd name="T14" fmla="*/ 0 w 20595"/>
                <a:gd name="T15" fmla="*/ 8180 h 9733"/>
                <a:gd name="T16" fmla="*/ 401 w 20595"/>
                <a:gd name="T17" fmla="*/ 8588 h 9733"/>
                <a:gd name="T18" fmla="*/ 14425 w 20595"/>
                <a:gd name="T19" fmla="*/ 8588 h 9733"/>
                <a:gd name="T20" fmla="*/ 15538 w 20595"/>
                <a:gd name="T21" fmla="*/ 9733 h 9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95" h="9733">
                  <a:moveTo>
                    <a:pt x="16977" y="8588"/>
                  </a:moveTo>
                  <a:lnTo>
                    <a:pt x="20195" y="8588"/>
                  </a:lnTo>
                  <a:cubicBezTo>
                    <a:pt x="20195" y="8588"/>
                    <a:pt x="20595" y="8588"/>
                    <a:pt x="20595" y="8180"/>
                  </a:cubicBezTo>
                  <a:lnTo>
                    <a:pt x="20595" y="408"/>
                  </a:lnTo>
                  <a:cubicBezTo>
                    <a:pt x="20595" y="408"/>
                    <a:pt x="20595" y="0"/>
                    <a:pt x="20195" y="0"/>
                  </a:cubicBezTo>
                  <a:lnTo>
                    <a:pt x="401" y="0"/>
                  </a:lnTo>
                  <a:cubicBezTo>
                    <a:pt x="401" y="0"/>
                    <a:pt x="0" y="0"/>
                    <a:pt x="0" y="408"/>
                  </a:cubicBezTo>
                  <a:lnTo>
                    <a:pt x="0" y="8180"/>
                  </a:lnTo>
                  <a:cubicBezTo>
                    <a:pt x="0" y="8180"/>
                    <a:pt x="0" y="8588"/>
                    <a:pt x="401" y="8588"/>
                  </a:cubicBezTo>
                  <a:lnTo>
                    <a:pt x="14425" y="8588"/>
                  </a:lnTo>
                  <a:lnTo>
                    <a:pt x="15538" y="9733"/>
                  </a:lnTo>
                </a:path>
              </a:pathLst>
            </a:custGeom>
            <a:noFill/>
            <a:ln w="187325" cap="rnd">
              <a:solidFill>
                <a:srgbClr val="098D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solidFill>
                  <a:srgbClr val="098DCC"/>
                </a:solidFill>
              </a:endParaRPr>
            </a:p>
          </p:txBody>
        </p:sp>
        <p:sp>
          <p:nvSpPr>
            <p:cNvPr id="13" name="Oval 7"/>
            <p:cNvSpPr>
              <a:spLocks noChangeArrowheads="1"/>
            </p:cNvSpPr>
            <p:nvPr/>
          </p:nvSpPr>
          <p:spPr bwMode="auto">
            <a:xfrm>
              <a:off x="6391864" y="4268413"/>
              <a:ext cx="185933" cy="140400"/>
            </a:xfrm>
            <a:prstGeom prst="ellipse">
              <a:avLst/>
            </a:prstGeom>
            <a:solidFill>
              <a:srgbClr val="098DCC"/>
            </a:solidFill>
            <a:ln w="9525">
              <a:solidFill>
                <a:srgbClr val="098DCC"/>
              </a:solidFill>
              <a:round/>
              <a:headEnd/>
              <a:tailEnd/>
            </a:ln>
          </p:spPr>
          <p:txBody>
            <a:bodyPr vert="horz" wrap="square" lIns="91440" tIns="45720" rIns="91440" bIns="45720" numCol="1" anchor="t" anchorCtr="0" compatLnSpc="1">
              <a:prstTxWarp prst="textNoShape">
                <a:avLst/>
              </a:prstTxWarp>
            </a:bodyPr>
            <a:lstStyle/>
            <a:p>
              <a:endParaRPr lang="fi-FI">
                <a:solidFill>
                  <a:srgbClr val="098DCC"/>
                </a:solidFill>
              </a:endParaRPr>
            </a:p>
          </p:txBody>
        </p:sp>
      </p:grpSp>
      <p:sp>
        <p:nvSpPr>
          <p:cNvPr id="4" name="Slide Number Placeholder 3"/>
          <p:cNvSpPr>
            <a:spLocks noGrp="1"/>
          </p:cNvSpPr>
          <p:nvPr userDrawn="1">
            <p:ph type="sldNum" sz="quarter" idx="11"/>
          </p:nvPr>
        </p:nvSpPr>
        <p:spPr/>
        <p:txBody>
          <a:bodyPr/>
          <a:lstStyle/>
          <a:p>
            <a:fld id="{C60C2248-B95D-984B-A0F4-42B9A4652AA7}" type="slidenum">
              <a:rPr lang="en-US" smtClean="0"/>
              <a:pPr/>
              <a:t>‹#›</a:t>
            </a:fld>
            <a:endParaRPr lang="en-US"/>
          </a:p>
        </p:txBody>
      </p:sp>
      <p:sp>
        <p:nvSpPr>
          <p:cNvPr id="7" name="TextBox 6"/>
          <p:cNvSpPr txBox="1"/>
          <p:nvPr userDrawn="1"/>
        </p:nvSpPr>
        <p:spPr>
          <a:xfrm>
            <a:off x="954804" y="1123235"/>
            <a:ext cx="7206525" cy="3304357"/>
          </a:xfrm>
          <a:prstGeom prst="rect">
            <a:avLst/>
          </a:prstGeom>
          <a:noFill/>
        </p:spPr>
        <p:txBody>
          <a:bodyPr wrap="square" lIns="36000" tIns="36000" rIns="36000" bIns="36000" rtlCol="0">
            <a:spAutoFit/>
          </a:bodyPr>
          <a:lstStyle/>
          <a:p>
            <a:pPr lvl="0" algn="ctr"/>
            <a:r>
              <a:rPr lang="fi-FI" sz="2200" b="1" kern="1200" baseline="0" dirty="0" smtClean="0">
                <a:solidFill>
                  <a:srgbClr val="098DCC"/>
                </a:solidFill>
                <a:latin typeface="+mn-lt"/>
                <a:ea typeface="+mn-ea"/>
                <a:cs typeface="+mn-cs"/>
              </a:rPr>
              <a:t>“</a:t>
            </a:r>
            <a:r>
              <a:rPr lang="fi-FI" sz="2200" b="1" kern="1200" baseline="0" dirty="0" err="1" smtClean="0">
                <a:solidFill>
                  <a:srgbClr val="098DCC"/>
                </a:solidFill>
                <a:latin typeface="+mn-lt"/>
                <a:ea typeface="+mn-ea"/>
                <a:cs typeface="+mn-cs"/>
              </a:rPr>
              <a:t>All</a:t>
            </a:r>
            <a:r>
              <a:rPr lang="fi-FI" sz="2200" b="1" kern="1200" baseline="0" dirty="0" smtClean="0">
                <a:solidFill>
                  <a:srgbClr val="098DCC"/>
                </a:solidFill>
                <a:latin typeface="+mn-lt"/>
                <a:ea typeface="+mn-ea"/>
                <a:cs typeface="+mn-cs"/>
              </a:rPr>
              <a:t> of </a:t>
            </a:r>
            <a:r>
              <a:rPr lang="fi-FI" sz="2200" b="1" kern="1200" baseline="0" dirty="0" err="1" smtClean="0">
                <a:solidFill>
                  <a:srgbClr val="098DCC"/>
                </a:solidFill>
                <a:latin typeface="+mn-lt"/>
                <a:ea typeface="+mn-ea"/>
                <a:cs typeface="+mn-cs"/>
              </a:rPr>
              <a:t>our</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users</a:t>
            </a:r>
            <a:r>
              <a:rPr lang="fi-FI" sz="2200" b="1" kern="1200" baseline="0" dirty="0" smtClean="0">
                <a:solidFill>
                  <a:srgbClr val="098DCC"/>
                </a:solidFill>
                <a:latin typeface="+mn-lt"/>
                <a:ea typeface="+mn-ea"/>
                <a:cs typeface="+mn-cs"/>
              </a:rPr>
              <a:t>—</a:t>
            </a:r>
            <a:r>
              <a:rPr lang="fi-FI" sz="2200" b="1" kern="1200" baseline="0" dirty="0" err="1" smtClean="0">
                <a:solidFill>
                  <a:srgbClr val="098DCC"/>
                </a:solidFill>
                <a:latin typeface="+mn-lt"/>
                <a:ea typeface="+mn-ea"/>
                <a:cs typeface="+mn-cs"/>
              </a:rPr>
              <a:t>the</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superintendent</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principals</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building</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secretaries</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teachers</a:t>
            </a:r>
            <a:r>
              <a:rPr lang="fi-FI" sz="2200" b="1" kern="1200" baseline="0" dirty="0" smtClean="0">
                <a:solidFill>
                  <a:srgbClr val="098DCC"/>
                </a:solidFill>
                <a:latin typeface="+mn-lt"/>
                <a:ea typeface="+mn-ea"/>
                <a:cs typeface="+mn-cs"/>
              </a:rPr>
              <a:t>, and </a:t>
            </a:r>
            <a:r>
              <a:rPr lang="fi-FI" sz="2200" b="1" kern="1200" baseline="0" dirty="0" err="1" smtClean="0">
                <a:solidFill>
                  <a:srgbClr val="098DCC"/>
                </a:solidFill>
                <a:latin typeface="+mn-lt"/>
                <a:ea typeface="+mn-ea"/>
                <a:cs typeface="+mn-cs"/>
              </a:rPr>
              <a:t>parents</a:t>
            </a:r>
            <a:r>
              <a:rPr lang="fi-FI" sz="2200" b="1" kern="1200" baseline="0" dirty="0" smtClean="0">
                <a:solidFill>
                  <a:srgbClr val="098DCC"/>
                </a:solidFill>
                <a:latin typeface="+mn-lt"/>
                <a:ea typeface="+mn-ea"/>
                <a:cs typeface="+mn-cs"/>
              </a:rPr>
              <a:t>—</a:t>
            </a:r>
            <a:r>
              <a:rPr lang="fi-FI" sz="2200" b="1" kern="1200" baseline="0" dirty="0" err="1" smtClean="0">
                <a:solidFill>
                  <a:srgbClr val="098DCC"/>
                </a:solidFill>
                <a:latin typeface="+mn-lt"/>
                <a:ea typeface="+mn-ea"/>
                <a:cs typeface="+mn-cs"/>
              </a:rPr>
              <a:t>can</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access</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the</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key</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information</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they</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need</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We’re</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confident</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knowing</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they</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have</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quick</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fingertip</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access</a:t>
            </a:r>
            <a:r>
              <a:rPr lang="fi-FI" sz="2200" b="1" kern="1200" baseline="0" dirty="0" smtClean="0">
                <a:solidFill>
                  <a:srgbClr val="098DCC"/>
                </a:solidFill>
                <a:latin typeface="+mn-lt"/>
                <a:ea typeface="+mn-ea"/>
                <a:cs typeface="+mn-cs"/>
              </a:rPr>
              <a:t> to </a:t>
            </a:r>
            <a:r>
              <a:rPr lang="fi-FI" sz="2200" b="1" kern="1200" baseline="0" dirty="0" err="1" smtClean="0">
                <a:solidFill>
                  <a:srgbClr val="098DCC"/>
                </a:solidFill>
                <a:latin typeface="+mn-lt"/>
                <a:ea typeface="+mn-ea"/>
                <a:cs typeface="+mn-cs"/>
              </a:rPr>
              <a:t>the</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consistent</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up</a:t>
            </a:r>
            <a:r>
              <a:rPr lang="fi-FI" sz="2200" b="1" kern="1200" baseline="0" dirty="0" smtClean="0">
                <a:solidFill>
                  <a:srgbClr val="098DCC"/>
                </a:solidFill>
                <a:latin typeface="+mn-lt"/>
                <a:ea typeface="+mn-ea"/>
                <a:cs typeface="+mn-cs"/>
              </a:rPr>
              <a:t>-to-</a:t>
            </a:r>
            <a:r>
              <a:rPr lang="fi-FI" sz="2200" b="1" kern="1200" baseline="0" dirty="0" err="1" smtClean="0">
                <a:solidFill>
                  <a:srgbClr val="098DCC"/>
                </a:solidFill>
                <a:latin typeface="+mn-lt"/>
                <a:ea typeface="+mn-ea"/>
                <a:cs typeface="+mn-cs"/>
              </a:rPr>
              <a:t>date</a:t>
            </a:r>
            <a:r>
              <a:rPr lang="fi-FI" sz="2200" b="1" kern="1200" baseline="0" dirty="0" smtClean="0">
                <a:solidFill>
                  <a:srgbClr val="098DCC"/>
                </a:solidFill>
                <a:latin typeface="+mn-lt"/>
                <a:ea typeface="+mn-ea"/>
                <a:cs typeface="+mn-cs"/>
              </a:rPr>
              <a:t> data </a:t>
            </a:r>
            <a:r>
              <a:rPr lang="fi-FI" sz="2200" b="1" kern="1200" baseline="0" dirty="0" err="1" smtClean="0">
                <a:solidFill>
                  <a:srgbClr val="098DCC"/>
                </a:solidFill>
                <a:latin typeface="+mn-lt"/>
                <a:ea typeface="+mn-ea"/>
                <a:cs typeface="+mn-cs"/>
              </a:rPr>
              <a:t>they</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need</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about</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any</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given</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student</a:t>
            </a:r>
            <a:r>
              <a:rPr lang="fi-FI" sz="2200" b="1" kern="1200" baseline="0" dirty="0" smtClean="0">
                <a:solidFill>
                  <a:srgbClr val="098DCC"/>
                </a:solidFill>
                <a:latin typeface="+mn-lt"/>
                <a:ea typeface="+mn-ea"/>
                <a:cs typeface="+mn-cs"/>
              </a:rPr>
              <a:t> at </a:t>
            </a:r>
            <a:r>
              <a:rPr lang="fi-FI" sz="2200" b="1" kern="1200" baseline="0" dirty="0" err="1" smtClean="0">
                <a:solidFill>
                  <a:srgbClr val="098DCC"/>
                </a:solidFill>
                <a:latin typeface="+mn-lt"/>
                <a:ea typeface="+mn-ea"/>
                <a:cs typeface="+mn-cs"/>
              </a:rPr>
              <a:t>any</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given</a:t>
            </a:r>
            <a:r>
              <a:rPr lang="fi-FI" sz="2200" b="1" kern="1200" baseline="0" dirty="0" smtClean="0">
                <a:solidFill>
                  <a:srgbClr val="098DCC"/>
                </a:solidFill>
                <a:latin typeface="+mn-lt"/>
                <a:ea typeface="+mn-ea"/>
                <a:cs typeface="+mn-cs"/>
              </a:rPr>
              <a:t> </a:t>
            </a:r>
            <a:r>
              <a:rPr lang="fi-FI" sz="2200" b="1" kern="1200" baseline="0" dirty="0" err="1" smtClean="0">
                <a:solidFill>
                  <a:srgbClr val="098DCC"/>
                </a:solidFill>
                <a:latin typeface="+mn-lt"/>
                <a:ea typeface="+mn-ea"/>
                <a:cs typeface="+mn-cs"/>
              </a:rPr>
              <a:t>time</a:t>
            </a:r>
            <a:r>
              <a:rPr lang="fi-FI" sz="2200" b="1" kern="1200" baseline="0" dirty="0" smtClean="0">
                <a:solidFill>
                  <a:srgbClr val="098DCC"/>
                </a:solidFill>
                <a:latin typeface="+mn-lt"/>
                <a:ea typeface="+mn-ea"/>
                <a:cs typeface="+mn-cs"/>
              </a:rPr>
              <a:t>.”</a:t>
            </a:r>
          </a:p>
          <a:p>
            <a:pPr lvl="0" algn="ctr"/>
            <a:endParaRPr lang="fi-FI" sz="2400" b="1" kern="1200" baseline="0" dirty="0" smtClean="0">
              <a:solidFill>
                <a:srgbClr val="098DCC"/>
              </a:solidFill>
              <a:latin typeface="+mn-lt"/>
              <a:ea typeface="+mn-ea"/>
              <a:cs typeface="+mn-cs"/>
            </a:endParaRPr>
          </a:p>
          <a:p>
            <a:pPr lvl="0" algn="l"/>
            <a:r>
              <a:rPr lang="fi-FI" sz="1800" b="1" kern="1200" baseline="0" dirty="0" smtClean="0">
                <a:solidFill>
                  <a:srgbClr val="098DCC"/>
                </a:solidFill>
                <a:latin typeface="+mn-lt"/>
                <a:ea typeface="+mn-ea"/>
                <a:cs typeface="+mn-cs"/>
              </a:rPr>
              <a:t>Jerry </a:t>
            </a:r>
            <a:r>
              <a:rPr lang="fi-FI" sz="1800" b="1" kern="1200" baseline="0" dirty="0" err="1" smtClean="0">
                <a:solidFill>
                  <a:srgbClr val="098DCC"/>
                </a:solidFill>
                <a:latin typeface="+mn-lt"/>
                <a:ea typeface="+mn-ea"/>
                <a:cs typeface="+mn-cs"/>
              </a:rPr>
              <a:t>Drobnick</a:t>
            </a:r>
            <a:endParaRPr lang="fi-FI" sz="1800" b="1" kern="1200" baseline="0" dirty="0" smtClean="0">
              <a:solidFill>
                <a:srgbClr val="098DCC"/>
              </a:solidFill>
              <a:latin typeface="+mn-lt"/>
              <a:ea typeface="+mn-ea"/>
              <a:cs typeface="+mn-cs"/>
            </a:endParaRPr>
          </a:p>
          <a:p>
            <a:pPr lvl="0" algn="l"/>
            <a:r>
              <a:rPr lang="fi-FI" sz="1800" b="1" kern="1200" baseline="0" dirty="0" err="1" smtClean="0">
                <a:solidFill>
                  <a:srgbClr val="098DCC"/>
                </a:solidFill>
                <a:latin typeface="+mn-lt"/>
                <a:ea typeface="+mn-ea"/>
                <a:cs typeface="+mn-cs"/>
              </a:rPr>
              <a:t>Coordinator</a:t>
            </a:r>
            <a:r>
              <a:rPr lang="fi-FI" sz="1800" b="1" kern="1200" baseline="0" dirty="0" smtClean="0">
                <a:solidFill>
                  <a:srgbClr val="098DCC"/>
                </a:solidFill>
                <a:latin typeface="+mn-lt"/>
                <a:ea typeface="+mn-ea"/>
                <a:cs typeface="+mn-cs"/>
              </a:rPr>
              <a:t> of </a:t>
            </a:r>
            <a:r>
              <a:rPr lang="fi-FI" sz="1800" b="1" kern="1200" baseline="0" dirty="0" err="1" smtClean="0">
                <a:solidFill>
                  <a:srgbClr val="098DCC"/>
                </a:solidFill>
                <a:latin typeface="+mn-lt"/>
                <a:ea typeface="+mn-ea"/>
                <a:cs typeface="+mn-cs"/>
              </a:rPr>
              <a:t>Administrative</a:t>
            </a:r>
            <a:r>
              <a:rPr lang="fi-FI" sz="1800" b="1" kern="1200" baseline="0" dirty="0" smtClean="0">
                <a:solidFill>
                  <a:srgbClr val="098DCC"/>
                </a:solidFill>
                <a:latin typeface="+mn-lt"/>
                <a:ea typeface="+mn-ea"/>
                <a:cs typeface="+mn-cs"/>
              </a:rPr>
              <a:t> Technology</a:t>
            </a:r>
          </a:p>
          <a:p>
            <a:pPr lvl="0" algn="l"/>
            <a:r>
              <a:rPr lang="fi-FI" sz="1800" b="1" kern="1200" baseline="0" dirty="0" err="1" smtClean="0">
                <a:solidFill>
                  <a:srgbClr val="098DCC"/>
                </a:solidFill>
                <a:latin typeface="+mn-lt"/>
                <a:ea typeface="+mn-ea"/>
                <a:cs typeface="+mn-cs"/>
              </a:rPr>
              <a:t>Hilliard</a:t>
            </a:r>
            <a:r>
              <a:rPr lang="fi-FI" sz="1800" b="1" kern="1200" baseline="0" dirty="0" smtClean="0">
                <a:solidFill>
                  <a:srgbClr val="098DCC"/>
                </a:solidFill>
                <a:latin typeface="+mn-lt"/>
                <a:ea typeface="+mn-ea"/>
                <a:cs typeface="+mn-cs"/>
              </a:rPr>
              <a:t> City School </a:t>
            </a:r>
            <a:r>
              <a:rPr lang="fi-FI" sz="1800" b="1" kern="1200" baseline="0" dirty="0" err="1" smtClean="0">
                <a:solidFill>
                  <a:srgbClr val="098DCC"/>
                </a:solidFill>
                <a:latin typeface="+mn-lt"/>
                <a:ea typeface="+mn-ea"/>
                <a:cs typeface="+mn-cs"/>
              </a:rPr>
              <a:t>District</a:t>
            </a:r>
            <a:r>
              <a:rPr lang="fi-FI" sz="1800" b="1" kern="1200" baseline="0" dirty="0" smtClean="0">
                <a:solidFill>
                  <a:srgbClr val="098DCC"/>
                </a:solidFill>
                <a:latin typeface="+mn-lt"/>
                <a:ea typeface="+mn-ea"/>
                <a:cs typeface="+mn-cs"/>
              </a:rPr>
              <a:t>, OH</a:t>
            </a:r>
          </a:p>
        </p:txBody>
      </p:sp>
    </p:spTree>
    <p:extLst>
      <p:ext uri="{BB962C8B-B14F-4D97-AF65-F5344CB8AC3E}">
        <p14:creationId xmlns:p14="http://schemas.microsoft.com/office/powerpoint/2010/main" val="20913517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SchoolPLUS Quote 2 - Technology">
    <p:spTree>
      <p:nvGrpSpPr>
        <p:cNvPr id="1" name=""/>
        <p:cNvGrpSpPr/>
        <p:nvPr/>
      </p:nvGrpSpPr>
      <p:grpSpPr>
        <a:xfrm>
          <a:off x="0" y="0"/>
          <a:ext cx="0" cy="0"/>
          <a:chOff x="0" y="0"/>
          <a:chExt cx="0" cy="0"/>
        </a:xfrm>
      </p:grpSpPr>
      <p:grpSp>
        <p:nvGrpSpPr>
          <p:cNvPr id="2" name="Ryhmä 1"/>
          <p:cNvGrpSpPr/>
          <p:nvPr userDrawn="1"/>
        </p:nvGrpSpPr>
        <p:grpSpPr>
          <a:xfrm>
            <a:off x="827795" y="744464"/>
            <a:ext cx="7460544" cy="4793660"/>
            <a:chOff x="856145" y="813567"/>
            <a:chExt cx="7460544" cy="3595246"/>
          </a:xfrm>
        </p:grpSpPr>
        <p:sp>
          <p:nvSpPr>
            <p:cNvPr id="12" name="Freeform 6"/>
            <p:cNvSpPr>
              <a:spLocks/>
            </p:cNvSpPr>
            <p:nvPr/>
          </p:nvSpPr>
          <p:spPr bwMode="auto">
            <a:xfrm>
              <a:off x="856145" y="813567"/>
              <a:ext cx="7460544" cy="3526379"/>
            </a:xfrm>
            <a:custGeom>
              <a:avLst/>
              <a:gdLst>
                <a:gd name="T0" fmla="*/ 16977 w 20595"/>
                <a:gd name="T1" fmla="*/ 8588 h 9733"/>
                <a:gd name="T2" fmla="*/ 20195 w 20595"/>
                <a:gd name="T3" fmla="*/ 8588 h 9733"/>
                <a:gd name="T4" fmla="*/ 20595 w 20595"/>
                <a:gd name="T5" fmla="*/ 8180 h 9733"/>
                <a:gd name="T6" fmla="*/ 20595 w 20595"/>
                <a:gd name="T7" fmla="*/ 408 h 9733"/>
                <a:gd name="T8" fmla="*/ 20195 w 20595"/>
                <a:gd name="T9" fmla="*/ 0 h 9733"/>
                <a:gd name="T10" fmla="*/ 401 w 20595"/>
                <a:gd name="T11" fmla="*/ 0 h 9733"/>
                <a:gd name="T12" fmla="*/ 0 w 20595"/>
                <a:gd name="T13" fmla="*/ 408 h 9733"/>
                <a:gd name="T14" fmla="*/ 0 w 20595"/>
                <a:gd name="T15" fmla="*/ 8180 h 9733"/>
                <a:gd name="T16" fmla="*/ 401 w 20595"/>
                <a:gd name="T17" fmla="*/ 8588 h 9733"/>
                <a:gd name="T18" fmla="*/ 14425 w 20595"/>
                <a:gd name="T19" fmla="*/ 8588 h 9733"/>
                <a:gd name="T20" fmla="*/ 15538 w 20595"/>
                <a:gd name="T21" fmla="*/ 9733 h 9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95" h="9733">
                  <a:moveTo>
                    <a:pt x="16977" y="8588"/>
                  </a:moveTo>
                  <a:lnTo>
                    <a:pt x="20195" y="8588"/>
                  </a:lnTo>
                  <a:cubicBezTo>
                    <a:pt x="20195" y="8588"/>
                    <a:pt x="20595" y="8588"/>
                    <a:pt x="20595" y="8180"/>
                  </a:cubicBezTo>
                  <a:lnTo>
                    <a:pt x="20595" y="408"/>
                  </a:lnTo>
                  <a:cubicBezTo>
                    <a:pt x="20595" y="408"/>
                    <a:pt x="20595" y="0"/>
                    <a:pt x="20195" y="0"/>
                  </a:cubicBezTo>
                  <a:lnTo>
                    <a:pt x="401" y="0"/>
                  </a:lnTo>
                  <a:cubicBezTo>
                    <a:pt x="401" y="0"/>
                    <a:pt x="0" y="0"/>
                    <a:pt x="0" y="408"/>
                  </a:cubicBezTo>
                  <a:lnTo>
                    <a:pt x="0" y="8180"/>
                  </a:lnTo>
                  <a:cubicBezTo>
                    <a:pt x="0" y="8180"/>
                    <a:pt x="0" y="8588"/>
                    <a:pt x="401" y="8588"/>
                  </a:cubicBezTo>
                  <a:lnTo>
                    <a:pt x="14425" y="8588"/>
                  </a:lnTo>
                  <a:lnTo>
                    <a:pt x="15538" y="9733"/>
                  </a:lnTo>
                </a:path>
              </a:pathLst>
            </a:custGeom>
            <a:noFill/>
            <a:ln w="187325" cap="rnd">
              <a:solidFill>
                <a:srgbClr val="098D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 name="Oval 7"/>
            <p:cNvSpPr>
              <a:spLocks noChangeArrowheads="1"/>
            </p:cNvSpPr>
            <p:nvPr/>
          </p:nvSpPr>
          <p:spPr bwMode="auto">
            <a:xfrm>
              <a:off x="6391864" y="4268413"/>
              <a:ext cx="185933" cy="140400"/>
            </a:xfrm>
            <a:prstGeom prst="ellipse">
              <a:avLst/>
            </a:prstGeom>
            <a:solidFill>
              <a:srgbClr val="098DCC"/>
            </a:solidFill>
            <a:ln w="9525">
              <a:solidFill>
                <a:srgbClr val="098DCC"/>
              </a:solid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4" name="Slide Number Placeholder 3"/>
          <p:cNvSpPr>
            <a:spLocks noGrp="1"/>
          </p:cNvSpPr>
          <p:nvPr userDrawn="1">
            <p:ph type="sldNum" sz="quarter" idx="11"/>
          </p:nvPr>
        </p:nvSpPr>
        <p:spPr/>
        <p:txBody>
          <a:bodyPr/>
          <a:lstStyle/>
          <a:p>
            <a:fld id="{C60C2248-B95D-984B-A0F4-42B9A4652AA7}" type="slidenum">
              <a:rPr lang="en-US" smtClean="0"/>
              <a:pPr/>
              <a:t>‹#›</a:t>
            </a:fld>
            <a:endParaRPr lang="en-US"/>
          </a:p>
        </p:txBody>
      </p:sp>
      <p:sp>
        <p:nvSpPr>
          <p:cNvPr id="7" name="TextBox 6"/>
          <p:cNvSpPr txBox="1"/>
          <p:nvPr userDrawn="1"/>
        </p:nvSpPr>
        <p:spPr>
          <a:xfrm>
            <a:off x="1031631" y="1459964"/>
            <a:ext cx="7045570" cy="2750359"/>
          </a:xfrm>
          <a:prstGeom prst="rect">
            <a:avLst/>
          </a:prstGeom>
          <a:noFill/>
        </p:spPr>
        <p:txBody>
          <a:bodyPr wrap="square" lIns="36000" tIns="36000" rIns="36000" bIns="36000" rtlCol="0">
            <a:spAutoFit/>
          </a:bodyPr>
          <a:lstStyle/>
          <a:p>
            <a:pPr lvl="0" algn="ctr"/>
            <a:r>
              <a:rPr lang="fi-FI" sz="2400" b="1" kern="1200" baseline="0" dirty="0" smtClean="0">
                <a:solidFill>
                  <a:srgbClr val="098DCC"/>
                </a:solidFill>
                <a:latin typeface="+mn-lt"/>
                <a:ea typeface="+mn-ea"/>
                <a:cs typeface="+mn-cs"/>
              </a:rPr>
              <a:t>“I </a:t>
            </a:r>
            <a:r>
              <a:rPr lang="fi-FI" sz="2400" b="1" kern="1200" baseline="0" dirty="0" err="1" smtClean="0">
                <a:solidFill>
                  <a:srgbClr val="098DCC"/>
                </a:solidFill>
                <a:latin typeface="+mn-lt"/>
                <a:ea typeface="+mn-ea"/>
                <a:cs typeface="+mn-cs"/>
              </a:rPr>
              <a:t>always</a:t>
            </a:r>
            <a:r>
              <a:rPr lang="fi-FI" sz="2400" b="1" kern="1200" baseline="0" dirty="0" smtClean="0">
                <a:solidFill>
                  <a:srgbClr val="098DCC"/>
                </a:solidFill>
                <a:latin typeface="+mn-lt"/>
                <a:ea typeface="+mn-ea"/>
                <a:cs typeface="+mn-cs"/>
              </a:rPr>
              <a:t> </a:t>
            </a:r>
            <a:r>
              <a:rPr lang="fi-FI" sz="2400" b="1" kern="1200" baseline="0" dirty="0" err="1" smtClean="0">
                <a:solidFill>
                  <a:srgbClr val="098DCC"/>
                </a:solidFill>
                <a:latin typeface="+mn-lt"/>
                <a:ea typeface="+mn-ea"/>
                <a:cs typeface="+mn-cs"/>
              </a:rPr>
              <a:t>brag</a:t>
            </a:r>
            <a:r>
              <a:rPr lang="fi-FI" sz="2400" b="1" kern="1200" baseline="0" dirty="0" smtClean="0">
                <a:solidFill>
                  <a:srgbClr val="098DCC"/>
                </a:solidFill>
                <a:latin typeface="+mn-lt"/>
                <a:ea typeface="+mn-ea"/>
                <a:cs typeface="+mn-cs"/>
              </a:rPr>
              <a:t> </a:t>
            </a:r>
            <a:r>
              <a:rPr lang="fi-FI" sz="2400" b="1" kern="1200" baseline="0" dirty="0" err="1" smtClean="0">
                <a:solidFill>
                  <a:srgbClr val="098DCC"/>
                </a:solidFill>
                <a:latin typeface="+mn-lt"/>
                <a:ea typeface="+mn-ea"/>
                <a:cs typeface="+mn-cs"/>
              </a:rPr>
              <a:t>about</a:t>
            </a:r>
            <a:r>
              <a:rPr lang="fi-FI" sz="2400" b="1" kern="1200" baseline="0" dirty="0" smtClean="0">
                <a:solidFill>
                  <a:srgbClr val="098DCC"/>
                </a:solidFill>
                <a:latin typeface="+mn-lt"/>
                <a:ea typeface="+mn-ea"/>
                <a:cs typeface="+mn-cs"/>
              </a:rPr>
              <a:t> </a:t>
            </a:r>
            <a:r>
              <a:rPr lang="fi-FI" sz="2400" b="1" kern="1200" baseline="0" dirty="0" err="1" smtClean="0">
                <a:solidFill>
                  <a:srgbClr val="098DCC"/>
                </a:solidFill>
                <a:latin typeface="+mn-lt"/>
                <a:ea typeface="+mn-ea"/>
                <a:cs typeface="+mn-cs"/>
              </a:rPr>
              <a:t>how</a:t>
            </a:r>
            <a:r>
              <a:rPr lang="fi-FI" sz="2400" b="1" kern="1200" baseline="0" dirty="0" smtClean="0">
                <a:solidFill>
                  <a:srgbClr val="098DCC"/>
                </a:solidFill>
                <a:latin typeface="+mn-lt"/>
                <a:ea typeface="+mn-ea"/>
                <a:cs typeface="+mn-cs"/>
              </a:rPr>
              <a:t> </a:t>
            </a:r>
            <a:r>
              <a:rPr lang="fi-FI" sz="2400" b="1" kern="1200" baseline="0" dirty="0" err="1" smtClean="0">
                <a:solidFill>
                  <a:srgbClr val="098DCC"/>
                </a:solidFill>
                <a:latin typeface="+mn-lt"/>
                <a:ea typeface="+mn-ea"/>
                <a:cs typeface="+mn-cs"/>
              </a:rPr>
              <a:t>solid</a:t>
            </a:r>
            <a:r>
              <a:rPr lang="fi-FI" sz="2400" b="1" kern="1200" baseline="0" dirty="0" smtClean="0">
                <a:solidFill>
                  <a:srgbClr val="098DCC"/>
                </a:solidFill>
                <a:latin typeface="+mn-lt"/>
                <a:ea typeface="+mn-ea"/>
                <a:cs typeface="+mn-cs"/>
              </a:rPr>
              <a:t> eSchoolPLUS is, </a:t>
            </a:r>
            <a:r>
              <a:rPr lang="fi-FI" sz="2400" b="1" kern="1200" baseline="0" dirty="0" err="1" smtClean="0">
                <a:solidFill>
                  <a:srgbClr val="098DCC"/>
                </a:solidFill>
                <a:latin typeface="+mn-lt"/>
                <a:ea typeface="+mn-ea"/>
                <a:cs typeface="+mn-cs"/>
              </a:rPr>
              <a:t>with</a:t>
            </a:r>
            <a:r>
              <a:rPr lang="fi-FI" sz="2400" b="1" kern="1200" baseline="0" dirty="0" smtClean="0">
                <a:solidFill>
                  <a:srgbClr val="098DCC"/>
                </a:solidFill>
                <a:latin typeface="+mn-lt"/>
                <a:ea typeface="+mn-ea"/>
                <a:cs typeface="+mn-cs"/>
              </a:rPr>
              <a:t> </a:t>
            </a:r>
            <a:r>
              <a:rPr lang="fi-FI" sz="2400" b="1" kern="1200" baseline="0" dirty="0" err="1" smtClean="0">
                <a:solidFill>
                  <a:srgbClr val="098DCC"/>
                </a:solidFill>
                <a:latin typeface="+mn-lt"/>
                <a:ea typeface="+mn-ea"/>
                <a:cs typeface="+mn-cs"/>
              </a:rPr>
              <a:t>its</a:t>
            </a:r>
            <a:r>
              <a:rPr lang="fi-FI" sz="2400" b="1" kern="1200" baseline="0" dirty="0" smtClean="0">
                <a:solidFill>
                  <a:srgbClr val="098DCC"/>
                </a:solidFill>
                <a:latin typeface="+mn-lt"/>
                <a:ea typeface="+mn-ea"/>
                <a:cs typeface="+mn-cs"/>
              </a:rPr>
              <a:t> Microsoft SQL® </a:t>
            </a:r>
            <a:r>
              <a:rPr lang="fi-FI" sz="2400" b="1" kern="1200" baseline="0" dirty="0" err="1" smtClean="0">
                <a:solidFill>
                  <a:srgbClr val="098DCC"/>
                </a:solidFill>
                <a:latin typeface="+mn-lt"/>
                <a:ea typeface="+mn-ea"/>
                <a:cs typeface="+mn-cs"/>
              </a:rPr>
              <a:t>backend</a:t>
            </a:r>
            <a:r>
              <a:rPr lang="fi-FI" sz="2400" b="1" kern="1200" baseline="0" dirty="0" smtClean="0">
                <a:solidFill>
                  <a:srgbClr val="098DCC"/>
                </a:solidFill>
                <a:latin typeface="+mn-lt"/>
                <a:ea typeface="+mn-ea"/>
                <a:cs typeface="+mn-cs"/>
              </a:rPr>
              <a:t>, and </a:t>
            </a:r>
            <a:r>
              <a:rPr lang="fi-FI" sz="2400" b="1" kern="1200" baseline="0" dirty="0" err="1" smtClean="0">
                <a:solidFill>
                  <a:srgbClr val="098DCC"/>
                </a:solidFill>
                <a:latin typeface="+mn-lt"/>
                <a:ea typeface="+mn-ea"/>
                <a:cs typeface="+mn-cs"/>
              </a:rPr>
              <a:t>how</a:t>
            </a:r>
            <a:r>
              <a:rPr lang="fi-FI" sz="2400" b="1" kern="1200" baseline="0" dirty="0" smtClean="0">
                <a:solidFill>
                  <a:srgbClr val="098DCC"/>
                </a:solidFill>
                <a:latin typeface="+mn-lt"/>
                <a:ea typeface="+mn-ea"/>
                <a:cs typeface="+mn-cs"/>
              </a:rPr>
              <a:t> </a:t>
            </a:r>
            <a:r>
              <a:rPr lang="fi-FI" sz="2400" b="1" kern="1200" baseline="0" dirty="0" err="1" smtClean="0">
                <a:solidFill>
                  <a:srgbClr val="098DCC"/>
                </a:solidFill>
                <a:latin typeface="+mn-lt"/>
                <a:ea typeface="+mn-ea"/>
                <a:cs typeface="+mn-cs"/>
              </a:rPr>
              <a:t>much</a:t>
            </a:r>
            <a:r>
              <a:rPr lang="fi-FI" sz="2400" b="1" kern="1200" baseline="0" dirty="0" smtClean="0">
                <a:solidFill>
                  <a:srgbClr val="098DCC"/>
                </a:solidFill>
                <a:latin typeface="+mn-lt"/>
                <a:ea typeface="+mn-ea"/>
                <a:cs typeface="+mn-cs"/>
              </a:rPr>
              <a:t> </a:t>
            </a:r>
            <a:r>
              <a:rPr lang="fi-FI" sz="2400" b="1" kern="1200" baseline="0" dirty="0" err="1" smtClean="0">
                <a:solidFill>
                  <a:srgbClr val="098DCC"/>
                </a:solidFill>
                <a:latin typeface="+mn-lt"/>
                <a:ea typeface="+mn-ea"/>
                <a:cs typeface="+mn-cs"/>
              </a:rPr>
              <a:t>control</a:t>
            </a:r>
            <a:r>
              <a:rPr lang="fi-FI" sz="2400" b="1" kern="1200" baseline="0" dirty="0" smtClean="0">
                <a:solidFill>
                  <a:srgbClr val="098DCC"/>
                </a:solidFill>
                <a:latin typeface="+mn-lt"/>
                <a:ea typeface="+mn-ea"/>
                <a:cs typeface="+mn-cs"/>
              </a:rPr>
              <a:t> of </a:t>
            </a:r>
            <a:r>
              <a:rPr lang="fi-FI" sz="2400" b="1" kern="1200" baseline="0" dirty="0" err="1" smtClean="0">
                <a:solidFill>
                  <a:srgbClr val="098DCC"/>
                </a:solidFill>
                <a:latin typeface="+mn-lt"/>
                <a:ea typeface="+mn-ea"/>
                <a:cs typeface="+mn-cs"/>
              </a:rPr>
              <a:t>the</a:t>
            </a:r>
            <a:r>
              <a:rPr lang="fi-FI" sz="2400" b="1" kern="1200" baseline="0" dirty="0" smtClean="0">
                <a:solidFill>
                  <a:srgbClr val="098DCC"/>
                </a:solidFill>
                <a:latin typeface="+mn-lt"/>
                <a:ea typeface="+mn-ea"/>
                <a:cs typeface="+mn-cs"/>
              </a:rPr>
              <a:t> data </a:t>
            </a:r>
            <a:r>
              <a:rPr lang="fi-FI" sz="2400" b="1" kern="1200" baseline="0" dirty="0" err="1" smtClean="0">
                <a:solidFill>
                  <a:srgbClr val="098DCC"/>
                </a:solidFill>
                <a:latin typeface="+mn-lt"/>
                <a:ea typeface="+mn-ea"/>
                <a:cs typeface="+mn-cs"/>
              </a:rPr>
              <a:t>we</a:t>
            </a:r>
            <a:r>
              <a:rPr lang="fi-FI" sz="2400" b="1" kern="1200" baseline="0" dirty="0" smtClean="0">
                <a:solidFill>
                  <a:srgbClr val="098DCC"/>
                </a:solidFill>
                <a:latin typeface="+mn-lt"/>
                <a:ea typeface="+mn-ea"/>
                <a:cs typeface="+mn-cs"/>
              </a:rPr>
              <a:t> </a:t>
            </a:r>
            <a:r>
              <a:rPr lang="fi-FI" sz="2400" b="1" kern="1200" baseline="0" dirty="0" err="1" smtClean="0">
                <a:solidFill>
                  <a:srgbClr val="098DCC"/>
                </a:solidFill>
                <a:latin typeface="+mn-lt"/>
                <a:ea typeface="+mn-ea"/>
                <a:cs typeface="+mn-cs"/>
              </a:rPr>
              <a:t>have</a:t>
            </a:r>
            <a:r>
              <a:rPr lang="fi-FI" sz="2400" b="1" kern="1200" baseline="0" dirty="0" smtClean="0">
                <a:solidFill>
                  <a:srgbClr val="098DCC"/>
                </a:solidFill>
                <a:latin typeface="+mn-lt"/>
                <a:ea typeface="+mn-ea"/>
                <a:cs typeface="+mn-cs"/>
              </a:rPr>
              <a:t> </a:t>
            </a:r>
            <a:r>
              <a:rPr lang="is-IS" sz="2400" b="1" kern="1200" baseline="0" dirty="0" smtClean="0">
                <a:solidFill>
                  <a:srgbClr val="098DCC"/>
                </a:solidFill>
                <a:latin typeface="+mn-lt"/>
                <a:ea typeface="+mn-ea"/>
                <a:cs typeface="+mn-cs"/>
              </a:rPr>
              <a:t>… </a:t>
            </a:r>
            <a:r>
              <a:rPr lang="fi-FI" sz="2400" b="1" kern="1200" baseline="0" dirty="0" err="1" smtClean="0">
                <a:solidFill>
                  <a:srgbClr val="098DCC"/>
                </a:solidFill>
                <a:latin typeface="+mn-lt"/>
                <a:ea typeface="+mn-ea"/>
                <a:cs typeface="+mn-cs"/>
              </a:rPr>
              <a:t>From</a:t>
            </a:r>
            <a:r>
              <a:rPr lang="fi-FI" sz="2400" b="1" kern="1200" baseline="0" dirty="0" smtClean="0">
                <a:solidFill>
                  <a:srgbClr val="098DCC"/>
                </a:solidFill>
                <a:latin typeface="+mn-lt"/>
                <a:ea typeface="+mn-ea"/>
                <a:cs typeface="+mn-cs"/>
              </a:rPr>
              <a:t> a </a:t>
            </a:r>
            <a:r>
              <a:rPr lang="fi-FI" sz="2400" b="1" kern="1200" baseline="0" dirty="0" err="1" smtClean="0">
                <a:solidFill>
                  <a:srgbClr val="098DCC"/>
                </a:solidFill>
                <a:latin typeface="+mn-lt"/>
                <a:ea typeface="+mn-ea"/>
                <a:cs typeface="+mn-cs"/>
              </a:rPr>
              <a:t>technical</a:t>
            </a:r>
            <a:r>
              <a:rPr lang="fi-FI" sz="2400" b="1" kern="1200" baseline="0" dirty="0" smtClean="0">
                <a:solidFill>
                  <a:srgbClr val="098DCC"/>
                </a:solidFill>
                <a:latin typeface="+mn-lt"/>
                <a:ea typeface="+mn-ea"/>
                <a:cs typeface="+mn-cs"/>
              </a:rPr>
              <a:t> </a:t>
            </a:r>
            <a:r>
              <a:rPr lang="fi-FI" sz="2400" b="1" kern="1200" baseline="0" dirty="0" err="1" smtClean="0">
                <a:solidFill>
                  <a:srgbClr val="098DCC"/>
                </a:solidFill>
                <a:latin typeface="+mn-lt"/>
                <a:ea typeface="+mn-ea"/>
                <a:cs typeface="+mn-cs"/>
              </a:rPr>
              <a:t>support</a:t>
            </a:r>
            <a:r>
              <a:rPr lang="fi-FI" sz="2400" b="1" kern="1200" baseline="0" dirty="0" smtClean="0">
                <a:solidFill>
                  <a:srgbClr val="098DCC"/>
                </a:solidFill>
                <a:latin typeface="+mn-lt"/>
                <a:ea typeface="+mn-ea"/>
                <a:cs typeface="+mn-cs"/>
              </a:rPr>
              <a:t> </a:t>
            </a:r>
            <a:r>
              <a:rPr lang="fi-FI" sz="2400" b="1" kern="1200" baseline="0" dirty="0" err="1" smtClean="0">
                <a:solidFill>
                  <a:srgbClr val="098DCC"/>
                </a:solidFill>
                <a:latin typeface="+mn-lt"/>
                <a:ea typeface="+mn-ea"/>
                <a:cs typeface="+mn-cs"/>
              </a:rPr>
              <a:t>background</a:t>
            </a:r>
            <a:r>
              <a:rPr lang="fi-FI" sz="2400" b="1" kern="1200" baseline="0" dirty="0" smtClean="0">
                <a:solidFill>
                  <a:srgbClr val="098DCC"/>
                </a:solidFill>
                <a:latin typeface="+mn-lt"/>
                <a:ea typeface="+mn-ea"/>
                <a:cs typeface="+mn-cs"/>
              </a:rPr>
              <a:t>, </a:t>
            </a:r>
            <a:r>
              <a:rPr lang="fi-FI" sz="2400" b="1" kern="1200" baseline="0" dirty="0" err="1" smtClean="0">
                <a:solidFill>
                  <a:srgbClr val="098DCC"/>
                </a:solidFill>
                <a:latin typeface="+mn-lt"/>
                <a:ea typeface="+mn-ea"/>
                <a:cs typeface="+mn-cs"/>
              </a:rPr>
              <a:t>it’s</a:t>
            </a:r>
            <a:r>
              <a:rPr lang="fi-FI" sz="2400" b="1" kern="1200" baseline="0" dirty="0" smtClean="0">
                <a:solidFill>
                  <a:srgbClr val="098DCC"/>
                </a:solidFill>
                <a:latin typeface="+mn-lt"/>
                <a:ea typeface="+mn-ea"/>
                <a:cs typeface="+mn-cs"/>
              </a:rPr>
              <a:t> a </a:t>
            </a:r>
            <a:r>
              <a:rPr lang="fi-FI" sz="2400" b="1" kern="1200" baseline="0" dirty="0" err="1" smtClean="0">
                <a:solidFill>
                  <a:srgbClr val="098DCC"/>
                </a:solidFill>
                <a:latin typeface="+mn-lt"/>
                <a:ea typeface="+mn-ea"/>
                <a:cs typeface="+mn-cs"/>
              </a:rPr>
              <a:t>very</a:t>
            </a:r>
            <a:r>
              <a:rPr lang="fi-FI" sz="2400" b="1" kern="1200" baseline="0" dirty="0" smtClean="0">
                <a:solidFill>
                  <a:srgbClr val="098DCC"/>
                </a:solidFill>
                <a:latin typeface="+mn-lt"/>
                <a:ea typeface="+mn-ea"/>
                <a:cs typeface="+mn-cs"/>
              </a:rPr>
              <a:t>, </a:t>
            </a:r>
          </a:p>
          <a:p>
            <a:pPr lvl="0" algn="ctr"/>
            <a:r>
              <a:rPr lang="fi-FI" sz="2400" b="1" kern="1200" baseline="0" dirty="0" err="1" smtClean="0">
                <a:solidFill>
                  <a:srgbClr val="098DCC"/>
                </a:solidFill>
                <a:latin typeface="+mn-lt"/>
                <a:ea typeface="+mn-ea"/>
                <a:cs typeface="+mn-cs"/>
              </a:rPr>
              <a:t>very</a:t>
            </a:r>
            <a:r>
              <a:rPr lang="fi-FI" sz="2400" b="1" kern="1200" baseline="0" dirty="0" smtClean="0">
                <a:solidFill>
                  <a:srgbClr val="098DCC"/>
                </a:solidFill>
                <a:latin typeface="+mn-lt"/>
                <a:ea typeface="+mn-ea"/>
                <a:cs typeface="+mn-cs"/>
              </a:rPr>
              <a:t> </a:t>
            </a:r>
            <a:r>
              <a:rPr lang="fi-FI" sz="2400" b="1" kern="1200" baseline="0" dirty="0" err="1" smtClean="0">
                <a:solidFill>
                  <a:srgbClr val="098DCC"/>
                </a:solidFill>
                <a:latin typeface="+mn-lt"/>
                <a:ea typeface="+mn-ea"/>
                <a:cs typeface="+mn-cs"/>
              </a:rPr>
              <a:t>solid</a:t>
            </a:r>
            <a:r>
              <a:rPr lang="fi-FI" sz="2400" b="1" kern="1200" baseline="0" dirty="0" smtClean="0">
                <a:solidFill>
                  <a:srgbClr val="098DCC"/>
                </a:solidFill>
                <a:latin typeface="+mn-lt"/>
                <a:ea typeface="+mn-ea"/>
                <a:cs typeface="+mn-cs"/>
              </a:rPr>
              <a:t> </a:t>
            </a:r>
            <a:r>
              <a:rPr lang="fi-FI" sz="2400" b="1" kern="1200" baseline="0" dirty="0" err="1" smtClean="0">
                <a:solidFill>
                  <a:srgbClr val="098DCC"/>
                </a:solidFill>
                <a:latin typeface="+mn-lt"/>
                <a:ea typeface="+mn-ea"/>
                <a:cs typeface="+mn-cs"/>
              </a:rPr>
              <a:t>product</a:t>
            </a:r>
            <a:r>
              <a:rPr lang="fi-FI" sz="2400" b="1" kern="1200" baseline="0" dirty="0" smtClean="0">
                <a:solidFill>
                  <a:srgbClr val="098DCC"/>
                </a:solidFill>
                <a:latin typeface="+mn-lt"/>
                <a:ea typeface="+mn-ea"/>
                <a:cs typeface="+mn-cs"/>
              </a:rPr>
              <a:t>.”</a:t>
            </a:r>
          </a:p>
          <a:p>
            <a:pPr lvl="0" algn="l"/>
            <a:r>
              <a:rPr lang="fi-FI" sz="1800" b="1" kern="1200" baseline="0" dirty="0" smtClean="0">
                <a:solidFill>
                  <a:srgbClr val="098DCC"/>
                </a:solidFill>
                <a:latin typeface="+mn-lt"/>
                <a:ea typeface="+mn-ea"/>
                <a:cs typeface="+mn-cs"/>
              </a:rPr>
              <a:t>Phil Carolan</a:t>
            </a:r>
          </a:p>
          <a:p>
            <a:pPr lvl="0" algn="l"/>
            <a:r>
              <a:rPr lang="fi-FI" sz="1800" b="1" kern="1200" baseline="0" dirty="0" err="1" smtClean="0">
                <a:solidFill>
                  <a:srgbClr val="098DCC"/>
                </a:solidFill>
                <a:latin typeface="+mn-lt"/>
                <a:ea typeface="+mn-ea"/>
                <a:cs typeface="+mn-cs"/>
              </a:rPr>
              <a:t>Director</a:t>
            </a:r>
            <a:r>
              <a:rPr lang="fi-FI" sz="1800" b="1" kern="1200" baseline="0" dirty="0" smtClean="0">
                <a:solidFill>
                  <a:srgbClr val="098DCC"/>
                </a:solidFill>
                <a:latin typeface="+mn-lt"/>
                <a:ea typeface="+mn-ea"/>
                <a:cs typeface="+mn-cs"/>
              </a:rPr>
              <a:t> of Technology</a:t>
            </a:r>
          </a:p>
          <a:p>
            <a:pPr lvl="0" algn="l"/>
            <a:r>
              <a:rPr lang="fi-FI" sz="1800" b="1" kern="1200" baseline="0" dirty="0" err="1" smtClean="0">
                <a:solidFill>
                  <a:srgbClr val="098DCC"/>
                </a:solidFill>
                <a:latin typeface="+mn-lt"/>
                <a:ea typeface="+mn-ea"/>
                <a:cs typeface="+mn-cs"/>
              </a:rPr>
              <a:t>Lenawee</a:t>
            </a:r>
            <a:r>
              <a:rPr lang="fi-FI" sz="1800" b="1" kern="1200" baseline="0" dirty="0" smtClean="0">
                <a:solidFill>
                  <a:srgbClr val="098DCC"/>
                </a:solidFill>
                <a:latin typeface="+mn-lt"/>
                <a:ea typeface="+mn-ea"/>
                <a:cs typeface="+mn-cs"/>
              </a:rPr>
              <a:t> Monroe Technology </a:t>
            </a:r>
            <a:r>
              <a:rPr lang="fi-FI" sz="1800" b="1" kern="1200" baseline="0" dirty="0" err="1" smtClean="0">
                <a:solidFill>
                  <a:srgbClr val="098DCC"/>
                </a:solidFill>
                <a:latin typeface="+mn-lt"/>
                <a:ea typeface="+mn-ea"/>
                <a:cs typeface="+mn-cs"/>
              </a:rPr>
              <a:t>Consortium</a:t>
            </a:r>
            <a:r>
              <a:rPr lang="fi-FI" sz="1800" b="1" kern="1200" baseline="0" dirty="0" smtClean="0">
                <a:solidFill>
                  <a:srgbClr val="098DCC"/>
                </a:solidFill>
                <a:latin typeface="+mn-lt"/>
                <a:ea typeface="+mn-ea"/>
                <a:cs typeface="+mn-cs"/>
              </a:rPr>
              <a:t>, MI</a:t>
            </a:r>
          </a:p>
        </p:txBody>
      </p:sp>
    </p:spTree>
    <p:extLst>
      <p:ext uri="{BB962C8B-B14F-4D97-AF65-F5344CB8AC3E}">
        <p14:creationId xmlns:p14="http://schemas.microsoft.com/office/powerpoint/2010/main" val="20831372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EPPLUS Quote">
    <p:spTree>
      <p:nvGrpSpPr>
        <p:cNvPr id="1" name=""/>
        <p:cNvGrpSpPr/>
        <p:nvPr/>
      </p:nvGrpSpPr>
      <p:grpSpPr>
        <a:xfrm>
          <a:off x="0" y="0"/>
          <a:ext cx="0" cy="0"/>
          <a:chOff x="0" y="0"/>
          <a:chExt cx="0" cy="0"/>
        </a:xfrm>
      </p:grpSpPr>
      <p:sp>
        <p:nvSpPr>
          <p:cNvPr id="4" name="Slide Number Placeholder 3"/>
          <p:cNvSpPr>
            <a:spLocks noGrp="1"/>
          </p:cNvSpPr>
          <p:nvPr userDrawn="1">
            <p:ph type="sldNum" sz="quarter" idx="11"/>
          </p:nvPr>
        </p:nvSpPr>
        <p:spPr/>
        <p:txBody>
          <a:bodyPr/>
          <a:lstStyle/>
          <a:p>
            <a:fld id="{C60C2248-B95D-984B-A0F4-42B9A4652AA7}" type="slidenum">
              <a:rPr lang="en-US" smtClean="0"/>
              <a:pPr/>
              <a:t>‹#›</a:t>
            </a:fld>
            <a:endParaRPr lang="en-US"/>
          </a:p>
        </p:txBody>
      </p:sp>
      <p:grpSp>
        <p:nvGrpSpPr>
          <p:cNvPr id="7" name="Ryhmä 1"/>
          <p:cNvGrpSpPr/>
          <p:nvPr userDrawn="1"/>
        </p:nvGrpSpPr>
        <p:grpSpPr>
          <a:xfrm>
            <a:off x="827795" y="773492"/>
            <a:ext cx="7460544" cy="4764632"/>
            <a:chOff x="856145" y="813567"/>
            <a:chExt cx="7460544" cy="3596279"/>
          </a:xfrm>
        </p:grpSpPr>
        <p:sp>
          <p:nvSpPr>
            <p:cNvPr id="8" name="Freeform 6"/>
            <p:cNvSpPr>
              <a:spLocks/>
            </p:cNvSpPr>
            <p:nvPr userDrawn="1"/>
          </p:nvSpPr>
          <p:spPr bwMode="auto">
            <a:xfrm>
              <a:off x="856145" y="813567"/>
              <a:ext cx="7460544" cy="3526379"/>
            </a:xfrm>
            <a:custGeom>
              <a:avLst/>
              <a:gdLst>
                <a:gd name="T0" fmla="*/ 16977 w 20595"/>
                <a:gd name="T1" fmla="*/ 8588 h 9733"/>
                <a:gd name="T2" fmla="*/ 20195 w 20595"/>
                <a:gd name="T3" fmla="*/ 8588 h 9733"/>
                <a:gd name="T4" fmla="*/ 20595 w 20595"/>
                <a:gd name="T5" fmla="*/ 8180 h 9733"/>
                <a:gd name="T6" fmla="*/ 20595 w 20595"/>
                <a:gd name="T7" fmla="*/ 408 h 9733"/>
                <a:gd name="T8" fmla="*/ 20195 w 20595"/>
                <a:gd name="T9" fmla="*/ 0 h 9733"/>
                <a:gd name="T10" fmla="*/ 401 w 20595"/>
                <a:gd name="T11" fmla="*/ 0 h 9733"/>
                <a:gd name="T12" fmla="*/ 0 w 20595"/>
                <a:gd name="T13" fmla="*/ 408 h 9733"/>
                <a:gd name="T14" fmla="*/ 0 w 20595"/>
                <a:gd name="T15" fmla="*/ 8180 h 9733"/>
                <a:gd name="T16" fmla="*/ 401 w 20595"/>
                <a:gd name="T17" fmla="*/ 8588 h 9733"/>
                <a:gd name="T18" fmla="*/ 14425 w 20595"/>
                <a:gd name="T19" fmla="*/ 8588 h 9733"/>
                <a:gd name="T20" fmla="*/ 15538 w 20595"/>
                <a:gd name="T21" fmla="*/ 9733 h 9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95" h="9733">
                  <a:moveTo>
                    <a:pt x="16977" y="8588"/>
                  </a:moveTo>
                  <a:lnTo>
                    <a:pt x="20195" y="8588"/>
                  </a:lnTo>
                  <a:cubicBezTo>
                    <a:pt x="20195" y="8588"/>
                    <a:pt x="20595" y="8588"/>
                    <a:pt x="20595" y="8180"/>
                  </a:cubicBezTo>
                  <a:lnTo>
                    <a:pt x="20595" y="408"/>
                  </a:lnTo>
                  <a:cubicBezTo>
                    <a:pt x="20595" y="408"/>
                    <a:pt x="20595" y="0"/>
                    <a:pt x="20195" y="0"/>
                  </a:cubicBezTo>
                  <a:lnTo>
                    <a:pt x="401" y="0"/>
                  </a:lnTo>
                  <a:cubicBezTo>
                    <a:pt x="401" y="0"/>
                    <a:pt x="0" y="0"/>
                    <a:pt x="0" y="408"/>
                  </a:cubicBezTo>
                  <a:lnTo>
                    <a:pt x="0" y="8180"/>
                  </a:lnTo>
                  <a:cubicBezTo>
                    <a:pt x="0" y="8180"/>
                    <a:pt x="0" y="8588"/>
                    <a:pt x="401" y="8588"/>
                  </a:cubicBezTo>
                  <a:lnTo>
                    <a:pt x="14425" y="8588"/>
                  </a:lnTo>
                  <a:lnTo>
                    <a:pt x="15538" y="9733"/>
                  </a:lnTo>
                </a:path>
              </a:pathLst>
            </a:custGeom>
            <a:noFill/>
            <a:ln w="187325" cap="rnd">
              <a:solidFill>
                <a:srgbClr val="0058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 name="Oval 7"/>
            <p:cNvSpPr>
              <a:spLocks noChangeArrowheads="1"/>
            </p:cNvSpPr>
            <p:nvPr/>
          </p:nvSpPr>
          <p:spPr bwMode="auto">
            <a:xfrm>
              <a:off x="6391864" y="4268550"/>
              <a:ext cx="185933" cy="141296"/>
            </a:xfrm>
            <a:prstGeom prst="ellipse">
              <a:avLst/>
            </a:prstGeom>
            <a:solidFill>
              <a:schemeClr val="accent2"/>
            </a:solidFill>
            <a:ln w="9525">
              <a:solidFill>
                <a:srgbClr val="005880"/>
              </a:solid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12" name="TextBox 11"/>
          <p:cNvSpPr txBox="1"/>
          <p:nvPr userDrawn="1"/>
        </p:nvSpPr>
        <p:spPr>
          <a:xfrm>
            <a:off x="1279091" y="1400242"/>
            <a:ext cx="6557952" cy="3119691"/>
          </a:xfrm>
          <a:prstGeom prst="rect">
            <a:avLst/>
          </a:prstGeom>
          <a:noFill/>
        </p:spPr>
        <p:txBody>
          <a:bodyPr wrap="square" lIns="36000" tIns="36000" rIns="36000" bIns="36000" rtlCol="0">
            <a:spAutoFit/>
          </a:bodyPr>
          <a:lstStyle/>
          <a:p>
            <a:pPr lvl="0" algn="ctr"/>
            <a:r>
              <a:rPr lang="fi-FI" sz="2400" b="1" kern="1200" baseline="0" dirty="0" smtClean="0">
                <a:solidFill>
                  <a:srgbClr val="005880"/>
                </a:solidFill>
                <a:latin typeface="+mn-lt"/>
                <a:ea typeface="+mn-ea"/>
                <a:cs typeface="+mn-cs"/>
              </a:rPr>
              <a:t>“A </a:t>
            </a:r>
            <a:r>
              <a:rPr lang="fi-FI" sz="2400" b="1" kern="1200" baseline="0" dirty="0" err="1" smtClean="0">
                <a:solidFill>
                  <a:srgbClr val="005880"/>
                </a:solidFill>
                <a:latin typeface="+mn-lt"/>
                <a:ea typeface="+mn-ea"/>
                <a:cs typeface="+mn-cs"/>
              </a:rPr>
              <a:t>lot</a:t>
            </a:r>
            <a:r>
              <a:rPr lang="fi-FI" sz="2400" b="1" kern="1200" baseline="0" dirty="0" smtClean="0">
                <a:solidFill>
                  <a:srgbClr val="005880"/>
                </a:solidFill>
                <a:latin typeface="+mn-lt"/>
                <a:ea typeface="+mn-ea"/>
                <a:cs typeface="+mn-cs"/>
              </a:rPr>
              <a:t> of </a:t>
            </a:r>
            <a:r>
              <a:rPr lang="fi-FI" sz="2400" b="1" kern="1200" baseline="0" dirty="0" err="1" smtClean="0">
                <a:solidFill>
                  <a:srgbClr val="005880"/>
                </a:solidFill>
                <a:latin typeface="+mn-lt"/>
                <a:ea typeface="+mn-ea"/>
                <a:cs typeface="+mn-cs"/>
              </a:rPr>
              <a:t>things</a:t>
            </a:r>
            <a:r>
              <a:rPr lang="fi-FI" sz="2400" b="1" kern="1200" baseline="0" dirty="0" smtClean="0">
                <a:solidFill>
                  <a:srgbClr val="005880"/>
                </a:solidFill>
                <a:latin typeface="+mn-lt"/>
                <a:ea typeface="+mn-ea"/>
                <a:cs typeface="+mn-cs"/>
              </a:rPr>
              <a:t> </a:t>
            </a:r>
            <a:r>
              <a:rPr lang="fi-FI" sz="2400" b="1" kern="1200" baseline="0" dirty="0" err="1" smtClean="0">
                <a:solidFill>
                  <a:srgbClr val="005880"/>
                </a:solidFill>
                <a:latin typeface="+mn-lt"/>
                <a:ea typeface="+mn-ea"/>
                <a:cs typeface="+mn-cs"/>
              </a:rPr>
              <a:t>change</a:t>
            </a:r>
            <a:r>
              <a:rPr lang="fi-FI" sz="2400" b="1" kern="1200" baseline="0" dirty="0" smtClean="0">
                <a:solidFill>
                  <a:srgbClr val="005880"/>
                </a:solidFill>
                <a:latin typeface="+mn-lt"/>
                <a:ea typeface="+mn-ea"/>
                <a:cs typeface="+mn-cs"/>
              </a:rPr>
              <a:t> in </a:t>
            </a:r>
            <a:r>
              <a:rPr lang="fi-FI" sz="2400" b="1" kern="1200" baseline="0" dirty="0" err="1" smtClean="0">
                <a:solidFill>
                  <a:srgbClr val="005880"/>
                </a:solidFill>
                <a:latin typeface="+mn-lt"/>
                <a:ea typeface="+mn-ea"/>
                <a:cs typeface="+mn-cs"/>
              </a:rPr>
              <a:t>Special</a:t>
            </a:r>
            <a:r>
              <a:rPr lang="fi-FI" sz="2400" b="1" kern="1200" baseline="0" dirty="0" smtClean="0">
                <a:solidFill>
                  <a:srgbClr val="005880"/>
                </a:solidFill>
                <a:latin typeface="+mn-lt"/>
                <a:ea typeface="+mn-ea"/>
                <a:cs typeface="+mn-cs"/>
              </a:rPr>
              <a:t> </a:t>
            </a:r>
            <a:r>
              <a:rPr lang="fi-FI" sz="2400" b="1" kern="1200" baseline="0" dirty="0" err="1" smtClean="0">
                <a:solidFill>
                  <a:srgbClr val="005880"/>
                </a:solidFill>
                <a:latin typeface="+mn-lt"/>
                <a:ea typeface="+mn-ea"/>
                <a:cs typeface="+mn-cs"/>
              </a:rPr>
              <a:t>Education</a:t>
            </a:r>
            <a:r>
              <a:rPr lang="fi-FI" sz="2400" b="1" kern="1200" baseline="0" dirty="0" smtClean="0">
                <a:solidFill>
                  <a:srgbClr val="005880"/>
                </a:solidFill>
                <a:latin typeface="+mn-lt"/>
                <a:ea typeface="+mn-ea"/>
                <a:cs typeface="+mn-cs"/>
              </a:rPr>
              <a:t>. And I </a:t>
            </a:r>
            <a:r>
              <a:rPr lang="fi-FI" sz="2400" b="1" kern="1200" baseline="0" dirty="0" err="1" smtClean="0">
                <a:solidFill>
                  <a:srgbClr val="005880"/>
                </a:solidFill>
                <a:latin typeface="+mn-lt"/>
                <a:ea typeface="+mn-ea"/>
                <a:cs typeface="+mn-cs"/>
              </a:rPr>
              <a:t>know</a:t>
            </a:r>
            <a:r>
              <a:rPr lang="fi-FI" sz="2400" b="1" kern="1200" baseline="0" dirty="0" smtClean="0">
                <a:solidFill>
                  <a:srgbClr val="005880"/>
                </a:solidFill>
                <a:latin typeface="+mn-lt"/>
                <a:ea typeface="+mn-ea"/>
                <a:cs typeface="+mn-cs"/>
              </a:rPr>
              <a:t> </a:t>
            </a:r>
            <a:r>
              <a:rPr lang="fi-FI" sz="2400" b="1" kern="1200" baseline="0" dirty="0" err="1" smtClean="0">
                <a:solidFill>
                  <a:srgbClr val="005880"/>
                </a:solidFill>
                <a:latin typeface="+mn-lt"/>
                <a:ea typeface="+mn-ea"/>
                <a:cs typeface="+mn-cs"/>
              </a:rPr>
              <a:t>SunGard</a:t>
            </a:r>
            <a:r>
              <a:rPr lang="fi-FI" sz="2400" b="1" kern="1200" baseline="0" dirty="0" smtClean="0">
                <a:solidFill>
                  <a:srgbClr val="005880"/>
                </a:solidFill>
                <a:latin typeface="+mn-lt"/>
                <a:ea typeface="+mn-ea"/>
                <a:cs typeface="+mn-cs"/>
              </a:rPr>
              <a:t> K-12 </a:t>
            </a:r>
            <a:r>
              <a:rPr lang="fi-FI" sz="2400" b="1" kern="1200" baseline="0" dirty="0" err="1" smtClean="0">
                <a:solidFill>
                  <a:srgbClr val="005880"/>
                </a:solidFill>
                <a:latin typeface="+mn-lt"/>
                <a:ea typeface="+mn-ea"/>
                <a:cs typeface="+mn-cs"/>
              </a:rPr>
              <a:t>Education</a:t>
            </a:r>
            <a:r>
              <a:rPr lang="fi-FI" sz="2400" b="1" kern="1200" baseline="0" dirty="0" smtClean="0">
                <a:solidFill>
                  <a:srgbClr val="005880"/>
                </a:solidFill>
                <a:latin typeface="+mn-lt"/>
                <a:ea typeface="+mn-ea"/>
                <a:cs typeface="+mn-cs"/>
              </a:rPr>
              <a:t> </a:t>
            </a:r>
            <a:r>
              <a:rPr lang="fi-FI" sz="2400" b="1" kern="1200" baseline="0" dirty="0" err="1" smtClean="0">
                <a:solidFill>
                  <a:srgbClr val="005880"/>
                </a:solidFill>
                <a:latin typeface="+mn-lt"/>
                <a:ea typeface="+mn-ea"/>
                <a:cs typeface="+mn-cs"/>
              </a:rPr>
              <a:t>will</a:t>
            </a:r>
            <a:r>
              <a:rPr lang="fi-FI" sz="2400" b="1" kern="1200" baseline="0" dirty="0" smtClean="0">
                <a:solidFill>
                  <a:srgbClr val="005880"/>
                </a:solidFill>
                <a:latin typeface="+mn-lt"/>
                <a:ea typeface="+mn-ea"/>
                <a:cs typeface="+mn-cs"/>
              </a:rPr>
              <a:t> </a:t>
            </a:r>
            <a:r>
              <a:rPr lang="fi-FI" sz="2400" b="1" kern="1200" baseline="0" dirty="0" err="1" smtClean="0">
                <a:solidFill>
                  <a:srgbClr val="005880"/>
                </a:solidFill>
                <a:latin typeface="+mn-lt"/>
                <a:ea typeface="+mn-ea"/>
                <a:cs typeface="+mn-cs"/>
              </a:rPr>
              <a:t>be</a:t>
            </a:r>
            <a:r>
              <a:rPr lang="fi-FI" sz="2400" b="1" kern="1200" baseline="0" dirty="0" smtClean="0">
                <a:solidFill>
                  <a:srgbClr val="005880"/>
                </a:solidFill>
                <a:latin typeface="+mn-lt"/>
                <a:ea typeface="+mn-ea"/>
                <a:cs typeface="+mn-cs"/>
              </a:rPr>
              <a:t> </a:t>
            </a:r>
            <a:r>
              <a:rPr lang="fi-FI" sz="2400" b="1" kern="1200" baseline="0" dirty="0" err="1" smtClean="0">
                <a:solidFill>
                  <a:srgbClr val="005880"/>
                </a:solidFill>
                <a:latin typeface="+mn-lt"/>
                <a:ea typeface="+mn-ea"/>
                <a:cs typeface="+mn-cs"/>
              </a:rPr>
              <a:t>right</a:t>
            </a:r>
            <a:r>
              <a:rPr lang="fi-FI" sz="2400" b="1" kern="1200" baseline="0" dirty="0" smtClean="0">
                <a:solidFill>
                  <a:srgbClr val="005880"/>
                </a:solidFill>
                <a:latin typeface="+mn-lt"/>
                <a:ea typeface="+mn-ea"/>
                <a:cs typeface="+mn-cs"/>
              </a:rPr>
              <a:t> </a:t>
            </a:r>
            <a:r>
              <a:rPr lang="fi-FI" sz="2400" b="1" kern="1200" baseline="0" dirty="0" err="1" smtClean="0">
                <a:solidFill>
                  <a:srgbClr val="005880"/>
                </a:solidFill>
                <a:latin typeface="+mn-lt"/>
                <a:ea typeface="+mn-ea"/>
                <a:cs typeface="+mn-cs"/>
              </a:rPr>
              <a:t>there</a:t>
            </a:r>
            <a:r>
              <a:rPr lang="fi-FI" sz="2400" b="1" kern="1200" baseline="0" dirty="0" smtClean="0">
                <a:solidFill>
                  <a:srgbClr val="005880"/>
                </a:solidFill>
                <a:latin typeface="+mn-lt"/>
                <a:ea typeface="+mn-ea"/>
                <a:cs typeface="+mn-cs"/>
              </a:rPr>
              <a:t> </a:t>
            </a:r>
            <a:r>
              <a:rPr lang="fi-FI" sz="2400" b="1" kern="1200" baseline="0" dirty="0" err="1" smtClean="0">
                <a:solidFill>
                  <a:srgbClr val="005880"/>
                </a:solidFill>
                <a:latin typeface="+mn-lt"/>
                <a:ea typeface="+mn-ea"/>
                <a:cs typeface="+mn-cs"/>
              </a:rPr>
              <a:t>with</a:t>
            </a:r>
            <a:r>
              <a:rPr lang="fi-FI" sz="2400" b="1" kern="1200" baseline="0" dirty="0" smtClean="0">
                <a:solidFill>
                  <a:srgbClr val="005880"/>
                </a:solidFill>
                <a:latin typeface="+mn-lt"/>
                <a:ea typeface="+mn-ea"/>
                <a:cs typeface="+mn-cs"/>
              </a:rPr>
              <a:t> us, </a:t>
            </a:r>
            <a:r>
              <a:rPr lang="fi-FI" sz="2400" b="1" kern="1200" baseline="0" dirty="0" err="1" smtClean="0">
                <a:solidFill>
                  <a:srgbClr val="005880"/>
                </a:solidFill>
                <a:latin typeface="+mn-lt"/>
                <a:ea typeface="+mn-ea"/>
                <a:cs typeface="+mn-cs"/>
              </a:rPr>
              <a:t>always</a:t>
            </a:r>
            <a:r>
              <a:rPr lang="fi-FI" sz="2400" b="1" kern="1200" baseline="0" dirty="0" smtClean="0">
                <a:solidFill>
                  <a:srgbClr val="005880"/>
                </a:solidFill>
                <a:latin typeface="+mn-lt"/>
                <a:ea typeface="+mn-ea"/>
                <a:cs typeface="+mn-cs"/>
              </a:rPr>
              <a:t> </a:t>
            </a:r>
            <a:r>
              <a:rPr lang="fi-FI" sz="2400" b="1" kern="1200" baseline="0" dirty="0" err="1" smtClean="0">
                <a:solidFill>
                  <a:srgbClr val="005880"/>
                </a:solidFill>
                <a:latin typeface="+mn-lt"/>
                <a:ea typeface="+mn-ea"/>
                <a:cs typeface="+mn-cs"/>
              </a:rPr>
              <a:t>adapting</a:t>
            </a:r>
            <a:r>
              <a:rPr lang="fi-FI" sz="2400" b="1" kern="1200" baseline="0" dirty="0" smtClean="0">
                <a:solidFill>
                  <a:srgbClr val="005880"/>
                </a:solidFill>
                <a:latin typeface="+mn-lt"/>
                <a:ea typeface="+mn-ea"/>
                <a:cs typeface="+mn-cs"/>
              </a:rPr>
              <a:t> IEPPLUS to </a:t>
            </a:r>
            <a:r>
              <a:rPr lang="fi-FI" sz="2400" b="1" kern="1200" baseline="0" dirty="0" err="1" smtClean="0">
                <a:solidFill>
                  <a:srgbClr val="005880"/>
                </a:solidFill>
                <a:latin typeface="+mn-lt"/>
                <a:ea typeface="+mn-ea"/>
                <a:cs typeface="+mn-cs"/>
              </a:rPr>
              <a:t>meet</a:t>
            </a:r>
            <a:r>
              <a:rPr lang="fi-FI" sz="2400" b="1" kern="1200" baseline="0" dirty="0" smtClean="0">
                <a:solidFill>
                  <a:srgbClr val="005880"/>
                </a:solidFill>
                <a:latin typeface="+mn-lt"/>
                <a:ea typeface="+mn-ea"/>
                <a:cs typeface="+mn-cs"/>
              </a:rPr>
              <a:t> </a:t>
            </a:r>
            <a:r>
              <a:rPr lang="fi-FI" sz="2400" b="1" kern="1200" baseline="0" dirty="0" err="1" smtClean="0">
                <a:solidFill>
                  <a:srgbClr val="005880"/>
                </a:solidFill>
                <a:latin typeface="+mn-lt"/>
                <a:ea typeface="+mn-ea"/>
                <a:cs typeface="+mn-cs"/>
              </a:rPr>
              <a:t>all</a:t>
            </a:r>
            <a:r>
              <a:rPr lang="fi-FI" sz="2400" b="1" kern="1200" baseline="0" dirty="0" smtClean="0">
                <a:solidFill>
                  <a:srgbClr val="005880"/>
                </a:solidFill>
                <a:latin typeface="+mn-lt"/>
                <a:ea typeface="+mn-ea"/>
                <a:cs typeface="+mn-cs"/>
              </a:rPr>
              <a:t> </a:t>
            </a:r>
            <a:r>
              <a:rPr lang="fi-FI" sz="2400" b="1" kern="1200" baseline="0" dirty="0" err="1" smtClean="0">
                <a:solidFill>
                  <a:srgbClr val="005880"/>
                </a:solidFill>
                <a:latin typeface="+mn-lt"/>
                <a:ea typeface="+mn-ea"/>
                <a:cs typeface="+mn-cs"/>
              </a:rPr>
              <a:t>the</a:t>
            </a:r>
            <a:r>
              <a:rPr lang="fi-FI" sz="2400" b="1" kern="1200" baseline="0" dirty="0" smtClean="0">
                <a:solidFill>
                  <a:srgbClr val="005880"/>
                </a:solidFill>
                <a:latin typeface="+mn-lt"/>
                <a:ea typeface="+mn-ea"/>
                <a:cs typeface="+mn-cs"/>
              </a:rPr>
              <a:t> </a:t>
            </a:r>
            <a:r>
              <a:rPr lang="fi-FI" sz="2400" b="1" kern="1200" baseline="0" dirty="0" err="1" smtClean="0">
                <a:solidFill>
                  <a:srgbClr val="005880"/>
                </a:solidFill>
                <a:latin typeface="+mn-lt"/>
                <a:ea typeface="+mn-ea"/>
                <a:cs typeface="+mn-cs"/>
              </a:rPr>
              <a:t>challenges</a:t>
            </a:r>
            <a:r>
              <a:rPr lang="fi-FI" sz="2400" b="1" kern="1200" baseline="0" dirty="0" smtClean="0">
                <a:solidFill>
                  <a:srgbClr val="005880"/>
                </a:solidFill>
                <a:latin typeface="+mn-lt"/>
                <a:ea typeface="+mn-ea"/>
                <a:cs typeface="+mn-cs"/>
              </a:rPr>
              <a:t> and </a:t>
            </a:r>
            <a:r>
              <a:rPr lang="fi-FI" sz="2400" b="1" kern="1200" baseline="0" dirty="0" err="1" smtClean="0">
                <a:solidFill>
                  <a:srgbClr val="005880"/>
                </a:solidFill>
                <a:latin typeface="+mn-lt"/>
                <a:ea typeface="+mn-ea"/>
                <a:cs typeface="+mn-cs"/>
              </a:rPr>
              <a:t>opportunities</a:t>
            </a:r>
            <a:r>
              <a:rPr lang="fi-FI" sz="2400" b="1" kern="1200" baseline="0" dirty="0" smtClean="0">
                <a:solidFill>
                  <a:srgbClr val="005880"/>
                </a:solidFill>
                <a:latin typeface="+mn-lt"/>
                <a:ea typeface="+mn-ea"/>
                <a:cs typeface="+mn-cs"/>
              </a:rPr>
              <a:t> </a:t>
            </a:r>
            <a:r>
              <a:rPr lang="fi-FI" sz="2400" b="1" kern="1200" baseline="0" dirty="0" err="1" smtClean="0">
                <a:solidFill>
                  <a:srgbClr val="005880"/>
                </a:solidFill>
                <a:latin typeface="+mn-lt"/>
                <a:ea typeface="+mn-ea"/>
                <a:cs typeface="+mn-cs"/>
              </a:rPr>
              <a:t>we</a:t>
            </a:r>
            <a:r>
              <a:rPr lang="fi-FI" sz="2400" b="1" kern="1200" baseline="0" dirty="0" smtClean="0">
                <a:solidFill>
                  <a:srgbClr val="005880"/>
                </a:solidFill>
                <a:latin typeface="+mn-lt"/>
                <a:ea typeface="+mn-ea"/>
                <a:cs typeface="+mn-cs"/>
              </a:rPr>
              <a:t> </a:t>
            </a:r>
            <a:r>
              <a:rPr lang="fi-FI" sz="2400" b="1" kern="1200" baseline="0" dirty="0" err="1" smtClean="0">
                <a:solidFill>
                  <a:srgbClr val="005880"/>
                </a:solidFill>
                <a:latin typeface="+mn-lt"/>
                <a:ea typeface="+mn-ea"/>
                <a:cs typeface="+mn-cs"/>
              </a:rPr>
              <a:t>encounter</a:t>
            </a:r>
            <a:r>
              <a:rPr lang="fi-FI" sz="2400" b="1" kern="1200" baseline="0" dirty="0" smtClean="0">
                <a:solidFill>
                  <a:srgbClr val="005880"/>
                </a:solidFill>
                <a:latin typeface="+mn-lt"/>
                <a:ea typeface="+mn-ea"/>
                <a:cs typeface="+mn-cs"/>
              </a:rPr>
              <a:t>.”</a:t>
            </a:r>
          </a:p>
          <a:p>
            <a:pPr lvl="0"/>
            <a:endParaRPr lang="fi-FI" sz="2400" b="1" kern="1200" baseline="0" dirty="0" smtClean="0">
              <a:solidFill>
                <a:srgbClr val="005880"/>
              </a:solidFill>
              <a:latin typeface="+mn-lt"/>
              <a:ea typeface="+mn-ea"/>
              <a:cs typeface="+mn-cs"/>
            </a:endParaRPr>
          </a:p>
          <a:p>
            <a:pPr lvl="0" algn="l"/>
            <a:r>
              <a:rPr lang="fi-FI" sz="1800" b="1" kern="1200" baseline="0" dirty="0" smtClean="0">
                <a:solidFill>
                  <a:srgbClr val="005880"/>
                </a:solidFill>
                <a:latin typeface="+mn-lt"/>
                <a:ea typeface="+mn-ea"/>
                <a:cs typeface="+mn-cs"/>
              </a:rPr>
              <a:t>Sonya </a:t>
            </a:r>
            <a:r>
              <a:rPr lang="fi-FI" sz="1800" b="1" kern="1200" baseline="0" dirty="0" err="1" smtClean="0">
                <a:solidFill>
                  <a:srgbClr val="005880"/>
                </a:solidFill>
                <a:latin typeface="+mn-lt"/>
                <a:ea typeface="+mn-ea"/>
                <a:cs typeface="+mn-cs"/>
              </a:rPr>
              <a:t>McCuen-Burney</a:t>
            </a:r>
            <a:endParaRPr lang="fi-FI" sz="1800" b="1" kern="1200" baseline="0" dirty="0" smtClean="0">
              <a:solidFill>
                <a:srgbClr val="005880"/>
              </a:solidFill>
              <a:latin typeface="+mn-lt"/>
              <a:ea typeface="+mn-ea"/>
              <a:cs typeface="+mn-cs"/>
            </a:endParaRPr>
          </a:p>
          <a:p>
            <a:pPr lvl="0" algn="l"/>
            <a:r>
              <a:rPr lang="fi-FI" sz="1800" b="1" kern="1200" baseline="0" dirty="0" err="1" smtClean="0">
                <a:solidFill>
                  <a:srgbClr val="005880"/>
                </a:solidFill>
                <a:latin typeface="+mn-lt"/>
                <a:ea typeface="+mn-ea"/>
                <a:cs typeface="+mn-cs"/>
              </a:rPr>
              <a:t>Analyst</a:t>
            </a:r>
            <a:endParaRPr lang="fi-FI" sz="1800" b="1" kern="1200" baseline="0" dirty="0" smtClean="0">
              <a:solidFill>
                <a:srgbClr val="005880"/>
              </a:solidFill>
              <a:latin typeface="+mn-lt"/>
              <a:ea typeface="+mn-ea"/>
              <a:cs typeface="+mn-cs"/>
            </a:endParaRPr>
          </a:p>
          <a:p>
            <a:pPr lvl="0" algn="l"/>
            <a:r>
              <a:rPr lang="fi-FI" sz="1800" b="1" kern="1200" baseline="0" dirty="0" smtClean="0">
                <a:solidFill>
                  <a:srgbClr val="005880"/>
                </a:solidFill>
                <a:latin typeface="+mn-lt"/>
                <a:ea typeface="+mn-ea"/>
                <a:cs typeface="+mn-cs"/>
              </a:rPr>
              <a:t>San Angelo </a:t>
            </a:r>
            <a:r>
              <a:rPr lang="fi-FI" sz="1800" b="1" kern="1200" baseline="0" dirty="0" err="1" smtClean="0">
                <a:solidFill>
                  <a:srgbClr val="005880"/>
                </a:solidFill>
                <a:latin typeface="+mn-lt"/>
                <a:ea typeface="+mn-ea"/>
                <a:cs typeface="+mn-cs"/>
              </a:rPr>
              <a:t>Independent</a:t>
            </a:r>
            <a:r>
              <a:rPr lang="fi-FI" sz="1800" b="1" kern="1200" baseline="0" dirty="0" smtClean="0">
                <a:solidFill>
                  <a:srgbClr val="005880"/>
                </a:solidFill>
                <a:latin typeface="+mn-lt"/>
                <a:ea typeface="+mn-ea"/>
                <a:cs typeface="+mn-cs"/>
              </a:rPr>
              <a:t> School </a:t>
            </a:r>
            <a:r>
              <a:rPr lang="fi-FI" sz="1800" b="1" kern="1200" baseline="0" dirty="0" err="1" smtClean="0">
                <a:solidFill>
                  <a:srgbClr val="005880"/>
                </a:solidFill>
                <a:latin typeface="+mn-lt"/>
                <a:ea typeface="+mn-ea"/>
                <a:cs typeface="+mn-cs"/>
              </a:rPr>
              <a:t>District</a:t>
            </a:r>
            <a:r>
              <a:rPr lang="fi-FI" sz="1800" b="1" kern="1200" baseline="0" dirty="0" smtClean="0">
                <a:solidFill>
                  <a:srgbClr val="005880"/>
                </a:solidFill>
                <a:latin typeface="+mn-lt"/>
                <a:ea typeface="+mn-ea"/>
                <a:cs typeface="+mn-cs"/>
              </a:rPr>
              <a:t>, TX</a:t>
            </a:r>
          </a:p>
        </p:txBody>
      </p:sp>
    </p:spTree>
    <p:extLst>
      <p:ext uri="{BB962C8B-B14F-4D97-AF65-F5344CB8AC3E}">
        <p14:creationId xmlns:p14="http://schemas.microsoft.com/office/powerpoint/2010/main" val="20775153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rformancePLUS Quote">
    <p:spTree>
      <p:nvGrpSpPr>
        <p:cNvPr id="1" name=""/>
        <p:cNvGrpSpPr/>
        <p:nvPr/>
      </p:nvGrpSpPr>
      <p:grpSpPr>
        <a:xfrm>
          <a:off x="0" y="0"/>
          <a:ext cx="0" cy="0"/>
          <a:chOff x="0" y="0"/>
          <a:chExt cx="0" cy="0"/>
        </a:xfrm>
      </p:grpSpPr>
      <p:sp>
        <p:nvSpPr>
          <p:cNvPr id="4" name="Slide Number Placeholder 3"/>
          <p:cNvSpPr>
            <a:spLocks noGrp="1"/>
          </p:cNvSpPr>
          <p:nvPr userDrawn="1">
            <p:ph type="sldNum" sz="quarter" idx="11"/>
          </p:nvPr>
        </p:nvSpPr>
        <p:spPr/>
        <p:txBody>
          <a:bodyPr/>
          <a:lstStyle/>
          <a:p>
            <a:fld id="{C60C2248-B95D-984B-A0F4-42B9A4652AA7}" type="slidenum">
              <a:rPr lang="en-US" smtClean="0"/>
              <a:pPr/>
              <a:t>‹#›</a:t>
            </a:fld>
            <a:endParaRPr lang="en-US"/>
          </a:p>
        </p:txBody>
      </p:sp>
      <p:grpSp>
        <p:nvGrpSpPr>
          <p:cNvPr id="7" name="Ryhmä 1"/>
          <p:cNvGrpSpPr/>
          <p:nvPr userDrawn="1"/>
        </p:nvGrpSpPr>
        <p:grpSpPr>
          <a:xfrm>
            <a:off x="827795" y="773492"/>
            <a:ext cx="7460544" cy="4764632"/>
            <a:chOff x="856145" y="813567"/>
            <a:chExt cx="7460544" cy="3596279"/>
          </a:xfrm>
        </p:grpSpPr>
        <p:sp>
          <p:nvSpPr>
            <p:cNvPr id="8" name="Freeform 6"/>
            <p:cNvSpPr>
              <a:spLocks/>
            </p:cNvSpPr>
            <p:nvPr userDrawn="1"/>
          </p:nvSpPr>
          <p:spPr bwMode="auto">
            <a:xfrm>
              <a:off x="856145" y="813567"/>
              <a:ext cx="7460544" cy="3526379"/>
            </a:xfrm>
            <a:custGeom>
              <a:avLst/>
              <a:gdLst>
                <a:gd name="T0" fmla="*/ 16977 w 20595"/>
                <a:gd name="T1" fmla="*/ 8588 h 9733"/>
                <a:gd name="T2" fmla="*/ 20195 w 20595"/>
                <a:gd name="T3" fmla="*/ 8588 h 9733"/>
                <a:gd name="T4" fmla="*/ 20595 w 20595"/>
                <a:gd name="T5" fmla="*/ 8180 h 9733"/>
                <a:gd name="T6" fmla="*/ 20595 w 20595"/>
                <a:gd name="T7" fmla="*/ 408 h 9733"/>
                <a:gd name="T8" fmla="*/ 20195 w 20595"/>
                <a:gd name="T9" fmla="*/ 0 h 9733"/>
                <a:gd name="T10" fmla="*/ 401 w 20595"/>
                <a:gd name="T11" fmla="*/ 0 h 9733"/>
                <a:gd name="T12" fmla="*/ 0 w 20595"/>
                <a:gd name="T13" fmla="*/ 408 h 9733"/>
                <a:gd name="T14" fmla="*/ 0 w 20595"/>
                <a:gd name="T15" fmla="*/ 8180 h 9733"/>
                <a:gd name="T16" fmla="*/ 401 w 20595"/>
                <a:gd name="T17" fmla="*/ 8588 h 9733"/>
                <a:gd name="T18" fmla="*/ 14425 w 20595"/>
                <a:gd name="T19" fmla="*/ 8588 h 9733"/>
                <a:gd name="T20" fmla="*/ 15538 w 20595"/>
                <a:gd name="T21" fmla="*/ 9733 h 9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95" h="9733">
                  <a:moveTo>
                    <a:pt x="16977" y="8588"/>
                  </a:moveTo>
                  <a:lnTo>
                    <a:pt x="20195" y="8588"/>
                  </a:lnTo>
                  <a:cubicBezTo>
                    <a:pt x="20195" y="8588"/>
                    <a:pt x="20595" y="8588"/>
                    <a:pt x="20595" y="8180"/>
                  </a:cubicBezTo>
                  <a:lnTo>
                    <a:pt x="20595" y="408"/>
                  </a:lnTo>
                  <a:cubicBezTo>
                    <a:pt x="20595" y="408"/>
                    <a:pt x="20595" y="0"/>
                    <a:pt x="20195" y="0"/>
                  </a:cubicBezTo>
                  <a:lnTo>
                    <a:pt x="401" y="0"/>
                  </a:lnTo>
                  <a:cubicBezTo>
                    <a:pt x="401" y="0"/>
                    <a:pt x="0" y="0"/>
                    <a:pt x="0" y="408"/>
                  </a:cubicBezTo>
                  <a:lnTo>
                    <a:pt x="0" y="8180"/>
                  </a:lnTo>
                  <a:cubicBezTo>
                    <a:pt x="0" y="8180"/>
                    <a:pt x="0" y="8588"/>
                    <a:pt x="401" y="8588"/>
                  </a:cubicBezTo>
                  <a:lnTo>
                    <a:pt x="14425" y="8588"/>
                  </a:lnTo>
                  <a:lnTo>
                    <a:pt x="15538" y="9733"/>
                  </a:lnTo>
                </a:path>
              </a:pathLst>
            </a:custGeom>
            <a:noFill/>
            <a:ln w="187325" cap="rnd">
              <a:solidFill>
                <a:srgbClr val="0058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 name="Oval 7"/>
            <p:cNvSpPr>
              <a:spLocks noChangeArrowheads="1"/>
            </p:cNvSpPr>
            <p:nvPr/>
          </p:nvSpPr>
          <p:spPr bwMode="auto">
            <a:xfrm>
              <a:off x="6391864" y="4268550"/>
              <a:ext cx="185933" cy="141296"/>
            </a:xfrm>
            <a:prstGeom prst="ellipse">
              <a:avLst/>
            </a:prstGeom>
            <a:solidFill>
              <a:schemeClr val="accent2"/>
            </a:solidFill>
            <a:ln w="9525">
              <a:solidFill>
                <a:srgbClr val="005880"/>
              </a:solid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12" name="TextBox 11"/>
          <p:cNvSpPr txBox="1"/>
          <p:nvPr userDrawn="1"/>
        </p:nvSpPr>
        <p:spPr>
          <a:xfrm>
            <a:off x="1111482" y="1100825"/>
            <a:ext cx="6893169" cy="3581356"/>
          </a:xfrm>
          <a:prstGeom prst="rect">
            <a:avLst/>
          </a:prstGeom>
          <a:noFill/>
        </p:spPr>
        <p:txBody>
          <a:bodyPr wrap="square" lIns="36000" tIns="36000" rIns="36000" bIns="36000" rtlCol="0">
            <a:spAutoFit/>
          </a:bodyPr>
          <a:lstStyle/>
          <a:p>
            <a:pPr lvl="0" algn="ctr"/>
            <a:r>
              <a:rPr lang="fi-FI" sz="2000" b="1" kern="1200" baseline="0" dirty="0" smtClean="0">
                <a:solidFill>
                  <a:srgbClr val="005880"/>
                </a:solidFill>
                <a:latin typeface="+mn-lt"/>
                <a:ea typeface="+mn-ea"/>
                <a:cs typeface="+mn-cs"/>
              </a:rPr>
              <a:t>“</a:t>
            </a:r>
            <a:r>
              <a:rPr lang="fi-FI" sz="2000" b="1" kern="1200" baseline="0" dirty="0" err="1" smtClean="0">
                <a:solidFill>
                  <a:srgbClr val="005880"/>
                </a:solidFill>
                <a:latin typeface="+mn-lt"/>
                <a:ea typeface="+mn-ea"/>
                <a:cs typeface="+mn-cs"/>
              </a:rPr>
              <a:t>PerformancePLUS</a:t>
            </a:r>
            <a:r>
              <a:rPr lang="fi-FI" sz="2000" b="1" kern="1200" baseline="0" dirty="0" smtClean="0">
                <a:solidFill>
                  <a:srgbClr val="005880"/>
                </a:solidFill>
                <a:latin typeface="+mn-lt"/>
                <a:ea typeface="+mn-ea"/>
                <a:cs typeface="+mn-cs"/>
              </a:rPr>
              <a:t> is </a:t>
            </a:r>
            <a:r>
              <a:rPr lang="fi-FI" sz="2000" b="1" kern="1200" baseline="0" dirty="0" err="1" smtClean="0">
                <a:solidFill>
                  <a:srgbClr val="005880"/>
                </a:solidFill>
                <a:latin typeface="+mn-lt"/>
                <a:ea typeface="+mn-ea"/>
                <a:cs typeface="+mn-cs"/>
              </a:rPr>
              <a:t>robust</a:t>
            </a:r>
            <a:r>
              <a:rPr lang="fi-FI" sz="2000" b="1" kern="1200" baseline="0" dirty="0" smtClean="0">
                <a:solidFill>
                  <a:srgbClr val="005880"/>
                </a:solidFill>
                <a:latin typeface="+mn-lt"/>
                <a:ea typeface="+mn-ea"/>
                <a:cs typeface="+mn-cs"/>
              </a:rPr>
              <a:t> in </a:t>
            </a:r>
            <a:r>
              <a:rPr lang="fi-FI" sz="2000" b="1" kern="1200" baseline="0" dirty="0" err="1" smtClean="0">
                <a:solidFill>
                  <a:srgbClr val="005880"/>
                </a:solidFill>
                <a:latin typeface="+mn-lt"/>
                <a:ea typeface="+mn-ea"/>
                <a:cs typeface="+mn-cs"/>
              </a:rPr>
              <a:t>terms</a:t>
            </a:r>
            <a:r>
              <a:rPr lang="fi-FI" sz="2000" b="1" kern="1200" baseline="0" dirty="0" smtClean="0">
                <a:solidFill>
                  <a:srgbClr val="005880"/>
                </a:solidFill>
                <a:latin typeface="+mn-lt"/>
                <a:ea typeface="+mn-ea"/>
                <a:cs typeface="+mn-cs"/>
              </a:rPr>
              <a:t> of </a:t>
            </a:r>
            <a:r>
              <a:rPr lang="fi-FI" sz="2000" b="1" kern="1200" baseline="0" dirty="0" err="1" smtClean="0">
                <a:solidFill>
                  <a:srgbClr val="005880"/>
                </a:solidFill>
                <a:latin typeface="+mn-lt"/>
                <a:ea typeface="+mn-ea"/>
                <a:cs typeface="+mn-cs"/>
              </a:rPr>
              <a:t>what</a:t>
            </a:r>
            <a:r>
              <a:rPr lang="fi-FI" sz="2000" b="1" kern="1200" baseline="0" dirty="0" smtClean="0">
                <a:solidFill>
                  <a:srgbClr val="005880"/>
                </a:solidFill>
                <a:latin typeface="+mn-lt"/>
                <a:ea typeface="+mn-ea"/>
                <a:cs typeface="+mn-cs"/>
              </a:rPr>
              <a:t> it </a:t>
            </a:r>
          </a:p>
          <a:p>
            <a:pPr lvl="0" algn="ctr"/>
            <a:r>
              <a:rPr lang="fi-FI" sz="2000" b="1" kern="1200" baseline="0" dirty="0" err="1" smtClean="0">
                <a:solidFill>
                  <a:srgbClr val="005880"/>
                </a:solidFill>
                <a:latin typeface="+mn-lt"/>
                <a:ea typeface="+mn-ea"/>
                <a:cs typeface="+mn-cs"/>
              </a:rPr>
              <a:t>offers</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Our</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educators</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can</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mine</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so</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much</a:t>
            </a:r>
            <a:r>
              <a:rPr lang="fi-FI" sz="2000" b="1" kern="1200" baseline="0" dirty="0" smtClean="0">
                <a:solidFill>
                  <a:srgbClr val="005880"/>
                </a:solidFill>
                <a:latin typeface="+mn-lt"/>
                <a:ea typeface="+mn-ea"/>
                <a:cs typeface="+mn-cs"/>
              </a:rPr>
              <a:t> data. At </a:t>
            </a:r>
          </a:p>
          <a:p>
            <a:pPr lvl="0" algn="ctr"/>
            <a:r>
              <a:rPr lang="fi-FI" sz="2000" b="1" kern="1200" baseline="0" dirty="0" err="1" smtClean="0">
                <a:solidFill>
                  <a:srgbClr val="005880"/>
                </a:solidFill>
                <a:latin typeface="+mn-lt"/>
                <a:ea typeface="+mn-ea"/>
                <a:cs typeface="+mn-cs"/>
              </a:rPr>
              <a:t>the</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beginning</a:t>
            </a:r>
            <a:r>
              <a:rPr lang="fi-FI" sz="2000" b="1" kern="1200" baseline="0" dirty="0" smtClean="0">
                <a:solidFill>
                  <a:srgbClr val="005880"/>
                </a:solidFill>
                <a:latin typeface="+mn-lt"/>
                <a:ea typeface="+mn-ea"/>
                <a:cs typeface="+mn-cs"/>
              </a:rPr>
              <a:t> of </a:t>
            </a:r>
            <a:r>
              <a:rPr lang="fi-FI" sz="2000" b="1" kern="1200" baseline="0" dirty="0" err="1" smtClean="0">
                <a:solidFill>
                  <a:srgbClr val="005880"/>
                </a:solidFill>
                <a:latin typeface="+mn-lt"/>
                <a:ea typeface="+mn-ea"/>
                <a:cs typeface="+mn-cs"/>
              </a:rPr>
              <a:t>the</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year</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our</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teachers</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are</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good</a:t>
            </a:r>
            <a:r>
              <a:rPr lang="fi-FI" sz="2000" b="1" kern="1200" baseline="0" dirty="0" smtClean="0">
                <a:solidFill>
                  <a:srgbClr val="005880"/>
                </a:solidFill>
                <a:latin typeface="+mn-lt"/>
                <a:ea typeface="+mn-ea"/>
                <a:cs typeface="+mn-cs"/>
              </a:rPr>
              <a:t> at </a:t>
            </a:r>
            <a:r>
              <a:rPr lang="fi-FI" sz="2000" b="1" kern="1200" baseline="0" dirty="0" err="1" smtClean="0">
                <a:solidFill>
                  <a:srgbClr val="005880"/>
                </a:solidFill>
                <a:latin typeface="+mn-lt"/>
                <a:ea typeface="+mn-ea"/>
                <a:cs typeface="+mn-cs"/>
              </a:rPr>
              <a:t>going</a:t>
            </a:r>
            <a:r>
              <a:rPr lang="fi-FI" sz="2000" b="1" kern="1200" baseline="0" dirty="0" smtClean="0">
                <a:solidFill>
                  <a:srgbClr val="005880"/>
                </a:solidFill>
                <a:latin typeface="+mn-lt"/>
                <a:ea typeface="+mn-ea"/>
                <a:cs typeface="+mn-cs"/>
              </a:rPr>
              <a:t> in and </a:t>
            </a:r>
            <a:r>
              <a:rPr lang="fi-FI" sz="2000" b="1" kern="1200" baseline="0" dirty="0" err="1" smtClean="0">
                <a:solidFill>
                  <a:srgbClr val="005880"/>
                </a:solidFill>
                <a:latin typeface="+mn-lt"/>
                <a:ea typeface="+mn-ea"/>
                <a:cs typeface="+mn-cs"/>
              </a:rPr>
              <a:t>looking</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up</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the</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scores</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from</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the</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previous</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year</a:t>
            </a:r>
            <a:r>
              <a:rPr lang="fi-FI" sz="2000" b="1" kern="1200" baseline="0" dirty="0" smtClean="0">
                <a:solidFill>
                  <a:srgbClr val="005880"/>
                </a:solidFill>
                <a:latin typeface="+mn-lt"/>
                <a:ea typeface="+mn-ea"/>
                <a:cs typeface="+mn-cs"/>
              </a:rPr>
              <a:t>—</a:t>
            </a:r>
            <a:r>
              <a:rPr lang="fi-FI" sz="2000" b="1" kern="1200" baseline="0" dirty="0" err="1" smtClean="0">
                <a:solidFill>
                  <a:srgbClr val="005880"/>
                </a:solidFill>
                <a:latin typeface="+mn-lt"/>
                <a:ea typeface="+mn-ea"/>
                <a:cs typeface="+mn-cs"/>
              </a:rPr>
              <a:t>seeing</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how</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the</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students</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did</a:t>
            </a:r>
            <a:r>
              <a:rPr lang="fi-FI" sz="2000" b="1" kern="1200" baseline="0" dirty="0" smtClean="0">
                <a:solidFill>
                  <a:srgbClr val="005880"/>
                </a:solidFill>
                <a:latin typeface="+mn-lt"/>
                <a:ea typeface="+mn-ea"/>
                <a:cs typeface="+mn-cs"/>
              </a:rPr>
              <a:t> and </a:t>
            </a:r>
            <a:r>
              <a:rPr lang="fi-FI" sz="2000" b="1" kern="1200" baseline="0" dirty="0" err="1" smtClean="0">
                <a:solidFill>
                  <a:srgbClr val="005880"/>
                </a:solidFill>
                <a:latin typeface="+mn-lt"/>
                <a:ea typeface="+mn-ea"/>
                <a:cs typeface="+mn-cs"/>
              </a:rPr>
              <a:t>diagnosing</a:t>
            </a:r>
            <a:r>
              <a:rPr lang="fi-FI" sz="2000" b="1" kern="1200" baseline="0" dirty="0" smtClean="0">
                <a:solidFill>
                  <a:srgbClr val="005880"/>
                </a:solidFill>
                <a:latin typeface="+mn-lt"/>
                <a:ea typeface="+mn-ea"/>
                <a:cs typeface="+mn-cs"/>
              </a:rPr>
              <a:t> </a:t>
            </a:r>
          </a:p>
          <a:p>
            <a:pPr lvl="0" algn="ctr"/>
            <a:r>
              <a:rPr lang="fi-FI" sz="2000" b="1" kern="1200" baseline="0" dirty="0" err="1" smtClean="0">
                <a:solidFill>
                  <a:srgbClr val="005880"/>
                </a:solidFill>
                <a:latin typeface="+mn-lt"/>
                <a:ea typeface="+mn-ea"/>
                <a:cs typeface="+mn-cs"/>
              </a:rPr>
              <a:t>their</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areas</a:t>
            </a:r>
            <a:r>
              <a:rPr lang="fi-FI" sz="2000" b="1" kern="1200" baseline="0" dirty="0" smtClean="0">
                <a:solidFill>
                  <a:srgbClr val="005880"/>
                </a:solidFill>
                <a:latin typeface="+mn-lt"/>
                <a:ea typeface="+mn-ea"/>
                <a:cs typeface="+mn-cs"/>
              </a:rPr>
              <a:t> of </a:t>
            </a:r>
            <a:r>
              <a:rPr lang="fi-FI" sz="2000" b="1" kern="1200" baseline="0" dirty="0" err="1" smtClean="0">
                <a:solidFill>
                  <a:srgbClr val="005880"/>
                </a:solidFill>
                <a:latin typeface="+mn-lt"/>
                <a:ea typeface="+mn-ea"/>
                <a:cs typeface="+mn-cs"/>
              </a:rPr>
              <a:t>strength</a:t>
            </a:r>
            <a:r>
              <a:rPr lang="fi-FI" sz="2000" b="1" kern="1200" baseline="0" dirty="0" smtClean="0">
                <a:solidFill>
                  <a:srgbClr val="005880"/>
                </a:solidFill>
                <a:latin typeface="+mn-lt"/>
                <a:ea typeface="+mn-ea"/>
                <a:cs typeface="+mn-cs"/>
              </a:rPr>
              <a:t> and </a:t>
            </a:r>
            <a:r>
              <a:rPr lang="fi-FI" sz="2000" b="1" kern="1200" baseline="0" dirty="0" err="1" smtClean="0">
                <a:solidFill>
                  <a:srgbClr val="005880"/>
                </a:solidFill>
                <a:latin typeface="+mn-lt"/>
                <a:ea typeface="+mn-ea"/>
                <a:cs typeface="+mn-cs"/>
              </a:rPr>
              <a:t>weakness</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We</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are</a:t>
            </a:r>
            <a:r>
              <a:rPr lang="fi-FI" sz="2000" b="1" kern="1200" baseline="0" dirty="0" smtClean="0">
                <a:solidFill>
                  <a:srgbClr val="005880"/>
                </a:solidFill>
                <a:latin typeface="+mn-lt"/>
                <a:ea typeface="+mn-ea"/>
                <a:cs typeface="+mn-cs"/>
              </a:rPr>
              <a:t> </a:t>
            </a:r>
          </a:p>
          <a:p>
            <a:pPr lvl="0" algn="ctr"/>
            <a:r>
              <a:rPr lang="fi-FI" sz="2000" b="1" kern="1200" baseline="0" dirty="0" err="1" smtClean="0">
                <a:solidFill>
                  <a:srgbClr val="005880"/>
                </a:solidFill>
                <a:latin typeface="+mn-lt"/>
                <a:ea typeface="+mn-ea"/>
                <a:cs typeface="+mn-cs"/>
              </a:rPr>
              <a:t>looking</a:t>
            </a:r>
            <a:r>
              <a:rPr lang="fi-FI" sz="2000" b="1" kern="1200" baseline="0" dirty="0" smtClean="0">
                <a:solidFill>
                  <a:srgbClr val="005880"/>
                </a:solidFill>
                <a:latin typeface="+mn-lt"/>
                <a:ea typeface="+mn-ea"/>
                <a:cs typeface="+mn-cs"/>
              </a:rPr>
              <a:t> at </a:t>
            </a:r>
            <a:r>
              <a:rPr lang="fi-FI" sz="2000" b="1" kern="1200" baseline="0" dirty="0" err="1" smtClean="0">
                <a:solidFill>
                  <a:srgbClr val="005880"/>
                </a:solidFill>
                <a:latin typeface="+mn-lt"/>
                <a:ea typeface="+mn-ea"/>
                <a:cs typeface="+mn-cs"/>
              </a:rPr>
              <a:t>proficiency</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levels</a:t>
            </a:r>
            <a:r>
              <a:rPr lang="fi-FI" sz="2000" b="1" kern="1200" baseline="0" dirty="0" smtClean="0">
                <a:solidFill>
                  <a:srgbClr val="005880"/>
                </a:solidFill>
                <a:latin typeface="+mn-lt"/>
                <a:ea typeface="+mn-ea"/>
                <a:cs typeface="+mn-cs"/>
              </a:rPr>
              <a:t>, and </a:t>
            </a:r>
            <a:r>
              <a:rPr lang="fi-FI" sz="2000" b="1" kern="1200" baseline="0" dirty="0" err="1" smtClean="0">
                <a:solidFill>
                  <a:srgbClr val="005880"/>
                </a:solidFill>
                <a:latin typeface="+mn-lt"/>
                <a:ea typeface="+mn-ea"/>
                <a:cs typeface="+mn-cs"/>
              </a:rPr>
              <a:t>we</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are</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having</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conversations</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about</a:t>
            </a:r>
            <a:r>
              <a:rPr lang="fi-FI" sz="2000" b="1" kern="1200" baseline="0" dirty="0" smtClean="0">
                <a:solidFill>
                  <a:srgbClr val="005880"/>
                </a:solidFill>
                <a:latin typeface="+mn-lt"/>
                <a:ea typeface="+mn-ea"/>
                <a:cs typeface="+mn-cs"/>
              </a:rPr>
              <a:t> </a:t>
            </a:r>
            <a:r>
              <a:rPr lang="fi-FI" sz="2000" b="1" kern="1200" baseline="0" dirty="0" err="1" smtClean="0">
                <a:solidFill>
                  <a:srgbClr val="005880"/>
                </a:solidFill>
                <a:latin typeface="+mn-lt"/>
                <a:ea typeface="+mn-ea"/>
                <a:cs typeface="+mn-cs"/>
              </a:rPr>
              <a:t>the</a:t>
            </a:r>
            <a:r>
              <a:rPr lang="fi-FI" sz="2000" b="1" kern="1200" baseline="0" dirty="0" smtClean="0">
                <a:solidFill>
                  <a:srgbClr val="005880"/>
                </a:solidFill>
                <a:latin typeface="+mn-lt"/>
                <a:ea typeface="+mn-ea"/>
                <a:cs typeface="+mn-cs"/>
              </a:rPr>
              <a:t> data.”</a:t>
            </a:r>
          </a:p>
          <a:p>
            <a:pPr lvl="0" algn="l"/>
            <a:endParaRPr lang="fi-FI" sz="1800" b="1" kern="1200" baseline="0" dirty="0" smtClean="0">
              <a:solidFill>
                <a:srgbClr val="005880"/>
              </a:solidFill>
              <a:latin typeface="+mn-lt"/>
              <a:ea typeface="+mn-ea"/>
              <a:cs typeface="+mn-cs"/>
            </a:endParaRPr>
          </a:p>
          <a:p>
            <a:pPr lvl="0" algn="l"/>
            <a:r>
              <a:rPr lang="fi-FI" sz="1800" b="1" kern="1200" baseline="0" dirty="0" smtClean="0">
                <a:solidFill>
                  <a:srgbClr val="005880"/>
                </a:solidFill>
                <a:latin typeface="+mn-lt"/>
                <a:ea typeface="+mn-ea"/>
                <a:cs typeface="+mn-cs"/>
              </a:rPr>
              <a:t>Christine Diaz</a:t>
            </a:r>
          </a:p>
          <a:p>
            <a:pPr lvl="0" algn="l"/>
            <a:r>
              <a:rPr lang="fi-FI" sz="1400" b="1" kern="1200" baseline="0" dirty="0" err="1" smtClean="0">
                <a:solidFill>
                  <a:srgbClr val="005880"/>
                </a:solidFill>
                <a:latin typeface="+mn-lt"/>
                <a:ea typeface="+mn-ea"/>
                <a:cs typeface="+mn-cs"/>
              </a:rPr>
              <a:t>Supervisor</a:t>
            </a:r>
            <a:r>
              <a:rPr lang="fi-FI" sz="1400" b="1" kern="1200" baseline="0" dirty="0" smtClean="0">
                <a:solidFill>
                  <a:srgbClr val="005880"/>
                </a:solidFill>
                <a:latin typeface="+mn-lt"/>
                <a:ea typeface="+mn-ea"/>
                <a:cs typeface="+mn-cs"/>
              </a:rPr>
              <a:t> of </a:t>
            </a:r>
            <a:r>
              <a:rPr lang="fi-FI" sz="1400" b="1" kern="1200" baseline="0" dirty="0" err="1" smtClean="0">
                <a:solidFill>
                  <a:srgbClr val="005880"/>
                </a:solidFill>
                <a:latin typeface="+mn-lt"/>
                <a:ea typeface="+mn-ea"/>
                <a:cs typeface="+mn-cs"/>
              </a:rPr>
              <a:t>Staff</a:t>
            </a:r>
            <a:r>
              <a:rPr lang="fi-FI" sz="1400" b="1" kern="1200" baseline="0" dirty="0" smtClean="0">
                <a:solidFill>
                  <a:srgbClr val="005880"/>
                </a:solidFill>
                <a:latin typeface="+mn-lt"/>
                <a:ea typeface="+mn-ea"/>
                <a:cs typeface="+mn-cs"/>
              </a:rPr>
              <a:t> </a:t>
            </a:r>
            <a:r>
              <a:rPr lang="fi-FI" sz="1400" b="1" kern="1200" baseline="0" dirty="0" err="1" smtClean="0">
                <a:solidFill>
                  <a:srgbClr val="005880"/>
                </a:solidFill>
                <a:latin typeface="+mn-lt"/>
                <a:ea typeface="+mn-ea"/>
                <a:cs typeface="+mn-cs"/>
              </a:rPr>
              <a:t>Development</a:t>
            </a:r>
            <a:r>
              <a:rPr lang="fi-FI" sz="1400" b="1" kern="1200" baseline="0" dirty="0" smtClean="0">
                <a:solidFill>
                  <a:srgbClr val="005880"/>
                </a:solidFill>
                <a:latin typeface="+mn-lt"/>
                <a:ea typeface="+mn-ea"/>
                <a:cs typeface="+mn-cs"/>
              </a:rPr>
              <a:t>, </a:t>
            </a:r>
            <a:r>
              <a:rPr lang="fi-FI" sz="1400" b="1" kern="1200" baseline="0" dirty="0" err="1" smtClean="0">
                <a:solidFill>
                  <a:srgbClr val="005880"/>
                </a:solidFill>
                <a:latin typeface="+mn-lt"/>
                <a:ea typeface="+mn-ea"/>
                <a:cs typeface="+mn-cs"/>
              </a:rPr>
              <a:t>Instructional</a:t>
            </a:r>
            <a:r>
              <a:rPr lang="fi-FI" sz="1400" b="1" kern="1200" baseline="0" dirty="0" smtClean="0">
                <a:solidFill>
                  <a:srgbClr val="005880"/>
                </a:solidFill>
                <a:latin typeface="+mn-lt"/>
                <a:ea typeface="+mn-ea"/>
                <a:cs typeface="+mn-cs"/>
              </a:rPr>
              <a:t> Technology, and </a:t>
            </a:r>
            <a:r>
              <a:rPr lang="fi-FI" sz="1400" b="1" kern="1200" baseline="0" dirty="0" err="1" smtClean="0">
                <a:solidFill>
                  <a:srgbClr val="005880"/>
                </a:solidFill>
                <a:latin typeface="+mn-lt"/>
                <a:ea typeface="+mn-ea"/>
                <a:cs typeface="+mn-cs"/>
              </a:rPr>
              <a:t>Assessment</a:t>
            </a:r>
            <a:endParaRPr lang="fi-FI" sz="1400" b="1" kern="1200" baseline="0" dirty="0" smtClean="0">
              <a:solidFill>
                <a:srgbClr val="005880"/>
              </a:solidFill>
              <a:latin typeface="+mn-lt"/>
              <a:ea typeface="+mn-ea"/>
              <a:cs typeface="+mn-cs"/>
            </a:endParaRPr>
          </a:p>
          <a:p>
            <a:pPr lvl="0" algn="l"/>
            <a:r>
              <a:rPr lang="fi-FI" sz="1800" b="1" kern="1200" baseline="0" dirty="0" err="1" smtClean="0">
                <a:solidFill>
                  <a:srgbClr val="005880"/>
                </a:solidFill>
                <a:latin typeface="+mn-lt"/>
                <a:ea typeface="+mn-ea"/>
                <a:cs typeface="+mn-cs"/>
              </a:rPr>
              <a:t>Paramus</a:t>
            </a:r>
            <a:r>
              <a:rPr lang="fi-FI" sz="1800" b="1" kern="1200" baseline="0" dirty="0" smtClean="0">
                <a:solidFill>
                  <a:srgbClr val="005880"/>
                </a:solidFill>
                <a:latin typeface="+mn-lt"/>
                <a:ea typeface="+mn-ea"/>
                <a:cs typeface="+mn-cs"/>
              </a:rPr>
              <a:t> Public Schools, NJ</a:t>
            </a:r>
          </a:p>
        </p:txBody>
      </p:sp>
    </p:spTree>
    <p:extLst>
      <p:ext uri="{BB962C8B-B14F-4D97-AF65-F5344CB8AC3E}">
        <p14:creationId xmlns:p14="http://schemas.microsoft.com/office/powerpoint/2010/main" val="17933616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FinancePLUS Quote">
    <p:spTree>
      <p:nvGrpSpPr>
        <p:cNvPr id="1" name=""/>
        <p:cNvGrpSpPr/>
        <p:nvPr/>
      </p:nvGrpSpPr>
      <p:grpSpPr>
        <a:xfrm>
          <a:off x="0" y="0"/>
          <a:ext cx="0" cy="0"/>
          <a:chOff x="0" y="0"/>
          <a:chExt cx="0" cy="0"/>
        </a:xfrm>
      </p:grpSpPr>
      <p:sp>
        <p:nvSpPr>
          <p:cNvPr id="4" name="Slide Number Placeholder 3"/>
          <p:cNvSpPr>
            <a:spLocks noGrp="1"/>
          </p:cNvSpPr>
          <p:nvPr userDrawn="1">
            <p:ph type="sldNum" sz="quarter" idx="11"/>
          </p:nvPr>
        </p:nvSpPr>
        <p:spPr/>
        <p:txBody>
          <a:bodyPr/>
          <a:lstStyle/>
          <a:p>
            <a:fld id="{C60C2248-B95D-984B-A0F4-42B9A4652AA7}" type="slidenum">
              <a:rPr lang="en-US" smtClean="0"/>
              <a:pPr/>
              <a:t>‹#›</a:t>
            </a:fld>
            <a:endParaRPr lang="en-US"/>
          </a:p>
        </p:txBody>
      </p:sp>
      <p:grpSp>
        <p:nvGrpSpPr>
          <p:cNvPr id="6" name="Group 5"/>
          <p:cNvGrpSpPr/>
          <p:nvPr userDrawn="1"/>
        </p:nvGrpSpPr>
        <p:grpSpPr>
          <a:xfrm>
            <a:off x="588579" y="744464"/>
            <a:ext cx="7699760" cy="4795200"/>
            <a:chOff x="616929" y="1089791"/>
            <a:chExt cx="7699760" cy="4795200"/>
          </a:xfrm>
        </p:grpSpPr>
        <p:grpSp>
          <p:nvGrpSpPr>
            <p:cNvPr id="7" name="Ryhmä 1"/>
            <p:cNvGrpSpPr/>
            <p:nvPr userDrawn="1"/>
          </p:nvGrpSpPr>
          <p:grpSpPr>
            <a:xfrm>
              <a:off x="856145" y="1089791"/>
              <a:ext cx="7460544" cy="4795200"/>
              <a:chOff x="856145" y="813567"/>
              <a:chExt cx="7460544" cy="3595304"/>
            </a:xfrm>
          </p:grpSpPr>
          <p:sp>
            <p:nvSpPr>
              <p:cNvPr id="8" name="Freeform 6"/>
              <p:cNvSpPr>
                <a:spLocks/>
              </p:cNvSpPr>
              <p:nvPr/>
            </p:nvSpPr>
            <p:spPr bwMode="auto">
              <a:xfrm>
                <a:off x="856145" y="813567"/>
                <a:ext cx="7460544" cy="3526379"/>
              </a:xfrm>
              <a:custGeom>
                <a:avLst/>
                <a:gdLst>
                  <a:gd name="T0" fmla="*/ 16977 w 20595"/>
                  <a:gd name="T1" fmla="*/ 8588 h 9733"/>
                  <a:gd name="T2" fmla="*/ 20195 w 20595"/>
                  <a:gd name="T3" fmla="*/ 8588 h 9733"/>
                  <a:gd name="T4" fmla="*/ 20595 w 20595"/>
                  <a:gd name="T5" fmla="*/ 8180 h 9733"/>
                  <a:gd name="T6" fmla="*/ 20595 w 20595"/>
                  <a:gd name="T7" fmla="*/ 408 h 9733"/>
                  <a:gd name="T8" fmla="*/ 20195 w 20595"/>
                  <a:gd name="T9" fmla="*/ 0 h 9733"/>
                  <a:gd name="T10" fmla="*/ 401 w 20595"/>
                  <a:gd name="T11" fmla="*/ 0 h 9733"/>
                  <a:gd name="T12" fmla="*/ 0 w 20595"/>
                  <a:gd name="T13" fmla="*/ 408 h 9733"/>
                  <a:gd name="T14" fmla="*/ 0 w 20595"/>
                  <a:gd name="T15" fmla="*/ 8180 h 9733"/>
                  <a:gd name="T16" fmla="*/ 401 w 20595"/>
                  <a:gd name="T17" fmla="*/ 8588 h 9733"/>
                  <a:gd name="T18" fmla="*/ 14425 w 20595"/>
                  <a:gd name="T19" fmla="*/ 8588 h 9733"/>
                  <a:gd name="T20" fmla="*/ 15538 w 20595"/>
                  <a:gd name="T21" fmla="*/ 9733 h 9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95" h="9733">
                    <a:moveTo>
                      <a:pt x="16977" y="8588"/>
                    </a:moveTo>
                    <a:lnTo>
                      <a:pt x="20195" y="8588"/>
                    </a:lnTo>
                    <a:cubicBezTo>
                      <a:pt x="20195" y="8588"/>
                      <a:pt x="20595" y="8588"/>
                      <a:pt x="20595" y="8180"/>
                    </a:cubicBezTo>
                    <a:lnTo>
                      <a:pt x="20595" y="408"/>
                    </a:lnTo>
                    <a:cubicBezTo>
                      <a:pt x="20595" y="408"/>
                      <a:pt x="20595" y="0"/>
                      <a:pt x="20195" y="0"/>
                    </a:cubicBezTo>
                    <a:lnTo>
                      <a:pt x="401" y="0"/>
                    </a:lnTo>
                    <a:cubicBezTo>
                      <a:pt x="401" y="0"/>
                      <a:pt x="0" y="0"/>
                      <a:pt x="0" y="408"/>
                    </a:cubicBezTo>
                    <a:lnTo>
                      <a:pt x="0" y="8180"/>
                    </a:lnTo>
                    <a:cubicBezTo>
                      <a:pt x="0" y="8180"/>
                      <a:pt x="0" y="8588"/>
                      <a:pt x="401" y="8588"/>
                    </a:cubicBezTo>
                    <a:lnTo>
                      <a:pt x="14425" y="8588"/>
                    </a:lnTo>
                    <a:lnTo>
                      <a:pt x="15538" y="9733"/>
                    </a:lnTo>
                  </a:path>
                </a:pathLst>
              </a:custGeom>
              <a:noFill/>
              <a:ln w="187325" cap="rnd">
                <a:solidFill>
                  <a:srgbClr val="A4D16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 name="Oval 7"/>
              <p:cNvSpPr>
                <a:spLocks noChangeArrowheads="1"/>
              </p:cNvSpPr>
              <p:nvPr/>
            </p:nvSpPr>
            <p:spPr bwMode="auto">
              <a:xfrm>
                <a:off x="6391864" y="4268419"/>
                <a:ext cx="185933" cy="140452"/>
              </a:xfrm>
              <a:prstGeom prst="ellipse">
                <a:avLst/>
              </a:pr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5" name="TextBox 4"/>
            <p:cNvSpPr txBox="1"/>
            <p:nvPr userDrawn="1"/>
          </p:nvSpPr>
          <p:spPr>
            <a:xfrm>
              <a:off x="616929" y="1293423"/>
              <a:ext cx="7521580" cy="3766022"/>
            </a:xfrm>
            <a:prstGeom prst="rect">
              <a:avLst/>
            </a:prstGeom>
            <a:noFill/>
          </p:spPr>
          <p:txBody>
            <a:bodyPr wrap="square" lIns="36000" tIns="36000" rIns="36000" bIns="36000" rtlCol="0">
              <a:spAutoFit/>
            </a:bodyPr>
            <a:lstStyle/>
            <a:p>
              <a:pPr lvl="2"/>
              <a:r>
                <a:rPr lang="en-US" sz="3200" dirty="0" smtClean="0">
                  <a:solidFill>
                    <a:srgbClr val="098DCC"/>
                  </a:solidFill>
                </a:rPr>
                <a:t>To create and deliver efficient, effective and secure technology services that enable student learning in a 21st Century society that demands global competitiveness.</a:t>
              </a:r>
            </a:p>
            <a:p>
              <a:pPr lvl="0"/>
              <a:endParaRPr lang="fi-FI" sz="2400" b="1" kern="1200" baseline="0" dirty="0" smtClean="0">
                <a:solidFill>
                  <a:schemeClr val="tx2"/>
                </a:solidFill>
                <a:latin typeface="+mn-lt"/>
                <a:ea typeface="+mn-ea"/>
                <a:cs typeface="+mn-cs"/>
              </a:endParaRPr>
            </a:p>
            <a:p>
              <a:pPr lvl="0" algn="ctr"/>
              <a:r>
                <a:rPr lang="fi-FI" sz="2400" b="1" kern="1200" baseline="0" dirty="0" smtClean="0">
                  <a:solidFill>
                    <a:schemeClr val="bg2"/>
                  </a:solidFill>
                  <a:latin typeface="+mn-lt"/>
                  <a:ea typeface="+mn-ea"/>
                  <a:cs typeface="+mn-cs"/>
                </a:rPr>
                <a:t>mcoecn mission</a:t>
              </a:r>
            </a:p>
          </p:txBody>
        </p:sp>
      </p:grpSp>
    </p:spTree>
    <p:extLst>
      <p:ext uri="{BB962C8B-B14F-4D97-AF65-F5344CB8AC3E}">
        <p14:creationId xmlns:p14="http://schemas.microsoft.com/office/powerpoint/2010/main" val="16990781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7288"/>
          </a:xfrm>
          <a:prstGeom prst="rect">
            <a:avLst/>
          </a:prstGeom>
        </p:spPr>
      </p:pic>
      <p:pic>
        <p:nvPicPr>
          <p:cNvPr id="3" name="Picture 2" descr="MCOECN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297" y="6470984"/>
            <a:ext cx="1532667" cy="221672"/>
          </a:xfrm>
          <a:prstGeom prst="rect">
            <a:avLst/>
          </a:prstGeom>
        </p:spPr>
      </p:pic>
    </p:spTree>
    <p:extLst>
      <p:ext uri="{BB962C8B-B14F-4D97-AF65-F5344CB8AC3E}">
        <p14:creationId xmlns:p14="http://schemas.microsoft.com/office/powerpoint/2010/main" val="25955618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795247" y="6423585"/>
            <a:ext cx="2133600" cy="365125"/>
          </a:xfrm>
          <a:prstGeom prst="rect">
            <a:avLst/>
          </a:prstGeom>
        </p:spPr>
        <p:txBody>
          <a:bodyPr/>
          <a:lstStyle/>
          <a:p>
            <a:endParaRPr lang="en-US">
              <a:solidFill>
                <a:srgbClr val="000000"/>
              </a:solidFill>
            </a:endParaRPr>
          </a:p>
        </p:txBody>
      </p:sp>
      <p:sp>
        <p:nvSpPr>
          <p:cNvPr id="5" name="Footer Placeholder 4"/>
          <p:cNvSpPr>
            <a:spLocks noGrp="1"/>
          </p:cNvSpPr>
          <p:nvPr>
            <p:ph type="ftr" sz="quarter" idx="11"/>
          </p:nvPr>
        </p:nvSpPr>
        <p:spPr>
          <a:xfrm>
            <a:off x="201706" y="6423585"/>
            <a:ext cx="6122894"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8DC63F">
                    <a:lumMod val="60000"/>
                    <a:lumOff val="40000"/>
                  </a:srgb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444375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FinancePLUS Slide 1">
    <p:spTree>
      <p:nvGrpSpPr>
        <p:cNvPr id="1" name=""/>
        <p:cNvGrpSpPr/>
        <p:nvPr/>
      </p:nvGrpSpPr>
      <p:grpSpPr>
        <a:xfrm>
          <a:off x="0" y="0"/>
          <a:ext cx="0" cy="0"/>
          <a:chOff x="0" y="0"/>
          <a:chExt cx="0" cy="0"/>
        </a:xfrm>
      </p:grpSpPr>
      <p:sp>
        <p:nvSpPr>
          <p:cNvPr id="47" name="TextBox 46"/>
          <p:cNvSpPr txBox="1"/>
          <p:nvPr userDrawn="1"/>
        </p:nvSpPr>
        <p:spPr>
          <a:xfrm>
            <a:off x="390526" y="1797863"/>
            <a:ext cx="8365813" cy="734423"/>
          </a:xfrm>
          <a:prstGeom prst="rect">
            <a:avLst/>
          </a:prstGeom>
          <a:noFill/>
          <a:ln>
            <a:noFill/>
          </a:ln>
        </p:spPr>
        <p:txBody>
          <a:bodyPr wrap="square" lIns="36000" tIns="36000" rIns="36000" bIns="36000" rtlCol="0">
            <a:spAutoFit/>
          </a:bodyPr>
          <a:lstStyle/>
          <a:p>
            <a:pPr marL="174625" indent="-174625">
              <a:buFont typeface="Arial" charset="0"/>
              <a:buChar char="•"/>
              <a:tabLst/>
            </a:pPr>
            <a:r>
              <a:rPr lang="en-US" sz="2400" b="1" dirty="0" smtClean="0">
                <a:solidFill>
                  <a:srgbClr val="005880"/>
                </a:solidFill>
              </a:rPr>
              <a:t>Helps your district:</a:t>
            </a:r>
            <a:endParaRPr lang="en-US" sz="1400" kern="1200" dirty="0" smtClean="0">
              <a:solidFill>
                <a:srgbClr val="005880"/>
              </a:solidFill>
              <a:latin typeface="+mn-lt"/>
              <a:ea typeface="+mn-ea"/>
              <a:cs typeface="+mn-cs"/>
            </a:endParaRP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endParaRPr lang="en-US" sz="1400" kern="1200" dirty="0" smtClean="0">
              <a:solidFill>
                <a:schemeClr val="tx1"/>
              </a:solidFill>
              <a:latin typeface="+mn-lt"/>
              <a:ea typeface="+mn-ea"/>
              <a:cs typeface="+mn-cs"/>
            </a:endParaRPr>
          </a:p>
        </p:txBody>
      </p:sp>
      <p:sp>
        <p:nvSpPr>
          <p:cNvPr id="4" name="Slide Number Placeholder 3"/>
          <p:cNvSpPr>
            <a:spLocks noGrp="1"/>
          </p:cNvSpPr>
          <p:nvPr>
            <p:ph type="sldNum" sz="quarter" idx="11"/>
          </p:nvPr>
        </p:nvSpPr>
        <p:spPr/>
        <p:txBody>
          <a:bodyPr/>
          <a:lstStyle/>
          <a:p>
            <a:fld id="{C60C2248-B95D-984B-A0F4-42B9A4652AA7}" type="slidenum">
              <a:rPr lang="en-US" smtClean="0"/>
              <a:pPr/>
              <a:t>‹#›</a:t>
            </a:fld>
            <a:endParaRPr lang="en-US" dirty="0"/>
          </a:p>
        </p:txBody>
      </p:sp>
      <p:sp>
        <p:nvSpPr>
          <p:cNvPr id="34" name="Rounded Rectangle 53"/>
          <p:cNvSpPr/>
          <p:nvPr userDrawn="1"/>
        </p:nvSpPr>
        <p:spPr>
          <a:xfrm>
            <a:off x="-1187762" y="3423821"/>
            <a:ext cx="2848949" cy="252000"/>
          </a:xfrm>
          <a:prstGeom prst="roundRect">
            <a:avLst>
              <a:gd name="adj" fmla="val 5000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prstClr val="white"/>
              </a:solidFill>
              <a:latin typeface="Source Sans Pro Black" panose="020B0803030403020204" pitchFamily="34" charset="0"/>
            </a:endParaRPr>
          </a:p>
        </p:txBody>
      </p:sp>
      <p:sp>
        <p:nvSpPr>
          <p:cNvPr id="35" name="Rounded Rectangle 53"/>
          <p:cNvSpPr/>
          <p:nvPr userDrawn="1"/>
        </p:nvSpPr>
        <p:spPr>
          <a:xfrm>
            <a:off x="-1188301" y="2946371"/>
            <a:ext cx="2848949" cy="252000"/>
          </a:xfrm>
          <a:prstGeom prst="roundRect">
            <a:avLst>
              <a:gd name="adj" fmla="val 5000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prstClr val="white"/>
              </a:solidFill>
              <a:latin typeface="Source Sans Pro Black" panose="020B0803030403020204" pitchFamily="34" charset="0"/>
            </a:endParaRPr>
          </a:p>
        </p:txBody>
      </p:sp>
      <p:sp>
        <p:nvSpPr>
          <p:cNvPr id="36" name="Rounded Rectangle 53"/>
          <p:cNvSpPr/>
          <p:nvPr userDrawn="1"/>
        </p:nvSpPr>
        <p:spPr>
          <a:xfrm>
            <a:off x="-1188301" y="2468921"/>
            <a:ext cx="2848949" cy="252000"/>
          </a:xfrm>
          <a:prstGeom prst="roundRect">
            <a:avLst>
              <a:gd name="adj" fmla="val 5000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prstClr val="white"/>
              </a:solidFill>
              <a:latin typeface="Source Sans Pro Black" panose="020B0803030403020204" pitchFamily="34" charset="0"/>
            </a:endParaRPr>
          </a:p>
        </p:txBody>
      </p:sp>
      <p:sp>
        <p:nvSpPr>
          <p:cNvPr id="40" name="TextBox 39"/>
          <p:cNvSpPr txBox="1"/>
          <p:nvPr userDrawn="1"/>
        </p:nvSpPr>
        <p:spPr>
          <a:xfrm>
            <a:off x="1781908" y="2262839"/>
            <a:ext cx="5216769" cy="1550031"/>
          </a:xfrm>
          <a:prstGeom prst="rect">
            <a:avLst/>
          </a:prstGeom>
          <a:noFill/>
        </p:spPr>
        <p:txBody>
          <a:bodyPr wrap="square" lIns="36000" tIns="36000" rIns="36000" bIns="36000" rtlCol="0">
            <a:spAutoFit/>
          </a:bodyPr>
          <a:lstStyle/>
          <a:p>
            <a:pPr>
              <a:lnSpc>
                <a:spcPct val="200000"/>
              </a:lnSpc>
            </a:pPr>
            <a:r>
              <a:rPr lang="en-US" sz="1600" b="1" i="0" dirty="0" smtClean="0">
                <a:latin typeface="Arial" charset="0"/>
                <a:ea typeface="Arial" charset="0"/>
                <a:cs typeface="Arial" charset="0"/>
              </a:rPr>
              <a:t>Save time and money</a:t>
            </a:r>
          </a:p>
          <a:p>
            <a:pPr>
              <a:lnSpc>
                <a:spcPct val="200000"/>
              </a:lnSpc>
            </a:pPr>
            <a:r>
              <a:rPr lang="en-US" sz="1600" b="1" i="0" dirty="0" smtClean="0">
                <a:latin typeface="Arial" charset="0"/>
                <a:ea typeface="Arial" charset="0"/>
                <a:cs typeface="Arial" charset="0"/>
              </a:rPr>
              <a:t>Collaborate easily</a:t>
            </a:r>
            <a:endParaRPr lang="en-US" sz="1600" b="1" i="0" baseline="0" dirty="0" smtClean="0">
              <a:latin typeface="Arial" charset="0"/>
              <a:ea typeface="Arial" charset="0"/>
              <a:cs typeface="Arial" charset="0"/>
            </a:endParaRPr>
          </a:p>
          <a:p>
            <a:pPr>
              <a:lnSpc>
                <a:spcPct val="200000"/>
              </a:lnSpc>
            </a:pPr>
            <a:r>
              <a:rPr lang="en-US" sz="1600" b="1" i="0" baseline="0" dirty="0" smtClean="0">
                <a:latin typeface="Arial" charset="0"/>
                <a:ea typeface="Arial" charset="0"/>
                <a:cs typeface="Arial" charset="0"/>
              </a:rPr>
              <a:t>Make better decisions</a:t>
            </a:r>
            <a:endParaRPr lang="en-US" sz="1600" b="1" i="0" dirty="0" smtClean="0">
              <a:latin typeface="Arial" charset="0"/>
              <a:ea typeface="Arial" charset="0"/>
              <a:cs typeface="Arial" charset="0"/>
            </a:endParaRPr>
          </a:p>
        </p:txBody>
      </p:sp>
      <p:sp>
        <p:nvSpPr>
          <p:cNvPr id="48" name="TextBox 47"/>
          <p:cNvSpPr txBox="1"/>
          <p:nvPr userDrawn="1"/>
        </p:nvSpPr>
        <p:spPr>
          <a:xfrm>
            <a:off x="4487086" y="1777245"/>
            <a:ext cx="4423066" cy="2550304"/>
          </a:xfrm>
          <a:prstGeom prst="rect">
            <a:avLst/>
          </a:prstGeom>
          <a:noFill/>
          <a:ln>
            <a:noFill/>
          </a:ln>
        </p:spPr>
        <p:txBody>
          <a:bodyPr wrap="square" lIns="36000" tIns="36000" rIns="36000" bIns="36000" rtlCol="0">
            <a:spAutoFit/>
          </a:bodyPr>
          <a:lstStyle/>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Advanced navigation</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Smart notifications</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Most streamlined and efficient financial software on the market</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Type-ahead search helps save time</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Superior data access and robust reporting</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Supports contextual collaboration between users</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Users work smarter, not harder</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endParaRPr lang="en-US" sz="1400"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2806430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1" name="Tekstin paikkamerkki 6"/>
          <p:cNvSpPr>
            <a:spLocks noGrp="1"/>
          </p:cNvSpPr>
          <p:nvPr>
            <p:ph type="body" sz="quarter" idx="14" hasCustomPrompt="1"/>
          </p:nvPr>
        </p:nvSpPr>
        <p:spPr>
          <a:xfrm>
            <a:off x="381600" y="3653751"/>
            <a:ext cx="2833200" cy="216000"/>
          </a:xfrm>
        </p:spPr>
        <p:txBody>
          <a:bodyPr>
            <a:normAutofit/>
          </a:bodyPr>
          <a:lstStyle>
            <a:lvl1pPr marL="0" indent="0">
              <a:buFontTx/>
              <a:buNone/>
              <a:defRPr sz="1300" b="0">
                <a:solidFill>
                  <a:srgbClr val="098DCC"/>
                </a:solidFill>
              </a:defRPr>
            </a:lvl1pPr>
          </a:lstStyle>
          <a:p>
            <a:pPr lvl="0"/>
            <a:r>
              <a:rPr lang="fi-FI" dirty="0" err="1" smtClean="0"/>
              <a:t>Date</a:t>
            </a:r>
            <a:endParaRPr lang="fi-FI" dirty="0"/>
          </a:p>
        </p:txBody>
      </p:sp>
      <p:sp>
        <p:nvSpPr>
          <p:cNvPr id="12" name="Text Placeholder 4"/>
          <p:cNvSpPr>
            <a:spLocks noGrp="1"/>
          </p:cNvSpPr>
          <p:nvPr>
            <p:ph type="body" sz="quarter" idx="15" hasCustomPrompt="1"/>
          </p:nvPr>
        </p:nvSpPr>
        <p:spPr>
          <a:xfrm>
            <a:off x="382588" y="3423709"/>
            <a:ext cx="4320000" cy="216000"/>
          </a:xfrm>
        </p:spPr>
        <p:txBody>
          <a:bodyPr anchor="b" anchorCtr="0">
            <a:noAutofit/>
          </a:bodyPr>
          <a:lstStyle>
            <a:lvl1pPr marL="0" indent="0">
              <a:lnSpc>
                <a:spcPct val="100000"/>
              </a:lnSpc>
              <a:spcBef>
                <a:spcPts val="0"/>
              </a:spcBef>
              <a:buFontTx/>
              <a:buNone/>
              <a:defRPr sz="1300" b="1">
                <a:solidFill>
                  <a:srgbClr val="098DCC"/>
                </a:solidFill>
              </a:defRPr>
            </a:lvl1pPr>
          </a:lstStyle>
          <a:p>
            <a:pPr lvl="0"/>
            <a:r>
              <a:rPr lang="en-US" dirty="0" smtClean="0"/>
              <a:t>Speaker name, title</a:t>
            </a:r>
          </a:p>
        </p:txBody>
      </p:sp>
      <p:sp>
        <p:nvSpPr>
          <p:cNvPr id="13" name="Title 10"/>
          <p:cNvSpPr>
            <a:spLocks noGrp="1"/>
          </p:cNvSpPr>
          <p:nvPr>
            <p:ph type="title" hasCustomPrompt="1"/>
          </p:nvPr>
        </p:nvSpPr>
        <p:spPr>
          <a:xfrm>
            <a:off x="382588" y="448409"/>
            <a:ext cx="6012000" cy="1833019"/>
          </a:xfrm>
        </p:spPr>
        <p:txBody>
          <a:bodyPr anchor="b" anchorCtr="0">
            <a:noAutofit/>
          </a:bodyPr>
          <a:lstStyle>
            <a:lvl1pPr>
              <a:defRPr sz="5000" spc="-100" baseline="0">
                <a:solidFill>
                  <a:srgbClr val="098DCC"/>
                </a:solidFill>
              </a:defRPr>
            </a:lvl1pPr>
          </a:lstStyle>
          <a:p>
            <a:r>
              <a:rPr lang="fi-FI" dirty="0" smtClean="0"/>
              <a:t>Presentation title</a:t>
            </a:r>
            <a:endParaRPr lang="en-US" dirty="0"/>
          </a:p>
        </p:txBody>
      </p:sp>
      <p:sp>
        <p:nvSpPr>
          <p:cNvPr id="14" name="Text Placeholder 19"/>
          <p:cNvSpPr>
            <a:spLocks noGrp="1"/>
          </p:cNvSpPr>
          <p:nvPr>
            <p:ph type="body" sz="quarter" idx="13" hasCustomPrompt="1"/>
          </p:nvPr>
        </p:nvSpPr>
        <p:spPr>
          <a:xfrm>
            <a:off x="382588" y="2415371"/>
            <a:ext cx="6012000" cy="595284"/>
          </a:xfrm>
        </p:spPr>
        <p:txBody>
          <a:bodyPr>
            <a:normAutofit/>
          </a:bodyPr>
          <a:lstStyle>
            <a:lvl1pPr marL="0" indent="0">
              <a:buFontTx/>
              <a:buNone/>
              <a:defRPr sz="2000" b="0">
                <a:solidFill>
                  <a:srgbClr val="098DCC"/>
                </a:solidFill>
              </a:defRPr>
            </a:lvl1pPr>
            <a:lvl2pPr>
              <a:defRPr>
                <a:solidFill>
                  <a:srgbClr val="004F71"/>
                </a:solidFill>
              </a:defRPr>
            </a:lvl2pPr>
            <a:lvl3pPr>
              <a:defRPr>
                <a:solidFill>
                  <a:srgbClr val="004F71"/>
                </a:solidFill>
              </a:defRPr>
            </a:lvl3pPr>
            <a:lvl4pPr>
              <a:defRPr>
                <a:solidFill>
                  <a:srgbClr val="004F71"/>
                </a:solidFill>
              </a:defRPr>
            </a:lvl4pPr>
            <a:lvl5pPr>
              <a:defRPr>
                <a:solidFill>
                  <a:srgbClr val="004F71"/>
                </a:solidFill>
              </a:defRPr>
            </a:lvl5pPr>
          </a:lstStyle>
          <a:p>
            <a:pPr lvl="0"/>
            <a:r>
              <a:rPr lang="fi-FI" dirty="0" smtClean="0"/>
              <a:t>Presentation subtitle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242073"/>
            <a:ext cx="9144000" cy="1396881"/>
          </a:xfrm>
          <a:prstGeom prst="rect">
            <a:avLst/>
          </a:prstGeom>
        </p:spPr>
      </p:pic>
      <p:pic>
        <p:nvPicPr>
          <p:cNvPr id="7" name="Picture 6" descr="MCOECN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2641" y="5260545"/>
            <a:ext cx="1532667" cy="221672"/>
          </a:xfrm>
          <a:prstGeom prst="rect">
            <a:avLst/>
          </a:prstGeom>
        </p:spPr>
      </p:pic>
    </p:spTree>
    <p:extLst>
      <p:ext uri="{BB962C8B-B14F-4D97-AF65-F5344CB8AC3E}">
        <p14:creationId xmlns:p14="http://schemas.microsoft.com/office/powerpoint/2010/main" val="13983941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sinessPLUS Blank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60C2248-B95D-984B-A0F4-42B9A4652AA7}" type="slidenum">
              <a:rPr lang="en-US" smtClean="0"/>
              <a:pPr/>
              <a:t>‹#›</a:t>
            </a:fld>
            <a:endParaRPr lang="en-US"/>
          </a:p>
        </p:txBody>
      </p:sp>
      <p:sp>
        <p:nvSpPr>
          <p:cNvPr id="7" name="Text Placeholder 3"/>
          <p:cNvSpPr>
            <a:spLocks noGrp="1"/>
          </p:cNvSpPr>
          <p:nvPr>
            <p:ph idx="1"/>
          </p:nvPr>
        </p:nvSpPr>
        <p:spPr>
          <a:xfrm>
            <a:off x="393604" y="1660526"/>
            <a:ext cx="8350154" cy="4506912"/>
          </a:xfrm>
          <a:prstGeom prst="rect">
            <a:avLst/>
          </a:prstGeom>
        </p:spPr>
        <p:txBody>
          <a:bodyPr vert="horz" lIns="0" tIns="0" rIns="0" bIns="0" rtlCol="0">
            <a:normAutofit/>
          </a:bodyPr>
          <a:lstStyle/>
          <a:p>
            <a:pPr lvl="0"/>
            <a:r>
              <a:rPr lang="fi-FI" dirty="0" smtClean="0"/>
              <a:t>Click to edit Master text styles</a:t>
            </a:r>
          </a:p>
          <a:p>
            <a:pPr lvl="1"/>
            <a:r>
              <a:rPr lang="fi-FI" dirty="0" smtClean="0"/>
              <a:t>Second </a:t>
            </a:r>
            <a:r>
              <a:rPr lang="fi-FI" dirty="0" err="1" smtClean="0"/>
              <a:t>level</a:t>
            </a:r>
            <a:endParaRPr lang="fi-FI" dirty="0" smtClean="0"/>
          </a:p>
          <a:p>
            <a:pPr lvl="2"/>
            <a:r>
              <a:rPr lang="fi-FI" dirty="0" smtClean="0"/>
              <a:t>Third level</a:t>
            </a:r>
          </a:p>
        </p:txBody>
      </p:sp>
    </p:spTree>
    <p:extLst>
      <p:ext uri="{BB962C8B-B14F-4D97-AF65-F5344CB8AC3E}">
        <p14:creationId xmlns:p14="http://schemas.microsoft.com/office/powerpoint/2010/main" val="270435385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mployee App Slide">
    <p:spTree>
      <p:nvGrpSpPr>
        <p:cNvPr id="1" name=""/>
        <p:cNvGrpSpPr/>
        <p:nvPr/>
      </p:nvGrpSpPr>
      <p:grpSpPr>
        <a:xfrm>
          <a:off x="0" y="0"/>
          <a:ext cx="0" cy="0"/>
          <a:chOff x="0" y="0"/>
          <a:chExt cx="0" cy="0"/>
        </a:xfrm>
      </p:grpSpPr>
      <p:sp>
        <p:nvSpPr>
          <p:cNvPr id="3" name="Rectangle 2"/>
          <p:cNvSpPr/>
          <p:nvPr userDrawn="1"/>
        </p:nvSpPr>
        <p:spPr>
          <a:xfrm>
            <a:off x="4079631" y="0"/>
            <a:ext cx="5064369" cy="3610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endParaRPr lang="en-US" sz="1600" b="1" dirty="0" err="1" smtClean="0"/>
          </a:p>
        </p:txBody>
      </p:sp>
      <p:sp>
        <p:nvSpPr>
          <p:cNvPr id="4" name="Slide Number Placeholder 3"/>
          <p:cNvSpPr>
            <a:spLocks noGrp="1"/>
          </p:cNvSpPr>
          <p:nvPr>
            <p:ph type="sldNum" sz="quarter" idx="11"/>
          </p:nvPr>
        </p:nvSpPr>
        <p:spPr/>
        <p:txBody>
          <a:bodyPr/>
          <a:lstStyle/>
          <a:p>
            <a:fld id="{C60C2248-B95D-984B-A0F4-42B9A4652AA7}" type="slidenum">
              <a:rPr lang="en-US" smtClean="0"/>
              <a:pPr/>
              <a:t>‹#›</a:t>
            </a:fld>
            <a:endParaRPr lang="en-US"/>
          </a:p>
        </p:txBody>
      </p:sp>
      <p:sp>
        <p:nvSpPr>
          <p:cNvPr id="9" name="TextBox 8"/>
          <p:cNvSpPr txBox="1"/>
          <p:nvPr userDrawn="1"/>
        </p:nvSpPr>
        <p:spPr>
          <a:xfrm>
            <a:off x="390526" y="1797863"/>
            <a:ext cx="8454811" cy="1919363"/>
          </a:xfrm>
          <a:prstGeom prst="rect">
            <a:avLst/>
          </a:prstGeom>
          <a:noFill/>
          <a:ln>
            <a:noFill/>
          </a:ln>
        </p:spPr>
        <p:txBody>
          <a:bodyPr wrap="square" lIns="36000" tIns="36000" rIns="36000" bIns="36000" rtlCol="0">
            <a:spAutoFit/>
          </a:bodyPr>
          <a:lstStyle/>
          <a:p>
            <a:pPr marL="174625" indent="-174625">
              <a:buFont typeface="Arial" charset="0"/>
              <a:buChar char="•"/>
              <a:tabLst/>
            </a:pPr>
            <a:r>
              <a:rPr lang="en-US" sz="1600" b="1" dirty="0" smtClean="0"/>
              <a:t>Empower your employees to be </a:t>
            </a:r>
            <a:r>
              <a:rPr lang="en-US" sz="1600" b="1" dirty="0" smtClean="0">
                <a:solidFill>
                  <a:srgbClr val="005880"/>
                </a:solidFill>
              </a:rPr>
              <a:t>mobile </a:t>
            </a:r>
            <a:r>
              <a:rPr lang="en-US" sz="1600" b="1" dirty="0" smtClean="0"/>
              <a:t>and </a:t>
            </a:r>
            <a:r>
              <a:rPr lang="en-US" sz="1600" b="1" dirty="0" smtClean="0">
                <a:solidFill>
                  <a:srgbClr val="005880"/>
                </a:solidFill>
              </a:rPr>
              <a:t>productive</a:t>
            </a:r>
            <a:r>
              <a:rPr lang="en-US" sz="1600" b="1" dirty="0" smtClean="0"/>
              <a:t>, and decentralize HR data entry process all at the same time</a:t>
            </a:r>
            <a:endParaRPr lang="en-US" sz="1600" b="1" baseline="0" dirty="0" smtClean="0">
              <a:solidFill>
                <a:schemeClr val="accent1"/>
              </a:solidFill>
            </a:endParaRP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Improve the employee experience</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Reduce time-consuming HR phone calls or emails</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Increase efficiency and accuracy for both employees and districts</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Keep employees and district staff in sync with on-the-go collaboration</a:t>
            </a:r>
          </a:p>
          <a:p>
            <a:pPr marL="523875" lvl="2" indent="-174625" algn="l" defTabSz="914400" rtl="0" eaLnBrk="1" latinLnBrk="0" hangingPunct="1">
              <a:buFont typeface="Arial" charset="0"/>
              <a:buChar char="•"/>
              <a:tabLst/>
            </a:pPr>
            <a:endParaRPr lang="en-US" sz="1200" b="0" kern="1200" dirty="0" smtClean="0">
              <a:solidFill>
                <a:schemeClr val="tx1"/>
              </a:solidFill>
              <a:latin typeface="+mn-lt"/>
              <a:ea typeface="+mn-ea"/>
              <a:cs typeface="+mn-cs"/>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1355" y="845039"/>
            <a:ext cx="2813538" cy="408387"/>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7983" y="228864"/>
            <a:ext cx="1288739" cy="1285057"/>
          </a:xfrm>
          <a:prstGeom prst="rect">
            <a:avLst/>
          </a:prstGeom>
        </p:spPr>
      </p:pic>
    </p:spTree>
    <p:extLst>
      <p:ext uri="{BB962C8B-B14F-4D97-AF65-F5344CB8AC3E}">
        <p14:creationId xmlns:p14="http://schemas.microsoft.com/office/powerpoint/2010/main" val="31300371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FinancePLUS Title Option 1">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
        <p:nvSpPr>
          <p:cNvPr id="14" name="Tekstin paikkamerkki 6"/>
          <p:cNvSpPr>
            <a:spLocks noGrp="1"/>
          </p:cNvSpPr>
          <p:nvPr>
            <p:ph type="body" sz="quarter" idx="14" hasCustomPrompt="1"/>
          </p:nvPr>
        </p:nvSpPr>
        <p:spPr>
          <a:xfrm>
            <a:off x="381600" y="5529445"/>
            <a:ext cx="2833200" cy="216000"/>
          </a:xfrm>
        </p:spPr>
        <p:txBody>
          <a:bodyPr>
            <a:normAutofit/>
          </a:bodyPr>
          <a:lstStyle>
            <a:lvl1pPr marL="0" indent="0">
              <a:buFontTx/>
              <a:buNone/>
              <a:defRPr sz="1300" b="0">
                <a:solidFill>
                  <a:srgbClr val="005880"/>
                </a:solidFill>
              </a:defRPr>
            </a:lvl1pPr>
          </a:lstStyle>
          <a:p>
            <a:pPr lvl="0"/>
            <a:r>
              <a:rPr lang="fi-FI" dirty="0" err="1" smtClean="0"/>
              <a:t>Date</a:t>
            </a:r>
            <a:endParaRPr lang="fi-FI" dirty="0"/>
          </a:p>
        </p:txBody>
      </p:sp>
      <p:sp>
        <p:nvSpPr>
          <p:cNvPr id="15" name="Text Placeholder 4"/>
          <p:cNvSpPr>
            <a:spLocks noGrp="1"/>
          </p:cNvSpPr>
          <p:nvPr>
            <p:ph type="body" sz="quarter" idx="15" hasCustomPrompt="1"/>
          </p:nvPr>
        </p:nvSpPr>
        <p:spPr>
          <a:xfrm>
            <a:off x="382588" y="5299403"/>
            <a:ext cx="4320000" cy="216000"/>
          </a:xfrm>
        </p:spPr>
        <p:txBody>
          <a:bodyPr anchor="b" anchorCtr="0">
            <a:noAutofit/>
          </a:bodyPr>
          <a:lstStyle>
            <a:lvl1pPr marL="0" indent="0">
              <a:lnSpc>
                <a:spcPct val="100000"/>
              </a:lnSpc>
              <a:spcBef>
                <a:spcPts val="0"/>
              </a:spcBef>
              <a:buFontTx/>
              <a:buNone/>
              <a:defRPr sz="1300" b="1">
                <a:solidFill>
                  <a:srgbClr val="005880"/>
                </a:solidFill>
              </a:defRPr>
            </a:lvl1pPr>
          </a:lstStyle>
          <a:p>
            <a:pPr lvl="0"/>
            <a:r>
              <a:rPr lang="en-US" dirty="0" smtClean="0"/>
              <a:t>Speaker name, title</a:t>
            </a:r>
          </a:p>
        </p:txBody>
      </p:sp>
      <p:sp>
        <p:nvSpPr>
          <p:cNvPr id="3" name="TextBox 2"/>
          <p:cNvSpPr txBox="1"/>
          <p:nvPr userDrawn="1"/>
        </p:nvSpPr>
        <p:spPr>
          <a:xfrm>
            <a:off x="346924" y="1402545"/>
            <a:ext cx="8597784" cy="1870050"/>
          </a:xfrm>
          <a:prstGeom prst="rect">
            <a:avLst/>
          </a:prstGeom>
          <a:noFill/>
        </p:spPr>
        <p:txBody>
          <a:bodyPr wrap="square" lIns="36000" tIns="36000" rIns="36000" bIns="36000" rtlCol="0" anchor="b" anchorCtr="0">
            <a:noAutofit/>
          </a:bodyPr>
          <a:lstStyle/>
          <a:p>
            <a:pPr>
              <a:lnSpc>
                <a:spcPct val="80000"/>
              </a:lnSpc>
            </a:pPr>
            <a:r>
              <a:rPr lang="en-US" sz="5000" b="1" spc="-100" dirty="0" smtClean="0">
                <a:solidFill>
                  <a:schemeClr val="bg1"/>
                </a:solidFill>
                <a:latin typeface="+mj-lt"/>
              </a:rPr>
              <a:t>Finance and HR </a:t>
            </a:r>
            <a:r>
              <a:rPr lang="en-US" sz="5000" b="1" spc="-100" baseline="0" dirty="0" smtClean="0">
                <a:solidFill>
                  <a:schemeClr val="bg1"/>
                </a:solidFill>
                <a:latin typeface="+mj-lt"/>
              </a:rPr>
              <a:t>Management System</a:t>
            </a:r>
            <a:endParaRPr lang="en-US" sz="5000" b="1" spc="-100" dirty="0" smtClean="0">
              <a:solidFill>
                <a:schemeClr val="bg1"/>
              </a:solidFill>
              <a:latin typeface="+mj-lt"/>
            </a:endParaRPr>
          </a:p>
        </p:txBody>
      </p:sp>
      <p:sp>
        <p:nvSpPr>
          <p:cNvPr id="2" name="TextBox 1"/>
          <p:cNvSpPr txBox="1"/>
          <p:nvPr userDrawn="1"/>
        </p:nvSpPr>
        <p:spPr>
          <a:xfrm>
            <a:off x="381600" y="3325916"/>
            <a:ext cx="6012988" cy="688256"/>
          </a:xfrm>
          <a:prstGeom prst="rect">
            <a:avLst/>
          </a:prstGeom>
          <a:noFill/>
        </p:spPr>
        <p:txBody>
          <a:bodyPr wrap="square" lIns="36000" tIns="36000" rIns="36000" bIns="36000" rtlCol="0">
            <a:normAutofit/>
          </a:bodyPr>
          <a:lstStyle/>
          <a:p>
            <a:r>
              <a:rPr lang="en-US" sz="2000" dirty="0" smtClean="0">
                <a:solidFill>
                  <a:schemeClr val="bg1"/>
                </a:solidFill>
              </a:rPr>
              <a:t>Step into the future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4128" y="1026891"/>
            <a:ext cx="4361688" cy="914400"/>
          </a:xfrm>
          <a:prstGeom prst="rect">
            <a:avLst/>
          </a:prstGeom>
        </p:spPr>
      </p:pic>
      <p:pic>
        <p:nvPicPr>
          <p:cNvPr id="8" name="Picture 7" descr="MCOECN 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5697" y="5427275"/>
            <a:ext cx="1532667" cy="221672"/>
          </a:xfrm>
          <a:prstGeom prst="rect">
            <a:avLst/>
          </a:prstGeom>
        </p:spPr>
      </p:pic>
    </p:spTree>
    <p:extLst>
      <p:ext uri="{BB962C8B-B14F-4D97-AF65-F5344CB8AC3E}">
        <p14:creationId xmlns:p14="http://schemas.microsoft.com/office/powerpoint/2010/main" val="2187947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FinancePLUS Title Option 2">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46925" y="1402545"/>
            <a:ext cx="8480552" cy="1870050"/>
          </a:xfrm>
          <a:prstGeom prst="rect">
            <a:avLst/>
          </a:prstGeom>
          <a:noFill/>
        </p:spPr>
        <p:txBody>
          <a:bodyPr wrap="square" lIns="36000" tIns="36000" rIns="36000" bIns="36000" rtlCol="0" anchor="b" anchorCtr="0">
            <a:noAutofit/>
          </a:bodyPr>
          <a:lstStyle/>
          <a:p>
            <a:pPr>
              <a:lnSpc>
                <a:spcPct val="80000"/>
              </a:lnSpc>
            </a:pPr>
            <a:r>
              <a:rPr lang="en-US" sz="5000" b="1" spc="-100" dirty="0" smtClean="0">
                <a:solidFill>
                  <a:srgbClr val="005880"/>
                </a:solidFill>
                <a:latin typeface="+mj-lt"/>
              </a:rPr>
              <a:t>Finance and HR </a:t>
            </a:r>
            <a:r>
              <a:rPr lang="en-US" sz="5000" b="1" spc="-100" baseline="0" dirty="0" smtClean="0">
                <a:solidFill>
                  <a:srgbClr val="005880"/>
                </a:solidFill>
                <a:latin typeface="+mj-lt"/>
              </a:rPr>
              <a:t>Management System</a:t>
            </a:r>
            <a:endParaRPr lang="en-US" sz="5000" b="1" spc="-100" dirty="0" smtClean="0">
              <a:solidFill>
                <a:srgbClr val="005880"/>
              </a:solidFill>
              <a:latin typeface="+mj-lt"/>
            </a:endParaRPr>
          </a:p>
        </p:txBody>
      </p:sp>
      <p:sp>
        <p:nvSpPr>
          <p:cNvPr id="11" name="TextBox 10"/>
          <p:cNvSpPr txBox="1"/>
          <p:nvPr userDrawn="1"/>
        </p:nvSpPr>
        <p:spPr>
          <a:xfrm>
            <a:off x="381600" y="3325916"/>
            <a:ext cx="6012988" cy="688256"/>
          </a:xfrm>
          <a:prstGeom prst="rect">
            <a:avLst/>
          </a:prstGeom>
          <a:noFill/>
        </p:spPr>
        <p:txBody>
          <a:bodyPr wrap="square" lIns="36000" tIns="36000" rIns="36000" bIns="36000" rtlCol="0">
            <a:normAutofit/>
          </a:bodyPr>
          <a:lstStyle/>
          <a:p>
            <a:r>
              <a:rPr lang="en-US" sz="2000" dirty="0" smtClean="0">
                <a:solidFill>
                  <a:srgbClr val="005880"/>
                </a:solidFill>
              </a:rPr>
              <a:t>Step into the future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0900" y="1029627"/>
            <a:ext cx="4361688" cy="914400"/>
          </a:xfrm>
          <a:prstGeom prst="rect">
            <a:avLst/>
          </a:prstGeom>
        </p:spPr>
      </p:pic>
      <p:sp>
        <p:nvSpPr>
          <p:cNvPr id="12" name="Tekstin paikkamerkki 6"/>
          <p:cNvSpPr>
            <a:spLocks noGrp="1"/>
          </p:cNvSpPr>
          <p:nvPr>
            <p:ph type="body" sz="quarter" idx="14" hasCustomPrompt="1"/>
          </p:nvPr>
        </p:nvSpPr>
        <p:spPr>
          <a:xfrm>
            <a:off x="381600" y="4345851"/>
            <a:ext cx="2833200" cy="216000"/>
          </a:xfrm>
        </p:spPr>
        <p:txBody>
          <a:bodyPr/>
          <a:lstStyle>
            <a:lvl1pPr marL="0" indent="0">
              <a:buFontTx/>
              <a:buNone/>
              <a:defRPr sz="1300" b="0">
                <a:solidFill>
                  <a:srgbClr val="005880"/>
                </a:solidFill>
              </a:defRPr>
            </a:lvl1pPr>
          </a:lstStyle>
          <a:p>
            <a:pPr lvl="0"/>
            <a:r>
              <a:rPr lang="fi-FI" dirty="0" err="1" smtClean="0"/>
              <a:t>Date</a:t>
            </a:r>
            <a:endParaRPr lang="fi-FI" dirty="0"/>
          </a:p>
        </p:txBody>
      </p:sp>
      <p:sp>
        <p:nvSpPr>
          <p:cNvPr id="13" name="Text Placeholder 4"/>
          <p:cNvSpPr>
            <a:spLocks noGrp="1"/>
          </p:cNvSpPr>
          <p:nvPr>
            <p:ph type="body" sz="quarter" idx="15" hasCustomPrompt="1"/>
          </p:nvPr>
        </p:nvSpPr>
        <p:spPr>
          <a:xfrm>
            <a:off x="382588" y="4106284"/>
            <a:ext cx="4320000" cy="216000"/>
          </a:xfrm>
        </p:spPr>
        <p:txBody>
          <a:bodyPr anchor="b" anchorCtr="0">
            <a:noAutofit/>
          </a:bodyPr>
          <a:lstStyle>
            <a:lvl1pPr marL="0" indent="0">
              <a:lnSpc>
                <a:spcPct val="100000"/>
              </a:lnSpc>
              <a:spcBef>
                <a:spcPts val="0"/>
              </a:spcBef>
              <a:buFontTx/>
              <a:buNone/>
              <a:defRPr sz="1300" b="1">
                <a:solidFill>
                  <a:srgbClr val="005880"/>
                </a:solidFill>
              </a:defRPr>
            </a:lvl1pPr>
          </a:lstStyle>
          <a:p>
            <a:pPr lvl="0"/>
            <a:r>
              <a:rPr lang="en-US" dirty="0" smtClean="0"/>
              <a:t>Speaker name, title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242073"/>
            <a:ext cx="9144000" cy="1396881"/>
          </a:xfrm>
          <a:prstGeom prst="rect">
            <a:avLst/>
          </a:prstGeom>
        </p:spPr>
      </p:pic>
      <p:pic>
        <p:nvPicPr>
          <p:cNvPr id="8" name="Picture 7" descr="MCOECN 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41877" y="5260545"/>
            <a:ext cx="1532667" cy="221672"/>
          </a:xfrm>
          <a:prstGeom prst="rect">
            <a:avLst/>
          </a:prstGeom>
        </p:spPr>
      </p:pic>
    </p:spTree>
    <p:extLst>
      <p:ext uri="{BB962C8B-B14F-4D97-AF65-F5344CB8AC3E}">
        <p14:creationId xmlns:p14="http://schemas.microsoft.com/office/powerpoint/2010/main" val="7318607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sinessPLUS Blank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60C2248-B95D-984B-A0F4-42B9A4652AA7}" type="slidenum">
              <a:rPr lang="en-US" smtClean="0"/>
              <a:pPr/>
              <a:t>‹#›</a:t>
            </a:fld>
            <a:endParaRPr lang="en-US"/>
          </a:p>
        </p:txBody>
      </p:sp>
      <p:sp>
        <p:nvSpPr>
          <p:cNvPr id="7" name="Text Placeholder 3"/>
          <p:cNvSpPr>
            <a:spLocks noGrp="1"/>
          </p:cNvSpPr>
          <p:nvPr>
            <p:ph idx="1"/>
          </p:nvPr>
        </p:nvSpPr>
        <p:spPr>
          <a:xfrm>
            <a:off x="393604" y="1660526"/>
            <a:ext cx="8350154" cy="4506912"/>
          </a:xfrm>
          <a:prstGeom prst="rect">
            <a:avLst/>
          </a:prstGeom>
        </p:spPr>
        <p:txBody>
          <a:bodyPr vert="horz" lIns="0" tIns="0" rIns="0" bIns="0" rtlCol="0">
            <a:normAutofit/>
          </a:bodyPr>
          <a:lstStyle/>
          <a:p>
            <a:pPr lvl="0"/>
            <a:r>
              <a:rPr lang="fi-FI" dirty="0" smtClean="0"/>
              <a:t>Click to edit Master text styles</a:t>
            </a:r>
          </a:p>
          <a:p>
            <a:pPr lvl="1"/>
            <a:r>
              <a:rPr lang="fi-FI" dirty="0" smtClean="0"/>
              <a:t>Second </a:t>
            </a:r>
            <a:r>
              <a:rPr lang="fi-FI" dirty="0" err="1" smtClean="0"/>
              <a:t>level</a:t>
            </a:r>
            <a:endParaRPr lang="fi-FI" dirty="0" smtClean="0"/>
          </a:p>
          <a:p>
            <a:pPr lvl="2"/>
            <a:r>
              <a:rPr lang="fi-FI" dirty="0" smtClean="0"/>
              <a:t>Third level</a:t>
            </a:r>
          </a:p>
        </p:txBody>
      </p:sp>
    </p:spTree>
    <p:extLst>
      <p:ext uri="{BB962C8B-B14F-4D97-AF65-F5344CB8AC3E}">
        <p14:creationId xmlns:p14="http://schemas.microsoft.com/office/powerpoint/2010/main" val="18168106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FinancePLUS Slide 1">
    <p:spTree>
      <p:nvGrpSpPr>
        <p:cNvPr id="1" name=""/>
        <p:cNvGrpSpPr/>
        <p:nvPr/>
      </p:nvGrpSpPr>
      <p:grpSpPr>
        <a:xfrm>
          <a:off x="0" y="0"/>
          <a:ext cx="0" cy="0"/>
          <a:chOff x="0" y="0"/>
          <a:chExt cx="0" cy="0"/>
        </a:xfrm>
      </p:grpSpPr>
      <p:sp>
        <p:nvSpPr>
          <p:cNvPr id="47" name="TextBox 46"/>
          <p:cNvSpPr txBox="1"/>
          <p:nvPr userDrawn="1"/>
        </p:nvSpPr>
        <p:spPr>
          <a:xfrm>
            <a:off x="390526" y="1797863"/>
            <a:ext cx="8365813" cy="734423"/>
          </a:xfrm>
          <a:prstGeom prst="rect">
            <a:avLst/>
          </a:prstGeom>
          <a:noFill/>
          <a:ln>
            <a:noFill/>
          </a:ln>
        </p:spPr>
        <p:txBody>
          <a:bodyPr wrap="square" lIns="36000" tIns="36000" rIns="36000" bIns="36000" rtlCol="0">
            <a:spAutoFit/>
          </a:bodyPr>
          <a:lstStyle/>
          <a:p>
            <a:pPr marL="174625" indent="-174625">
              <a:buFont typeface="Arial" charset="0"/>
              <a:buChar char="•"/>
              <a:tabLst/>
            </a:pPr>
            <a:r>
              <a:rPr lang="en-US" sz="2400" b="1" dirty="0" smtClean="0">
                <a:solidFill>
                  <a:srgbClr val="005880"/>
                </a:solidFill>
              </a:rPr>
              <a:t>Helps your district:</a:t>
            </a:r>
            <a:endParaRPr lang="en-US" sz="1400" kern="1200" dirty="0" smtClean="0">
              <a:solidFill>
                <a:srgbClr val="005880"/>
              </a:solidFill>
              <a:latin typeface="+mn-lt"/>
              <a:ea typeface="+mn-ea"/>
              <a:cs typeface="+mn-cs"/>
            </a:endParaRP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endParaRPr lang="en-US" sz="1400" kern="1200" dirty="0" smtClean="0">
              <a:solidFill>
                <a:schemeClr val="tx1"/>
              </a:solidFill>
              <a:latin typeface="+mn-lt"/>
              <a:ea typeface="+mn-ea"/>
              <a:cs typeface="+mn-cs"/>
            </a:endParaRPr>
          </a:p>
        </p:txBody>
      </p:sp>
      <p:sp>
        <p:nvSpPr>
          <p:cNvPr id="4" name="Slide Number Placeholder 3"/>
          <p:cNvSpPr>
            <a:spLocks noGrp="1"/>
          </p:cNvSpPr>
          <p:nvPr>
            <p:ph type="sldNum" sz="quarter" idx="11"/>
          </p:nvPr>
        </p:nvSpPr>
        <p:spPr/>
        <p:txBody>
          <a:bodyPr/>
          <a:lstStyle/>
          <a:p>
            <a:fld id="{C60C2248-B95D-984B-A0F4-42B9A4652AA7}" type="slidenum">
              <a:rPr lang="en-US" smtClean="0"/>
              <a:pPr/>
              <a:t>‹#›</a:t>
            </a:fld>
            <a:endParaRPr lang="en-US" dirty="0"/>
          </a:p>
        </p:txBody>
      </p:sp>
      <p:sp>
        <p:nvSpPr>
          <p:cNvPr id="34" name="Rounded Rectangle 53"/>
          <p:cNvSpPr/>
          <p:nvPr userDrawn="1"/>
        </p:nvSpPr>
        <p:spPr>
          <a:xfrm>
            <a:off x="-1187762" y="3423821"/>
            <a:ext cx="2848949" cy="252000"/>
          </a:xfrm>
          <a:prstGeom prst="roundRect">
            <a:avLst>
              <a:gd name="adj" fmla="val 5000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prstClr val="white"/>
              </a:solidFill>
              <a:latin typeface="Source Sans Pro Black" panose="020B0803030403020204" pitchFamily="34" charset="0"/>
            </a:endParaRPr>
          </a:p>
        </p:txBody>
      </p:sp>
      <p:sp>
        <p:nvSpPr>
          <p:cNvPr id="35" name="Rounded Rectangle 53"/>
          <p:cNvSpPr/>
          <p:nvPr userDrawn="1"/>
        </p:nvSpPr>
        <p:spPr>
          <a:xfrm>
            <a:off x="-1188301" y="2946371"/>
            <a:ext cx="2848949" cy="252000"/>
          </a:xfrm>
          <a:prstGeom prst="roundRect">
            <a:avLst>
              <a:gd name="adj" fmla="val 5000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prstClr val="white"/>
              </a:solidFill>
              <a:latin typeface="Source Sans Pro Black" panose="020B0803030403020204" pitchFamily="34" charset="0"/>
            </a:endParaRPr>
          </a:p>
        </p:txBody>
      </p:sp>
      <p:sp>
        <p:nvSpPr>
          <p:cNvPr id="36" name="Rounded Rectangle 53"/>
          <p:cNvSpPr/>
          <p:nvPr userDrawn="1"/>
        </p:nvSpPr>
        <p:spPr>
          <a:xfrm>
            <a:off x="-1188301" y="2468921"/>
            <a:ext cx="2848949" cy="252000"/>
          </a:xfrm>
          <a:prstGeom prst="roundRect">
            <a:avLst>
              <a:gd name="adj" fmla="val 5000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prstClr val="white"/>
              </a:solidFill>
              <a:latin typeface="Source Sans Pro Black" panose="020B0803030403020204" pitchFamily="34" charset="0"/>
            </a:endParaRPr>
          </a:p>
        </p:txBody>
      </p:sp>
      <p:sp>
        <p:nvSpPr>
          <p:cNvPr id="40" name="TextBox 39"/>
          <p:cNvSpPr txBox="1"/>
          <p:nvPr userDrawn="1"/>
        </p:nvSpPr>
        <p:spPr>
          <a:xfrm>
            <a:off x="1781908" y="2262839"/>
            <a:ext cx="5216769" cy="1550031"/>
          </a:xfrm>
          <a:prstGeom prst="rect">
            <a:avLst/>
          </a:prstGeom>
          <a:noFill/>
        </p:spPr>
        <p:txBody>
          <a:bodyPr wrap="square" lIns="36000" tIns="36000" rIns="36000" bIns="36000" rtlCol="0">
            <a:spAutoFit/>
          </a:bodyPr>
          <a:lstStyle/>
          <a:p>
            <a:pPr>
              <a:lnSpc>
                <a:spcPct val="200000"/>
              </a:lnSpc>
            </a:pPr>
            <a:r>
              <a:rPr lang="en-US" sz="1600" b="1" i="0" dirty="0" smtClean="0">
                <a:latin typeface="Arial" charset="0"/>
                <a:ea typeface="Arial" charset="0"/>
                <a:cs typeface="Arial" charset="0"/>
              </a:rPr>
              <a:t>Save time and money</a:t>
            </a:r>
          </a:p>
          <a:p>
            <a:pPr>
              <a:lnSpc>
                <a:spcPct val="200000"/>
              </a:lnSpc>
            </a:pPr>
            <a:r>
              <a:rPr lang="en-US" sz="1600" b="1" i="0" dirty="0" smtClean="0">
                <a:latin typeface="Arial" charset="0"/>
                <a:ea typeface="Arial" charset="0"/>
                <a:cs typeface="Arial" charset="0"/>
              </a:rPr>
              <a:t>Collaborate easily</a:t>
            </a:r>
            <a:endParaRPr lang="en-US" sz="1600" b="1" i="0" baseline="0" dirty="0" smtClean="0">
              <a:latin typeface="Arial" charset="0"/>
              <a:ea typeface="Arial" charset="0"/>
              <a:cs typeface="Arial" charset="0"/>
            </a:endParaRPr>
          </a:p>
          <a:p>
            <a:pPr>
              <a:lnSpc>
                <a:spcPct val="200000"/>
              </a:lnSpc>
            </a:pPr>
            <a:r>
              <a:rPr lang="en-US" sz="1600" b="1" i="0" baseline="0" dirty="0" smtClean="0">
                <a:latin typeface="Arial" charset="0"/>
                <a:ea typeface="Arial" charset="0"/>
                <a:cs typeface="Arial" charset="0"/>
              </a:rPr>
              <a:t>Make better decisions</a:t>
            </a:r>
            <a:endParaRPr lang="en-US" sz="1600" b="1" i="0" dirty="0" smtClean="0">
              <a:latin typeface="Arial" charset="0"/>
              <a:ea typeface="Arial" charset="0"/>
              <a:cs typeface="Arial" charset="0"/>
            </a:endParaRPr>
          </a:p>
        </p:txBody>
      </p:sp>
      <p:sp>
        <p:nvSpPr>
          <p:cNvPr id="48" name="TextBox 47"/>
          <p:cNvSpPr txBox="1"/>
          <p:nvPr userDrawn="1"/>
        </p:nvSpPr>
        <p:spPr>
          <a:xfrm>
            <a:off x="4487086" y="1777245"/>
            <a:ext cx="4423066" cy="2550304"/>
          </a:xfrm>
          <a:prstGeom prst="rect">
            <a:avLst/>
          </a:prstGeom>
          <a:noFill/>
          <a:ln>
            <a:noFill/>
          </a:ln>
        </p:spPr>
        <p:txBody>
          <a:bodyPr wrap="square" lIns="36000" tIns="36000" rIns="36000" bIns="36000" rtlCol="0">
            <a:spAutoFit/>
          </a:bodyPr>
          <a:lstStyle/>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Advanced navigation</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Smart notifications</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Most streamlined and efficient financial software on the market</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Type-ahead search helps save time</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Superior data access and robust reporting</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Supports contextual collaboration between users</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Users work smarter, not harder</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endParaRPr lang="en-US" sz="1400"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105872656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mployee App Slide">
    <p:spTree>
      <p:nvGrpSpPr>
        <p:cNvPr id="1" name=""/>
        <p:cNvGrpSpPr/>
        <p:nvPr/>
      </p:nvGrpSpPr>
      <p:grpSpPr>
        <a:xfrm>
          <a:off x="0" y="0"/>
          <a:ext cx="0" cy="0"/>
          <a:chOff x="0" y="0"/>
          <a:chExt cx="0" cy="0"/>
        </a:xfrm>
      </p:grpSpPr>
      <p:sp>
        <p:nvSpPr>
          <p:cNvPr id="3" name="Rectangle 2"/>
          <p:cNvSpPr/>
          <p:nvPr userDrawn="1"/>
        </p:nvSpPr>
        <p:spPr>
          <a:xfrm>
            <a:off x="4079631" y="0"/>
            <a:ext cx="5064369" cy="3610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endParaRPr lang="en-US" sz="1600" b="1" dirty="0" err="1" smtClean="0"/>
          </a:p>
        </p:txBody>
      </p:sp>
      <p:sp>
        <p:nvSpPr>
          <p:cNvPr id="4" name="Slide Number Placeholder 3"/>
          <p:cNvSpPr>
            <a:spLocks noGrp="1"/>
          </p:cNvSpPr>
          <p:nvPr>
            <p:ph type="sldNum" sz="quarter" idx="11"/>
          </p:nvPr>
        </p:nvSpPr>
        <p:spPr/>
        <p:txBody>
          <a:bodyPr/>
          <a:lstStyle/>
          <a:p>
            <a:fld id="{C60C2248-B95D-984B-A0F4-42B9A4652AA7}" type="slidenum">
              <a:rPr lang="en-US" smtClean="0"/>
              <a:pPr/>
              <a:t>‹#›</a:t>
            </a:fld>
            <a:endParaRPr lang="en-US"/>
          </a:p>
        </p:txBody>
      </p:sp>
      <p:sp>
        <p:nvSpPr>
          <p:cNvPr id="9" name="TextBox 8"/>
          <p:cNvSpPr txBox="1"/>
          <p:nvPr userDrawn="1"/>
        </p:nvSpPr>
        <p:spPr>
          <a:xfrm>
            <a:off x="390526" y="1797863"/>
            <a:ext cx="8454811" cy="1919363"/>
          </a:xfrm>
          <a:prstGeom prst="rect">
            <a:avLst/>
          </a:prstGeom>
          <a:noFill/>
          <a:ln>
            <a:noFill/>
          </a:ln>
        </p:spPr>
        <p:txBody>
          <a:bodyPr wrap="square" lIns="36000" tIns="36000" rIns="36000" bIns="36000" rtlCol="0">
            <a:spAutoFit/>
          </a:bodyPr>
          <a:lstStyle/>
          <a:p>
            <a:pPr marL="174625" indent="-174625">
              <a:buFont typeface="Arial" charset="0"/>
              <a:buChar char="•"/>
              <a:tabLst/>
            </a:pPr>
            <a:r>
              <a:rPr lang="en-US" sz="1600" b="1" dirty="0" smtClean="0"/>
              <a:t>Empower your employees to be </a:t>
            </a:r>
            <a:r>
              <a:rPr lang="en-US" sz="1600" b="1" dirty="0" smtClean="0">
                <a:solidFill>
                  <a:srgbClr val="005880"/>
                </a:solidFill>
              </a:rPr>
              <a:t>mobile </a:t>
            </a:r>
            <a:r>
              <a:rPr lang="en-US" sz="1600" b="1" dirty="0" smtClean="0"/>
              <a:t>and </a:t>
            </a:r>
            <a:r>
              <a:rPr lang="en-US" sz="1600" b="1" dirty="0" smtClean="0">
                <a:solidFill>
                  <a:srgbClr val="005880"/>
                </a:solidFill>
              </a:rPr>
              <a:t>productive</a:t>
            </a:r>
            <a:r>
              <a:rPr lang="en-US" sz="1600" b="1" dirty="0" smtClean="0"/>
              <a:t>, and decentralize HR data entry process all at the same time</a:t>
            </a:r>
            <a:endParaRPr lang="en-US" sz="1600" b="1" baseline="0" dirty="0" smtClean="0">
              <a:solidFill>
                <a:schemeClr val="accent1"/>
              </a:solidFill>
            </a:endParaRP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Improve the employee experience</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Reduce time-consuming HR phone calls or emails</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Increase efficiency and accuracy for both employees and districts</a:t>
            </a:r>
          </a:p>
          <a:p>
            <a:pPr marL="361950" marR="0" lvl="1" indent="-180975" algn="l" defTabSz="914400" rtl="0" eaLnBrk="1" fontAlgn="auto" latinLnBrk="0" hangingPunct="1">
              <a:lnSpc>
                <a:spcPct val="100000"/>
              </a:lnSpc>
              <a:spcBef>
                <a:spcPts val="600"/>
              </a:spcBef>
              <a:spcAft>
                <a:spcPts val="0"/>
              </a:spcAft>
              <a:buClrTx/>
              <a:buSzTx/>
              <a:buFont typeface="Lucida Grande"/>
              <a:buChar char="–"/>
              <a:tabLst/>
            </a:pPr>
            <a:r>
              <a:rPr lang="en-US" sz="1400" kern="1200" baseline="0" dirty="0" smtClean="0">
                <a:solidFill>
                  <a:schemeClr val="tx1"/>
                </a:solidFill>
                <a:latin typeface="+mn-lt"/>
                <a:ea typeface="+mn-ea"/>
                <a:cs typeface="+mn-cs"/>
              </a:rPr>
              <a:t>Keep employees and district staff in sync with on-the-go collaboration</a:t>
            </a:r>
          </a:p>
          <a:p>
            <a:pPr marL="523875" lvl="2" indent="-174625" algn="l" defTabSz="914400" rtl="0" eaLnBrk="1" latinLnBrk="0" hangingPunct="1">
              <a:buFont typeface="Arial" charset="0"/>
              <a:buChar char="•"/>
              <a:tabLst/>
            </a:pPr>
            <a:endParaRPr lang="en-US" sz="1200" b="0" kern="1200" dirty="0" smtClean="0">
              <a:solidFill>
                <a:schemeClr val="tx1"/>
              </a:solidFill>
              <a:latin typeface="+mn-lt"/>
              <a:ea typeface="+mn-ea"/>
              <a:cs typeface="+mn-cs"/>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1355" y="845039"/>
            <a:ext cx="2813538" cy="408387"/>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97983" y="228864"/>
            <a:ext cx="1288739" cy="1285057"/>
          </a:xfrm>
          <a:prstGeom prst="rect">
            <a:avLst/>
          </a:prstGeom>
        </p:spPr>
      </p:pic>
    </p:spTree>
    <p:extLst>
      <p:ext uri="{BB962C8B-B14F-4D97-AF65-F5344CB8AC3E}">
        <p14:creationId xmlns:p14="http://schemas.microsoft.com/office/powerpoint/2010/main" val="4593440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98DCC"/>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288339" y="6528824"/>
            <a:ext cx="468000" cy="180000"/>
          </a:xfrm>
        </p:spPr>
        <p:txBody>
          <a:bodyPr/>
          <a:lstStyle/>
          <a:p>
            <a:fld id="{C60C2248-B95D-984B-A0F4-42B9A4652AA7}" type="slidenum">
              <a:rPr lang="en-US" smtClean="0"/>
              <a:pPr/>
              <a:t>‹#›</a:t>
            </a:fld>
            <a:endParaRPr lang="en-US"/>
          </a:p>
        </p:txBody>
      </p:sp>
      <p:sp>
        <p:nvSpPr>
          <p:cNvPr id="7" name="Content Placeholder 6"/>
          <p:cNvSpPr>
            <a:spLocks noGrp="1"/>
          </p:cNvSpPr>
          <p:nvPr>
            <p:ph sz="quarter" idx="13"/>
          </p:nvPr>
        </p:nvSpPr>
        <p:spPr>
          <a:xfrm>
            <a:off x="390526" y="1656196"/>
            <a:ext cx="8353233" cy="4511242"/>
          </a:xfrm>
        </p:spPr>
        <p:txBody>
          <a:bodyPr/>
          <a:lstStyle>
            <a:lvl1pPr>
              <a:defRPr>
                <a:solidFill>
                  <a:srgbClr val="098DCC"/>
                </a:solidFill>
              </a:defRPr>
            </a:lvl1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4855517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ubtitle and content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60C2248-B95D-984B-A0F4-42B9A4652AA7}" type="slidenum">
              <a:rPr lang="en-US" smtClean="0"/>
              <a:pPr/>
              <a:t>‹#›</a:t>
            </a:fld>
            <a:endParaRPr lang="en-US"/>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47852"/>
            <a:ext cx="9144000" cy="1390454"/>
          </a:xfrm>
          <a:prstGeom prst="rect">
            <a:avLst/>
          </a:prstGeom>
        </p:spPr>
      </p:pic>
      <p:grpSp>
        <p:nvGrpSpPr>
          <p:cNvPr id="9" name="Group 8"/>
          <p:cNvGrpSpPr/>
          <p:nvPr userDrawn="1"/>
        </p:nvGrpSpPr>
        <p:grpSpPr>
          <a:xfrm>
            <a:off x="0" y="2454489"/>
            <a:ext cx="7198147" cy="586445"/>
            <a:chOff x="-11627" y="2127296"/>
            <a:chExt cx="8659812" cy="838200"/>
          </a:xfrm>
        </p:grpSpPr>
        <p:sp>
          <p:nvSpPr>
            <p:cNvPr id="10" name="Round Same Side Corner Rectangle 9"/>
            <p:cNvSpPr/>
            <p:nvPr/>
          </p:nvSpPr>
          <p:spPr bwMode="auto">
            <a:xfrm rot="5400000">
              <a:off x="3899179" y="-1783510"/>
              <a:ext cx="838200" cy="8659812"/>
            </a:xfrm>
            <a:prstGeom prst="round2SameRect">
              <a:avLst/>
            </a:prstGeom>
            <a:gradFill flip="none" rotWithShape="1">
              <a:gsLst>
                <a:gs pos="48000">
                  <a:schemeClr val="bg1">
                    <a:alpha val="66000"/>
                  </a:schemeClr>
                </a:gs>
                <a:gs pos="100000">
                  <a:srgbClr val="DAFEFE">
                    <a:alpha val="66000"/>
                  </a:srgbClr>
                </a:gs>
              </a:gsLst>
              <a:path path="circle">
                <a:fillToRect l="50000" t="50000" r="50000" b="50000"/>
              </a:path>
              <a:tileRect/>
            </a:gradFill>
            <a:ln w="9525">
              <a:noFill/>
              <a:miter lim="800000"/>
              <a:headEnd/>
              <a:tailEnd/>
            </a:ln>
            <a:effectLst>
              <a:outerShdw blurRad="165100" dist="38100" dir="16200000" algn="t">
                <a:schemeClr val="bg2">
                  <a:lumMod val="75000"/>
                  <a:alpha val="47000"/>
                </a:schemeClr>
              </a:outerShdw>
            </a:effectLst>
          </p:spPr>
          <p:txBody>
            <a:bodyPr lIns="119860" tIns="59930" rIns="119860" bIns="59930" anchor="ctr">
              <a:prstTxWarp prst="textNoShape">
                <a:avLst/>
              </a:prstTxWarp>
            </a:bodyPr>
            <a:lstStyle/>
            <a:p>
              <a:pPr marL="914400" marR="0" indent="-457200" defTabSz="914400" eaLnBrk="1" latinLnBrk="0" hangingPunct="1">
                <a:lnSpc>
                  <a:spcPct val="100000"/>
                </a:lnSpc>
                <a:buClrTx/>
                <a:buSzTx/>
                <a:buFontTx/>
                <a:buNone/>
                <a:tabLst/>
                <a:defRPr/>
              </a:pPr>
              <a:endParaRPr lang="en-US" sz="1400" dirty="0" smtClean="0">
                <a:ea typeface="ＭＳ Ｐゴシック" charset="-128"/>
                <a:cs typeface="ＭＳ Ｐゴシック" charset="-128"/>
                <a:sym typeface="Gill Sans" charset="0"/>
              </a:endParaRPr>
            </a:p>
          </p:txBody>
        </p:sp>
        <p:sp>
          <p:nvSpPr>
            <p:cNvPr id="11" name="TextBox 10"/>
            <p:cNvSpPr txBox="1"/>
            <p:nvPr/>
          </p:nvSpPr>
          <p:spPr>
            <a:xfrm>
              <a:off x="623080" y="2165162"/>
              <a:ext cx="4394335" cy="747833"/>
            </a:xfrm>
            <a:prstGeom prst="rect">
              <a:avLst/>
            </a:prstGeom>
            <a:noFill/>
            <a:ln>
              <a:noFill/>
            </a:ln>
          </p:spPr>
          <p:txBody>
            <a:bodyPr wrap="square">
              <a:spAutoFit/>
            </a:bodyPr>
            <a:lstStyle/>
            <a:p>
              <a:pPr marL="0" algn="l" defTabSz="914400" rtl="0" eaLnBrk="1" latinLnBrk="0" hangingPunct="1">
                <a:defRPr/>
              </a:pPr>
              <a:r>
                <a:rPr lang="en-US" sz="2800" b="1" kern="1200" dirty="0" smtClean="0">
                  <a:ln w="3175" cap="flat" cmpd="sng" algn="ctr">
                    <a:noFill/>
                    <a:prstDash val="solid"/>
                    <a:round/>
                    <a:headEnd type="none" w="med" len="med"/>
                    <a:tailEnd type="none" w="med" len="med"/>
                  </a:ln>
                  <a:solidFill>
                    <a:srgbClr val="098DCC"/>
                  </a:solidFill>
                  <a:effectLst>
                    <a:outerShdw blurRad="50800" dist="25400" dir="5400000">
                      <a:srgbClr val="000000">
                        <a:alpha val="75000"/>
                      </a:srgbClr>
                    </a:outerShdw>
                  </a:effectLst>
                  <a:latin typeface="+mj-lt"/>
                  <a:ea typeface="ＭＳ Ｐゴシック" charset="-128"/>
                  <a:cs typeface="Avenir LT Std 55"/>
                  <a:sym typeface="Gill Sans" charset="0"/>
                </a:rPr>
                <a:t>8,000,000</a:t>
              </a:r>
              <a:r>
                <a:rPr lang="en-US" sz="2800" b="1" kern="1200" dirty="0">
                  <a:ln w="3175" cap="flat" cmpd="sng" algn="ctr">
                    <a:noFill/>
                    <a:prstDash val="solid"/>
                    <a:round/>
                    <a:headEnd type="none" w="med" len="med"/>
                    <a:tailEnd type="none" w="med" len="med"/>
                  </a:ln>
                  <a:solidFill>
                    <a:srgbClr val="098DCC"/>
                  </a:solidFill>
                  <a:effectLst>
                    <a:outerShdw blurRad="50800" dist="25400" dir="5400000">
                      <a:srgbClr val="000000">
                        <a:alpha val="75000"/>
                      </a:srgbClr>
                    </a:outerShdw>
                  </a:effectLst>
                  <a:latin typeface="+mj-lt"/>
                  <a:ea typeface="ＭＳ Ｐゴシック" charset="-128"/>
                  <a:cs typeface="Avenir LT Std 55"/>
                  <a:sym typeface="Gill Sans" charset="0"/>
                </a:rPr>
                <a:t> </a:t>
              </a:r>
              <a:r>
                <a:rPr lang="en-US" sz="2800" b="1" kern="1200" dirty="0" smtClean="0">
                  <a:ln w="3175" cap="flat" cmpd="sng" algn="ctr">
                    <a:noFill/>
                    <a:prstDash val="solid"/>
                    <a:round/>
                    <a:headEnd type="none" w="med" len="med"/>
                    <a:tailEnd type="none" w="med" len="med"/>
                  </a:ln>
                  <a:solidFill>
                    <a:srgbClr val="098DCC"/>
                  </a:solidFill>
                  <a:effectLst>
                    <a:outerShdw blurRad="50800" dist="25400" dir="5400000">
                      <a:srgbClr val="000000">
                        <a:alpha val="75000"/>
                      </a:srgbClr>
                    </a:outerShdw>
                  </a:effectLst>
                  <a:latin typeface="+mj-lt"/>
                  <a:ea typeface="ＭＳ Ｐゴシック" charset="-128"/>
                  <a:cs typeface="Avenir LT Std 55"/>
                  <a:sym typeface="Gill Sans" charset="0"/>
                </a:rPr>
                <a:t>+</a:t>
              </a:r>
              <a:endParaRPr lang="en-US" sz="2800" b="1" kern="1200" dirty="0">
                <a:ln w="3175" cap="flat" cmpd="sng" algn="ctr">
                  <a:noFill/>
                  <a:prstDash val="solid"/>
                  <a:round/>
                  <a:headEnd type="none" w="med" len="med"/>
                  <a:tailEnd type="none" w="med" len="med"/>
                </a:ln>
                <a:solidFill>
                  <a:srgbClr val="098DCC"/>
                </a:solidFill>
                <a:effectLst>
                  <a:outerShdw blurRad="50800" dist="25400" dir="5400000">
                    <a:srgbClr val="000000">
                      <a:alpha val="75000"/>
                    </a:srgbClr>
                  </a:outerShdw>
                </a:effectLst>
                <a:latin typeface="+mj-lt"/>
                <a:ea typeface="ＭＳ Ｐゴシック" charset="-128"/>
                <a:cs typeface="Avenir LT Std 55"/>
              </a:endParaRPr>
            </a:p>
          </p:txBody>
        </p:sp>
        <p:sp>
          <p:nvSpPr>
            <p:cNvPr id="12" name="TextBox 11"/>
            <p:cNvSpPr txBox="1"/>
            <p:nvPr/>
          </p:nvSpPr>
          <p:spPr>
            <a:xfrm>
              <a:off x="3056351" y="2173929"/>
              <a:ext cx="5137928" cy="747833"/>
            </a:xfrm>
            <a:prstGeom prst="rect">
              <a:avLst/>
            </a:prstGeom>
            <a:noFill/>
            <a:ln>
              <a:noFill/>
            </a:ln>
          </p:spPr>
          <p:txBody>
            <a:bodyPr wrap="square">
              <a:spAutoFit/>
            </a:bodyPr>
            <a:lstStyle/>
            <a:p>
              <a:pPr eaLnBrk="1" hangingPunct="1">
                <a:defRPr/>
              </a:pPr>
              <a:r>
                <a:rPr lang="en-US" sz="1400" b="1" cap="all" dirty="0">
                  <a:solidFill>
                    <a:schemeClr val="bg1">
                      <a:lumMod val="50000"/>
                    </a:schemeClr>
                  </a:solidFill>
                  <a:latin typeface="Arial"/>
                  <a:ea typeface="ＭＳ Ｐゴシック" charset="-128"/>
                  <a:cs typeface="Arial"/>
                  <a:sym typeface="Gill Sans" charset="0"/>
                </a:rPr>
                <a:t>Students’ </a:t>
              </a:r>
              <a:r>
                <a:rPr lang="en-US" sz="1400" cap="all" dirty="0">
                  <a:solidFill>
                    <a:schemeClr val="bg1">
                      <a:lumMod val="50000"/>
                    </a:schemeClr>
                  </a:solidFill>
                  <a:latin typeface="Arial"/>
                  <a:ea typeface="ＭＳ Ｐゴシック" charset="-128"/>
                  <a:cs typeface="Arial"/>
                  <a:sym typeface="Gill Sans" charset="0"/>
                </a:rPr>
                <a:t>education is positively affected each day</a:t>
              </a:r>
            </a:p>
          </p:txBody>
        </p:sp>
      </p:grpSp>
      <p:grpSp>
        <p:nvGrpSpPr>
          <p:cNvPr id="13" name="Group 12"/>
          <p:cNvGrpSpPr/>
          <p:nvPr userDrawn="1"/>
        </p:nvGrpSpPr>
        <p:grpSpPr>
          <a:xfrm>
            <a:off x="1" y="3157459"/>
            <a:ext cx="6463682" cy="586445"/>
            <a:chOff x="-2" y="3946263"/>
            <a:chExt cx="7725556" cy="838199"/>
          </a:xfrm>
        </p:grpSpPr>
        <p:sp>
          <p:nvSpPr>
            <p:cNvPr id="14" name="Round Same Side Corner Rectangle 13"/>
            <p:cNvSpPr/>
            <p:nvPr/>
          </p:nvSpPr>
          <p:spPr bwMode="auto">
            <a:xfrm rot="5400000">
              <a:off x="3443676" y="502585"/>
              <a:ext cx="838199" cy="7725556"/>
            </a:xfrm>
            <a:prstGeom prst="round2SameRect">
              <a:avLst/>
            </a:prstGeom>
            <a:gradFill flip="none" rotWithShape="1">
              <a:gsLst>
                <a:gs pos="48000">
                  <a:schemeClr val="bg1">
                    <a:alpha val="66000"/>
                  </a:schemeClr>
                </a:gs>
                <a:gs pos="100000">
                  <a:srgbClr val="DAFEFE">
                    <a:alpha val="66000"/>
                  </a:srgbClr>
                </a:gs>
              </a:gsLst>
              <a:path path="circle">
                <a:fillToRect l="50000" t="50000" r="50000" b="50000"/>
              </a:path>
              <a:tileRect/>
            </a:gradFill>
            <a:ln w="9525">
              <a:noFill/>
              <a:miter lim="800000"/>
              <a:headEnd/>
              <a:tailEnd/>
            </a:ln>
            <a:effectLst>
              <a:outerShdw blurRad="165100" dist="38100" dir="16200000" algn="t">
                <a:schemeClr val="bg2">
                  <a:lumMod val="75000"/>
                  <a:alpha val="47000"/>
                </a:schemeClr>
              </a:outerShdw>
            </a:effectLst>
          </p:spPr>
          <p:txBody>
            <a:bodyPr lIns="119860" tIns="59930" rIns="119860" bIns="59930" anchor="ctr">
              <a:prstTxWarp prst="textNoShape">
                <a:avLst/>
              </a:prstTxWarp>
            </a:bodyPr>
            <a:lstStyle/>
            <a:p>
              <a:pPr marL="914400" marR="0" indent="-457200" defTabSz="914400" eaLnBrk="1" latinLnBrk="0" hangingPunct="1">
                <a:lnSpc>
                  <a:spcPct val="100000"/>
                </a:lnSpc>
                <a:buClrTx/>
                <a:buSzTx/>
                <a:buFontTx/>
                <a:buNone/>
                <a:tabLst/>
                <a:defRPr/>
              </a:pPr>
              <a:endParaRPr lang="en-US" sz="1400" dirty="0" smtClean="0">
                <a:ea typeface="ＭＳ Ｐゴシック" charset="-128"/>
                <a:cs typeface="ＭＳ Ｐゴシック" charset="-128"/>
                <a:sym typeface="Gill Sans" charset="0"/>
              </a:endParaRPr>
            </a:p>
          </p:txBody>
        </p:sp>
        <p:sp>
          <p:nvSpPr>
            <p:cNvPr id="15" name="TextBox 14"/>
            <p:cNvSpPr txBox="1"/>
            <p:nvPr/>
          </p:nvSpPr>
          <p:spPr>
            <a:xfrm>
              <a:off x="630570" y="4005793"/>
              <a:ext cx="3870390" cy="747832"/>
            </a:xfrm>
            <a:prstGeom prst="rect">
              <a:avLst/>
            </a:prstGeom>
            <a:noFill/>
            <a:ln>
              <a:noFill/>
            </a:ln>
          </p:spPr>
          <p:txBody>
            <a:bodyPr wrap="square">
              <a:spAutoFit/>
            </a:bodyPr>
            <a:lstStyle/>
            <a:p>
              <a:pPr marL="0" algn="l" defTabSz="914400" rtl="0" eaLnBrk="1" latinLnBrk="0" hangingPunct="1">
                <a:defRPr/>
              </a:pPr>
              <a:r>
                <a:rPr lang="en-US" sz="2800" b="1" kern="1200" dirty="0">
                  <a:ln w="3175" cap="flat" cmpd="sng" algn="ctr">
                    <a:noFill/>
                    <a:prstDash val="solid"/>
                    <a:round/>
                    <a:headEnd type="none" w="med" len="med"/>
                    <a:tailEnd type="none" w="med" len="med"/>
                  </a:ln>
                  <a:solidFill>
                    <a:srgbClr val="098DCC"/>
                  </a:solidFill>
                  <a:effectLst>
                    <a:outerShdw blurRad="50800" dist="25400" dir="5400000">
                      <a:srgbClr val="000000">
                        <a:alpha val="75000"/>
                      </a:srgbClr>
                    </a:outerShdw>
                  </a:effectLst>
                  <a:latin typeface="+mj-lt"/>
                  <a:ea typeface="ＭＳ Ｐゴシック" charset="-128"/>
                  <a:cs typeface="Avenir LT Std 55"/>
                  <a:sym typeface="Gill Sans" charset="0"/>
                </a:rPr>
                <a:t>509,000 +</a:t>
              </a:r>
            </a:p>
          </p:txBody>
        </p:sp>
        <p:sp>
          <p:nvSpPr>
            <p:cNvPr id="16" name="TextBox 15"/>
            <p:cNvSpPr txBox="1"/>
            <p:nvPr/>
          </p:nvSpPr>
          <p:spPr>
            <a:xfrm>
              <a:off x="2713660" y="4027810"/>
              <a:ext cx="4975716" cy="747832"/>
            </a:xfrm>
            <a:prstGeom prst="rect">
              <a:avLst/>
            </a:prstGeom>
            <a:noFill/>
            <a:ln>
              <a:noFill/>
            </a:ln>
          </p:spPr>
          <p:txBody>
            <a:bodyPr wrap="square">
              <a:spAutoFit/>
            </a:bodyPr>
            <a:lstStyle/>
            <a:p>
              <a:pPr eaLnBrk="1" hangingPunct="1">
                <a:defRPr/>
              </a:pPr>
              <a:r>
                <a:rPr lang="en-US" sz="1400" b="1" cap="all" dirty="0">
                  <a:solidFill>
                    <a:schemeClr val="bg1">
                      <a:lumMod val="50000"/>
                    </a:schemeClr>
                  </a:solidFill>
                  <a:latin typeface="Arial"/>
                  <a:ea typeface="ＭＳ Ｐゴシック" charset="-128"/>
                  <a:cs typeface="Arial"/>
                  <a:sym typeface="Gill Sans" charset="0"/>
                </a:rPr>
                <a:t>Teachers</a:t>
              </a:r>
              <a:r>
                <a:rPr lang="en-US" sz="1400" cap="all" dirty="0">
                  <a:solidFill>
                    <a:schemeClr val="bg1">
                      <a:lumMod val="50000"/>
                    </a:schemeClr>
                  </a:solidFill>
                  <a:latin typeface="Arial"/>
                  <a:ea typeface="ＭＳ Ｐゴシック" charset="-128"/>
                  <a:cs typeface="Arial"/>
                  <a:sym typeface="Gill Sans" charset="0"/>
                </a:rPr>
                <a:t> use SunGard K-12 </a:t>
              </a:r>
              <a:r>
                <a:rPr lang="en-US" sz="1400" cap="all" dirty="0" smtClean="0">
                  <a:solidFill>
                    <a:schemeClr val="bg1">
                      <a:lumMod val="50000"/>
                    </a:schemeClr>
                  </a:solidFill>
                  <a:latin typeface="Arial"/>
                  <a:ea typeface="ＭＳ Ｐゴシック" charset="-128"/>
                  <a:cs typeface="Arial"/>
                  <a:sym typeface="Gill Sans" charset="0"/>
                </a:rPr>
                <a:t>Products </a:t>
              </a:r>
              <a:r>
                <a:rPr lang="en-US" sz="1400" cap="all" dirty="0">
                  <a:solidFill>
                    <a:schemeClr val="bg1">
                      <a:lumMod val="50000"/>
                    </a:schemeClr>
                  </a:solidFill>
                  <a:latin typeface="Arial"/>
                  <a:ea typeface="ＭＳ Ｐゴシック" charset="-128"/>
                  <a:cs typeface="Arial"/>
                  <a:sym typeface="Gill Sans" charset="0"/>
                </a:rPr>
                <a:t>Daily</a:t>
              </a:r>
            </a:p>
          </p:txBody>
        </p:sp>
      </p:grpSp>
      <p:grpSp>
        <p:nvGrpSpPr>
          <p:cNvPr id="17" name="Group 16"/>
          <p:cNvGrpSpPr/>
          <p:nvPr userDrawn="1"/>
        </p:nvGrpSpPr>
        <p:grpSpPr>
          <a:xfrm>
            <a:off x="0" y="3824222"/>
            <a:ext cx="6911989" cy="592620"/>
            <a:chOff x="-11629" y="3795825"/>
            <a:chExt cx="8271710" cy="847023"/>
          </a:xfrm>
        </p:grpSpPr>
        <p:sp>
          <p:nvSpPr>
            <p:cNvPr id="18" name="Round Same Side Corner Rectangle 17"/>
            <p:cNvSpPr/>
            <p:nvPr/>
          </p:nvSpPr>
          <p:spPr bwMode="auto">
            <a:xfrm rot="5400000">
              <a:off x="3126252" y="666767"/>
              <a:ext cx="838200" cy="7113962"/>
            </a:xfrm>
            <a:prstGeom prst="round2SameRect">
              <a:avLst/>
            </a:prstGeom>
            <a:gradFill flip="none" rotWithShape="1">
              <a:gsLst>
                <a:gs pos="48000">
                  <a:schemeClr val="bg1">
                    <a:alpha val="66000"/>
                  </a:schemeClr>
                </a:gs>
                <a:gs pos="100000">
                  <a:srgbClr val="DAFEFE">
                    <a:alpha val="66000"/>
                  </a:srgbClr>
                </a:gs>
              </a:gsLst>
              <a:path path="circle">
                <a:fillToRect l="50000" t="50000" r="50000" b="50000"/>
              </a:path>
              <a:tileRect/>
            </a:gradFill>
            <a:ln w="9525">
              <a:noFill/>
              <a:miter lim="800000"/>
              <a:headEnd/>
              <a:tailEnd/>
            </a:ln>
            <a:effectLst>
              <a:outerShdw blurRad="165100" dist="38100" dir="16200000" algn="t">
                <a:schemeClr val="bg2">
                  <a:lumMod val="75000"/>
                  <a:alpha val="47000"/>
                </a:schemeClr>
              </a:outerShdw>
            </a:effectLst>
          </p:spPr>
          <p:txBody>
            <a:bodyPr lIns="119860" tIns="59930" rIns="119860" bIns="59930" anchor="ctr">
              <a:prstTxWarp prst="textNoShape">
                <a:avLst/>
              </a:prstTxWarp>
            </a:bodyPr>
            <a:lstStyle/>
            <a:p>
              <a:pPr marL="914400" marR="0" indent="-457200" defTabSz="914400" eaLnBrk="1" latinLnBrk="0" hangingPunct="1">
                <a:lnSpc>
                  <a:spcPct val="100000"/>
                </a:lnSpc>
                <a:buClrTx/>
                <a:buSzTx/>
                <a:buFontTx/>
                <a:buNone/>
                <a:tabLst/>
                <a:defRPr/>
              </a:pPr>
              <a:endParaRPr lang="en-US" sz="1400" dirty="0" smtClean="0">
                <a:ea typeface="ＭＳ Ｐゴシック" charset="-128"/>
                <a:cs typeface="ＭＳ Ｐゴシック" charset="-128"/>
                <a:sym typeface="Gill Sans" charset="0"/>
              </a:endParaRPr>
            </a:p>
          </p:txBody>
        </p:sp>
        <p:sp>
          <p:nvSpPr>
            <p:cNvPr id="19" name="TextBox 18"/>
            <p:cNvSpPr txBox="1"/>
            <p:nvPr/>
          </p:nvSpPr>
          <p:spPr>
            <a:xfrm>
              <a:off x="3321239" y="3879012"/>
              <a:ext cx="4938842" cy="659851"/>
            </a:xfrm>
            <a:prstGeom prst="rect">
              <a:avLst/>
            </a:prstGeom>
            <a:noFill/>
            <a:ln>
              <a:noFill/>
            </a:ln>
          </p:spPr>
          <p:txBody>
            <a:bodyPr wrap="square">
              <a:spAutoFit/>
            </a:bodyPr>
            <a:lstStyle/>
            <a:p>
              <a:pPr eaLnBrk="1" hangingPunct="1">
                <a:defRPr/>
              </a:pPr>
              <a:r>
                <a:rPr lang="en-US" sz="1200" b="1" cap="all" dirty="0" smtClean="0">
                  <a:solidFill>
                    <a:schemeClr val="bg1">
                      <a:lumMod val="50000"/>
                    </a:schemeClr>
                  </a:solidFill>
                  <a:latin typeface="Arial"/>
                  <a:ea typeface="ＭＳ Ｐゴシック" charset="-128"/>
                  <a:cs typeface="Arial"/>
                  <a:sym typeface="Gill Sans" charset="0"/>
                </a:rPr>
                <a:t>SCHOOL DISTRICTS </a:t>
              </a:r>
              <a:r>
                <a:rPr lang="en-US" sz="1200" cap="all" dirty="0" smtClean="0">
                  <a:solidFill>
                    <a:schemeClr val="bg1">
                      <a:lumMod val="50000"/>
                    </a:schemeClr>
                  </a:solidFill>
                  <a:latin typeface="Arial"/>
                  <a:ea typeface="ＭＳ Ｐゴシック" charset="-128"/>
                  <a:cs typeface="Arial"/>
                  <a:sym typeface="Gill Sans" charset="0"/>
                </a:rPr>
                <a:t>CHOOSE </a:t>
              </a:r>
              <a:r>
                <a:rPr lang="en-US" sz="1200" cap="all" dirty="0">
                  <a:solidFill>
                    <a:schemeClr val="bg1">
                      <a:lumMod val="50000"/>
                    </a:schemeClr>
                  </a:solidFill>
                  <a:latin typeface="Arial"/>
                  <a:ea typeface="ＭＳ Ｐゴシック" charset="-128"/>
                  <a:cs typeface="Arial"/>
                  <a:sym typeface="Gill Sans" charset="0"/>
                </a:rPr>
                <a:t>SunGard</a:t>
              </a:r>
              <a:r>
                <a:rPr lang="en-US" sz="1200" cap="all" dirty="0" smtClean="0">
                  <a:solidFill>
                    <a:schemeClr val="bg1">
                      <a:lumMod val="50000"/>
                    </a:schemeClr>
                  </a:solidFill>
                  <a:latin typeface="Arial"/>
                  <a:ea typeface="ＭＳ Ｐゴシック" charset="-128"/>
                  <a:cs typeface="Arial"/>
                  <a:sym typeface="Gill Sans" charset="0"/>
                </a:rPr>
                <a:t> </a:t>
              </a:r>
              <a:br>
                <a:rPr lang="en-US" sz="1200" cap="all" dirty="0" smtClean="0">
                  <a:solidFill>
                    <a:schemeClr val="bg1">
                      <a:lumMod val="50000"/>
                    </a:schemeClr>
                  </a:solidFill>
                  <a:latin typeface="Arial"/>
                  <a:ea typeface="ＭＳ Ｐゴシック" charset="-128"/>
                  <a:cs typeface="Arial"/>
                  <a:sym typeface="Gill Sans" charset="0"/>
                </a:rPr>
              </a:br>
              <a:r>
                <a:rPr lang="en-US" sz="1200" cap="all" dirty="0" smtClean="0">
                  <a:solidFill>
                    <a:schemeClr val="bg1">
                      <a:lumMod val="50000"/>
                    </a:schemeClr>
                  </a:solidFill>
                  <a:latin typeface="Arial"/>
                  <a:ea typeface="ＭＳ Ｐゴシック" charset="-128"/>
                  <a:cs typeface="Arial"/>
                  <a:sym typeface="Gill Sans" charset="0"/>
                </a:rPr>
                <a:t>K</a:t>
              </a:r>
              <a:r>
                <a:rPr lang="en-US" sz="1200" cap="all" dirty="0">
                  <a:solidFill>
                    <a:schemeClr val="bg1">
                      <a:lumMod val="50000"/>
                    </a:schemeClr>
                  </a:solidFill>
                  <a:latin typeface="Arial"/>
                  <a:ea typeface="ＭＳ Ｐゴシック" charset="-128"/>
                  <a:cs typeface="Arial"/>
                  <a:sym typeface="Gill Sans" charset="0"/>
                </a:rPr>
                <a:t>-12 </a:t>
              </a:r>
              <a:r>
                <a:rPr lang="en-US" sz="1200" cap="all" dirty="0" smtClean="0">
                  <a:solidFill>
                    <a:schemeClr val="bg1">
                      <a:lumMod val="50000"/>
                    </a:schemeClr>
                  </a:solidFill>
                  <a:latin typeface="Arial"/>
                  <a:ea typeface="ＭＳ Ｐゴシック" charset="-128"/>
                  <a:cs typeface="Arial"/>
                  <a:sym typeface="Gill Sans" charset="0"/>
                </a:rPr>
                <a:t>SIS and ERP Solutions</a:t>
              </a:r>
              <a:endParaRPr lang="en-US" sz="1200" cap="all" dirty="0">
                <a:solidFill>
                  <a:schemeClr val="bg1">
                    <a:lumMod val="50000"/>
                  </a:schemeClr>
                </a:solidFill>
                <a:latin typeface="Arial"/>
                <a:ea typeface="ＭＳ Ｐゴシック" charset="-128"/>
                <a:cs typeface="Arial"/>
                <a:sym typeface="Gill Sans" charset="0"/>
              </a:endParaRPr>
            </a:p>
          </p:txBody>
        </p:sp>
        <p:sp>
          <p:nvSpPr>
            <p:cNvPr id="20" name="TextBox 19"/>
            <p:cNvSpPr txBox="1"/>
            <p:nvPr/>
          </p:nvSpPr>
          <p:spPr>
            <a:xfrm>
              <a:off x="619733" y="3795825"/>
              <a:ext cx="3556141" cy="747831"/>
            </a:xfrm>
            <a:prstGeom prst="rect">
              <a:avLst/>
            </a:prstGeom>
            <a:noFill/>
            <a:ln>
              <a:noFill/>
            </a:ln>
          </p:spPr>
          <p:txBody>
            <a:bodyPr wrap="square">
              <a:spAutoFit/>
            </a:bodyPr>
            <a:lstStyle/>
            <a:p>
              <a:pPr marL="0" algn="l" defTabSz="914400" rtl="0" eaLnBrk="1" latinLnBrk="0" hangingPunct="1">
                <a:defRPr/>
              </a:pPr>
              <a:r>
                <a:rPr lang="en-US" sz="2800" b="1" kern="1200" dirty="0" smtClean="0">
                  <a:ln w="3175" cap="flat" cmpd="sng" algn="ctr">
                    <a:noFill/>
                    <a:prstDash val="solid"/>
                    <a:round/>
                    <a:headEnd type="none" w="med" len="med"/>
                    <a:tailEnd type="none" w="med" len="med"/>
                  </a:ln>
                  <a:solidFill>
                    <a:srgbClr val="098DCC"/>
                  </a:solidFill>
                  <a:effectLst>
                    <a:outerShdw blurRad="50800" dist="25400" dir="5400000">
                      <a:srgbClr val="000000">
                        <a:alpha val="75000"/>
                      </a:srgbClr>
                    </a:outerShdw>
                  </a:effectLst>
                  <a:latin typeface="+mj-lt"/>
                  <a:ea typeface="ＭＳ Ｐゴシック" charset="-128"/>
                  <a:cs typeface="Avenir LT Std 55"/>
                  <a:sym typeface="Gill Sans" charset="0"/>
                </a:rPr>
                <a:t>Nearly 1,400 </a:t>
              </a:r>
              <a:endParaRPr lang="en-US" sz="2800" b="1" kern="1200" dirty="0">
                <a:ln w="3175" cap="flat" cmpd="sng" algn="ctr">
                  <a:noFill/>
                  <a:prstDash val="solid"/>
                  <a:round/>
                  <a:headEnd type="none" w="med" len="med"/>
                  <a:tailEnd type="none" w="med" len="med"/>
                </a:ln>
                <a:solidFill>
                  <a:srgbClr val="098DCC"/>
                </a:solidFill>
                <a:effectLst>
                  <a:outerShdw blurRad="50800" dist="25400" dir="5400000">
                    <a:srgbClr val="000000">
                      <a:alpha val="75000"/>
                    </a:srgbClr>
                  </a:outerShdw>
                </a:effectLst>
                <a:latin typeface="+mj-lt"/>
                <a:ea typeface="ＭＳ Ｐゴシック" charset="-128"/>
                <a:cs typeface="Avenir LT Std 55"/>
                <a:sym typeface="Gill Sans" charset="0"/>
              </a:endParaRPr>
            </a:p>
          </p:txBody>
        </p:sp>
      </p:grpSp>
      <p:grpSp>
        <p:nvGrpSpPr>
          <p:cNvPr id="21" name="Group 20"/>
          <p:cNvGrpSpPr/>
          <p:nvPr userDrawn="1"/>
        </p:nvGrpSpPr>
        <p:grpSpPr>
          <a:xfrm>
            <a:off x="0" y="4503331"/>
            <a:ext cx="4374792" cy="586446"/>
            <a:chOff x="4" y="4642786"/>
            <a:chExt cx="5047885" cy="838201"/>
          </a:xfrm>
        </p:grpSpPr>
        <p:sp>
          <p:nvSpPr>
            <p:cNvPr id="22" name="Round Same Side Corner Rectangle 21"/>
            <p:cNvSpPr/>
            <p:nvPr/>
          </p:nvSpPr>
          <p:spPr bwMode="auto">
            <a:xfrm rot="5400000">
              <a:off x="1917306" y="2725484"/>
              <a:ext cx="838201" cy="4672806"/>
            </a:xfrm>
            <a:prstGeom prst="round2SameRect">
              <a:avLst/>
            </a:prstGeom>
            <a:gradFill flip="none" rotWithShape="1">
              <a:gsLst>
                <a:gs pos="48000">
                  <a:schemeClr val="bg1">
                    <a:alpha val="66000"/>
                  </a:schemeClr>
                </a:gs>
                <a:gs pos="100000">
                  <a:srgbClr val="DAFEFE">
                    <a:alpha val="66000"/>
                  </a:srgbClr>
                </a:gs>
              </a:gsLst>
              <a:path path="circle">
                <a:fillToRect l="50000" t="50000" r="50000" b="50000"/>
              </a:path>
              <a:tileRect/>
            </a:gradFill>
            <a:ln w="9525">
              <a:noFill/>
              <a:miter lim="800000"/>
              <a:headEnd/>
              <a:tailEnd/>
            </a:ln>
            <a:effectLst>
              <a:outerShdw blurRad="165100" dist="38100" dir="16200000" algn="t">
                <a:schemeClr val="bg2">
                  <a:lumMod val="75000"/>
                  <a:alpha val="47000"/>
                </a:schemeClr>
              </a:outerShdw>
            </a:effectLst>
          </p:spPr>
          <p:txBody>
            <a:bodyPr lIns="119860" tIns="59930" rIns="119860" bIns="59930" anchor="ctr">
              <a:prstTxWarp prst="textNoShape">
                <a:avLst/>
              </a:prstTxWarp>
            </a:bodyPr>
            <a:lstStyle/>
            <a:p>
              <a:pPr marL="914400" marR="0" indent="-457200" defTabSz="914400" eaLnBrk="1" latinLnBrk="0" hangingPunct="1">
                <a:lnSpc>
                  <a:spcPct val="100000"/>
                </a:lnSpc>
                <a:buClrTx/>
                <a:buSzTx/>
                <a:buFontTx/>
                <a:buNone/>
                <a:tabLst/>
                <a:defRPr/>
              </a:pPr>
              <a:endParaRPr lang="en-US" sz="1400" dirty="0" smtClean="0">
                <a:ea typeface="ＭＳ Ｐゴシック" charset="-128"/>
                <a:cs typeface="ＭＳ Ｐゴシック" charset="-128"/>
                <a:sym typeface="Gill Sans" charset="0"/>
              </a:endParaRPr>
            </a:p>
          </p:txBody>
        </p:sp>
        <p:sp>
          <p:nvSpPr>
            <p:cNvPr id="23" name="TextBox 22"/>
            <p:cNvSpPr txBox="1"/>
            <p:nvPr/>
          </p:nvSpPr>
          <p:spPr>
            <a:xfrm>
              <a:off x="1650762" y="4831412"/>
              <a:ext cx="3397127" cy="439902"/>
            </a:xfrm>
            <a:prstGeom prst="rect">
              <a:avLst/>
            </a:prstGeom>
            <a:noFill/>
            <a:ln>
              <a:noFill/>
            </a:ln>
          </p:spPr>
          <p:txBody>
            <a:bodyPr wrap="square">
              <a:spAutoFit/>
            </a:bodyPr>
            <a:lstStyle/>
            <a:p>
              <a:pPr eaLnBrk="1" hangingPunct="1">
                <a:defRPr/>
              </a:pPr>
              <a:r>
                <a:rPr lang="en-US" sz="1400" b="1" cap="all" dirty="0" smtClean="0">
                  <a:solidFill>
                    <a:schemeClr val="bg1">
                      <a:lumMod val="50000"/>
                    </a:schemeClr>
                  </a:solidFill>
                  <a:latin typeface="Arial"/>
                  <a:ea typeface="ＭＳ Ｐゴシック" charset="-128"/>
                  <a:cs typeface="Arial"/>
                  <a:sym typeface="Gill Sans" charset="0"/>
                </a:rPr>
                <a:t>YEARS </a:t>
              </a:r>
              <a:r>
                <a:rPr lang="en-US" sz="1400" cap="all" dirty="0" smtClean="0">
                  <a:solidFill>
                    <a:schemeClr val="bg1">
                      <a:lumMod val="50000"/>
                    </a:schemeClr>
                  </a:solidFill>
                  <a:latin typeface="Arial"/>
                  <a:ea typeface="ＭＳ Ｐゴシック" charset="-128"/>
                  <a:cs typeface="Arial"/>
                  <a:sym typeface="Gill Sans" charset="0"/>
                </a:rPr>
                <a:t>OF EXPERIENCE</a:t>
              </a:r>
              <a:endParaRPr lang="en-US" sz="1400" cap="all" dirty="0">
                <a:solidFill>
                  <a:schemeClr val="bg1">
                    <a:lumMod val="50000"/>
                  </a:schemeClr>
                </a:solidFill>
                <a:latin typeface="Arial"/>
                <a:ea typeface="ＭＳ Ｐゴシック" charset="-128"/>
                <a:cs typeface="Arial"/>
                <a:sym typeface="Gill Sans" charset="0"/>
              </a:endParaRPr>
            </a:p>
          </p:txBody>
        </p:sp>
        <p:sp>
          <p:nvSpPr>
            <p:cNvPr id="24" name="TextBox 23"/>
            <p:cNvSpPr txBox="1"/>
            <p:nvPr/>
          </p:nvSpPr>
          <p:spPr>
            <a:xfrm>
              <a:off x="608753" y="4687970"/>
              <a:ext cx="1422535" cy="747833"/>
            </a:xfrm>
            <a:prstGeom prst="rect">
              <a:avLst/>
            </a:prstGeom>
            <a:noFill/>
            <a:ln>
              <a:noFill/>
            </a:ln>
          </p:spPr>
          <p:txBody>
            <a:bodyPr wrap="square">
              <a:spAutoFit/>
            </a:bodyPr>
            <a:lstStyle/>
            <a:p>
              <a:pPr>
                <a:defRPr/>
              </a:pPr>
              <a:r>
                <a:rPr lang="en-US" sz="2800" b="1" kern="1200" dirty="0" smtClean="0">
                  <a:ln w="3175" cap="flat" cmpd="sng" algn="ctr">
                    <a:noFill/>
                    <a:prstDash val="solid"/>
                    <a:round/>
                    <a:headEnd type="none" w="med" len="med"/>
                    <a:tailEnd type="none" w="med" len="med"/>
                  </a:ln>
                  <a:solidFill>
                    <a:srgbClr val="098DCC"/>
                  </a:solidFill>
                  <a:effectLst>
                    <a:outerShdw blurRad="50800" dist="25400" dir="5400000">
                      <a:srgbClr val="000000">
                        <a:alpha val="75000"/>
                      </a:srgbClr>
                    </a:outerShdw>
                  </a:effectLst>
                  <a:latin typeface="+mj-lt"/>
                  <a:ea typeface="ＭＳ Ｐゴシック" charset="-128"/>
                  <a:cs typeface="Avenir LT Std 55"/>
                  <a:sym typeface="Gill Sans" charset="0"/>
                </a:rPr>
                <a:t>45 + </a:t>
              </a:r>
              <a:endParaRPr lang="en-US" sz="2800" b="1" kern="1200" dirty="0">
                <a:ln w="3175" cap="flat" cmpd="sng" algn="ctr">
                  <a:noFill/>
                  <a:prstDash val="solid"/>
                  <a:round/>
                  <a:headEnd type="none" w="med" len="med"/>
                  <a:tailEnd type="none" w="med" len="med"/>
                </a:ln>
                <a:solidFill>
                  <a:srgbClr val="098DCC"/>
                </a:solidFill>
                <a:effectLst>
                  <a:outerShdw blurRad="50800" dist="25400" dir="5400000">
                    <a:srgbClr val="000000">
                      <a:alpha val="75000"/>
                    </a:srgbClr>
                  </a:outerShdw>
                </a:effectLst>
                <a:latin typeface="+mj-lt"/>
                <a:ea typeface="ＭＳ Ｐゴシック" charset="-128"/>
                <a:cs typeface="Avenir LT Std 55"/>
                <a:sym typeface="Gill Sans" charset="0"/>
              </a:endParaRPr>
            </a:p>
          </p:txBody>
        </p:sp>
      </p:grpSp>
      <p:sp>
        <p:nvSpPr>
          <p:cNvPr id="25" name="Rectangle 4"/>
          <p:cNvSpPr txBox="1">
            <a:spLocks noChangeArrowheads="1"/>
          </p:cNvSpPr>
          <p:nvPr userDrawn="1"/>
        </p:nvSpPr>
        <p:spPr bwMode="auto">
          <a:xfrm>
            <a:off x="5796872" y="4807580"/>
            <a:ext cx="3038262" cy="11965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algn="ctr" defTabSz="914400" rtl="0" eaLnBrk="1" fontAlgn="base" latinLnBrk="0" hangingPunct="1">
              <a:lnSpc>
                <a:spcPts val="3600"/>
              </a:lnSpc>
              <a:spcBef>
                <a:spcPct val="0"/>
              </a:spcBef>
              <a:spcAft>
                <a:spcPts val="0"/>
              </a:spcAft>
              <a:buClr>
                <a:srgbClr val="A72127"/>
              </a:buClr>
              <a:buSzTx/>
              <a:buFont typeface="Wingdings" charset="2"/>
              <a:buNone/>
              <a:tabLst/>
              <a:defRPr/>
            </a:pPr>
            <a:r>
              <a:rPr kumimoji="0" lang="en-US" sz="4400" b="1" i="0" u="none" strike="noStrike" kern="1200" cap="none" spc="-100" normalizeH="0" baseline="12000" noProof="0" dirty="0" smtClean="0">
                <a:ln>
                  <a:noFill/>
                </a:ln>
                <a:solidFill>
                  <a:srgbClr val="005880"/>
                </a:solidFill>
                <a:effectLst>
                  <a:outerShdw blurRad="127000" dist="38100" dir="2700000">
                    <a:srgbClr val="000000">
                      <a:alpha val="65000"/>
                    </a:srgbClr>
                  </a:outerShdw>
                </a:effectLst>
                <a:uLnTx/>
                <a:uFillTx/>
                <a:latin typeface="+mn-lt"/>
                <a:ea typeface="ＭＳ Ｐゴシック" charset="-128"/>
                <a:cs typeface="ＭＳ Ｐゴシック" charset="-128"/>
              </a:rPr>
              <a:t>1 </a:t>
            </a:r>
            <a:r>
              <a:rPr kumimoji="0" lang="en-US" sz="4400" b="1" i="0" u="none" strike="noStrike" kern="1200" cap="none" spc="-100" normalizeH="0" baseline="12000" noProof="0" dirty="0" smtClean="0">
                <a:ln>
                  <a:noFill/>
                </a:ln>
                <a:solidFill>
                  <a:srgbClr val="098DCC"/>
                </a:solidFill>
                <a:effectLst>
                  <a:outerShdw blurRad="127000" dist="38100" dir="2700000">
                    <a:srgbClr val="000000">
                      <a:alpha val="65000"/>
                    </a:srgbClr>
                  </a:outerShdw>
                </a:effectLst>
                <a:uLnTx/>
                <a:uFillTx/>
                <a:latin typeface="+mn-lt"/>
                <a:ea typeface="ＭＳ Ｐゴシック" charset="-128"/>
                <a:cs typeface="ＭＳ Ｐゴシック" charset="-128"/>
              </a:rPr>
              <a:t>out </a:t>
            </a:r>
            <a:r>
              <a:rPr lang="en-US" sz="4400" b="1" spc="-100" baseline="12000" dirty="0" smtClean="0">
                <a:solidFill>
                  <a:srgbClr val="098DCC"/>
                </a:solidFill>
                <a:effectLst>
                  <a:outerShdw blurRad="127000" dist="38100" dir="2700000">
                    <a:srgbClr val="000000">
                      <a:alpha val="65000"/>
                    </a:srgbClr>
                  </a:outerShdw>
                </a:effectLst>
                <a:latin typeface="+mn-lt"/>
                <a:ea typeface="ＭＳ Ｐゴシック" charset="-128"/>
                <a:cs typeface="ＭＳ Ｐゴシック" charset="-128"/>
              </a:rPr>
              <a:t>of </a:t>
            </a:r>
            <a:r>
              <a:rPr kumimoji="0" lang="en-US" sz="4400" b="1" i="0" u="none" strike="noStrike" kern="1200" cap="none" spc="-100" normalizeH="0" baseline="12000" noProof="0" dirty="0" smtClean="0">
                <a:ln>
                  <a:noFill/>
                </a:ln>
                <a:solidFill>
                  <a:srgbClr val="098DCC"/>
                </a:solidFill>
                <a:effectLst>
                  <a:outerShdw blurRad="127000" dist="38100" dir="2700000">
                    <a:srgbClr val="000000">
                      <a:alpha val="65000"/>
                    </a:srgbClr>
                  </a:outerShdw>
                </a:effectLst>
                <a:uLnTx/>
                <a:uFillTx/>
                <a:latin typeface="+mn-lt"/>
                <a:ea typeface="ＭＳ Ｐゴシック" charset="-128"/>
                <a:cs typeface="ＭＳ Ｐゴシック" charset="-128"/>
              </a:rPr>
              <a:t>every </a:t>
            </a:r>
            <a:r>
              <a:rPr kumimoji="0" lang="en-US" sz="4400" b="1" i="0" u="none" strike="noStrike" kern="1200" cap="none" spc="-100" normalizeH="0" baseline="12000" noProof="0" dirty="0" smtClean="0">
                <a:ln>
                  <a:noFill/>
                </a:ln>
                <a:solidFill>
                  <a:srgbClr val="005880"/>
                </a:solidFill>
                <a:effectLst>
                  <a:outerShdw blurRad="127000" dist="38100" dir="2700000">
                    <a:srgbClr val="000000">
                      <a:alpha val="65000"/>
                    </a:srgbClr>
                  </a:outerShdw>
                </a:effectLst>
                <a:uLnTx/>
                <a:uFillTx/>
                <a:latin typeface="+mn-lt"/>
                <a:ea typeface="ＭＳ Ｐゴシック" charset="-128"/>
                <a:cs typeface="ＭＳ Ｐゴシック" charset="-128"/>
              </a:rPr>
              <a:t>6 </a:t>
            </a:r>
            <a:r>
              <a:rPr kumimoji="0" lang="en-US" sz="4400" b="1" i="0" u="none" strike="noStrike" kern="1200" cap="none" spc="-100" normalizeH="0" baseline="12000" noProof="0" dirty="0" smtClean="0">
                <a:ln>
                  <a:noFill/>
                </a:ln>
                <a:solidFill>
                  <a:srgbClr val="098DCC"/>
                </a:solidFill>
                <a:effectLst>
                  <a:outerShdw blurRad="127000" dist="38100" dir="2700000">
                    <a:srgbClr val="000000">
                      <a:alpha val="65000"/>
                    </a:srgbClr>
                  </a:outerShdw>
                </a:effectLst>
                <a:uLnTx/>
                <a:uFillTx/>
                <a:latin typeface="+mn-lt"/>
                <a:ea typeface="ＭＳ Ｐゴシック" charset="-128"/>
                <a:cs typeface="ＭＳ Ｐゴシック" charset="-128"/>
              </a:rPr>
              <a:t>students</a:t>
            </a:r>
          </a:p>
        </p:txBody>
      </p:sp>
      <p:grpSp>
        <p:nvGrpSpPr>
          <p:cNvPr id="26" name="Group 25"/>
          <p:cNvGrpSpPr/>
          <p:nvPr userDrawn="1"/>
        </p:nvGrpSpPr>
        <p:grpSpPr>
          <a:xfrm>
            <a:off x="1" y="1792009"/>
            <a:ext cx="8952342" cy="586445"/>
            <a:chOff x="0" y="1320005"/>
            <a:chExt cx="12367564" cy="838199"/>
          </a:xfrm>
        </p:grpSpPr>
        <p:sp>
          <p:nvSpPr>
            <p:cNvPr id="27" name="Round Same Side Corner Rectangle 26"/>
            <p:cNvSpPr/>
            <p:nvPr/>
          </p:nvSpPr>
          <p:spPr bwMode="auto">
            <a:xfrm rot="5400000">
              <a:off x="5155803" y="-3835798"/>
              <a:ext cx="838199" cy="11149806"/>
            </a:xfrm>
            <a:prstGeom prst="round2SameRect">
              <a:avLst/>
            </a:prstGeom>
            <a:gradFill flip="none" rotWithShape="1">
              <a:gsLst>
                <a:gs pos="48000">
                  <a:schemeClr val="bg1">
                    <a:alpha val="66000"/>
                  </a:schemeClr>
                </a:gs>
                <a:gs pos="100000">
                  <a:srgbClr val="DAFEFE">
                    <a:alpha val="66000"/>
                  </a:srgbClr>
                </a:gs>
              </a:gsLst>
              <a:path path="circle">
                <a:fillToRect l="50000" t="50000" r="50000" b="50000"/>
              </a:path>
              <a:tileRect/>
            </a:gradFill>
            <a:ln w="9525">
              <a:noFill/>
              <a:miter lim="800000"/>
              <a:headEnd/>
              <a:tailEnd/>
            </a:ln>
            <a:effectLst>
              <a:outerShdw blurRad="165100" dist="38100" dir="16200000" algn="t">
                <a:schemeClr val="bg2">
                  <a:lumMod val="75000"/>
                  <a:alpha val="47000"/>
                </a:schemeClr>
              </a:outerShdw>
            </a:effectLst>
          </p:spPr>
          <p:txBody>
            <a:bodyPr lIns="119860" tIns="59930" rIns="119860" bIns="59930" anchor="ctr">
              <a:prstTxWarp prst="textNoShape">
                <a:avLst/>
              </a:prstTxWarp>
            </a:bodyPr>
            <a:lstStyle/>
            <a:p>
              <a:pPr marL="914400" marR="0" indent="-457200" defTabSz="914400" eaLnBrk="1" latinLnBrk="0" hangingPunct="1">
                <a:lnSpc>
                  <a:spcPct val="100000"/>
                </a:lnSpc>
                <a:buClrTx/>
                <a:buSzTx/>
                <a:buFontTx/>
                <a:buNone/>
                <a:tabLst/>
                <a:defRPr/>
              </a:pPr>
              <a:endParaRPr lang="en-US" sz="1400" dirty="0" smtClean="0">
                <a:ea typeface="ＭＳ Ｐゴシック" charset="-128"/>
                <a:cs typeface="ＭＳ Ｐゴシック" charset="-128"/>
                <a:sym typeface="Gill Sans" charset="0"/>
              </a:endParaRPr>
            </a:p>
          </p:txBody>
        </p:sp>
        <p:sp>
          <p:nvSpPr>
            <p:cNvPr id="28" name="TextBox 27"/>
            <p:cNvSpPr txBox="1"/>
            <p:nvPr/>
          </p:nvSpPr>
          <p:spPr>
            <a:xfrm>
              <a:off x="728841" y="1340078"/>
              <a:ext cx="11638723" cy="747832"/>
            </a:xfrm>
            <a:prstGeom prst="rect">
              <a:avLst/>
            </a:prstGeom>
            <a:noFill/>
            <a:ln>
              <a:noFill/>
            </a:ln>
          </p:spPr>
          <p:txBody>
            <a:bodyPr wrap="square" rtlCol="0">
              <a:spAutoFit/>
            </a:bodyPr>
            <a:lstStyle/>
            <a:p>
              <a:pPr marL="0" algn="l" defTabSz="914400" rtl="0" eaLnBrk="1" latinLnBrk="0" hangingPunct="1">
                <a:defRPr/>
              </a:pPr>
              <a:r>
                <a:rPr lang="en-US" sz="2800" b="1" kern="1200" dirty="0" smtClean="0">
                  <a:ln w="3175" cap="flat" cmpd="sng" algn="ctr">
                    <a:noFill/>
                    <a:prstDash val="solid"/>
                    <a:round/>
                    <a:headEnd type="none" w="med" len="med"/>
                    <a:tailEnd type="none" w="med" len="med"/>
                  </a:ln>
                  <a:solidFill>
                    <a:srgbClr val="005880"/>
                  </a:solidFill>
                  <a:effectLst>
                    <a:outerShdw blurRad="50800" dist="25400" dir="5400000">
                      <a:srgbClr val="000000">
                        <a:alpha val="75000"/>
                      </a:srgbClr>
                    </a:outerShdw>
                  </a:effectLst>
                  <a:latin typeface="+mj-lt"/>
                  <a:ea typeface="ＭＳ Ｐゴシック" charset="-128"/>
                  <a:cs typeface="Avenir LT Std 55"/>
                  <a:sym typeface="Gill Sans" charset="0"/>
                </a:rPr>
                <a:t>And the numbers keep growing!</a:t>
              </a:r>
            </a:p>
          </p:txBody>
        </p:sp>
      </p:grpSp>
      <p:grpSp>
        <p:nvGrpSpPr>
          <p:cNvPr id="29" name="Group 28"/>
          <p:cNvGrpSpPr/>
          <p:nvPr userDrawn="1"/>
        </p:nvGrpSpPr>
        <p:grpSpPr>
          <a:xfrm>
            <a:off x="0" y="5176267"/>
            <a:ext cx="3791678" cy="586445"/>
            <a:chOff x="0" y="5461364"/>
            <a:chExt cx="3262845" cy="838200"/>
          </a:xfrm>
        </p:grpSpPr>
        <p:sp>
          <p:nvSpPr>
            <p:cNvPr id="30" name="Round Same Side Corner Rectangle 29"/>
            <p:cNvSpPr/>
            <p:nvPr/>
          </p:nvSpPr>
          <p:spPr bwMode="auto">
            <a:xfrm rot="5400000">
              <a:off x="990600" y="4470764"/>
              <a:ext cx="838200" cy="2819400"/>
            </a:xfrm>
            <a:prstGeom prst="round2SameRect">
              <a:avLst/>
            </a:prstGeom>
            <a:gradFill flip="none" rotWithShape="1">
              <a:gsLst>
                <a:gs pos="48000">
                  <a:schemeClr val="bg1">
                    <a:alpha val="66000"/>
                  </a:schemeClr>
                </a:gs>
                <a:gs pos="100000">
                  <a:srgbClr val="DAFEFE">
                    <a:alpha val="66000"/>
                  </a:srgbClr>
                </a:gs>
              </a:gsLst>
              <a:path path="circle">
                <a:fillToRect l="50000" t="50000" r="50000" b="50000"/>
              </a:path>
              <a:tileRect/>
            </a:gradFill>
            <a:ln w="9525">
              <a:noFill/>
              <a:miter lim="800000"/>
              <a:headEnd/>
              <a:tailEnd/>
            </a:ln>
            <a:effectLst>
              <a:outerShdw blurRad="165100" dist="38100" dir="16200000" algn="t">
                <a:schemeClr val="bg2">
                  <a:lumMod val="75000"/>
                  <a:alpha val="47000"/>
                </a:schemeClr>
              </a:outerShdw>
            </a:effectLst>
          </p:spPr>
          <p:txBody>
            <a:bodyPr lIns="119860" tIns="59930" rIns="119860" bIns="59930" anchor="ctr">
              <a:prstTxWarp prst="textNoShape">
                <a:avLst/>
              </a:prstTxWarp>
            </a:bodyPr>
            <a:lstStyle/>
            <a:p>
              <a:pPr marL="914400" marR="0" indent="-457200" defTabSz="914400" eaLnBrk="1" latinLnBrk="0" hangingPunct="1">
                <a:lnSpc>
                  <a:spcPct val="100000"/>
                </a:lnSpc>
                <a:buClrTx/>
                <a:buSzTx/>
                <a:buFontTx/>
                <a:buNone/>
                <a:tabLst/>
                <a:defRPr/>
              </a:pPr>
              <a:endParaRPr lang="en-US" sz="1400" dirty="0" smtClean="0">
                <a:ea typeface="ＭＳ Ｐゴシック" charset="-128"/>
                <a:cs typeface="ＭＳ Ｐゴシック" charset="-128"/>
                <a:sym typeface="Gill Sans" charset="0"/>
              </a:endParaRPr>
            </a:p>
          </p:txBody>
        </p:sp>
        <p:grpSp>
          <p:nvGrpSpPr>
            <p:cNvPr id="31" name="Group 30"/>
            <p:cNvGrpSpPr/>
            <p:nvPr/>
          </p:nvGrpSpPr>
          <p:grpSpPr>
            <a:xfrm>
              <a:off x="453995" y="5463418"/>
              <a:ext cx="2808850" cy="766796"/>
              <a:chOff x="453995" y="5463418"/>
              <a:chExt cx="2808850" cy="766796"/>
            </a:xfrm>
          </p:grpSpPr>
          <p:sp>
            <p:nvSpPr>
              <p:cNvPr id="32" name="TextBox 31"/>
              <p:cNvSpPr txBox="1"/>
              <p:nvPr/>
            </p:nvSpPr>
            <p:spPr>
              <a:xfrm>
                <a:off x="889103" y="5526370"/>
                <a:ext cx="2373742" cy="703844"/>
              </a:xfrm>
              <a:prstGeom prst="rect">
                <a:avLst/>
              </a:prstGeom>
              <a:noFill/>
              <a:ln>
                <a:noFill/>
              </a:ln>
            </p:spPr>
            <p:txBody>
              <a:bodyPr wrap="square">
                <a:spAutoFit/>
              </a:bodyPr>
              <a:lstStyle/>
              <a:p>
                <a:pPr eaLnBrk="1" hangingPunct="1">
                  <a:defRPr/>
                </a:pPr>
                <a:r>
                  <a:rPr lang="en-US" sz="1300" b="1" cap="all" dirty="0" smtClean="0">
                    <a:solidFill>
                      <a:schemeClr val="bg1">
                        <a:lumMod val="50000"/>
                      </a:schemeClr>
                    </a:solidFill>
                    <a:latin typeface="Arial"/>
                    <a:ea typeface="ＭＳ Ｐゴシック" charset="-128"/>
                    <a:cs typeface="Arial"/>
                    <a:sym typeface="Gill Sans" charset="0"/>
                  </a:rPr>
                  <a:t>STATE-WIDE</a:t>
                </a:r>
                <a:r>
                  <a:rPr lang="en-US" sz="1300" cap="all" dirty="0" smtClean="0">
                    <a:solidFill>
                      <a:schemeClr val="bg1">
                        <a:lumMod val="50000"/>
                      </a:schemeClr>
                    </a:solidFill>
                    <a:latin typeface="Arial"/>
                    <a:ea typeface="ＭＳ Ｐゴシック" charset="-128"/>
                    <a:cs typeface="Arial"/>
                    <a:sym typeface="Gill Sans" charset="0"/>
                  </a:rPr>
                  <a:t/>
                </a:r>
                <a:br>
                  <a:rPr lang="en-US" sz="1300" cap="all" dirty="0" smtClean="0">
                    <a:solidFill>
                      <a:schemeClr val="bg1">
                        <a:lumMod val="50000"/>
                      </a:schemeClr>
                    </a:solidFill>
                    <a:latin typeface="Arial"/>
                    <a:ea typeface="ＭＳ Ｐゴシック" charset="-128"/>
                    <a:cs typeface="Arial"/>
                    <a:sym typeface="Gill Sans" charset="0"/>
                  </a:rPr>
                </a:br>
                <a:r>
                  <a:rPr lang="en-US" sz="1300" cap="all" dirty="0" smtClean="0">
                    <a:solidFill>
                      <a:schemeClr val="bg1">
                        <a:lumMod val="50000"/>
                      </a:schemeClr>
                    </a:solidFill>
                    <a:latin typeface="Arial"/>
                    <a:ea typeface="ＭＳ Ｐゴシック" charset="-128"/>
                    <a:cs typeface="Arial"/>
                    <a:sym typeface="Gill Sans" charset="0"/>
                  </a:rPr>
                  <a:t>Implementations</a:t>
                </a:r>
                <a:endParaRPr lang="en-US" sz="1300" cap="all" dirty="0">
                  <a:solidFill>
                    <a:schemeClr val="bg1">
                      <a:lumMod val="50000"/>
                    </a:schemeClr>
                  </a:solidFill>
                  <a:latin typeface="Arial"/>
                  <a:ea typeface="ＭＳ Ｐゴシック" charset="-128"/>
                  <a:cs typeface="Arial"/>
                  <a:sym typeface="Gill Sans" charset="0"/>
                </a:endParaRPr>
              </a:p>
            </p:txBody>
          </p:sp>
          <p:sp>
            <p:nvSpPr>
              <p:cNvPr id="33" name="TextBox 32"/>
              <p:cNvSpPr txBox="1"/>
              <p:nvPr/>
            </p:nvSpPr>
            <p:spPr>
              <a:xfrm>
                <a:off x="453995" y="5463418"/>
                <a:ext cx="660539" cy="747833"/>
              </a:xfrm>
              <a:prstGeom prst="rect">
                <a:avLst/>
              </a:prstGeom>
              <a:noFill/>
              <a:ln>
                <a:noFill/>
              </a:ln>
            </p:spPr>
            <p:txBody>
              <a:bodyPr wrap="square">
                <a:spAutoFit/>
              </a:bodyPr>
              <a:lstStyle/>
              <a:p>
                <a:pPr>
                  <a:defRPr/>
                </a:pPr>
                <a:r>
                  <a:rPr lang="en-US" sz="2800" b="1" dirty="0" smtClean="0">
                    <a:ln w="3175" cap="flat" cmpd="sng" algn="ctr">
                      <a:noFill/>
                      <a:prstDash val="solid"/>
                      <a:round/>
                      <a:headEnd type="none" w="med" len="med"/>
                      <a:tailEnd type="none" w="med" len="med"/>
                    </a:ln>
                    <a:solidFill>
                      <a:srgbClr val="098DCC"/>
                    </a:solidFill>
                    <a:effectLst>
                      <a:outerShdw blurRad="50800" dist="25400" dir="5400000">
                        <a:srgbClr val="000000">
                          <a:alpha val="75000"/>
                        </a:srgbClr>
                      </a:outerShdw>
                    </a:effectLst>
                    <a:latin typeface="+mj-lt"/>
                    <a:ea typeface="ＭＳ Ｐゴシック" charset="-128"/>
                    <a:cs typeface="Avenir LT Std 55"/>
                    <a:sym typeface="Gill Sans" charset="0"/>
                  </a:rPr>
                  <a:t>3</a:t>
                </a:r>
                <a:endParaRPr lang="en-US" sz="2800" b="1" dirty="0">
                  <a:ln w="3175" cap="flat" cmpd="sng" algn="ctr">
                    <a:noFill/>
                    <a:prstDash val="solid"/>
                    <a:round/>
                    <a:headEnd type="none" w="med" len="med"/>
                    <a:tailEnd type="none" w="med" len="med"/>
                  </a:ln>
                  <a:solidFill>
                    <a:srgbClr val="098DCC"/>
                  </a:solidFill>
                  <a:effectLst>
                    <a:outerShdw blurRad="50800" dist="25400" dir="5400000">
                      <a:srgbClr val="000000">
                        <a:alpha val="75000"/>
                      </a:srgbClr>
                    </a:outerShdw>
                  </a:effectLst>
                  <a:latin typeface="+mj-lt"/>
                  <a:ea typeface="ＭＳ Ｐゴシック" charset="-128"/>
                  <a:cs typeface="Avenir LT Std 55"/>
                  <a:sym typeface="Gill Sans" charset="0"/>
                </a:endParaRPr>
              </a:p>
            </p:txBody>
          </p:sp>
        </p:grpSp>
      </p:grpSp>
    </p:spTree>
    <p:extLst>
      <p:ext uri="{BB962C8B-B14F-4D97-AF65-F5344CB8AC3E}">
        <p14:creationId xmlns:p14="http://schemas.microsoft.com/office/powerpoint/2010/main" val="82837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98DCC"/>
                </a:solidFill>
              </a:defRPr>
            </a:lvl1pPr>
          </a:lstStyle>
          <a:p>
            <a:r>
              <a:rPr lang="en-US" dirty="0" smtClean="0"/>
              <a:t>Click to edit Master title style</a:t>
            </a:r>
            <a:endParaRPr lang="en-US" dirty="0"/>
          </a:p>
        </p:txBody>
      </p:sp>
      <p:sp>
        <p:nvSpPr>
          <p:cNvPr id="8" name="Content Placeholder 7"/>
          <p:cNvSpPr>
            <a:spLocks noGrp="1"/>
          </p:cNvSpPr>
          <p:nvPr>
            <p:ph sz="quarter" idx="13"/>
          </p:nvPr>
        </p:nvSpPr>
        <p:spPr>
          <a:xfrm>
            <a:off x="388313" y="1660524"/>
            <a:ext cx="4097192" cy="4506913"/>
          </a:xfrm>
        </p:spPr>
        <p:txBody>
          <a:bodyPr/>
          <a:lstStyle>
            <a:lvl1pPr>
              <a:defRPr>
                <a:solidFill>
                  <a:srgbClr val="098DCC"/>
                </a:solidFill>
              </a:defRPr>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7"/>
          <p:cNvSpPr>
            <a:spLocks noGrp="1"/>
          </p:cNvSpPr>
          <p:nvPr>
            <p:ph sz="quarter" idx="14"/>
          </p:nvPr>
        </p:nvSpPr>
        <p:spPr>
          <a:xfrm>
            <a:off x="4633577" y="1660524"/>
            <a:ext cx="4096800" cy="4506913"/>
          </a:xfrm>
        </p:spPr>
        <p:txBody>
          <a:bodyPr/>
          <a:lstStyle>
            <a:lvl1pPr>
              <a:defRPr>
                <a:solidFill>
                  <a:srgbClr val="098DCC"/>
                </a:solidFill>
              </a:defRPr>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Slide Number Placeholder 2"/>
          <p:cNvSpPr>
            <a:spLocks noGrp="1"/>
          </p:cNvSpPr>
          <p:nvPr>
            <p:ph type="sldNum" sz="quarter" idx="15"/>
          </p:nvPr>
        </p:nvSpPr>
        <p:spPr/>
        <p:txBody>
          <a:bodyPr/>
          <a:lstStyle/>
          <a:p>
            <a:fld id="{C60C2248-B95D-984B-A0F4-42B9A4652AA7}" type="slidenum">
              <a:rPr lang="en-US" smtClean="0"/>
              <a:pPr/>
              <a:t>‹#›</a:t>
            </a:fld>
            <a:endParaRPr lang="en-US" dirty="0"/>
          </a:p>
        </p:txBody>
      </p:sp>
    </p:spTree>
    <p:extLst>
      <p:ext uri="{BB962C8B-B14F-4D97-AF65-F5344CB8AC3E}">
        <p14:creationId xmlns:p14="http://schemas.microsoft.com/office/powerpoint/2010/main" val="23462846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382588" y="511079"/>
            <a:ext cx="8361170" cy="432000"/>
          </a:xfrm>
        </p:spPr>
        <p:txBody>
          <a:bodyPr/>
          <a:lstStyle>
            <a:lvl1pPr>
              <a:defRPr>
                <a:solidFill>
                  <a:srgbClr val="098DCC"/>
                </a:solidFill>
              </a:defRPr>
            </a:lvl1p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C60C2248-B95D-984B-A0F4-42B9A4652AA7}" type="slidenum">
              <a:rPr lang="en-US" smtClean="0"/>
              <a:pPr/>
              <a:t>‹#›</a:t>
            </a:fld>
            <a:endParaRPr lang="en-US"/>
          </a:p>
        </p:txBody>
      </p:sp>
      <p:sp>
        <p:nvSpPr>
          <p:cNvPr id="8" name="Content Placeholder 7"/>
          <p:cNvSpPr>
            <a:spLocks noGrp="1"/>
          </p:cNvSpPr>
          <p:nvPr>
            <p:ph sz="quarter" idx="13"/>
          </p:nvPr>
        </p:nvSpPr>
        <p:spPr>
          <a:xfrm>
            <a:off x="388313" y="1828800"/>
            <a:ext cx="4097192" cy="4338638"/>
          </a:xfrm>
        </p:spPr>
        <p:txBody>
          <a:bodyPr/>
          <a:lstStyle>
            <a:lvl1pPr>
              <a:defRPr>
                <a:solidFill>
                  <a:srgbClr val="098DCC"/>
                </a:solidFill>
              </a:defRPr>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7"/>
          <p:cNvSpPr>
            <a:spLocks noGrp="1"/>
          </p:cNvSpPr>
          <p:nvPr>
            <p:ph sz="quarter" idx="14"/>
          </p:nvPr>
        </p:nvSpPr>
        <p:spPr>
          <a:xfrm>
            <a:off x="4633577" y="1828800"/>
            <a:ext cx="4096800" cy="4338638"/>
          </a:xfrm>
        </p:spPr>
        <p:txBody>
          <a:bodyPr/>
          <a:lstStyle>
            <a:lvl1pPr>
              <a:defRPr>
                <a:solidFill>
                  <a:srgbClr val="098DCC"/>
                </a:solidFill>
              </a:defRPr>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5"/>
          <p:cNvSpPr>
            <a:spLocks noGrp="1"/>
          </p:cNvSpPr>
          <p:nvPr>
            <p:ph type="body" sz="quarter" idx="15"/>
          </p:nvPr>
        </p:nvSpPr>
        <p:spPr>
          <a:xfrm>
            <a:off x="382396" y="989013"/>
            <a:ext cx="8361362" cy="684000"/>
          </a:xfrm>
        </p:spPr>
        <p:txBody>
          <a:bodyPr>
            <a:normAutofit/>
          </a:bodyPr>
          <a:lstStyle>
            <a:lvl1pPr marL="0" indent="0">
              <a:lnSpc>
                <a:spcPct val="90000"/>
              </a:lnSpc>
              <a:buFontTx/>
              <a:buNone/>
              <a:defRPr sz="1800" b="0">
                <a:solidFill>
                  <a:srgbClr val="005880"/>
                </a:solidFill>
              </a:defRPr>
            </a:lvl1pPr>
          </a:lstStyle>
          <a:p>
            <a:pPr lvl="0"/>
            <a:r>
              <a:rPr lang="en-US" dirty="0" smtClean="0"/>
              <a:t>Click to edit Master text styles</a:t>
            </a:r>
          </a:p>
        </p:txBody>
      </p:sp>
    </p:spTree>
    <p:extLst>
      <p:ext uri="{BB962C8B-B14F-4D97-AF65-F5344CB8AC3E}">
        <p14:creationId xmlns:p14="http://schemas.microsoft.com/office/powerpoint/2010/main" val="42674903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C60C2248-B95D-984B-A0F4-42B9A4652AA7}" type="slidenum">
              <a:rPr lang="en-US" smtClean="0"/>
              <a:pPr/>
              <a:t>‹#›</a:t>
            </a:fld>
            <a:endParaRPr lang="en-US"/>
          </a:p>
        </p:txBody>
      </p:sp>
      <p:sp>
        <p:nvSpPr>
          <p:cNvPr id="5" name="Content Placeholder 2"/>
          <p:cNvSpPr>
            <a:spLocks noGrp="1"/>
          </p:cNvSpPr>
          <p:nvPr>
            <p:ph idx="1"/>
          </p:nvPr>
        </p:nvSpPr>
        <p:spPr>
          <a:xfrm>
            <a:off x="392112" y="1655764"/>
            <a:ext cx="4068000" cy="4511675"/>
          </a:xfrm>
          <a:prstGeom prst="rect">
            <a:avLst/>
          </a:prstGeom>
        </p:spPr>
        <p:txBody>
          <a:bodyPr/>
          <a:lstStyle>
            <a:lvl1pPr>
              <a:defRPr>
                <a:solidFill>
                  <a:srgbClr val="098DCC"/>
                </a:solidFill>
              </a:defRPr>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Picture Placeholder 12"/>
          <p:cNvSpPr>
            <a:spLocks noGrp="1"/>
          </p:cNvSpPr>
          <p:nvPr>
            <p:ph type="pic" sz="quarter" idx="13" hasCustomPrompt="1"/>
          </p:nvPr>
        </p:nvSpPr>
        <p:spPr>
          <a:xfrm>
            <a:off x="4691008" y="1655764"/>
            <a:ext cx="4052750" cy="4511674"/>
          </a:xfrm>
          <a:prstGeom prst="rect">
            <a:avLst/>
          </a:prstGeom>
          <a:solidFill>
            <a:schemeClr val="accent6">
              <a:lumMod val="20000"/>
              <a:lumOff val="80000"/>
            </a:schemeClr>
          </a:solidFill>
        </p:spPr>
        <p:txBody>
          <a:bodyPr/>
          <a:lstStyle>
            <a:lvl1pPr marL="0" marR="0" indent="0" algn="l" defTabSz="914400" rtl="0" eaLnBrk="1" fontAlgn="auto" latinLnBrk="0" hangingPunct="1">
              <a:lnSpc>
                <a:spcPct val="110000"/>
              </a:lnSpc>
              <a:spcBef>
                <a:spcPts val="0"/>
              </a:spcBef>
              <a:spcAft>
                <a:spcPts val="0"/>
              </a:spcAft>
              <a:buClr>
                <a:srgbClr val="8DC63F"/>
              </a:buClr>
              <a:buSzTx/>
              <a:buFont typeface="Calibri" panose="020F0502020204030204" pitchFamily="34" charset="0"/>
              <a:buNone/>
              <a:tabLst/>
              <a:defRPr/>
            </a:lvl1pPr>
          </a:lstStyle>
          <a:p>
            <a:r>
              <a:rPr lang="fi-FI" dirty="0" smtClean="0"/>
              <a:t>Click icon to add picture</a:t>
            </a:r>
            <a:br>
              <a:rPr lang="fi-FI" dirty="0" smtClean="0"/>
            </a:br>
            <a:r>
              <a:rPr lang="fi-FI" dirty="0" smtClean="0"/>
              <a:t/>
            </a:r>
            <a:br>
              <a:rPr lang="fi-FI" dirty="0" smtClean="0"/>
            </a:br>
            <a:r>
              <a:rPr lang="en-US" cap="none" baseline="0" dirty="0" smtClean="0"/>
              <a:t>Go to the speaker notes of this slide for instructions on how to add pictures</a:t>
            </a:r>
            <a:endParaRPr lang="fi-FI" dirty="0" smtClean="0"/>
          </a:p>
        </p:txBody>
      </p:sp>
    </p:spTree>
    <p:extLst>
      <p:ext uri="{BB962C8B-B14F-4D97-AF65-F5344CB8AC3E}">
        <p14:creationId xmlns:p14="http://schemas.microsoft.com/office/powerpoint/2010/main" val="19576939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511079"/>
            <a:ext cx="8361170" cy="1044000"/>
          </a:xfrm>
        </p:spPr>
        <p:txBody>
          <a:bodyPr/>
          <a:lstStyle>
            <a:lvl1pPr>
              <a:defRPr>
                <a:solidFill>
                  <a:srgbClr val="098DCC"/>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C60C2248-B95D-984B-A0F4-42B9A4652AA7}" type="slidenum">
              <a:rPr lang="en-US" smtClean="0"/>
              <a:pPr/>
              <a:t>‹#›</a:t>
            </a:fld>
            <a:endParaRPr lang="en-US"/>
          </a:p>
        </p:txBody>
      </p:sp>
    </p:spTree>
    <p:extLst>
      <p:ext uri="{BB962C8B-B14F-4D97-AF65-F5344CB8AC3E}">
        <p14:creationId xmlns:p14="http://schemas.microsoft.com/office/powerpoint/2010/main" val="3990632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511079"/>
            <a:ext cx="8361170" cy="432000"/>
          </a:xfrm>
        </p:spPr>
        <p:txBody>
          <a:bodyPr/>
          <a:lstStyle>
            <a:lvl1pPr>
              <a:defRPr>
                <a:solidFill>
                  <a:srgbClr val="098DCC"/>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C60C2248-B95D-984B-A0F4-42B9A4652AA7}" type="slidenum">
              <a:rPr lang="en-US" smtClean="0"/>
              <a:pPr/>
              <a:t>‹#›</a:t>
            </a:fld>
            <a:endParaRPr lang="en-US"/>
          </a:p>
        </p:txBody>
      </p:sp>
      <p:sp>
        <p:nvSpPr>
          <p:cNvPr id="7" name="Text Placeholder 5"/>
          <p:cNvSpPr>
            <a:spLocks noGrp="1"/>
          </p:cNvSpPr>
          <p:nvPr>
            <p:ph type="body" sz="quarter" idx="15"/>
          </p:nvPr>
        </p:nvSpPr>
        <p:spPr>
          <a:xfrm>
            <a:off x="382396" y="993871"/>
            <a:ext cx="8361362" cy="684000"/>
          </a:xfrm>
        </p:spPr>
        <p:txBody>
          <a:bodyPr>
            <a:normAutofit/>
          </a:bodyPr>
          <a:lstStyle>
            <a:lvl1pPr marL="0" indent="0">
              <a:lnSpc>
                <a:spcPct val="90000"/>
              </a:lnSpc>
              <a:buFontTx/>
              <a:buNone/>
              <a:defRPr sz="1800" b="0">
                <a:solidFill>
                  <a:srgbClr val="005880"/>
                </a:solidFill>
              </a:defRPr>
            </a:lvl1pPr>
          </a:lstStyle>
          <a:p>
            <a:pPr lvl="0"/>
            <a:r>
              <a:rPr lang="en-US" dirty="0" smtClean="0"/>
              <a:t>Click to edit Master text styles</a:t>
            </a:r>
          </a:p>
        </p:txBody>
      </p:sp>
    </p:spTree>
    <p:extLst>
      <p:ext uri="{BB962C8B-B14F-4D97-AF65-F5344CB8AC3E}">
        <p14:creationId xmlns:p14="http://schemas.microsoft.com/office/powerpoint/2010/main" val="5772795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jpeg"/><Relationship Id="rId24"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theme" Target="../theme/theme2.xml"/><Relationship Id="rId7" Type="http://schemas.openxmlformats.org/officeDocument/2006/relationships/image" Target="../media/image1.jpe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4.png"/><Relationship Id="rId1" Type="http://schemas.openxmlformats.org/officeDocument/2006/relationships/slideLayout" Target="../slideLayouts/slideLayout22.xml"/><Relationship Id="rId2"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0" y="5036913"/>
            <a:ext cx="9144000" cy="1821087"/>
          </a:xfrm>
          <a:prstGeom prst="rect">
            <a:avLst/>
          </a:prstGeom>
        </p:spPr>
      </p:pic>
      <p:sp>
        <p:nvSpPr>
          <p:cNvPr id="2" name="Title Placeholder 1"/>
          <p:cNvSpPr>
            <a:spLocks noGrp="1"/>
          </p:cNvSpPr>
          <p:nvPr>
            <p:ph type="title"/>
          </p:nvPr>
        </p:nvSpPr>
        <p:spPr>
          <a:xfrm>
            <a:off x="382588" y="511079"/>
            <a:ext cx="8361170" cy="1043517"/>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8288339" y="6528824"/>
            <a:ext cx="468000" cy="180000"/>
          </a:xfrm>
          <a:prstGeom prst="rect">
            <a:avLst/>
          </a:prstGeom>
        </p:spPr>
        <p:txBody>
          <a:bodyPr vert="horz" lIns="0" tIns="0" rIns="0" bIns="0" rtlCol="0" anchor="ctr"/>
          <a:lstStyle>
            <a:lvl1pPr algn="r">
              <a:defRPr sz="900">
                <a:solidFill>
                  <a:srgbClr val="098DCC"/>
                </a:solidFill>
              </a:defRPr>
            </a:lvl1pPr>
          </a:lstStyle>
          <a:p>
            <a:fld id="{C60C2248-B95D-984B-A0F4-42B9A4652AA7}" type="slidenum">
              <a:rPr lang="en-US" smtClean="0"/>
              <a:pPr/>
              <a:t>‹#›</a:t>
            </a:fld>
            <a:endParaRPr lang="en-US" dirty="0"/>
          </a:p>
        </p:txBody>
      </p:sp>
      <p:sp>
        <p:nvSpPr>
          <p:cNvPr id="4" name="Text Placeholder 3"/>
          <p:cNvSpPr>
            <a:spLocks noGrp="1"/>
          </p:cNvSpPr>
          <p:nvPr>
            <p:ph type="body" idx="1"/>
          </p:nvPr>
        </p:nvSpPr>
        <p:spPr>
          <a:xfrm>
            <a:off x="393604" y="1660526"/>
            <a:ext cx="8350154" cy="4506912"/>
          </a:xfrm>
          <a:prstGeom prst="rect">
            <a:avLst/>
          </a:prstGeom>
        </p:spPr>
        <p:txBody>
          <a:bodyPr vert="horz" lIns="0" tIns="0" rIns="0" bIns="0" rtlCol="0">
            <a:normAutofit/>
          </a:bodyPr>
          <a:lstStyle/>
          <a:p>
            <a:pPr lvl="0"/>
            <a:r>
              <a:rPr lang="fi-FI" dirty="0" smtClean="0"/>
              <a:t>Click to edit Master text styles</a:t>
            </a:r>
          </a:p>
          <a:p>
            <a:pPr lvl="1"/>
            <a:r>
              <a:rPr lang="fi-FI" dirty="0" smtClean="0"/>
              <a:t>Second </a:t>
            </a:r>
            <a:r>
              <a:rPr lang="fi-FI" dirty="0" err="1" smtClean="0"/>
              <a:t>level</a:t>
            </a:r>
            <a:endParaRPr lang="fi-FI" dirty="0" smtClean="0"/>
          </a:p>
          <a:p>
            <a:pPr lvl="2"/>
            <a:r>
              <a:rPr lang="fi-FI" dirty="0" smtClean="0"/>
              <a:t>Third level</a:t>
            </a:r>
          </a:p>
        </p:txBody>
      </p:sp>
      <p:pic>
        <p:nvPicPr>
          <p:cNvPr id="7" name="Picture 6" descr="MCOECN logo.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807770" y="6452512"/>
            <a:ext cx="1635565" cy="236554"/>
          </a:xfrm>
          <a:prstGeom prst="rect">
            <a:avLst/>
          </a:prstGeom>
        </p:spPr>
      </p:pic>
    </p:spTree>
    <p:extLst>
      <p:ext uri="{BB962C8B-B14F-4D97-AF65-F5344CB8AC3E}">
        <p14:creationId xmlns:p14="http://schemas.microsoft.com/office/powerpoint/2010/main" val="4064296392"/>
      </p:ext>
    </p:extLst>
  </p:cSld>
  <p:clrMap bg1="lt1" tx1="dk1" bg2="lt2" tx2="dk2" accent1="accent1" accent2="accent2" accent3="accent3" accent4="accent4" accent5="accent5" accent6="accent6" hlink="hlink" folHlink="folHlink"/>
  <p:sldLayoutIdLst>
    <p:sldLayoutId id="2147483748" r:id="rId1"/>
    <p:sldLayoutId id="2147483791" r:id="rId2"/>
    <p:sldLayoutId id="2147483720" r:id="rId3"/>
    <p:sldLayoutId id="2147483731" r:id="rId4"/>
    <p:sldLayoutId id="2147483721" r:id="rId5"/>
    <p:sldLayoutId id="2147483737" r:id="rId6"/>
    <p:sldLayoutId id="2147483730" r:id="rId7"/>
    <p:sldLayoutId id="2147483764" r:id="rId8"/>
    <p:sldLayoutId id="2147483723" r:id="rId9"/>
    <p:sldLayoutId id="2147483724" r:id="rId10"/>
    <p:sldLayoutId id="2147483826" r:id="rId11"/>
    <p:sldLayoutId id="2147483794" r:id="rId12"/>
    <p:sldLayoutId id="2147483824" r:id="rId13"/>
    <p:sldLayoutId id="2147483793" r:id="rId14"/>
    <p:sldLayoutId id="2147483825" r:id="rId15"/>
    <p:sldLayoutId id="2147483734" r:id="rId16"/>
    <p:sldLayoutId id="2147483751" r:id="rId17"/>
    <p:sldLayoutId id="2147483857" r:id="rId18"/>
    <p:sldLayoutId id="2147483859" r:id="rId19"/>
    <p:sldLayoutId id="2147483860" r:id="rId20"/>
    <p:sldLayoutId id="2147483861" r:id="rId21"/>
  </p:sldLayoutIdLst>
  <p:timing>
    <p:tnLst>
      <p:par>
        <p:cTn id="1" dur="indefinite" restart="never" nodeType="tmRoot"/>
      </p:par>
    </p:tnLst>
  </p:timing>
  <p:hf hdr="0" ftr="0" dt="0"/>
  <p:txStyles>
    <p:titleStyle>
      <a:lvl1pPr algn="l" defTabSz="457200" rtl="0" eaLnBrk="1" latinLnBrk="0" hangingPunct="1">
        <a:lnSpc>
          <a:spcPct val="80000"/>
        </a:lnSpc>
        <a:spcBef>
          <a:spcPct val="0"/>
        </a:spcBef>
        <a:buNone/>
        <a:defRPr sz="2800" b="1" kern="1200">
          <a:solidFill>
            <a:srgbClr val="098DCC"/>
          </a:solidFill>
          <a:latin typeface="+mj-lt"/>
          <a:ea typeface="+mj-ea"/>
          <a:cs typeface="+mj-cs"/>
        </a:defRPr>
      </a:lvl1pPr>
    </p:titleStyle>
    <p:bodyStyle>
      <a:lvl1pPr marL="180975" marR="0" indent="-180975"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sz="1600" b="1" kern="1200">
          <a:solidFill>
            <a:schemeClr val="tx1"/>
          </a:solidFill>
          <a:latin typeface="+mn-lt"/>
          <a:ea typeface="+mn-ea"/>
          <a:cs typeface="+mn-cs"/>
        </a:defRPr>
      </a:lvl1pPr>
      <a:lvl2pPr marL="361950" marR="0" indent="-180975" algn="l" defTabSz="914400" rtl="0" eaLnBrk="1" fontAlgn="auto" latinLnBrk="0" hangingPunct="1">
        <a:lnSpc>
          <a:spcPct val="100000"/>
        </a:lnSpc>
        <a:spcBef>
          <a:spcPts val="600"/>
        </a:spcBef>
        <a:spcAft>
          <a:spcPts val="0"/>
        </a:spcAft>
        <a:buClrTx/>
        <a:buSzTx/>
        <a:buFont typeface="Lucida Grande"/>
        <a:buChar char="–"/>
        <a:tabLst/>
        <a:defRPr sz="1400" kern="1200">
          <a:solidFill>
            <a:schemeClr val="tx1"/>
          </a:solidFill>
          <a:latin typeface="+mn-lt"/>
          <a:ea typeface="+mn-ea"/>
          <a:cs typeface="+mn-cs"/>
        </a:defRPr>
      </a:lvl2pPr>
      <a:lvl3pPr marL="542925" marR="0" indent="-180975" algn="l" defTabSz="914400" rtl="0" eaLnBrk="1" fontAlgn="auto" latinLnBrk="0" hangingPunct="1">
        <a:lnSpc>
          <a:spcPct val="100000"/>
        </a:lnSpc>
        <a:spcBef>
          <a:spcPts val="400"/>
        </a:spcBef>
        <a:spcAft>
          <a:spcPts val="0"/>
        </a:spcAft>
        <a:buClrTx/>
        <a:buSzPct val="80000"/>
        <a:buFont typeface="Symbol" panose="05050102010706020507" pitchFamily="18" charset="2"/>
        <a:buChar char="·"/>
        <a:tabLst/>
        <a:defRPr sz="1200" kern="1200">
          <a:solidFill>
            <a:schemeClr val="tx1"/>
          </a:solidFill>
          <a:latin typeface="+mn-lt"/>
          <a:ea typeface="+mn-ea"/>
          <a:cs typeface="+mn-cs"/>
        </a:defRPr>
      </a:lvl3pPr>
      <a:lvl4pPr marL="627063" marR="0" indent="-179388" algn="l" defTabSz="914400" rtl="0" eaLnBrk="1" fontAlgn="auto" latinLnBrk="0" hangingPunct="1">
        <a:lnSpc>
          <a:spcPct val="130000"/>
        </a:lnSpc>
        <a:spcBef>
          <a:spcPts val="0"/>
        </a:spcBef>
        <a:spcAft>
          <a:spcPts val="0"/>
        </a:spcAft>
        <a:buClrTx/>
        <a:buSzTx/>
        <a:buFont typeface="Lucida Grande"/>
        <a:buChar char="–"/>
        <a:tabLst/>
        <a:defRPr sz="1000" kern="1200">
          <a:solidFill>
            <a:schemeClr val="tx1"/>
          </a:solidFill>
          <a:latin typeface="+mn-lt"/>
          <a:ea typeface="+mn-ea"/>
          <a:cs typeface="+mn-cs"/>
        </a:defRPr>
      </a:lvl4pPr>
      <a:lvl5pPr marL="806450" marR="0" indent="-179388" algn="l" defTabSz="914400" rtl="0" eaLnBrk="1" fontAlgn="auto" latinLnBrk="0" hangingPunct="1">
        <a:lnSpc>
          <a:spcPct val="130000"/>
        </a:lnSpc>
        <a:spcBef>
          <a:spcPts val="0"/>
        </a:spcBef>
        <a:spcAft>
          <a:spcPts val="0"/>
        </a:spcAft>
        <a:buClrTx/>
        <a:buSzTx/>
        <a:buFont typeface="Calibri" panose="020F0502020204030204" pitchFamily="34" charset="0"/>
        <a:buChar char="•"/>
        <a:tabLst/>
        <a:defRPr sz="1000" kern="1200">
          <a:solidFill>
            <a:schemeClr val="tx1"/>
          </a:solidFill>
          <a:latin typeface="+mn-lt"/>
          <a:ea typeface="+mn-ea"/>
          <a:cs typeface="+mn-cs"/>
        </a:defRPr>
      </a:lvl5pPr>
      <a:lvl6pPr marL="360000" indent="-180000" algn="l" defTabSz="457200" rtl="0" eaLnBrk="1" latinLnBrk="0" hangingPunct="1">
        <a:lnSpc>
          <a:spcPct val="110000"/>
        </a:lnSpc>
        <a:spcBef>
          <a:spcPts val="0"/>
        </a:spcBef>
        <a:buFont typeface="Arial"/>
        <a:buChar char="•"/>
        <a:defRPr sz="1400" kern="1200">
          <a:solidFill>
            <a:schemeClr val="tx1"/>
          </a:solidFill>
          <a:latin typeface="+mn-lt"/>
          <a:ea typeface="+mn-ea"/>
          <a:cs typeface="+mn-cs"/>
        </a:defRPr>
      </a:lvl6pPr>
      <a:lvl7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5036913"/>
            <a:ext cx="9144000" cy="1821087"/>
          </a:xfrm>
          <a:prstGeom prst="rect">
            <a:avLst/>
          </a:prstGeom>
        </p:spPr>
      </p:pic>
      <p:pic>
        <p:nvPicPr>
          <p:cNvPr id="9" name="Picture 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55357" y="355334"/>
            <a:ext cx="2723661" cy="570999"/>
          </a:xfrm>
          <a:prstGeom prst="rect">
            <a:avLst/>
          </a:prstGeom>
        </p:spPr>
      </p:pic>
      <p:sp>
        <p:nvSpPr>
          <p:cNvPr id="6" name="Slide Number Placeholder 5"/>
          <p:cNvSpPr>
            <a:spLocks noGrp="1"/>
          </p:cNvSpPr>
          <p:nvPr>
            <p:ph type="sldNum" sz="quarter" idx="4"/>
          </p:nvPr>
        </p:nvSpPr>
        <p:spPr>
          <a:xfrm>
            <a:off x="8288339" y="6528824"/>
            <a:ext cx="468000" cy="180000"/>
          </a:xfrm>
          <a:prstGeom prst="rect">
            <a:avLst/>
          </a:prstGeom>
        </p:spPr>
        <p:txBody>
          <a:bodyPr vert="horz" lIns="0" tIns="0" rIns="0" bIns="0" rtlCol="0" anchor="ctr"/>
          <a:lstStyle>
            <a:lvl1pPr algn="r">
              <a:defRPr sz="900">
                <a:solidFill>
                  <a:srgbClr val="005880"/>
                </a:solidFill>
              </a:defRPr>
            </a:lvl1pPr>
          </a:lstStyle>
          <a:p>
            <a:fld id="{C60C2248-B95D-984B-A0F4-42B9A4652AA7}" type="slidenum">
              <a:rPr lang="en-US" smtClean="0"/>
              <a:pPr/>
              <a:t>‹#›</a:t>
            </a:fld>
            <a:endParaRPr lang="en-US" dirty="0"/>
          </a:p>
        </p:txBody>
      </p:sp>
      <p:sp>
        <p:nvSpPr>
          <p:cNvPr id="4" name="Text Placeholder 3"/>
          <p:cNvSpPr>
            <a:spLocks noGrp="1"/>
          </p:cNvSpPr>
          <p:nvPr>
            <p:ph type="body" idx="1"/>
          </p:nvPr>
        </p:nvSpPr>
        <p:spPr>
          <a:xfrm>
            <a:off x="393604" y="1660526"/>
            <a:ext cx="8350154" cy="4506912"/>
          </a:xfrm>
          <a:prstGeom prst="rect">
            <a:avLst/>
          </a:prstGeom>
        </p:spPr>
        <p:txBody>
          <a:bodyPr vert="horz" lIns="0" tIns="0" rIns="0" bIns="0" rtlCol="0">
            <a:normAutofit/>
          </a:bodyPr>
          <a:lstStyle/>
          <a:p>
            <a:pPr lvl="0"/>
            <a:r>
              <a:rPr lang="fi-FI" dirty="0" smtClean="0"/>
              <a:t>Click to edit Master text styles</a:t>
            </a:r>
          </a:p>
          <a:p>
            <a:pPr lvl="1"/>
            <a:r>
              <a:rPr lang="fi-FI" dirty="0" smtClean="0"/>
              <a:t>Second </a:t>
            </a:r>
            <a:r>
              <a:rPr lang="fi-FI" dirty="0" err="1" smtClean="0"/>
              <a:t>level</a:t>
            </a:r>
            <a:endParaRPr lang="fi-FI" dirty="0" smtClean="0"/>
          </a:p>
          <a:p>
            <a:pPr lvl="2"/>
            <a:r>
              <a:rPr lang="fi-FI" dirty="0" smtClean="0"/>
              <a:t>Third level</a:t>
            </a:r>
          </a:p>
        </p:txBody>
      </p:sp>
      <p:pic>
        <p:nvPicPr>
          <p:cNvPr id="14" name="Picture 13" descr="5.1 backgrounds.png"/>
          <p:cNvPicPr>
            <a:picLocks noChangeAspect="1"/>
          </p:cNvPicPr>
          <p:nvPr userDrawn="1"/>
        </p:nvPicPr>
        <p:blipFill rotWithShape="1">
          <a:blip r:embed="rId9" cstate="screen">
            <a:alphaModFix amt="83000"/>
            <a:extLst>
              <a:ext uri="{28A0092B-C50C-407E-A947-70E740481C1C}">
                <a14:useLocalDpi xmlns:a14="http://schemas.microsoft.com/office/drawing/2010/main"/>
              </a:ext>
            </a:extLst>
          </a:blip>
          <a:srcRect/>
          <a:stretch/>
        </p:blipFill>
        <p:spPr>
          <a:xfrm rot="10800000" flipH="1">
            <a:off x="3079019" y="-33287"/>
            <a:ext cx="6306666" cy="2594251"/>
          </a:xfrm>
          <a:prstGeom prst="rect">
            <a:avLst/>
          </a:prstGeom>
        </p:spPr>
      </p:pic>
      <p:pic>
        <p:nvPicPr>
          <p:cNvPr id="8" name="Picture 7" descr="MCOECN logo.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53952" y="6487152"/>
            <a:ext cx="1532667" cy="221672"/>
          </a:xfrm>
          <a:prstGeom prst="rect">
            <a:avLst/>
          </a:prstGeom>
        </p:spPr>
      </p:pic>
    </p:spTree>
    <p:extLst>
      <p:ext uri="{BB962C8B-B14F-4D97-AF65-F5344CB8AC3E}">
        <p14:creationId xmlns:p14="http://schemas.microsoft.com/office/powerpoint/2010/main" val="144392335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6" r:id="rId3"/>
    <p:sldLayoutId id="2147483850" r:id="rId4"/>
    <p:sldLayoutId id="2147483851" r:id="rId5"/>
  </p:sldLayoutIdLst>
  <p:timing>
    <p:tnLst>
      <p:par>
        <p:cTn id="1" dur="indefinite" restart="never" nodeType="tmRoot"/>
      </p:par>
    </p:tnLst>
  </p:timing>
  <p:hf hdr="0" ftr="0" dt="0"/>
  <p:txStyles>
    <p:titleStyle>
      <a:lvl1pPr algn="l" defTabSz="457200" rtl="0" eaLnBrk="1" latinLnBrk="0" hangingPunct="1">
        <a:lnSpc>
          <a:spcPct val="80000"/>
        </a:lnSpc>
        <a:spcBef>
          <a:spcPct val="0"/>
        </a:spcBef>
        <a:buNone/>
        <a:defRPr sz="2800" b="1" kern="1200">
          <a:solidFill>
            <a:schemeClr val="tx1"/>
          </a:solidFill>
          <a:latin typeface="+mj-lt"/>
          <a:ea typeface="+mj-ea"/>
          <a:cs typeface="+mj-cs"/>
        </a:defRPr>
      </a:lvl1pPr>
    </p:titleStyle>
    <p:bodyStyle>
      <a:lvl1pPr marL="180975" marR="0" indent="-180975"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sz="1600" b="1" kern="1200">
          <a:solidFill>
            <a:srgbClr val="005880"/>
          </a:solidFill>
          <a:latin typeface="+mn-lt"/>
          <a:ea typeface="+mn-ea"/>
          <a:cs typeface="+mn-cs"/>
        </a:defRPr>
      </a:lvl1pPr>
      <a:lvl2pPr marL="361950" marR="0" indent="-180975" algn="l" defTabSz="914400" rtl="0" eaLnBrk="1" fontAlgn="auto" latinLnBrk="0" hangingPunct="1">
        <a:lnSpc>
          <a:spcPct val="100000"/>
        </a:lnSpc>
        <a:spcBef>
          <a:spcPts val="600"/>
        </a:spcBef>
        <a:spcAft>
          <a:spcPts val="0"/>
        </a:spcAft>
        <a:buClrTx/>
        <a:buSzTx/>
        <a:buFont typeface="Lucida Grande"/>
        <a:buChar char="–"/>
        <a:tabLst/>
        <a:defRPr sz="1400" kern="1200">
          <a:solidFill>
            <a:schemeClr val="tx1"/>
          </a:solidFill>
          <a:latin typeface="+mn-lt"/>
          <a:ea typeface="+mn-ea"/>
          <a:cs typeface="+mn-cs"/>
        </a:defRPr>
      </a:lvl2pPr>
      <a:lvl3pPr marL="542925" marR="0" indent="-180975" algn="l" defTabSz="914400" rtl="0" eaLnBrk="1" fontAlgn="auto" latinLnBrk="0" hangingPunct="1">
        <a:lnSpc>
          <a:spcPct val="100000"/>
        </a:lnSpc>
        <a:spcBef>
          <a:spcPts val="400"/>
        </a:spcBef>
        <a:spcAft>
          <a:spcPts val="0"/>
        </a:spcAft>
        <a:buClrTx/>
        <a:buSzPct val="80000"/>
        <a:buFont typeface="Symbol" panose="05050102010706020507" pitchFamily="18" charset="2"/>
        <a:buChar char="·"/>
        <a:tabLst/>
        <a:defRPr sz="1200" kern="1200">
          <a:solidFill>
            <a:schemeClr val="tx1"/>
          </a:solidFill>
          <a:latin typeface="+mn-lt"/>
          <a:ea typeface="+mn-ea"/>
          <a:cs typeface="+mn-cs"/>
        </a:defRPr>
      </a:lvl3pPr>
      <a:lvl4pPr marL="627063" marR="0" indent="-179388" algn="l" defTabSz="914400" rtl="0" eaLnBrk="1" fontAlgn="auto" latinLnBrk="0" hangingPunct="1">
        <a:lnSpc>
          <a:spcPct val="130000"/>
        </a:lnSpc>
        <a:spcBef>
          <a:spcPts val="0"/>
        </a:spcBef>
        <a:spcAft>
          <a:spcPts val="0"/>
        </a:spcAft>
        <a:buClrTx/>
        <a:buSzTx/>
        <a:buFont typeface="Lucida Grande"/>
        <a:buChar char="–"/>
        <a:tabLst/>
        <a:defRPr sz="1000" kern="1200">
          <a:solidFill>
            <a:schemeClr val="tx1"/>
          </a:solidFill>
          <a:latin typeface="+mn-lt"/>
          <a:ea typeface="+mn-ea"/>
          <a:cs typeface="+mn-cs"/>
        </a:defRPr>
      </a:lvl4pPr>
      <a:lvl5pPr marL="806450" marR="0" indent="-179388" algn="l" defTabSz="914400" rtl="0" eaLnBrk="1" fontAlgn="auto" latinLnBrk="0" hangingPunct="1">
        <a:lnSpc>
          <a:spcPct val="130000"/>
        </a:lnSpc>
        <a:spcBef>
          <a:spcPts val="0"/>
        </a:spcBef>
        <a:spcAft>
          <a:spcPts val="0"/>
        </a:spcAft>
        <a:buClrTx/>
        <a:buSzTx/>
        <a:buFont typeface="Calibri" panose="020F0502020204030204" pitchFamily="34" charset="0"/>
        <a:buChar char="•"/>
        <a:tabLst/>
        <a:defRPr sz="1000" kern="1200">
          <a:solidFill>
            <a:schemeClr val="tx1"/>
          </a:solidFill>
          <a:latin typeface="+mn-lt"/>
          <a:ea typeface="+mn-ea"/>
          <a:cs typeface="+mn-cs"/>
        </a:defRPr>
      </a:lvl5pPr>
      <a:lvl6pPr marL="360000" indent="-180000" algn="l" defTabSz="457200" rtl="0" eaLnBrk="1" latinLnBrk="0" hangingPunct="1">
        <a:lnSpc>
          <a:spcPct val="110000"/>
        </a:lnSpc>
        <a:spcBef>
          <a:spcPts val="0"/>
        </a:spcBef>
        <a:buFont typeface="Arial"/>
        <a:buChar char="•"/>
        <a:defRPr sz="1400" kern="1200">
          <a:solidFill>
            <a:schemeClr val="tx1"/>
          </a:solidFill>
          <a:latin typeface="+mn-lt"/>
          <a:ea typeface="+mn-ea"/>
          <a:cs typeface="+mn-cs"/>
        </a:defRPr>
      </a:lvl6pPr>
      <a:lvl7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2.xlsx"/><Relationship Id="rId4" Type="http://schemas.openxmlformats.org/officeDocument/2006/relationships/image" Target="../media/image20.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chart" Target="../charts/char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tif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hyperlink" Target="http://www.mcoecn.org/about-the-mcoecn/itc-locations" TargetMode="External"/><Relationship Id="rId4" Type="http://schemas.openxmlformats.org/officeDocument/2006/relationships/hyperlink" Target="mailto:get-efinanceplus@mcoecn.org" TargetMode="External"/><Relationship Id="rId1" Type="http://schemas.openxmlformats.org/officeDocument/2006/relationships/slideLayout" Target="../slideLayouts/slideLayout3.xml"/><Relationship Id="rId2" Type="http://schemas.openxmlformats.org/officeDocument/2006/relationships/hyperlink" Target="http://www.sungardk12.com/mcoecn"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hyperlink" Target="https://cc.readytalk.com/r/ro9vlukvveto&amp;eom" TargetMode="External"/><Relationship Id="rId4" Type="http://schemas.openxmlformats.org/officeDocument/2006/relationships/hyperlink" Target="https://cc.readytalk.com/r/2zc46svxhqz8&amp;eom" TargetMode="External"/><Relationship Id="rId5" Type="http://schemas.openxmlformats.org/officeDocument/2006/relationships/hyperlink" Target="https://cc.readytalk.com/r/qygtm5niuet&amp;eom" TargetMode="External"/><Relationship Id="rId6" Type="http://schemas.openxmlformats.org/officeDocument/2006/relationships/hyperlink" Target="https://cc.readytalk.com/r/wo5q4vb95mlj&amp;eom" TargetMode="External"/><Relationship Id="rId7" Type="http://schemas.openxmlformats.org/officeDocument/2006/relationships/hyperlink" Target="https://cc.readytalk.com/r/14octg3zytuo&amp;eom" TargetMode="External"/><Relationship Id="rId8" Type="http://schemas.openxmlformats.org/officeDocument/2006/relationships/hyperlink" Target="https://cc.readytalk.com/r/8xjw9m7q1pcz&amp;eom" TargetMode="External"/><Relationship Id="rId1" Type="http://schemas.openxmlformats.org/officeDocument/2006/relationships/slideLayout" Target="../slideLayouts/slideLayout7.xml"/><Relationship Id="rId2" Type="http://schemas.openxmlformats.org/officeDocument/2006/relationships/hyperlink" Target="https://cc.readytalk.com/r/109o8m61vqxx&amp;eom"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Date</a:t>
            </a:r>
            <a:endParaRPr lang="en-US" dirty="0"/>
          </a:p>
        </p:txBody>
      </p:sp>
      <p:sp>
        <p:nvSpPr>
          <p:cNvPr id="3" name="Text Placeholder 2"/>
          <p:cNvSpPr>
            <a:spLocks noGrp="1"/>
          </p:cNvSpPr>
          <p:nvPr>
            <p:ph type="body" sz="quarter" idx="15"/>
          </p:nvPr>
        </p:nvSpPr>
        <p:spPr/>
        <p:txBody>
          <a:bodyPr/>
          <a:lstStyle/>
          <a:p>
            <a:r>
              <a:rPr lang="en-US" dirty="0" smtClean="0"/>
              <a:t>Speaker name, title</a:t>
            </a:r>
            <a:endParaRPr lang="en-US" dirty="0"/>
          </a:p>
        </p:txBody>
      </p:sp>
      <p:sp>
        <p:nvSpPr>
          <p:cNvPr id="4" name="Title 3"/>
          <p:cNvSpPr>
            <a:spLocks noGrp="1"/>
          </p:cNvSpPr>
          <p:nvPr>
            <p:ph type="title"/>
          </p:nvPr>
        </p:nvSpPr>
        <p:spPr/>
        <p:txBody>
          <a:bodyPr/>
          <a:lstStyle/>
          <a:p>
            <a:r>
              <a:rPr lang="en-US" dirty="0" err="1" smtClean="0"/>
              <a:t>eFinancePLUS</a:t>
            </a:r>
            <a:endParaRPr lang="en-US" dirty="0"/>
          </a:p>
        </p:txBody>
      </p:sp>
      <p:sp>
        <p:nvSpPr>
          <p:cNvPr id="5" name="Text Placeholder 4"/>
          <p:cNvSpPr>
            <a:spLocks noGrp="1"/>
          </p:cNvSpPr>
          <p:nvPr>
            <p:ph type="body" sz="quarter" idx="13"/>
          </p:nvPr>
        </p:nvSpPr>
        <p:spPr/>
        <p:txBody>
          <a:bodyPr>
            <a:normAutofit/>
          </a:bodyPr>
          <a:lstStyle/>
          <a:p>
            <a:r>
              <a:rPr lang="en-US" dirty="0" smtClean="0"/>
              <a:t>Enterprise Resource Planning Briefing</a:t>
            </a:r>
            <a:endParaRPr lang="en-US" dirty="0"/>
          </a:p>
        </p:txBody>
      </p:sp>
    </p:spTree>
    <p:extLst>
      <p:ext uri="{BB962C8B-B14F-4D97-AF65-F5344CB8AC3E}">
        <p14:creationId xmlns:p14="http://schemas.microsoft.com/office/powerpoint/2010/main" val="2925175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60C2248-B95D-984B-A0F4-42B9A4652AA7}" type="slidenum">
              <a:rPr lang="en-US" smtClean="0"/>
              <a:pPr/>
              <a:t>10</a:t>
            </a:fld>
            <a:endParaRPr lang="en-US"/>
          </a:p>
        </p:txBody>
      </p:sp>
    </p:spTree>
    <p:extLst>
      <p:ext uri="{BB962C8B-B14F-4D97-AF65-F5344CB8AC3E}">
        <p14:creationId xmlns:p14="http://schemas.microsoft.com/office/powerpoint/2010/main" val="3237958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60C2248-B95D-984B-A0F4-42B9A4652AA7}" type="slidenum">
              <a:rPr lang="en-US" smtClean="0"/>
              <a:pPr/>
              <a:t>11</a:t>
            </a:fld>
            <a:endParaRPr lang="en-US"/>
          </a:p>
        </p:txBody>
      </p:sp>
    </p:spTree>
    <p:extLst>
      <p:ext uri="{BB962C8B-B14F-4D97-AF65-F5344CB8AC3E}">
        <p14:creationId xmlns:p14="http://schemas.microsoft.com/office/powerpoint/2010/main" val="3695035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smtClean="0"/>
              <a:t>MCOECN Enterprise Resource Planning</a:t>
            </a:r>
            <a:endParaRPr lang="en-US" dirty="0"/>
          </a:p>
        </p:txBody>
      </p:sp>
      <p:sp>
        <p:nvSpPr>
          <p:cNvPr id="5" name="Content Placeholder 4"/>
          <p:cNvSpPr>
            <a:spLocks noGrp="1"/>
          </p:cNvSpPr>
          <p:nvPr>
            <p:ph idx="1"/>
          </p:nvPr>
        </p:nvSpPr>
        <p:spPr>
          <a:xfrm>
            <a:off x="498474" y="1700713"/>
            <a:ext cx="7086232" cy="4809427"/>
          </a:xfrm>
        </p:spPr>
        <p:txBody>
          <a:bodyPr>
            <a:normAutofit/>
          </a:bodyPr>
          <a:lstStyle/>
          <a:p>
            <a:pPr>
              <a:lnSpc>
                <a:spcPts val="1500"/>
              </a:lnSpc>
            </a:pPr>
            <a:r>
              <a:rPr lang="en-US" dirty="0">
                <a:solidFill>
                  <a:srgbClr val="8DC143"/>
                </a:solidFill>
              </a:rPr>
              <a:t>Technology Advocate for Ohio’s K12 Stakeholders</a:t>
            </a:r>
          </a:p>
          <a:p>
            <a:pPr lvl="1">
              <a:lnSpc>
                <a:spcPts val="1500"/>
              </a:lnSpc>
            </a:pPr>
            <a:r>
              <a:rPr lang="en-US" b="0" dirty="0"/>
              <a:t>The Management Council of Ohio Education Computer Network is an Ohio regional “council of governments” supporting the efforts of the OECN through a statewide network of twenty-one Information Technology Centers that serve public school districts, career centers, educational service centers, community schools and other local educational agencies. </a:t>
            </a:r>
          </a:p>
          <a:p>
            <a:pPr>
              <a:lnSpc>
                <a:spcPts val="1500"/>
              </a:lnSpc>
            </a:pPr>
            <a:endParaRPr lang="en-US" dirty="0" smtClean="0">
              <a:solidFill>
                <a:srgbClr val="8DC143"/>
              </a:solidFill>
            </a:endParaRPr>
          </a:p>
          <a:p>
            <a:pPr>
              <a:lnSpc>
                <a:spcPts val="1500"/>
              </a:lnSpc>
            </a:pPr>
            <a:r>
              <a:rPr lang="en-US" dirty="0" smtClean="0">
                <a:solidFill>
                  <a:srgbClr val="8DC143"/>
                </a:solidFill>
              </a:rPr>
              <a:t>Goals</a:t>
            </a:r>
            <a:endParaRPr lang="en-US" dirty="0">
              <a:solidFill>
                <a:srgbClr val="8DC143"/>
              </a:solidFill>
            </a:endParaRPr>
          </a:p>
          <a:p>
            <a:pPr lvl="1">
              <a:lnSpc>
                <a:spcPts val="1500"/>
              </a:lnSpc>
            </a:pPr>
            <a:r>
              <a:rPr lang="en-US" dirty="0"/>
              <a:t>Promote the value and benefits of the </a:t>
            </a:r>
            <a:r>
              <a:rPr lang="en-US" dirty="0" smtClean="0"/>
              <a:t>OECN</a:t>
            </a:r>
          </a:p>
          <a:p>
            <a:pPr lvl="1">
              <a:lnSpc>
                <a:spcPts val="1500"/>
              </a:lnSpc>
            </a:pPr>
            <a:r>
              <a:rPr lang="en-US" dirty="0" smtClean="0"/>
              <a:t>Be </a:t>
            </a:r>
            <a:r>
              <a:rPr lang="en-US" dirty="0"/>
              <a:t>an advocate for technology innovation and continuous </a:t>
            </a:r>
            <a:r>
              <a:rPr lang="en-US" dirty="0" smtClean="0"/>
              <a:t>improvement</a:t>
            </a:r>
          </a:p>
          <a:p>
            <a:pPr lvl="1">
              <a:lnSpc>
                <a:spcPts val="1500"/>
              </a:lnSpc>
            </a:pPr>
            <a:r>
              <a:rPr lang="en-US" dirty="0" smtClean="0"/>
              <a:t>Support </a:t>
            </a:r>
            <a:r>
              <a:rPr lang="en-US" dirty="0"/>
              <a:t>statewide educational technology programs and </a:t>
            </a:r>
            <a:r>
              <a:rPr lang="en-US" dirty="0" smtClean="0"/>
              <a:t>services</a:t>
            </a:r>
          </a:p>
          <a:p>
            <a:pPr lvl="1">
              <a:lnSpc>
                <a:spcPts val="1500"/>
              </a:lnSpc>
            </a:pPr>
            <a:r>
              <a:rPr lang="en-US" dirty="0" smtClean="0"/>
              <a:t>Implement </a:t>
            </a:r>
            <a:r>
              <a:rPr lang="en-US" dirty="0"/>
              <a:t>partnership arrangements and purchasing agreements </a:t>
            </a:r>
          </a:p>
        </p:txBody>
      </p:sp>
      <p:sp>
        <p:nvSpPr>
          <p:cNvPr id="7" name="Text Placeholder 3"/>
          <p:cNvSpPr>
            <a:spLocks noGrp="1"/>
          </p:cNvSpPr>
          <p:nvPr>
            <p:ph type="body" sz="half" idx="2"/>
          </p:nvPr>
        </p:nvSpPr>
        <p:spPr>
          <a:xfrm>
            <a:off x="498518" y="1129553"/>
            <a:ext cx="7558960" cy="407699"/>
          </a:xfrm>
        </p:spPr>
        <p:txBody>
          <a:bodyPr/>
          <a:lstStyle/>
          <a:p>
            <a:r>
              <a:rPr lang="en-US" dirty="0" smtClean="0"/>
              <a:t>About the MCOECN</a:t>
            </a:r>
            <a:endParaRPr lang="en-US" dirty="0"/>
          </a:p>
        </p:txBody>
      </p:sp>
      <p:sp>
        <p:nvSpPr>
          <p:cNvPr id="3" name="Slide Number Placeholder 2"/>
          <p:cNvSpPr>
            <a:spLocks noGrp="1"/>
          </p:cNvSpPr>
          <p:nvPr>
            <p:ph type="sldNum" sz="quarter" idx="12"/>
          </p:nvPr>
        </p:nvSpPr>
        <p:spPr/>
        <p:txBody>
          <a:bodyPr/>
          <a:lstStyle/>
          <a:p>
            <a:fld id="{687D7A59-36E2-48B9-B146-C1E59501F63F}" type="slidenum">
              <a:rPr lang="en-US" smtClean="0"/>
              <a:pPr/>
              <a:t>12</a:t>
            </a:fld>
            <a:endParaRPr lang="en-US"/>
          </a:p>
        </p:txBody>
      </p:sp>
    </p:spTree>
    <p:extLst>
      <p:ext uri="{BB962C8B-B14F-4D97-AF65-F5344CB8AC3E}">
        <p14:creationId xmlns:p14="http://schemas.microsoft.com/office/powerpoint/2010/main" val="2278358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1116106"/>
          </a:xfrm>
        </p:spPr>
        <p:txBody>
          <a:bodyPr/>
          <a:lstStyle/>
          <a:p>
            <a:r>
              <a:rPr lang="en-US" sz="3200" dirty="0" smtClean="0"/>
              <a:t>ERP</a:t>
            </a:r>
            <a:br>
              <a:rPr lang="en-US" sz="3200" dirty="0" smtClean="0"/>
            </a:br>
            <a:r>
              <a:rPr lang="en-US" sz="3200" dirty="0" smtClean="0"/>
              <a:t>Goals of the Program</a:t>
            </a:r>
            <a:endParaRPr lang="en-US" sz="3200" dirty="0"/>
          </a:p>
        </p:txBody>
      </p:sp>
      <p:sp>
        <p:nvSpPr>
          <p:cNvPr id="3" name="Content Placeholder 2"/>
          <p:cNvSpPr>
            <a:spLocks noGrp="1"/>
          </p:cNvSpPr>
          <p:nvPr>
            <p:ph sz="half" idx="4294967295"/>
          </p:nvPr>
        </p:nvSpPr>
        <p:spPr>
          <a:xfrm>
            <a:off x="399495" y="1749256"/>
            <a:ext cx="4190259" cy="5086259"/>
          </a:xfrm>
          <a:prstGeom prst="rect">
            <a:avLst/>
          </a:prstGeom>
        </p:spPr>
        <p:txBody>
          <a:bodyPr>
            <a:normAutofit/>
          </a:bodyPr>
          <a:lstStyle/>
          <a:p>
            <a:pPr>
              <a:lnSpc>
                <a:spcPts val="1400"/>
              </a:lnSpc>
              <a:spcBef>
                <a:spcPts val="800"/>
              </a:spcBef>
            </a:pPr>
            <a:r>
              <a:rPr lang="en-US" sz="1400" dirty="0" smtClean="0">
                <a:solidFill>
                  <a:srgbClr val="8DC143"/>
                </a:solidFill>
              </a:rPr>
              <a:t>Reduce acquisition costs </a:t>
            </a:r>
            <a:r>
              <a:rPr lang="en-US" sz="1400" b="0" dirty="0" smtClean="0"/>
              <a:t>for all participating districts through an enterprise licensing program achieved through economies of scale enabled by school district and ITC participation and commitment</a:t>
            </a:r>
          </a:p>
          <a:p>
            <a:pPr>
              <a:lnSpc>
                <a:spcPts val="1400"/>
              </a:lnSpc>
              <a:spcBef>
                <a:spcPts val="800"/>
              </a:spcBef>
            </a:pPr>
            <a:r>
              <a:rPr lang="en-US" sz="1400" dirty="0" smtClean="0">
                <a:solidFill>
                  <a:srgbClr val="8DC143"/>
                </a:solidFill>
              </a:rPr>
              <a:t>Reduce implementation costs</a:t>
            </a:r>
            <a:r>
              <a:rPr lang="en-US" sz="1400" b="0" dirty="0" smtClean="0"/>
              <a:t>, build capacity and expertise to assist schools with ERP adoption that leads to school district efficiencies achieved through improvements in business processes</a:t>
            </a:r>
          </a:p>
          <a:p>
            <a:pPr>
              <a:lnSpc>
                <a:spcPts val="1400"/>
              </a:lnSpc>
              <a:spcBef>
                <a:spcPts val="800"/>
              </a:spcBef>
            </a:pPr>
            <a:r>
              <a:rPr lang="en-US" sz="1400" dirty="0" smtClean="0">
                <a:solidFill>
                  <a:srgbClr val="8DC143"/>
                </a:solidFill>
              </a:rPr>
              <a:t>Reduce technology infrastructure operating costs</a:t>
            </a:r>
          </a:p>
          <a:p>
            <a:pPr>
              <a:lnSpc>
                <a:spcPts val="1400"/>
              </a:lnSpc>
              <a:spcBef>
                <a:spcPts val="800"/>
              </a:spcBef>
            </a:pPr>
            <a:r>
              <a:rPr lang="en-US" sz="1400" b="0" dirty="0" smtClean="0"/>
              <a:t>Focus support resources on </a:t>
            </a:r>
            <a:r>
              <a:rPr lang="en-US" sz="1400" dirty="0" smtClean="0">
                <a:solidFill>
                  <a:srgbClr val="8DC143"/>
                </a:solidFill>
              </a:rPr>
              <a:t>end-user software use and adoption</a:t>
            </a:r>
          </a:p>
          <a:p>
            <a:pPr>
              <a:lnSpc>
                <a:spcPts val="1400"/>
              </a:lnSpc>
              <a:spcBef>
                <a:spcPts val="800"/>
              </a:spcBef>
            </a:pPr>
            <a:r>
              <a:rPr lang="en-US" sz="1400" b="0" dirty="0" smtClean="0"/>
              <a:t>Understand and mitigate </a:t>
            </a:r>
            <a:r>
              <a:rPr lang="en-US" sz="1400" dirty="0" smtClean="0">
                <a:solidFill>
                  <a:srgbClr val="8DC143"/>
                </a:solidFill>
              </a:rPr>
              <a:t>shared platform migration </a:t>
            </a:r>
            <a:r>
              <a:rPr lang="en-US" sz="1400" b="0" dirty="0" smtClean="0"/>
              <a:t>risks</a:t>
            </a:r>
          </a:p>
          <a:p>
            <a:pPr>
              <a:lnSpc>
                <a:spcPts val="1400"/>
              </a:lnSpc>
              <a:spcBef>
                <a:spcPts val="800"/>
              </a:spcBef>
            </a:pPr>
            <a:r>
              <a:rPr lang="en-US" sz="1400" b="0" dirty="0" smtClean="0"/>
              <a:t>Build “</a:t>
            </a:r>
            <a:r>
              <a:rPr lang="en-US" sz="1400" dirty="0" smtClean="0">
                <a:solidFill>
                  <a:srgbClr val="8DC143"/>
                </a:solidFill>
              </a:rPr>
              <a:t>communities of practice</a:t>
            </a:r>
            <a:r>
              <a:rPr lang="en-US" sz="1400" b="0" dirty="0" smtClean="0"/>
              <a:t>” around ERP adoption, implementation and on-going use</a:t>
            </a:r>
          </a:p>
          <a:p>
            <a:pPr>
              <a:lnSpc>
                <a:spcPts val="1400"/>
              </a:lnSpc>
            </a:pPr>
            <a:endParaRPr lang="en-US" sz="1400" b="0" dirty="0"/>
          </a:p>
        </p:txBody>
      </p:sp>
      <p:sp>
        <p:nvSpPr>
          <p:cNvPr id="5" name="TextBox 4"/>
          <p:cNvSpPr txBox="1"/>
          <p:nvPr/>
        </p:nvSpPr>
        <p:spPr>
          <a:xfrm>
            <a:off x="498474" y="168726"/>
            <a:ext cx="1271502" cy="253916"/>
          </a:xfrm>
          <a:prstGeom prst="rect">
            <a:avLst/>
          </a:prstGeom>
          <a:noFill/>
        </p:spPr>
        <p:txBody>
          <a:bodyPr wrap="none" rtlCol="0">
            <a:spAutoFit/>
          </a:bodyPr>
          <a:lstStyle/>
          <a:p>
            <a:r>
              <a:rPr lang="en-US" sz="1050" i="1" dirty="0" smtClean="0">
                <a:solidFill>
                  <a:srgbClr val="000000"/>
                </a:solidFill>
              </a:rPr>
              <a:t>February 15, 2016</a:t>
            </a:r>
            <a:endParaRPr lang="en-US" sz="1050" i="1" dirty="0">
              <a:solidFill>
                <a:srgbClr val="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183" y="168726"/>
            <a:ext cx="4346629" cy="6047139"/>
          </a:xfrm>
          <a:prstGeom prst="rect">
            <a:avLst/>
          </a:prstGeom>
        </p:spPr>
      </p:pic>
      <p:sp>
        <p:nvSpPr>
          <p:cNvPr id="6" name="Slide Number Placeholder 5"/>
          <p:cNvSpPr>
            <a:spLocks noGrp="1"/>
          </p:cNvSpPr>
          <p:nvPr>
            <p:ph type="sldNum" sz="quarter" idx="15"/>
          </p:nvPr>
        </p:nvSpPr>
        <p:spPr/>
        <p:txBody>
          <a:bodyPr/>
          <a:lstStyle/>
          <a:p>
            <a:fld id="{C60C2248-B95D-984B-A0F4-42B9A4652AA7}" type="slidenum">
              <a:rPr lang="en-US" smtClean="0"/>
              <a:pPr/>
              <a:t>13</a:t>
            </a:fld>
            <a:endParaRPr lang="en-US" dirty="0"/>
          </a:p>
        </p:txBody>
      </p:sp>
    </p:spTree>
    <p:extLst>
      <p:ext uri="{BB962C8B-B14F-4D97-AF65-F5344CB8AC3E}">
        <p14:creationId xmlns:p14="http://schemas.microsoft.com/office/powerpoint/2010/main" val="43357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smtClean="0"/>
              <a:t>ERP Program</a:t>
            </a:r>
            <a:endParaRPr lang="en-US" dirty="0"/>
          </a:p>
        </p:txBody>
      </p:sp>
      <p:sp>
        <p:nvSpPr>
          <p:cNvPr id="5" name="Content Placeholder 4"/>
          <p:cNvSpPr>
            <a:spLocks noGrp="1"/>
          </p:cNvSpPr>
          <p:nvPr>
            <p:ph idx="1"/>
          </p:nvPr>
        </p:nvSpPr>
        <p:spPr>
          <a:xfrm>
            <a:off x="498474" y="1668206"/>
            <a:ext cx="4409485" cy="5425051"/>
          </a:xfrm>
        </p:spPr>
        <p:txBody>
          <a:bodyPr>
            <a:noAutofit/>
          </a:bodyPr>
          <a:lstStyle/>
          <a:p>
            <a:pPr>
              <a:lnSpc>
                <a:spcPts val="1000"/>
              </a:lnSpc>
            </a:pPr>
            <a:r>
              <a:rPr lang="en-US" sz="1400" dirty="0" smtClean="0"/>
              <a:t>Main Phases of Evaluation</a:t>
            </a:r>
          </a:p>
          <a:p>
            <a:pPr lvl="1">
              <a:spcBef>
                <a:spcPts val="0"/>
              </a:spcBef>
            </a:pPr>
            <a:r>
              <a:rPr lang="en-US" sz="1300" dirty="0" smtClean="0"/>
              <a:t>Phase 1: Compliance, Relationship and Investment Review</a:t>
            </a:r>
          </a:p>
          <a:p>
            <a:pPr lvl="1">
              <a:spcBef>
                <a:spcPts val="0"/>
              </a:spcBef>
            </a:pPr>
            <a:r>
              <a:rPr lang="en-US" sz="1300" dirty="0" smtClean="0"/>
              <a:t>Phase 2: Functional Requirements Proof-of-Concept</a:t>
            </a:r>
          </a:p>
          <a:p>
            <a:pPr lvl="1">
              <a:spcBef>
                <a:spcPts val="0"/>
              </a:spcBef>
            </a:pPr>
            <a:r>
              <a:rPr lang="en-US" sz="1300" dirty="0" smtClean="0"/>
              <a:t>Phase 3: Relationship Interviews</a:t>
            </a:r>
          </a:p>
          <a:p>
            <a:pPr lvl="1">
              <a:spcBef>
                <a:spcPts val="0"/>
              </a:spcBef>
            </a:pPr>
            <a:r>
              <a:rPr lang="en-US" sz="1300" dirty="0" smtClean="0"/>
              <a:t>Final Use Case Vendors</a:t>
            </a:r>
          </a:p>
          <a:p>
            <a:pPr>
              <a:lnSpc>
                <a:spcPts val="1000"/>
              </a:lnSpc>
            </a:pPr>
            <a:r>
              <a:rPr lang="en-US" sz="1400" dirty="0" smtClean="0"/>
              <a:t>Six Vendors Submitted</a:t>
            </a:r>
          </a:p>
          <a:p>
            <a:pPr lvl="1">
              <a:spcBef>
                <a:spcPts val="0"/>
              </a:spcBef>
            </a:pPr>
            <a:r>
              <a:rPr lang="en-US" sz="1300" dirty="0" err="1"/>
              <a:t>McGladrey</a:t>
            </a:r>
            <a:r>
              <a:rPr lang="en-US" sz="1300" dirty="0"/>
              <a:t>-Microsoft (</a:t>
            </a:r>
            <a:r>
              <a:rPr lang="en-US" sz="1300" dirty="0" err="1"/>
              <a:t>Dynamix</a:t>
            </a:r>
            <a:r>
              <a:rPr lang="en-US" sz="1300" dirty="0"/>
              <a:t> AX)</a:t>
            </a:r>
          </a:p>
          <a:p>
            <a:pPr lvl="1">
              <a:spcBef>
                <a:spcPts val="0"/>
              </a:spcBef>
            </a:pPr>
            <a:r>
              <a:rPr lang="en-US" sz="1300" dirty="0" err="1"/>
              <a:t>CherryRoad</a:t>
            </a:r>
            <a:r>
              <a:rPr lang="en-US" sz="1300" dirty="0"/>
              <a:t>-Oracle (PeopleSoft)</a:t>
            </a:r>
          </a:p>
          <a:p>
            <a:pPr lvl="1">
              <a:spcBef>
                <a:spcPts val="0"/>
              </a:spcBef>
            </a:pPr>
            <a:r>
              <a:rPr lang="en-US" sz="1300" dirty="0"/>
              <a:t>SunGard (</a:t>
            </a:r>
            <a:r>
              <a:rPr lang="en-US" sz="1300" dirty="0" err="1"/>
              <a:t>eFinancePLUS</a:t>
            </a:r>
            <a:r>
              <a:rPr lang="en-US" sz="1300" dirty="0"/>
              <a:t>)</a:t>
            </a:r>
          </a:p>
          <a:p>
            <a:pPr lvl="1">
              <a:spcBef>
                <a:spcPts val="0"/>
              </a:spcBef>
            </a:pPr>
            <a:r>
              <a:rPr lang="en-US" sz="1300" dirty="0"/>
              <a:t>Tyler (</a:t>
            </a:r>
            <a:r>
              <a:rPr lang="en-US" sz="1300" dirty="0" err="1"/>
              <a:t>Munis</a:t>
            </a:r>
            <a:r>
              <a:rPr lang="en-US" sz="1300" dirty="0"/>
              <a:t>)</a:t>
            </a:r>
          </a:p>
          <a:p>
            <a:pPr lvl="1">
              <a:spcBef>
                <a:spcPts val="0"/>
              </a:spcBef>
            </a:pPr>
            <a:r>
              <a:rPr lang="en-US" sz="1300" dirty="0" err="1"/>
              <a:t>Weidenhammer</a:t>
            </a:r>
            <a:r>
              <a:rPr lang="en-US" sz="1300" dirty="0"/>
              <a:t> (</a:t>
            </a:r>
            <a:r>
              <a:rPr lang="en-US" sz="1300" dirty="0" err="1"/>
              <a:t>Alio</a:t>
            </a:r>
            <a:r>
              <a:rPr lang="en-US" sz="1300" dirty="0"/>
              <a:t>)</a:t>
            </a:r>
          </a:p>
          <a:p>
            <a:pPr lvl="1">
              <a:spcBef>
                <a:spcPts val="0"/>
              </a:spcBef>
            </a:pPr>
            <a:r>
              <a:rPr lang="en-US" sz="1300" dirty="0"/>
              <a:t>James Group (</a:t>
            </a:r>
            <a:r>
              <a:rPr lang="en-US" sz="1300" dirty="0" err="1"/>
              <a:t>SavvyMariner</a:t>
            </a:r>
            <a:r>
              <a:rPr lang="en-US" sz="1300" dirty="0"/>
              <a:t>)</a:t>
            </a:r>
          </a:p>
          <a:p>
            <a:pPr>
              <a:lnSpc>
                <a:spcPts val="1000"/>
              </a:lnSpc>
            </a:pPr>
            <a:r>
              <a:rPr lang="en-US" sz="1400" dirty="0" smtClean="0"/>
              <a:t>Round Two/Three</a:t>
            </a:r>
          </a:p>
          <a:p>
            <a:pPr lvl="1">
              <a:spcBef>
                <a:spcPts val="0"/>
              </a:spcBef>
            </a:pPr>
            <a:r>
              <a:rPr lang="en-US" sz="1300" dirty="0" err="1"/>
              <a:t>McGladrey</a:t>
            </a:r>
            <a:r>
              <a:rPr lang="en-US" sz="1300" dirty="0"/>
              <a:t>-Microsoft (</a:t>
            </a:r>
            <a:r>
              <a:rPr lang="en-US" sz="1300" dirty="0" err="1"/>
              <a:t>Dynamix</a:t>
            </a:r>
            <a:r>
              <a:rPr lang="en-US" sz="1300" dirty="0"/>
              <a:t> AX)</a:t>
            </a:r>
          </a:p>
          <a:p>
            <a:pPr lvl="1">
              <a:spcBef>
                <a:spcPts val="0"/>
              </a:spcBef>
            </a:pPr>
            <a:r>
              <a:rPr lang="en-US" sz="1300" dirty="0"/>
              <a:t>SunGard (</a:t>
            </a:r>
            <a:r>
              <a:rPr lang="en-US" sz="1300" dirty="0" err="1"/>
              <a:t>eFinancePLUS</a:t>
            </a:r>
            <a:r>
              <a:rPr lang="en-US" sz="1300" dirty="0"/>
              <a:t>)</a:t>
            </a:r>
          </a:p>
          <a:p>
            <a:pPr lvl="1">
              <a:spcBef>
                <a:spcPts val="0"/>
              </a:spcBef>
            </a:pPr>
            <a:r>
              <a:rPr lang="en-US" sz="1300" dirty="0" err="1"/>
              <a:t>Weidenhammer</a:t>
            </a:r>
            <a:r>
              <a:rPr lang="en-US" sz="1300" dirty="0"/>
              <a:t> (</a:t>
            </a:r>
            <a:r>
              <a:rPr lang="en-US" sz="1300" dirty="0" err="1"/>
              <a:t>Alio</a:t>
            </a:r>
            <a:r>
              <a:rPr lang="en-US" sz="1300" dirty="0"/>
              <a:t>)</a:t>
            </a:r>
          </a:p>
          <a:p>
            <a:pPr>
              <a:lnSpc>
                <a:spcPts val="1000"/>
              </a:lnSpc>
            </a:pPr>
            <a:r>
              <a:rPr lang="en-US" sz="1400" dirty="0" smtClean="0"/>
              <a:t>Finalist</a:t>
            </a:r>
          </a:p>
          <a:p>
            <a:pPr lvl="1">
              <a:spcBef>
                <a:spcPts val="0"/>
              </a:spcBef>
            </a:pPr>
            <a:r>
              <a:rPr lang="en-US" sz="1300" dirty="0"/>
              <a:t>SunGard </a:t>
            </a:r>
            <a:r>
              <a:rPr lang="en-US" sz="1300" dirty="0" smtClean="0"/>
              <a:t>K-12 (</a:t>
            </a:r>
            <a:r>
              <a:rPr lang="en-US" sz="1300" dirty="0" err="1" smtClean="0"/>
              <a:t>eFinancePLUS</a:t>
            </a:r>
            <a:r>
              <a:rPr lang="en-US" sz="1300" dirty="0"/>
              <a:t>)</a:t>
            </a:r>
          </a:p>
          <a:p>
            <a:pPr lvl="2"/>
            <a:endParaRPr lang="en-US" sz="1400" dirty="0"/>
          </a:p>
        </p:txBody>
      </p:sp>
      <p:graphicFrame>
        <p:nvGraphicFramePr>
          <p:cNvPr id="3" name="Table 2"/>
          <p:cNvGraphicFramePr>
            <a:graphicFrameLocks noGrp="1"/>
          </p:cNvGraphicFramePr>
          <p:nvPr>
            <p:extLst/>
          </p:nvPr>
        </p:nvGraphicFramePr>
        <p:xfrm>
          <a:off x="4907959" y="242787"/>
          <a:ext cx="4074850" cy="6051481"/>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2130641"/>
                <a:gridCol w="1003177"/>
                <a:gridCol w="941032"/>
              </a:tblGrid>
              <a:tr h="340528">
                <a:tc>
                  <a:txBody>
                    <a:bodyPr/>
                    <a:lstStyle/>
                    <a:p>
                      <a:r>
                        <a:rPr lang="en-US" sz="1400" dirty="0" smtClean="0"/>
                        <a:t>Timeline</a:t>
                      </a:r>
                    </a:p>
                  </a:txBody>
                  <a:tcPr marL="71459" marR="71459" marT="35730" marB="35730"/>
                </a:tc>
                <a:tc>
                  <a:txBody>
                    <a:bodyPr/>
                    <a:lstStyle/>
                    <a:p>
                      <a:pPr algn="ctr"/>
                      <a:r>
                        <a:rPr lang="en-US" sz="1400" dirty="0" smtClean="0"/>
                        <a:t>Date</a:t>
                      </a:r>
                    </a:p>
                  </a:txBody>
                  <a:tcPr marL="71459" marR="71459" marT="35730" marB="35730"/>
                </a:tc>
                <a:tc>
                  <a:txBody>
                    <a:bodyPr/>
                    <a:lstStyle/>
                    <a:p>
                      <a:pPr algn="ctr"/>
                      <a:r>
                        <a:rPr lang="en-US" sz="1400" dirty="0" smtClean="0"/>
                        <a:t>Status</a:t>
                      </a:r>
                    </a:p>
                  </a:txBody>
                  <a:tcPr marL="71459" marR="71459" marT="35730" marB="35730"/>
                </a:tc>
              </a:tr>
              <a:tr h="322307">
                <a:tc>
                  <a:txBody>
                    <a:bodyPr/>
                    <a:lstStyle/>
                    <a:p>
                      <a:r>
                        <a:rPr lang="en-US" sz="1200" dirty="0" smtClean="0"/>
                        <a:t>RFP-ITQ Issued</a:t>
                      </a:r>
                      <a:endParaRPr lang="en-US" sz="1200" dirty="0"/>
                    </a:p>
                  </a:txBody>
                  <a:tcPr marL="71459" marR="71459" marT="35730" marB="35730"/>
                </a:tc>
                <a:tc>
                  <a:txBody>
                    <a:bodyPr/>
                    <a:lstStyle/>
                    <a:p>
                      <a:pPr algn="ctr"/>
                      <a:r>
                        <a:rPr lang="en-US" sz="1200" dirty="0" smtClean="0"/>
                        <a:t>6/9/15</a:t>
                      </a:r>
                      <a:endParaRPr lang="en-US" sz="1200" dirty="0"/>
                    </a:p>
                  </a:txBody>
                  <a:tcPr marL="71459" marR="71459" marT="35730" marB="35730"/>
                </a:tc>
                <a:tc>
                  <a:txBody>
                    <a:bodyPr/>
                    <a:lstStyle/>
                    <a:p>
                      <a:pPr algn="ctr"/>
                      <a:r>
                        <a:rPr lang="en-US" sz="1300" dirty="0" smtClean="0">
                          <a:solidFill>
                            <a:srgbClr val="008000"/>
                          </a:solidFill>
                          <a:latin typeface="Zapf Dingbats"/>
                        </a:rPr>
                        <a:t>3</a:t>
                      </a:r>
                      <a:endParaRPr lang="en-US" sz="1300" dirty="0">
                        <a:solidFill>
                          <a:srgbClr val="008000"/>
                        </a:solidFill>
                        <a:latin typeface="Zapf Dingbats"/>
                      </a:endParaRPr>
                    </a:p>
                  </a:txBody>
                  <a:tcPr marL="71459" marR="71459" marT="35730" marB="35730"/>
                </a:tc>
              </a:tr>
              <a:tr h="322307">
                <a:tc>
                  <a:txBody>
                    <a:bodyPr/>
                    <a:lstStyle/>
                    <a:p>
                      <a:r>
                        <a:rPr lang="en-US" sz="1200" dirty="0" smtClean="0"/>
                        <a:t>Vendor Responses</a:t>
                      </a:r>
                      <a:r>
                        <a:rPr lang="en-US" sz="1200" baseline="0" dirty="0" smtClean="0"/>
                        <a:t> Due</a:t>
                      </a:r>
                      <a:endParaRPr lang="en-US" sz="1200" dirty="0"/>
                    </a:p>
                  </a:txBody>
                  <a:tcPr marL="71459" marR="71459" marT="35730" marB="35730"/>
                </a:tc>
                <a:tc>
                  <a:txBody>
                    <a:bodyPr/>
                    <a:lstStyle/>
                    <a:p>
                      <a:pPr algn="ctr"/>
                      <a:r>
                        <a:rPr lang="en-US" sz="1200" dirty="0" smtClean="0"/>
                        <a:t>7/13/15</a:t>
                      </a:r>
                      <a:endParaRPr lang="en-US" sz="1200" dirty="0"/>
                    </a:p>
                  </a:txBody>
                  <a:tcPr marL="71459" marR="71459" marT="35730" marB="3573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solidFill>
                            <a:srgbClr val="008000"/>
                          </a:solidFill>
                          <a:latin typeface="Zapf Dingbats"/>
                        </a:rPr>
                        <a:t>3</a:t>
                      </a:r>
                    </a:p>
                  </a:txBody>
                  <a:tcPr marL="71459" marR="71459" marT="35730" marB="35730"/>
                </a:tc>
              </a:tr>
              <a:tr h="322307">
                <a:tc>
                  <a:txBody>
                    <a:bodyPr/>
                    <a:lstStyle/>
                    <a:p>
                      <a:r>
                        <a:rPr lang="en-US" sz="1200" dirty="0" smtClean="0"/>
                        <a:t>Phase I</a:t>
                      </a:r>
                      <a:r>
                        <a:rPr lang="en-US" sz="1200" baseline="0" dirty="0" smtClean="0"/>
                        <a:t> Complete</a:t>
                      </a:r>
                      <a:endParaRPr lang="en-US" sz="1200" dirty="0"/>
                    </a:p>
                  </a:txBody>
                  <a:tcPr marL="71459" marR="71459" marT="35730" marB="35730"/>
                </a:tc>
                <a:tc>
                  <a:txBody>
                    <a:bodyPr/>
                    <a:lstStyle/>
                    <a:p>
                      <a:pPr algn="ctr"/>
                      <a:r>
                        <a:rPr lang="en-US" sz="1200" dirty="0" smtClean="0"/>
                        <a:t>8/26/15</a:t>
                      </a:r>
                      <a:endParaRPr lang="en-US" sz="1200" dirty="0"/>
                    </a:p>
                  </a:txBody>
                  <a:tcPr marL="71459" marR="71459" marT="35730" marB="3573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solidFill>
                            <a:srgbClr val="008000"/>
                          </a:solidFill>
                          <a:latin typeface="Zapf Dingbats"/>
                        </a:rPr>
                        <a:t>3</a:t>
                      </a:r>
                    </a:p>
                  </a:txBody>
                  <a:tcPr marL="71459" marR="71459" marT="35730" marB="35730"/>
                </a:tc>
              </a:tr>
              <a:tr h="741386">
                <a:tc>
                  <a:txBody>
                    <a:bodyPr/>
                    <a:lstStyle/>
                    <a:p>
                      <a:r>
                        <a:rPr lang="en-US" sz="1200" dirty="0" smtClean="0"/>
                        <a:t>Phase</a:t>
                      </a:r>
                      <a:r>
                        <a:rPr lang="en-US" sz="1200" baseline="0" dirty="0" smtClean="0"/>
                        <a:t> II - Proof-of-Concept Demonstrations</a:t>
                      </a:r>
                      <a:endParaRPr lang="en-US" sz="1200" dirty="0"/>
                    </a:p>
                  </a:txBody>
                  <a:tcPr marL="71459" marR="71459" marT="35730" marB="35730"/>
                </a:tc>
                <a:tc>
                  <a:txBody>
                    <a:bodyPr/>
                    <a:lstStyle/>
                    <a:p>
                      <a:pPr algn="ctr"/>
                      <a:r>
                        <a:rPr lang="en-US" sz="1200" baseline="0" dirty="0" smtClean="0"/>
                        <a:t>11-2015</a:t>
                      </a:r>
                      <a:endParaRPr lang="en-US" sz="1200" dirty="0"/>
                    </a:p>
                  </a:txBody>
                  <a:tcPr marL="71459" marR="71459" marT="35730" marB="3573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solidFill>
                            <a:srgbClr val="008000"/>
                          </a:solidFill>
                          <a:latin typeface="Zapf Dingbats"/>
                        </a:rPr>
                        <a:t>3</a:t>
                      </a:r>
                    </a:p>
                    <a:p>
                      <a:pPr algn="ctr"/>
                      <a:endParaRPr lang="en-US" sz="1300" dirty="0"/>
                    </a:p>
                  </a:txBody>
                  <a:tcPr marL="71459" marR="71459" marT="35730" marB="35730"/>
                </a:tc>
              </a:tr>
              <a:tr h="559178">
                <a:tc>
                  <a:txBody>
                    <a:bodyPr/>
                    <a:lstStyle/>
                    <a:p>
                      <a:r>
                        <a:rPr lang="en-US" sz="1200" dirty="0" smtClean="0"/>
                        <a:t>Committee</a:t>
                      </a:r>
                      <a:r>
                        <a:rPr lang="en-US" sz="1200" baseline="0" dirty="0" smtClean="0"/>
                        <a:t> Phase II Review</a:t>
                      </a:r>
                      <a:endParaRPr lang="en-US" sz="1200" dirty="0"/>
                    </a:p>
                  </a:txBody>
                  <a:tcPr marL="71459" marR="71459" marT="35730" marB="35730"/>
                </a:tc>
                <a:tc>
                  <a:txBody>
                    <a:bodyPr/>
                    <a:lstStyle/>
                    <a:p>
                      <a:pPr algn="ctr"/>
                      <a:r>
                        <a:rPr lang="en-US" sz="1200" dirty="0" smtClean="0"/>
                        <a:t>11-2015</a:t>
                      </a:r>
                      <a:endParaRPr lang="en-US" sz="1200" dirty="0"/>
                    </a:p>
                  </a:txBody>
                  <a:tcPr marL="71459" marR="71459" marT="35730" marB="3573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solidFill>
                            <a:srgbClr val="008000"/>
                          </a:solidFill>
                          <a:latin typeface="Zapf Dingbats"/>
                        </a:rPr>
                        <a:t>3</a:t>
                      </a:r>
                    </a:p>
                    <a:p>
                      <a:pPr algn="ctr"/>
                      <a:endParaRPr lang="en-US" sz="1300" dirty="0"/>
                    </a:p>
                  </a:txBody>
                  <a:tcPr marL="71459" marR="71459" marT="35730" marB="35730"/>
                </a:tc>
              </a:tr>
              <a:tr h="559178">
                <a:tc>
                  <a:txBody>
                    <a:bodyPr/>
                    <a:lstStyle/>
                    <a:p>
                      <a:r>
                        <a:rPr lang="en-US" sz="1200" dirty="0" smtClean="0"/>
                        <a:t>Phase</a:t>
                      </a:r>
                      <a:r>
                        <a:rPr lang="en-US" sz="1200" baseline="0" dirty="0" smtClean="0"/>
                        <a:t> III – Relationship Interviews</a:t>
                      </a:r>
                      <a:endParaRPr lang="en-US" sz="1200" dirty="0"/>
                    </a:p>
                  </a:txBody>
                  <a:tcPr marL="71459" marR="71459" marT="35730" marB="35730"/>
                </a:tc>
                <a:tc>
                  <a:txBody>
                    <a:bodyPr/>
                    <a:lstStyle/>
                    <a:p>
                      <a:pPr algn="ctr"/>
                      <a:r>
                        <a:rPr lang="en-US" sz="1200" dirty="0" smtClean="0"/>
                        <a:t>12-2015</a:t>
                      </a:r>
                      <a:endParaRPr lang="en-US" sz="1200" dirty="0"/>
                    </a:p>
                  </a:txBody>
                  <a:tcPr marL="71459" marR="71459" marT="35730" marB="3573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solidFill>
                            <a:srgbClr val="008000"/>
                          </a:solidFill>
                          <a:latin typeface="Zapf Dingbats"/>
                        </a:rPr>
                        <a:t>3</a:t>
                      </a:r>
                    </a:p>
                    <a:p>
                      <a:pPr algn="ctr"/>
                      <a:endParaRPr lang="en-US" sz="1300" dirty="0"/>
                    </a:p>
                  </a:txBody>
                  <a:tcPr marL="71459" marR="71459" marT="35730" marB="35730"/>
                </a:tc>
              </a:tr>
              <a:tr h="700759">
                <a:tc>
                  <a:txBody>
                    <a:bodyPr/>
                    <a:lstStyle/>
                    <a:p>
                      <a:r>
                        <a:rPr lang="en-US" sz="1200" dirty="0" smtClean="0"/>
                        <a:t>Phase III</a:t>
                      </a:r>
                      <a:r>
                        <a:rPr lang="en-US" sz="1200" baseline="0" dirty="0" smtClean="0"/>
                        <a:t> – Clarifications &amp; Final Use Cases</a:t>
                      </a:r>
                      <a:endParaRPr lang="en-US" sz="1200" dirty="0"/>
                    </a:p>
                  </a:txBody>
                  <a:tcPr marL="71459" marR="71459" marT="35730" marB="35730"/>
                </a:tc>
                <a:tc>
                  <a:txBody>
                    <a:bodyPr/>
                    <a:lstStyle/>
                    <a:p>
                      <a:pPr algn="ctr"/>
                      <a:r>
                        <a:rPr lang="en-US" sz="1200" dirty="0" smtClean="0"/>
                        <a:t>1-2016</a:t>
                      </a:r>
                      <a:endParaRPr lang="en-US" sz="1200" dirty="0"/>
                    </a:p>
                  </a:txBody>
                  <a:tcPr marL="71459" marR="71459" marT="35730" marB="3573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solidFill>
                            <a:srgbClr val="008000"/>
                          </a:solidFill>
                          <a:latin typeface="Zapf Dingbats"/>
                        </a:rPr>
                        <a:t>3</a:t>
                      </a:r>
                    </a:p>
                  </a:txBody>
                  <a:tcPr marL="71459" marR="71459" marT="35730" marB="35730"/>
                </a:tc>
              </a:tr>
              <a:tr h="741386">
                <a:tc>
                  <a:txBody>
                    <a:bodyPr/>
                    <a:lstStyle/>
                    <a:p>
                      <a:r>
                        <a:rPr lang="en-US" sz="1200" dirty="0" smtClean="0"/>
                        <a:t>District</a:t>
                      </a:r>
                      <a:r>
                        <a:rPr lang="en-US" sz="1200" baseline="0" dirty="0" smtClean="0"/>
                        <a:t> Solicitation</a:t>
                      </a:r>
                      <a:endParaRPr lang="en-US" sz="1200" dirty="0"/>
                    </a:p>
                  </a:txBody>
                  <a:tcPr marL="71459" marR="71459" marT="35730" marB="35730"/>
                </a:tc>
                <a:tc>
                  <a:txBody>
                    <a:bodyPr/>
                    <a:lstStyle/>
                    <a:p>
                      <a:pPr algn="ctr"/>
                      <a:r>
                        <a:rPr lang="en-US" sz="1200" baseline="0" dirty="0" smtClean="0"/>
                        <a:t>March-April 2016</a:t>
                      </a:r>
                      <a:endParaRPr lang="en-US" sz="1200" dirty="0"/>
                    </a:p>
                  </a:txBody>
                  <a:tcPr marL="71459" marR="71459" marT="35730" marB="3573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8000"/>
                          </a:solidFill>
                          <a:latin typeface="Zapf Dingbats"/>
                        </a:rPr>
                        <a:t>3</a:t>
                      </a:r>
                    </a:p>
                  </a:txBody>
                  <a:tcPr marL="71459" marR="71459" marT="35730" marB="35730"/>
                </a:tc>
              </a:tr>
              <a:tr h="741386">
                <a:tc>
                  <a:txBody>
                    <a:bodyPr/>
                    <a:lstStyle/>
                    <a:p>
                      <a:r>
                        <a:rPr lang="en-US" sz="1200" dirty="0" smtClean="0"/>
                        <a:t>Final Negotiations</a:t>
                      </a:r>
                      <a:endParaRPr lang="en-US" sz="1200" dirty="0"/>
                    </a:p>
                  </a:txBody>
                  <a:tcPr marL="71459" marR="71459" marT="35730" marB="35730"/>
                </a:tc>
                <a:tc>
                  <a:txBody>
                    <a:bodyPr/>
                    <a:lstStyle/>
                    <a:p>
                      <a:pPr algn="ctr"/>
                      <a:r>
                        <a:rPr lang="en-US" sz="1200" dirty="0" smtClean="0"/>
                        <a:t>March-May</a:t>
                      </a:r>
                      <a:r>
                        <a:rPr lang="en-US" sz="1200" baseline="0" dirty="0" smtClean="0"/>
                        <a:t> 2016</a:t>
                      </a:r>
                      <a:endParaRPr lang="en-US" sz="1200" dirty="0"/>
                    </a:p>
                  </a:txBody>
                  <a:tcPr marL="71459" marR="71459" marT="35730" marB="35730"/>
                </a:tc>
                <a:tc>
                  <a:txBody>
                    <a:bodyPr/>
                    <a:lstStyle/>
                    <a:p>
                      <a:pPr algn="ctr"/>
                      <a:r>
                        <a:rPr lang="en-US" sz="1000" dirty="0" smtClean="0"/>
                        <a:t>In-process</a:t>
                      </a:r>
                    </a:p>
                  </a:txBody>
                  <a:tcPr marL="71459" marR="71459" marT="35730" marB="35730"/>
                </a:tc>
              </a:tr>
              <a:tr h="700759">
                <a:tc>
                  <a:txBody>
                    <a:bodyPr/>
                    <a:lstStyle/>
                    <a:p>
                      <a:r>
                        <a:rPr lang="en-US" sz="1200" dirty="0" smtClean="0"/>
                        <a:t>Waves Commence</a:t>
                      </a:r>
                      <a:endParaRPr lang="en-US" sz="1200" dirty="0"/>
                    </a:p>
                  </a:txBody>
                  <a:tcPr marL="71459" marR="71459" marT="35730" marB="35730"/>
                </a:tc>
                <a:tc>
                  <a:txBody>
                    <a:bodyPr/>
                    <a:lstStyle/>
                    <a:p>
                      <a:pPr algn="ctr"/>
                      <a:r>
                        <a:rPr lang="en-US" sz="1200" dirty="0" smtClean="0"/>
                        <a:t>7-2016</a:t>
                      </a:r>
                      <a:r>
                        <a:rPr lang="en-US" sz="1200" baseline="0" dirty="0" smtClean="0"/>
                        <a:t> to 7-2021</a:t>
                      </a:r>
                      <a:endParaRPr lang="en-US" sz="1200" dirty="0"/>
                    </a:p>
                  </a:txBody>
                  <a:tcPr marL="71459" marR="71459" marT="35730" marB="3573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Planning underway</a:t>
                      </a:r>
                    </a:p>
                  </a:txBody>
                  <a:tcPr marL="71459" marR="71459" marT="35730" marB="35730"/>
                </a:tc>
              </a:tr>
            </a:tbl>
          </a:graphicData>
        </a:graphic>
      </p:graphicFrame>
      <p:sp>
        <p:nvSpPr>
          <p:cNvPr id="7" name="Text Placeholder 3"/>
          <p:cNvSpPr>
            <a:spLocks noGrp="1"/>
          </p:cNvSpPr>
          <p:nvPr>
            <p:ph type="body" sz="half" idx="2"/>
          </p:nvPr>
        </p:nvSpPr>
        <p:spPr>
          <a:xfrm>
            <a:off x="498474" y="1131642"/>
            <a:ext cx="4329587" cy="774700"/>
          </a:xfrm>
        </p:spPr>
        <p:txBody>
          <a:bodyPr/>
          <a:lstStyle/>
          <a:p>
            <a:r>
              <a:rPr lang="en-US" dirty="0" smtClean="0"/>
              <a:t>Competitive Selection Process</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14</a:t>
            </a:fld>
            <a:endParaRPr lang="en-US"/>
          </a:p>
        </p:txBody>
      </p:sp>
    </p:spTree>
    <p:extLst>
      <p:ext uri="{BB962C8B-B14F-4D97-AF65-F5344CB8AC3E}">
        <p14:creationId xmlns:p14="http://schemas.microsoft.com/office/powerpoint/2010/main" val="711604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511080"/>
            <a:ext cx="8361170" cy="421076"/>
          </a:xfrm>
        </p:spPr>
        <p:txBody>
          <a:bodyPr/>
          <a:lstStyle/>
          <a:p>
            <a:r>
              <a:rPr lang="en-US" smtClean="0"/>
              <a:t>ERP Process Overview</a:t>
            </a:r>
            <a:endParaRPr lang="en-US" dirty="0"/>
          </a:p>
        </p:txBody>
      </p:sp>
      <p:sp>
        <p:nvSpPr>
          <p:cNvPr id="3" name="Content Placeholder 2"/>
          <p:cNvSpPr>
            <a:spLocks noGrp="1"/>
          </p:cNvSpPr>
          <p:nvPr>
            <p:ph idx="4294967295"/>
          </p:nvPr>
        </p:nvSpPr>
        <p:spPr>
          <a:xfrm>
            <a:off x="498474" y="932156"/>
            <a:ext cx="7260609" cy="5257573"/>
          </a:xfrm>
          <a:prstGeom prst="rect">
            <a:avLst/>
          </a:prstGeom>
        </p:spPr>
        <p:txBody>
          <a:bodyPr>
            <a:noAutofit/>
          </a:bodyPr>
          <a:lstStyle/>
          <a:p>
            <a:r>
              <a:rPr lang="en-US" sz="2000" dirty="0" smtClean="0"/>
              <a:t>Main Evaluation Components</a:t>
            </a:r>
          </a:p>
          <a:p>
            <a:pPr lvl="1">
              <a:lnSpc>
                <a:spcPct val="120000"/>
              </a:lnSpc>
              <a:spcBef>
                <a:spcPts val="0"/>
              </a:spcBef>
            </a:pPr>
            <a:r>
              <a:rPr lang="en-US" sz="1600" dirty="0" smtClean="0"/>
              <a:t>Phase 1 – Completeness, Qualitative Review, TCO Licensing Comparisons</a:t>
            </a:r>
          </a:p>
          <a:p>
            <a:pPr lvl="1">
              <a:lnSpc>
                <a:spcPct val="120000"/>
              </a:lnSpc>
              <a:spcBef>
                <a:spcPts val="0"/>
              </a:spcBef>
            </a:pPr>
            <a:r>
              <a:rPr lang="en-US" sz="1600" dirty="0" smtClean="0"/>
              <a:t>Phase 2 – Structured Review of Most Critical Use Cases</a:t>
            </a:r>
          </a:p>
          <a:p>
            <a:pPr lvl="1">
              <a:lnSpc>
                <a:spcPct val="120000"/>
              </a:lnSpc>
              <a:spcBef>
                <a:spcPts val="0"/>
              </a:spcBef>
            </a:pPr>
            <a:r>
              <a:rPr lang="en-US" sz="1600" dirty="0" smtClean="0"/>
              <a:t>Phase 3 – Relationship Review &amp; Final Review of Remaining Use Cases</a:t>
            </a:r>
          </a:p>
          <a:p>
            <a:r>
              <a:rPr lang="en-US" sz="2000" dirty="0" smtClean="0"/>
              <a:t>Structured Evaluation</a:t>
            </a:r>
          </a:p>
          <a:p>
            <a:pPr lvl="1">
              <a:lnSpc>
                <a:spcPct val="120000"/>
              </a:lnSpc>
              <a:spcBef>
                <a:spcPts val="0"/>
              </a:spcBef>
            </a:pPr>
            <a:r>
              <a:rPr lang="en-US" sz="1600" dirty="0"/>
              <a:t>15 Detailed Uses Cases</a:t>
            </a:r>
          </a:p>
          <a:p>
            <a:pPr lvl="1">
              <a:lnSpc>
                <a:spcPct val="120000"/>
              </a:lnSpc>
              <a:spcBef>
                <a:spcPts val="0"/>
              </a:spcBef>
            </a:pPr>
            <a:r>
              <a:rPr lang="en-US" sz="1600" dirty="0"/>
              <a:t>Criteria per Vendor with Weights</a:t>
            </a:r>
          </a:p>
          <a:p>
            <a:pPr lvl="2">
              <a:lnSpc>
                <a:spcPts val="1800"/>
              </a:lnSpc>
            </a:pPr>
            <a:r>
              <a:rPr lang="en-US" sz="1600" dirty="0" smtClean="0"/>
              <a:t>Completeness (25%)</a:t>
            </a:r>
          </a:p>
          <a:p>
            <a:pPr lvl="2">
              <a:lnSpc>
                <a:spcPts val="1800"/>
              </a:lnSpc>
            </a:pPr>
            <a:r>
              <a:rPr lang="en-US" sz="1600" dirty="0" smtClean="0"/>
              <a:t>Business Logic (25%)</a:t>
            </a:r>
          </a:p>
          <a:p>
            <a:pPr lvl="2">
              <a:lnSpc>
                <a:spcPts val="1800"/>
              </a:lnSpc>
            </a:pPr>
            <a:r>
              <a:rPr lang="en-US" sz="1600" dirty="0" smtClean="0"/>
              <a:t>User Interface (20%)</a:t>
            </a:r>
          </a:p>
          <a:p>
            <a:pPr lvl="2">
              <a:lnSpc>
                <a:spcPts val="1800"/>
              </a:lnSpc>
            </a:pPr>
            <a:r>
              <a:rPr lang="en-US" sz="1600" dirty="0" smtClean="0"/>
              <a:t>Risk &amp; Questions (30%)</a:t>
            </a:r>
          </a:p>
          <a:p>
            <a:r>
              <a:rPr lang="en-US" sz="2000" dirty="0" smtClean="0"/>
              <a:t>50 Evaluators  </a:t>
            </a:r>
          </a:p>
          <a:p>
            <a:pPr lvl="1">
              <a:lnSpc>
                <a:spcPct val="120000"/>
              </a:lnSpc>
              <a:spcBef>
                <a:spcPts val="0"/>
              </a:spcBef>
            </a:pPr>
            <a:r>
              <a:rPr lang="en-US" sz="1600" dirty="0"/>
              <a:t>24 ITC Evaluators</a:t>
            </a:r>
          </a:p>
          <a:p>
            <a:pPr lvl="1">
              <a:lnSpc>
                <a:spcPct val="120000"/>
              </a:lnSpc>
              <a:spcBef>
                <a:spcPts val="0"/>
              </a:spcBef>
            </a:pPr>
            <a:r>
              <a:rPr lang="en-US" sz="1600" dirty="0"/>
              <a:t>26 School Districts</a:t>
            </a:r>
          </a:p>
          <a:p>
            <a:pPr marL="0" indent="0">
              <a:buNone/>
            </a:pPr>
            <a:endParaRPr lang="en-US" sz="2000" dirty="0"/>
          </a:p>
        </p:txBody>
      </p:sp>
      <p:sp>
        <p:nvSpPr>
          <p:cNvPr id="4" name="Slide Number Placeholder 3"/>
          <p:cNvSpPr>
            <a:spLocks noGrp="1"/>
          </p:cNvSpPr>
          <p:nvPr>
            <p:ph type="sldNum" sz="quarter" idx="12"/>
          </p:nvPr>
        </p:nvSpPr>
        <p:spPr/>
        <p:txBody>
          <a:bodyPr/>
          <a:lstStyle/>
          <a:p>
            <a:fld id="{162F1D00-BD13-4404-86B0-79703945A0A7}" type="slidenum">
              <a:rPr lang="en-US" smtClean="0"/>
              <a:pPr/>
              <a:t>15</a:t>
            </a:fld>
            <a:endParaRPr lang="en-US"/>
          </a:p>
        </p:txBody>
      </p:sp>
      <p:sp>
        <p:nvSpPr>
          <p:cNvPr id="6" name="TextBox 5"/>
          <p:cNvSpPr txBox="1"/>
          <p:nvPr/>
        </p:nvSpPr>
        <p:spPr>
          <a:xfrm>
            <a:off x="5758524" y="2775857"/>
            <a:ext cx="2764039" cy="3108543"/>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smtClean="0">
                <a:solidFill>
                  <a:schemeClr val="bg1"/>
                </a:solidFill>
              </a:rPr>
              <a:t>5,352 </a:t>
            </a:r>
          </a:p>
          <a:p>
            <a:pPr algn="ctr"/>
            <a:r>
              <a:rPr lang="en-US" sz="2800" b="1" dirty="0" smtClean="0">
                <a:solidFill>
                  <a:schemeClr val="bg1"/>
                </a:solidFill>
              </a:rPr>
              <a:t>People Hours of Effort</a:t>
            </a:r>
          </a:p>
          <a:p>
            <a:pPr algn="ctr"/>
            <a:endParaRPr lang="en-US" sz="2800" b="1" dirty="0">
              <a:solidFill>
                <a:schemeClr val="bg1"/>
              </a:solidFill>
            </a:endParaRPr>
          </a:p>
          <a:p>
            <a:pPr algn="ctr"/>
            <a:r>
              <a:rPr lang="en-US" sz="2800" b="1" dirty="0" smtClean="0">
                <a:solidFill>
                  <a:schemeClr val="bg1"/>
                </a:solidFill>
              </a:rPr>
              <a:t>3.25 FTE</a:t>
            </a:r>
          </a:p>
          <a:p>
            <a:pPr algn="ctr"/>
            <a:endParaRPr lang="en-US" sz="2800" b="1" dirty="0">
              <a:solidFill>
                <a:schemeClr val="bg1"/>
              </a:solidFill>
            </a:endParaRPr>
          </a:p>
          <a:p>
            <a:pPr algn="ctr"/>
            <a:r>
              <a:rPr lang="en-US" sz="2800" b="1" dirty="0" smtClean="0">
                <a:solidFill>
                  <a:schemeClr val="bg1"/>
                </a:solidFill>
              </a:rPr>
              <a:t>7 Months</a:t>
            </a:r>
            <a:endParaRPr lang="en-US" sz="2800" b="1" dirty="0">
              <a:solidFill>
                <a:schemeClr val="bg1"/>
              </a:solidFill>
            </a:endParaRPr>
          </a:p>
        </p:txBody>
      </p:sp>
    </p:spTree>
    <p:extLst>
      <p:ext uri="{BB962C8B-B14F-4D97-AF65-F5344CB8AC3E}">
        <p14:creationId xmlns:p14="http://schemas.microsoft.com/office/powerpoint/2010/main" val="2432595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Example Use Case</a:t>
            </a:r>
            <a:endParaRPr lang="en-US" dirty="0"/>
          </a:p>
        </p:txBody>
      </p:sp>
      <p:sp>
        <p:nvSpPr>
          <p:cNvPr id="4" name="Slide Number Placeholder 3"/>
          <p:cNvSpPr>
            <a:spLocks noGrp="1"/>
          </p:cNvSpPr>
          <p:nvPr>
            <p:ph type="sldNum" sz="quarter" idx="12"/>
          </p:nvPr>
        </p:nvSpPr>
        <p:spPr/>
        <p:txBody>
          <a:bodyPr/>
          <a:lstStyle/>
          <a:p>
            <a:fld id="{162F1D00-BD13-4404-86B0-79703945A0A7}" type="slidenum">
              <a:rPr lang="en-US" smtClean="0"/>
              <a:pPr/>
              <a:t>16</a:t>
            </a:fld>
            <a:endParaRPr lang="en-US"/>
          </a:p>
        </p:txBody>
      </p:sp>
      <p:graphicFrame>
        <p:nvGraphicFramePr>
          <p:cNvPr id="7" name="Table 6"/>
          <p:cNvGraphicFramePr>
            <a:graphicFrameLocks noGrp="1"/>
          </p:cNvGraphicFramePr>
          <p:nvPr>
            <p:extLst/>
          </p:nvPr>
        </p:nvGraphicFramePr>
        <p:xfrm>
          <a:off x="1175929" y="898068"/>
          <a:ext cx="7044793" cy="5413358"/>
        </p:xfrm>
        <a:graphic>
          <a:graphicData uri="http://schemas.openxmlformats.org/drawingml/2006/table">
            <a:tbl>
              <a:tblPr/>
              <a:tblGrid>
                <a:gridCol w="7044793"/>
              </a:tblGrid>
              <a:tr h="142457">
                <a:tc>
                  <a:txBody>
                    <a:bodyPr/>
                    <a:lstStyle/>
                    <a:p>
                      <a:pPr algn="l" fontAlgn="ctr"/>
                      <a:r>
                        <a:rPr lang="en-US" sz="800" b="1" i="0" u="none" strike="noStrike" dirty="0">
                          <a:solidFill>
                            <a:srgbClr val="000000"/>
                          </a:solidFill>
                          <a:effectLst/>
                          <a:latin typeface="Calibri" charset="0"/>
                        </a:rPr>
                        <a:t>Candidate Scenario #15 – Payroll</a:t>
                      </a:r>
                    </a:p>
                  </a:txBody>
                  <a:tcPr marL="8903" marR="8903" marT="8903"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r>
              <a:tr h="142457">
                <a:tc>
                  <a:txBody>
                    <a:bodyPr/>
                    <a:lstStyle/>
                    <a:p>
                      <a:pPr algn="l" fontAlgn="ctr"/>
                      <a:r>
                        <a:rPr lang="en-US" sz="800" b="0" i="0" u="none" strike="noStrike">
                          <a:solidFill>
                            <a:srgbClr val="000000"/>
                          </a:solidFill>
                          <a:effectLst/>
                          <a:latin typeface="Calibri" charset="0"/>
                        </a:rPr>
                        <a:t>1. Provide an overview of the Payroll Administration module.</a:t>
                      </a:r>
                    </a:p>
                  </a:txBody>
                  <a:tcPr marL="80131"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569827">
                <a:tc>
                  <a:txBody>
                    <a:bodyPr/>
                    <a:lstStyle/>
                    <a:p>
                      <a:pPr algn="l" fontAlgn="ctr"/>
                      <a:r>
                        <a:rPr lang="en-US" sz="800" b="0" i="0" u="none" strike="noStrike">
                          <a:solidFill>
                            <a:srgbClr val="000000"/>
                          </a:solidFill>
                          <a:effectLst/>
                          <a:latin typeface="Calibri" charset="0"/>
                        </a:rPr>
                        <a:t>2. Demonstrate combination edits including both hard and soft error exception conditions that require correction before payroll can be run or allow final pay processing to proceed.  Edits should include both on-line and batch input such as data required for new employees, changes for current employees on the master file, deduction changes, valid cost accounting data elements, hours, over-time hours, exception hours, and leave balances.</a:t>
                      </a:r>
                    </a:p>
                  </a:txBody>
                  <a:tcPr marL="80131"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42457">
                <a:tc>
                  <a:txBody>
                    <a:bodyPr/>
                    <a:lstStyle/>
                    <a:p>
                      <a:pPr algn="l" fontAlgn="ctr"/>
                      <a:r>
                        <a:rPr lang="en-US" sz="800" b="0" i="0" u="none" strike="noStrike">
                          <a:solidFill>
                            <a:srgbClr val="000000"/>
                          </a:solidFill>
                          <a:effectLst/>
                          <a:latin typeface="Calibri" charset="0"/>
                        </a:rPr>
                        <a:t>3. Demonstrate how adjustments can be made to payroll data prior to making the final run.</a:t>
                      </a:r>
                    </a:p>
                  </a:txBody>
                  <a:tcPr marL="80131"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712284">
                <a:tc>
                  <a:txBody>
                    <a:bodyPr/>
                    <a:lstStyle/>
                    <a:p>
                      <a:pPr algn="l" fontAlgn="ctr"/>
                      <a:r>
                        <a:rPr lang="en-US" sz="800" b="0" i="0" u="none" strike="noStrike" dirty="0">
                          <a:solidFill>
                            <a:srgbClr val="000000"/>
                          </a:solidFill>
                          <a:effectLst/>
                          <a:latin typeface="Calibri" charset="0"/>
                        </a:rPr>
                        <a:t>4. Demonstrate how the system provides a payroll proof list of all payroll calculations, gross-to-net, before school district certification of final payroll run including: hours by type, earnings by type, employee tax liabilities, employee deduction amount, employer contribution amount, employee ID and name, agency, employer portion of all taxes, any user-specified chart of account elements or combination of fields totals by employee, chart of account elements, FLSA code, payment type, (check or EFT), and taxable gross federal/state exemption status the setup and processing of additional pay. </a:t>
                      </a:r>
                    </a:p>
                  </a:txBody>
                  <a:tcPr marL="80131"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42457">
                <a:tc>
                  <a:txBody>
                    <a:bodyPr/>
                    <a:lstStyle/>
                    <a:p>
                      <a:pPr algn="l" fontAlgn="ctr"/>
                      <a:r>
                        <a:rPr lang="en-US" sz="800" b="0" i="0" u="none" strike="noStrike">
                          <a:solidFill>
                            <a:srgbClr val="000000"/>
                          </a:solidFill>
                          <a:effectLst/>
                          <a:latin typeface="Calibri" charset="0"/>
                        </a:rPr>
                        <a:t>5. Demonstrate how the system must allow for school district certification of final payroll run.</a:t>
                      </a:r>
                    </a:p>
                  </a:txBody>
                  <a:tcPr marL="80131"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42457">
                <a:tc>
                  <a:txBody>
                    <a:bodyPr/>
                    <a:lstStyle/>
                    <a:p>
                      <a:pPr algn="l" fontAlgn="ctr"/>
                      <a:r>
                        <a:rPr lang="en-US" sz="800" b="0" i="0" u="none" strike="noStrike">
                          <a:solidFill>
                            <a:srgbClr val="000000"/>
                          </a:solidFill>
                          <a:effectLst/>
                          <a:latin typeface="Calibri" charset="0"/>
                        </a:rPr>
                        <a:t>6. Simulate a final Payroll cycle run.</a:t>
                      </a:r>
                    </a:p>
                  </a:txBody>
                  <a:tcPr marL="80131"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42457">
                <a:tc>
                  <a:txBody>
                    <a:bodyPr/>
                    <a:lstStyle/>
                    <a:p>
                      <a:pPr algn="l" fontAlgn="ctr"/>
                      <a:r>
                        <a:rPr lang="en-US" sz="800" b="0" i="0" u="none" strike="noStrike">
                          <a:solidFill>
                            <a:srgbClr val="000000"/>
                          </a:solidFill>
                          <a:effectLst/>
                          <a:latin typeface="Calibri" charset="0"/>
                        </a:rPr>
                        <a:t>7. Demonstrate how the system provides for online access to all detailed payroll data.</a:t>
                      </a:r>
                    </a:p>
                  </a:txBody>
                  <a:tcPr marL="80131"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284913">
                <a:tc>
                  <a:txBody>
                    <a:bodyPr/>
                    <a:lstStyle/>
                    <a:p>
                      <a:pPr algn="l" fontAlgn="ctr"/>
                      <a:r>
                        <a:rPr lang="en-US" sz="800" b="0" i="0" u="none" strike="noStrike">
                          <a:solidFill>
                            <a:srgbClr val="000000"/>
                          </a:solidFill>
                          <a:effectLst/>
                          <a:latin typeface="Calibri" charset="0"/>
                        </a:rPr>
                        <a:t>8. Demonstrate how the system maintains salary, deductions, and pay history for each employee for user-defined number of periods.</a:t>
                      </a:r>
                    </a:p>
                  </a:txBody>
                  <a:tcPr marL="80131"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42457">
                <a:tc>
                  <a:txBody>
                    <a:bodyPr/>
                    <a:lstStyle/>
                    <a:p>
                      <a:pPr algn="l" fontAlgn="ctr"/>
                      <a:r>
                        <a:rPr lang="en-US" sz="800" b="0" i="0" u="none" strike="noStrike">
                          <a:solidFill>
                            <a:srgbClr val="000000"/>
                          </a:solidFill>
                          <a:effectLst/>
                          <a:latin typeface="Calibri" charset="0"/>
                        </a:rPr>
                        <a:t>9. Demonstrate how the system provides a complete audit trail of all records updated on-line.</a:t>
                      </a:r>
                    </a:p>
                  </a:txBody>
                  <a:tcPr marL="80131"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284913">
                <a:tc>
                  <a:txBody>
                    <a:bodyPr/>
                    <a:lstStyle/>
                    <a:p>
                      <a:pPr algn="l" fontAlgn="ctr"/>
                      <a:r>
                        <a:rPr lang="en-US" sz="800" b="0" i="0" u="none" strike="noStrike">
                          <a:solidFill>
                            <a:srgbClr val="000000"/>
                          </a:solidFill>
                          <a:effectLst/>
                          <a:latin typeface="Calibri" charset="0"/>
                        </a:rPr>
                        <a:t>10. Demonstrate how the system provides the capability to retrieve the full pay &amp; related HR history for an employee (e.g., for PERS verification, deferred comp, Social Security, etc.).</a:t>
                      </a:r>
                    </a:p>
                  </a:txBody>
                  <a:tcPr marL="80131"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284913">
                <a:tc>
                  <a:txBody>
                    <a:bodyPr/>
                    <a:lstStyle/>
                    <a:p>
                      <a:pPr algn="l" fontAlgn="ctr"/>
                      <a:r>
                        <a:rPr lang="en-US" sz="800" b="0" i="0" u="none" strike="noStrike">
                          <a:solidFill>
                            <a:srgbClr val="000000"/>
                          </a:solidFill>
                          <a:effectLst/>
                          <a:latin typeface="Calibri" charset="0"/>
                        </a:rPr>
                        <a:t>11. Demonstrate how the system provides the ability to print/display special messages on the electronic advice or paper stub for an individual employee, all employees, or other user-defined groups.</a:t>
                      </a:r>
                    </a:p>
                  </a:txBody>
                  <a:tcPr marL="80131"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712284">
                <a:tc>
                  <a:txBody>
                    <a:bodyPr/>
                    <a:lstStyle/>
                    <a:p>
                      <a:pPr algn="l" fontAlgn="ctr"/>
                      <a:r>
                        <a:rPr lang="en-US" sz="800" b="0" i="0" u="none" strike="noStrike">
                          <a:solidFill>
                            <a:srgbClr val="000000"/>
                          </a:solidFill>
                          <a:effectLst/>
                          <a:latin typeface="Calibri" charset="0"/>
                        </a:rPr>
                        <a:t>12. Demonstrate a payroll register, deduction and other earnings reports, including: employee ID, employee name, hours by earnings code, earnings by type (e.g., shift, special duty), employee tax liabilities, employee deduction amount, employer contribution amount, employer portion of all taxes, any user-specified chart of account elements or combination of fields, totals by employee, FLSA code, payment type (check/EFTs), salary range, title, employment type, taxable gross, federal/state exemption status, and retirement contributions.</a:t>
                      </a:r>
                    </a:p>
                  </a:txBody>
                  <a:tcPr marL="80131"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427370">
                <a:tc>
                  <a:txBody>
                    <a:bodyPr/>
                    <a:lstStyle/>
                    <a:p>
                      <a:pPr algn="l" fontAlgn="ctr"/>
                      <a:r>
                        <a:rPr lang="en-US" sz="800" b="0" i="0" u="none" strike="noStrike">
                          <a:solidFill>
                            <a:srgbClr val="000000"/>
                          </a:solidFill>
                          <a:effectLst/>
                          <a:latin typeface="Calibri" charset="0"/>
                        </a:rPr>
                        <a:t>13. Demonstrate how the system provides the ability to drill down on payroll register subtotals to the employee level, including employee ID and name, hours by type, earnings by type, employee tax liabilities, employee deduction amount, employer contribution amount, user-specified coding block elements or combination of fields, and taxable gross.</a:t>
                      </a:r>
                    </a:p>
                  </a:txBody>
                  <a:tcPr marL="80131"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42457">
                <a:tc>
                  <a:txBody>
                    <a:bodyPr/>
                    <a:lstStyle/>
                    <a:p>
                      <a:pPr algn="l" fontAlgn="ctr"/>
                      <a:r>
                        <a:rPr lang="en-US" sz="800" b="0" i="0" u="none" strike="noStrike">
                          <a:solidFill>
                            <a:srgbClr val="000000"/>
                          </a:solidFill>
                          <a:effectLst/>
                          <a:latin typeface="Calibri" charset="0"/>
                        </a:rPr>
                        <a:t>14. Demonstrate how the system produces other reports including:</a:t>
                      </a:r>
                    </a:p>
                  </a:txBody>
                  <a:tcPr marL="80131"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42457">
                <a:tc>
                  <a:txBody>
                    <a:bodyPr/>
                    <a:lstStyle/>
                    <a:p>
                      <a:pPr algn="l" fontAlgn="ctr"/>
                      <a:r>
                        <a:rPr lang="en-US" sz="800" b="0" i="0" u="none" strike="noStrike">
                          <a:solidFill>
                            <a:srgbClr val="000000"/>
                          </a:solidFill>
                          <a:effectLst/>
                          <a:latin typeface="Calibri" charset="0"/>
                        </a:rPr>
                        <a:t>·       Dollar tracking reports by Chart of Account elements</a:t>
                      </a:r>
                    </a:p>
                  </a:txBody>
                  <a:tcPr marL="240396"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42457">
                <a:tc>
                  <a:txBody>
                    <a:bodyPr/>
                    <a:lstStyle/>
                    <a:p>
                      <a:pPr algn="l" fontAlgn="ctr"/>
                      <a:r>
                        <a:rPr lang="en-US" sz="800" b="0" i="0" u="none" strike="noStrike">
                          <a:solidFill>
                            <a:srgbClr val="000000"/>
                          </a:solidFill>
                          <a:effectLst/>
                          <a:latin typeface="Calibri" charset="0"/>
                        </a:rPr>
                        <a:t>·       Leave taken by Leave Type (personal, Comp Time, FMLA, etc.)</a:t>
                      </a:r>
                    </a:p>
                  </a:txBody>
                  <a:tcPr marL="240396"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42457">
                <a:tc>
                  <a:txBody>
                    <a:bodyPr/>
                    <a:lstStyle/>
                    <a:p>
                      <a:pPr algn="l" fontAlgn="ctr"/>
                      <a:r>
                        <a:rPr lang="en-US" sz="800" b="0" i="0" u="none" strike="noStrike">
                          <a:solidFill>
                            <a:srgbClr val="000000"/>
                          </a:solidFill>
                          <a:effectLst/>
                          <a:latin typeface="Calibri" charset="0"/>
                        </a:rPr>
                        <a:t>·       Leave balance report by Leave Type</a:t>
                      </a:r>
                    </a:p>
                  </a:txBody>
                  <a:tcPr marL="240396"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42457">
                <a:tc>
                  <a:txBody>
                    <a:bodyPr/>
                    <a:lstStyle/>
                    <a:p>
                      <a:pPr algn="l" fontAlgn="ctr"/>
                      <a:r>
                        <a:rPr lang="en-US" sz="800" b="0" i="0" u="none" strike="noStrike">
                          <a:solidFill>
                            <a:srgbClr val="000000"/>
                          </a:solidFill>
                          <a:effectLst/>
                          <a:latin typeface="Calibri" charset="0"/>
                        </a:rPr>
                        <a:t>15. Demonstrate how to set-up and run a supplemental payroll cycle.</a:t>
                      </a:r>
                    </a:p>
                  </a:txBody>
                  <a:tcPr marL="80131"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284913">
                <a:tc>
                  <a:txBody>
                    <a:bodyPr/>
                    <a:lstStyle/>
                    <a:p>
                      <a:pPr algn="l" fontAlgn="ctr"/>
                      <a:r>
                        <a:rPr lang="en-US" sz="800" b="0" i="0" u="none" strike="noStrike">
                          <a:solidFill>
                            <a:srgbClr val="000000"/>
                          </a:solidFill>
                          <a:effectLst/>
                          <a:latin typeface="Calibri" charset="0"/>
                        </a:rPr>
                        <a:t>16. Demonstrate the calculation and processing of salary, additional pay, vacation and compensatory leave, and longevity for employee termination for a lump sum payment or installment payments.</a:t>
                      </a:r>
                    </a:p>
                  </a:txBody>
                  <a:tcPr marL="80131"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42457">
                <a:tc>
                  <a:txBody>
                    <a:bodyPr/>
                    <a:lstStyle/>
                    <a:p>
                      <a:pPr algn="l" fontAlgn="ctr"/>
                      <a:r>
                        <a:rPr lang="en-US" sz="800" b="0" i="0" u="none" strike="noStrike" dirty="0">
                          <a:solidFill>
                            <a:srgbClr val="000000"/>
                          </a:solidFill>
                          <a:effectLst/>
                          <a:latin typeface="Calibri" charset="0"/>
                        </a:rPr>
                        <a:t>17. Demonstrate the notification and viewing of the online earnings statement.</a:t>
                      </a:r>
                    </a:p>
                  </a:txBody>
                  <a:tcPr marL="80131" marR="8903" marT="8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56393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511079"/>
            <a:ext cx="8361170" cy="653107"/>
          </a:xfrm>
        </p:spPr>
        <p:txBody>
          <a:bodyPr>
            <a:normAutofit fontScale="90000"/>
          </a:bodyPr>
          <a:lstStyle/>
          <a:p>
            <a:r>
              <a:rPr lang="en-US" sz="4000" dirty="0" smtClean="0"/>
              <a:t>ERP – </a:t>
            </a:r>
            <a:r>
              <a:rPr lang="en-US" sz="4000" dirty="0" err="1" smtClean="0"/>
              <a:t>eFinancePLUS</a:t>
            </a:r>
            <a:r>
              <a:rPr lang="en-US" sz="4000" dirty="0" smtClean="0"/>
              <a:t> Scored Highest</a:t>
            </a:r>
            <a:br>
              <a:rPr lang="en-US" sz="4000" dirty="0" smtClean="0"/>
            </a:br>
            <a:r>
              <a:rPr lang="en-US" sz="4000" dirty="0" smtClean="0"/>
              <a:t>t</a:t>
            </a:r>
            <a:endParaRPr lang="en-US" sz="4000" dirty="0"/>
          </a:p>
        </p:txBody>
      </p:sp>
      <p:sp>
        <p:nvSpPr>
          <p:cNvPr id="4" name="Slide Number Placeholder 3"/>
          <p:cNvSpPr>
            <a:spLocks noGrp="1"/>
          </p:cNvSpPr>
          <p:nvPr>
            <p:ph type="sldNum" sz="quarter" idx="12"/>
          </p:nvPr>
        </p:nvSpPr>
        <p:spPr/>
        <p:txBody>
          <a:bodyPr/>
          <a:lstStyle/>
          <a:p>
            <a:fld id="{162F1D00-BD13-4404-86B0-79703945A0A7}" type="slidenum">
              <a:rPr lang="en-US" sz="1000" smtClean="0"/>
              <a:pPr/>
              <a:t>17</a:t>
            </a:fld>
            <a:endParaRPr lang="en-US" sz="1000" dirty="0"/>
          </a:p>
        </p:txBody>
      </p:sp>
      <p:graphicFrame>
        <p:nvGraphicFramePr>
          <p:cNvPr id="5" name="Table 4"/>
          <p:cNvGraphicFramePr>
            <a:graphicFrameLocks noGrp="1"/>
          </p:cNvGraphicFramePr>
          <p:nvPr>
            <p:extLst>
              <p:ext uri="{D42A27DB-BD31-4B8C-83A1-F6EECF244321}">
                <p14:modId xmlns:p14="http://schemas.microsoft.com/office/powerpoint/2010/main" val="3885390699"/>
              </p:ext>
            </p:extLst>
          </p:nvPr>
        </p:nvGraphicFramePr>
        <p:xfrm>
          <a:off x="382585" y="969187"/>
          <a:ext cx="7456397" cy="4799234"/>
        </p:xfrm>
        <a:graphic>
          <a:graphicData uri="http://schemas.openxmlformats.org/drawingml/2006/table">
            <a:tbl>
              <a:tblPr/>
              <a:tblGrid>
                <a:gridCol w="576399"/>
                <a:gridCol w="4120641"/>
                <a:gridCol w="1116007"/>
                <a:gridCol w="808850"/>
                <a:gridCol w="834500"/>
              </a:tblGrid>
              <a:tr h="267362">
                <a:tc>
                  <a:txBody>
                    <a:bodyPr/>
                    <a:lstStyle/>
                    <a:p>
                      <a:pPr algn="ctr" fontAlgn="b"/>
                      <a:r>
                        <a:rPr lang="uk-UA" sz="1400" b="1" i="0" u="none" strike="noStrike">
                          <a:solidFill>
                            <a:srgbClr val="FFFFFF"/>
                          </a:solidFill>
                          <a:effectLst/>
                          <a:latin typeface="+mj-lt"/>
                        </a:rPr>
                        <a:t>#</a:t>
                      </a:r>
                    </a:p>
                  </a:txBody>
                  <a:tcPr marL="8287" marR="8287" marT="8287"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1400" b="1" i="0" u="none" strike="noStrike">
                          <a:solidFill>
                            <a:srgbClr val="FFFFFF"/>
                          </a:solidFill>
                          <a:effectLst/>
                          <a:latin typeface="+mj-lt"/>
                        </a:rPr>
                        <a:t>Description</a:t>
                      </a:r>
                    </a:p>
                  </a:txBody>
                  <a:tcPr marL="8287" marR="8287" marT="8287"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a:solidFill>
                            <a:srgbClr val="FFFFFF"/>
                          </a:solidFill>
                          <a:effectLst/>
                          <a:latin typeface="+mj-lt"/>
                        </a:rPr>
                        <a:t>Score</a:t>
                      </a:r>
                    </a:p>
                  </a:txBody>
                  <a:tcPr marL="8287" marR="8287" marT="8287"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a:solidFill>
                            <a:srgbClr val="FFFFFF"/>
                          </a:solidFill>
                          <a:effectLst/>
                          <a:latin typeface="+mj-lt"/>
                        </a:rPr>
                        <a:t>Grade</a:t>
                      </a:r>
                    </a:p>
                  </a:txBody>
                  <a:tcPr marL="8287" marR="8287" marT="8287"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a:solidFill>
                            <a:srgbClr val="FFFFFF"/>
                          </a:solidFill>
                          <a:effectLst/>
                          <a:latin typeface="+mj-lt"/>
                        </a:rPr>
                        <a:t>n</a:t>
                      </a:r>
                    </a:p>
                  </a:txBody>
                  <a:tcPr marL="8287" marR="8287" marT="8287"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r>
              <a:tr h="254080">
                <a:tc>
                  <a:txBody>
                    <a:bodyPr/>
                    <a:lstStyle/>
                    <a:p>
                      <a:pPr algn="ctr" fontAlgn="b"/>
                      <a:r>
                        <a:rPr lang="en-US" sz="1400" b="0" i="0" u="none" strike="noStrike">
                          <a:solidFill>
                            <a:srgbClr val="000000"/>
                          </a:solidFill>
                          <a:effectLst/>
                          <a:latin typeface="+mj-lt"/>
                        </a:rPr>
                        <a:t>1</a:t>
                      </a:r>
                    </a:p>
                  </a:txBody>
                  <a:tcPr marL="8287" marR="8287" marT="828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r>
                        <a:rPr lang="en-US" sz="1400" b="0" i="0" u="none" strike="noStrike" dirty="0">
                          <a:solidFill>
                            <a:srgbClr val="000000"/>
                          </a:solidFill>
                          <a:effectLst/>
                          <a:latin typeface="+mj-lt"/>
                        </a:rPr>
                        <a:t>General Functional Software Capability</a:t>
                      </a:r>
                    </a:p>
                  </a:txBody>
                  <a:tcPr marL="8287" marR="8287" marT="8287" marB="0" anchor="b">
                    <a:lnL>
                      <a:noFill/>
                    </a:lnL>
                    <a:lnR>
                      <a:noFill/>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uk-UA" sz="1400" b="0" i="0" u="none" strike="noStrike">
                          <a:solidFill>
                            <a:srgbClr val="000000"/>
                          </a:solidFill>
                          <a:effectLst/>
                          <a:latin typeface="+mj-lt"/>
                        </a:rPr>
                        <a:t>390</a:t>
                      </a:r>
                    </a:p>
                  </a:txBody>
                  <a:tcPr marL="8287" marR="8287" marT="8287" marB="0" anchor="b">
                    <a:lnL>
                      <a:noFill/>
                    </a:lnL>
                    <a:lnR>
                      <a:noFill/>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1400" b="0" i="0" u="none" strike="noStrike">
                          <a:solidFill>
                            <a:srgbClr val="000000"/>
                          </a:solidFill>
                          <a:effectLst/>
                          <a:latin typeface="+mj-lt"/>
                        </a:rPr>
                        <a:t>A+</a:t>
                      </a:r>
                    </a:p>
                  </a:txBody>
                  <a:tcPr marL="8287" marR="8287" marT="8287" marB="0" anchor="b">
                    <a:lnL>
                      <a:noFill/>
                    </a:lnL>
                    <a:lnR>
                      <a:noFill/>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1400" b="0" i="0" u="none" strike="noStrike" dirty="0" smtClean="0">
                          <a:solidFill>
                            <a:srgbClr val="000000"/>
                          </a:solidFill>
                          <a:effectLst/>
                          <a:latin typeface="+mj-lt"/>
                        </a:rPr>
                        <a:t>50</a:t>
                      </a:r>
                      <a:endParaRPr lang="en-US" sz="1400" b="0" i="0" u="none" strike="noStrike" dirty="0">
                        <a:solidFill>
                          <a:srgbClr val="000000"/>
                        </a:solidFill>
                        <a:effectLst/>
                        <a:latin typeface="+mj-lt"/>
                      </a:endParaRPr>
                    </a:p>
                  </a:txBody>
                  <a:tcPr marL="8287" marR="8287" marT="82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r>
              <a:tr h="267362">
                <a:tc>
                  <a:txBody>
                    <a:bodyPr/>
                    <a:lstStyle/>
                    <a:p>
                      <a:pPr algn="ctr" fontAlgn="b"/>
                      <a:r>
                        <a:rPr lang="is-IS" sz="1400" b="0" i="0" u="none" strike="noStrike">
                          <a:solidFill>
                            <a:srgbClr val="000000"/>
                          </a:solidFill>
                          <a:effectLst/>
                          <a:latin typeface="+mj-lt"/>
                        </a:rPr>
                        <a:t>2</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l" fontAlgn="b"/>
                      <a:r>
                        <a:rPr lang="en-US" sz="1400" b="0" i="0" u="none" strike="noStrike">
                          <a:solidFill>
                            <a:srgbClr val="000000"/>
                          </a:solidFill>
                          <a:effectLst/>
                          <a:latin typeface="+mj-lt"/>
                        </a:rPr>
                        <a:t>Financial Overview</a:t>
                      </a:r>
                    </a:p>
                  </a:txBody>
                  <a:tcPr marL="8287" marR="8287" marT="8287" marB="0" anchor="b">
                    <a:lnL>
                      <a:noFill/>
                    </a:lnL>
                    <a:lnR>
                      <a:noFill/>
                    </a:lnR>
                    <a:lnT>
                      <a:noFill/>
                    </a:lnT>
                    <a:lnB>
                      <a:noFill/>
                    </a:lnB>
                    <a:solidFill>
                      <a:srgbClr val="DCE6F1"/>
                    </a:solidFill>
                  </a:tcPr>
                </a:tc>
                <a:tc>
                  <a:txBody>
                    <a:bodyPr/>
                    <a:lstStyle/>
                    <a:p>
                      <a:pPr algn="ctr" fontAlgn="b"/>
                      <a:r>
                        <a:rPr lang="is-IS" sz="1400" b="0" i="0" u="none" strike="noStrike">
                          <a:solidFill>
                            <a:srgbClr val="000000"/>
                          </a:solidFill>
                          <a:effectLst/>
                          <a:latin typeface="+mj-lt"/>
                        </a:rPr>
                        <a:t>408</a:t>
                      </a:r>
                    </a:p>
                  </a:txBody>
                  <a:tcPr marL="8287" marR="8287" marT="8287" marB="0" anchor="b">
                    <a:lnL>
                      <a:noFill/>
                    </a:lnL>
                    <a:lnR>
                      <a:noFill/>
                    </a:lnR>
                    <a:lnT>
                      <a:noFill/>
                    </a:lnT>
                    <a:lnB>
                      <a:noFill/>
                    </a:lnB>
                    <a:solidFill>
                      <a:srgbClr val="DCE6F1"/>
                    </a:solidFill>
                  </a:tcPr>
                </a:tc>
                <a:tc>
                  <a:txBody>
                    <a:bodyPr/>
                    <a:lstStyle/>
                    <a:p>
                      <a:pPr algn="ctr" fontAlgn="b"/>
                      <a:r>
                        <a:rPr lang="de-DE" sz="1400" b="0" i="0" u="none" strike="noStrike">
                          <a:solidFill>
                            <a:srgbClr val="000000"/>
                          </a:solidFill>
                          <a:effectLst/>
                          <a:latin typeface="+mj-lt"/>
                        </a:rPr>
                        <a:t>A++</a:t>
                      </a:r>
                    </a:p>
                  </a:txBody>
                  <a:tcPr marL="8287" marR="8287" marT="8287" marB="0" anchor="b">
                    <a:lnL>
                      <a:noFill/>
                    </a:lnL>
                    <a:lnR>
                      <a:noFill/>
                    </a:lnR>
                    <a:lnT>
                      <a:noFill/>
                    </a:lnT>
                    <a:lnB>
                      <a:noFill/>
                    </a:lnB>
                    <a:solidFill>
                      <a:srgbClr val="DCE6F1"/>
                    </a:solidFill>
                  </a:tcPr>
                </a:tc>
                <a:tc>
                  <a:txBody>
                    <a:bodyPr/>
                    <a:lstStyle/>
                    <a:p>
                      <a:pPr algn="ctr" fontAlgn="b"/>
                      <a:r>
                        <a:rPr lang="is-IS" sz="1400" b="0" i="0" u="none" strike="noStrike">
                          <a:solidFill>
                            <a:srgbClr val="000000"/>
                          </a:solidFill>
                          <a:effectLst/>
                          <a:latin typeface="+mj-lt"/>
                        </a:rPr>
                        <a:t>13</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r>
              <a:tr h="267362">
                <a:tc>
                  <a:txBody>
                    <a:bodyPr/>
                    <a:lstStyle/>
                    <a:p>
                      <a:pPr algn="ctr" fontAlgn="b"/>
                      <a:r>
                        <a:rPr lang="en-US" sz="1400" b="0" i="0" u="none" strike="noStrike">
                          <a:solidFill>
                            <a:srgbClr val="000000"/>
                          </a:solidFill>
                          <a:effectLst/>
                          <a:latin typeface="+mj-lt"/>
                        </a:rPr>
                        <a:t>3</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solidFill>
                      <a:srgbClr val="EBF1DE"/>
                    </a:solidFill>
                  </a:tcPr>
                </a:tc>
                <a:tc>
                  <a:txBody>
                    <a:bodyPr/>
                    <a:lstStyle/>
                    <a:p>
                      <a:pPr algn="l" fontAlgn="b"/>
                      <a:r>
                        <a:rPr lang="en-US" sz="1400" b="0" i="0" u="none" strike="noStrike">
                          <a:solidFill>
                            <a:srgbClr val="000000"/>
                          </a:solidFill>
                          <a:effectLst/>
                          <a:latin typeface="+mj-lt"/>
                        </a:rPr>
                        <a:t>General Ledger</a:t>
                      </a:r>
                    </a:p>
                  </a:txBody>
                  <a:tcPr marL="8287" marR="8287" marT="8287" marB="0" anchor="b">
                    <a:lnL>
                      <a:noFill/>
                    </a:lnL>
                    <a:lnR>
                      <a:noFill/>
                    </a:lnR>
                    <a:lnT>
                      <a:noFill/>
                    </a:lnT>
                    <a:lnB>
                      <a:noFill/>
                    </a:lnB>
                    <a:solidFill>
                      <a:srgbClr val="EBF1DE"/>
                    </a:solidFill>
                  </a:tcPr>
                </a:tc>
                <a:tc>
                  <a:txBody>
                    <a:bodyPr/>
                    <a:lstStyle/>
                    <a:p>
                      <a:pPr algn="ctr" fontAlgn="b"/>
                      <a:r>
                        <a:rPr lang="is-IS" sz="1400" b="0" i="0" u="none" strike="noStrike">
                          <a:solidFill>
                            <a:srgbClr val="000000"/>
                          </a:solidFill>
                          <a:effectLst/>
                          <a:latin typeface="+mj-lt"/>
                        </a:rPr>
                        <a:t>363</a:t>
                      </a:r>
                    </a:p>
                  </a:txBody>
                  <a:tcPr marL="8287" marR="8287" marT="8287" marB="0" anchor="b">
                    <a:lnL>
                      <a:noFill/>
                    </a:lnL>
                    <a:lnR>
                      <a:noFill/>
                    </a:lnR>
                    <a:lnT>
                      <a:noFill/>
                    </a:lnT>
                    <a:lnB>
                      <a:noFill/>
                    </a:lnB>
                    <a:solidFill>
                      <a:srgbClr val="EBF1DE"/>
                    </a:solidFill>
                  </a:tcPr>
                </a:tc>
                <a:tc>
                  <a:txBody>
                    <a:bodyPr/>
                    <a:lstStyle/>
                    <a:p>
                      <a:pPr algn="ctr" fontAlgn="b"/>
                      <a:r>
                        <a:rPr lang="en-US" sz="1400" b="0" i="0" u="none" strike="noStrike">
                          <a:solidFill>
                            <a:srgbClr val="000000"/>
                          </a:solidFill>
                          <a:effectLst/>
                          <a:latin typeface="+mj-lt"/>
                        </a:rPr>
                        <a:t>A-</a:t>
                      </a:r>
                    </a:p>
                  </a:txBody>
                  <a:tcPr marL="8287" marR="8287" marT="8287" marB="0" anchor="b">
                    <a:lnL>
                      <a:noFill/>
                    </a:lnL>
                    <a:lnR>
                      <a:noFill/>
                    </a:lnR>
                    <a:lnT>
                      <a:noFill/>
                    </a:lnT>
                    <a:lnB>
                      <a:noFill/>
                    </a:lnB>
                    <a:solidFill>
                      <a:srgbClr val="EBF1DE"/>
                    </a:solidFill>
                  </a:tcPr>
                </a:tc>
                <a:tc>
                  <a:txBody>
                    <a:bodyPr/>
                    <a:lstStyle/>
                    <a:p>
                      <a:pPr algn="ctr" fontAlgn="b"/>
                      <a:r>
                        <a:rPr lang="en-US" sz="1400" b="0" i="0" u="none" strike="noStrike">
                          <a:solidFill>
                            <a:srgbClr val="000000"/>
                          </a:solidFill>
                          <a:effectLst/>
                          <a:latin typeface="+mj-lt"/>
                        </a:rPr>
                        <a:t>50</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267362">
                <a:tc>
                  <a:txBody>
                    <a:bodyPr/>
                    <a:lstStyle/>
                    <a:p>
                      <a:pPr algn="ctr" fontAlgn="b"/>
                      <a:r>
                        <a:rPr lang="en-US" sz="1400" b="0" i="0" u="none" strike="noStrike">
                          <a:solidFill>
                            <a:srgbClr val="000000"/>
                          </a:solidFill>
                          <a:effectLst/>
                          <a:latin typeface="+mj-lt"/>
                        </a:rPr>
                        <a:t>4</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l" fontAlgn="b"/>
                      <a:r>
                        <a:rPr lang="en-US" sz="1400" b="0" i="0" u="none" strike="noStrike" dirty="0">
                          <a:solidFill>
                            <a:srgbClr val="000000"/>
                          </a:solidFill>
                          <a:effectLst/>
                          <a:latin typeface="+mj-lt"/>
                        </a:rPr>
                        <a:t>Budget</a:t>
                      </a:r>
                    </a:p>
                  </a:txBody>
                  <a:tcPr marL="8287" marR="8287" marT="8287" marB="0" anchor="b">
                    <a:lnL>
                      <a:noFill/>
                    </a:lnL>
                    <a:lnR>
                      <a:noFill/>
                    </a:lnR>
                    <a:lnT>
                      <a:noFill/>
                    </a:lnT>
                    <a:lnB>
                      <a:noFill/>
                    </a:lnB>
                    <a:solidFill>
                      <a:srgbClr val="DCE6F1"/>
                    </a:solidFill>
                  </a:tcPr>
                </a:tc>
                <a:tc>
                  <a:txBody>
                    <a:bodyPr/>
                    <a:lstStyle/>
                    <a:p>
                      <a:pPr algn="ctr" fontAlgn="b"/>
                      <a:r>
                        <a:rPr lang="is-IS" sz="1400" b="0" i="0" u="none" strike="noStrike">
                          <a:solidFill>
                            <a:srgbClr val="000000"/>
                          </a:solidFill>
                          <a:effectLst/>
                          <a:latin typeface="+mj-lt"/>
                        </a:rPr>
                        <a:t>413</a:t>
                      </a:r>
                    </a:p>
                  </a:txBody>
                  <a:tcPr marL="8287" marR="8287" marT="8287" marB="0" anchor="b">
                    <a:lnL>
                      <a:noFill/>
                    </a:lnL>
                    <a:lnR>
                      <a:noFill/>
                    </a:lnR>
                    <a:lnT>
                      <a:noFill/>
                    </a:lnT>
                    <a:lnB>
                      <a:noFill/>
                    </a:lnB>
                    <a:solidFill>
                      <a:srgbClr val="DCE6F1"/>
                    </a:solidFill>
                  </a:tcPr>
                </a:tc>
                <a:tc>
                  <a:txBody>
                    <a:bodyPr/>
                    <a:lstStyle/>
                    <a:p>
                      <a:pPr algn="ctr" fontAlgn="b"/>
                      <a:r>
                        <a:rPr lang="de-DE" sz="1400" b="0" i="0" u="none" strike="noStrike">
                          <a:solidFill>
                            <a:srgbClr val="000000"/>
                          </a:solidFill>
                          <a:effectLst/>
                          <a:latin typeface="+mj-lt"/>
                        </a:rPr>
                        <a:t>A++</a:t>
                      </a:r>
                    </a:p>
                  </a:txBody>
                  <a:tcPr marL="8287" marR="8287" marT="8287" marB="0" anchor="b">
                    <a:lnL>
                      <a:noFill/>
                    </a:lnL>
                    <a:lnR>
                      <a:noFill/>
                    </a:lnR>
                    <a:lnT>
                      <a:noFill/>
                    </a:lnT>
                    <a:lnB>
                      <a:noFill/>
                    </a:lnB>
                    <a:solidFill>
                      <a:srgbClr val="DCE6F1"/>
                    </a:solidFill>
                  </a:tcPr>
                </a:tc>
                <a:tc>
                  <a:txBody>
                    <a:bodyPr/>
                    <a:lstStyle/>
                    <a:p>
                      <a:pPr algn="ctr" fontAlgn="b"/>
                      <a:r>
                        <a:rPr lang="is-IS" sz="1400" b="0" i="0" u="none" strike="noStrike">
                          <a:solidFill>
                            <a:srgbClr val="000000"/>
                          </a:solidFill>
                          <a:effectLst/>
                          <a:latin typeface="+mj-lt"/>
                        </a:rPr>
                        <a:t>13</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r>
              <a:tr h="267362">
                <a:tc>
                  <a:txBody>
                    <a:bodyPr/>
                    <a:lstStyle/>
                    <a:p>
                      <a:pPr algn="ctr" fontAlgn="b"/>
                      <a:r>
                        <a:rPr lang="en-US" sz="1400" b="0" i="0" u="none" strike="noStrike">
                          <a:solidFill>
                            <a:srgbClr val="000000"/>
                          </a:solidFill>
                          <a:effectLst/>
                          <a:latin typeface="+mj-lt"/>
                        </a:rPr>
                        <a:t>5</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l" fontAlgn="b"/>
                      <a:r>
                        <a:rPr lang="en-US" sz="1400" b="0" i="0" u="none" strike="noStrike">
                          <a:solidFill>
                            <a:srgbClr val="000000"/>
                          </a:solidFill>
                          <a:effectLst/>
                          <a:latin typeface="+mj-lt"/>
                        </a:rPr>
                        <a:t>Cash Management</a:t>
                      </a:r>
                    </a:p>
                  </a:txBody>
                  <a:tcPr marL="8287" marR="8287" marT="8287" marB="0" anchor="b">
                    <a:lnL>
                      <a:noFill/>
                    </a:lnL>
                    <a:lnR>
                      <a:noFill/>
                    </a:lnR>
                    <a:lnT>
                      <a:noFill/>
                    </a:lnT>
                    <a:lnB>
                      <a:noFill/>
                    </a:lnB>
                    <a:solidFill>
                      <a:srgbClr val="DCE6F1"/>
                    </a:solidFill>
                  </a:tcPr>
                </a:tc>
                <a:tc>
                  <a:txBody>
                    <a:bodyPr/>
                    <a:lstStyle/>
                    <a:p>
                      <a:pPr algn="ctr" fontAlgn="b"/>
                      <a:r>
                        <a:rPr lang="is-IS" sz="1400" b="0" i="0" u="none" strike="noStrike">
                          <a:solidFill>
                            <a:srgbClr val="000000"/>
                          </a:solidFill>
                          <a:effectLst/>
                          <a:latin typeface="+mj-lt"/>
                        </a:rPr>
                        <a:t>425</a:t>
                      </a:r>
                    </a:p>
                  </a:txBody>
                  <a:tcPr marL="8287" marR="8287" marT="8287" marB="0" anchor="b">
                    <a:lnL>
                      <a:noFill/>
                    </a:lnL>
                    <a:lnR>
                      <a:noFill/>
                    </a:lnR>
                    <a:lnT>
                      <a:noFill/>
                    </a:lnT>
                    <a:lnB>
                      <a:noFill/>
                    </a:lnB>
                    <a:solidFill>
                      <a:srgbClr val="DCE6F1"/>
                    </a:solidFill>
                  </a:tcPr>
                </a:tc>
                <a:tc>
                  <a:txBody>
                    <a:bodyPr/>
                    <a:lstStyle/>
                    <a:p>
                      <a:pPr algn="ctr" fontAlgn="b"/>
                      <a:r>
                        <a:rPr lang="de-DE" sz="1400" b="0" i="0" u="none" strike="noStrike">
                          <a:solidFill>
                            <a:srgbClr val="000000"/>
                          </a:solidFill>
                          <a:effectLst/>
                          <a:latin typeface="+mj-lt"/>
                        </a:rPr>
                        <a:t>A++</a:t>
                      </a:r>
                    </a:p>
                  </a:txBody>
                  <a:tcPr marL="8287" marR="8287" marT="8287" marB="0" anchor="b">
                    <a:lnL>
                      <a:noFill/>
                    </a:lnL>
                    <a:lnR>
                      <a:noFill/>
                    </a:lnR>
                    <a:lnT>
                      <a:noFill/>
                    </a:lnT>
                    <a:lnB>
                      <a:noFill/>
                    </a:lnB>
                    <a:solidFill>
                      <a:srgbClr val="DCE6F1"/>
                    </a:solidFill>
                  </a:tcPr>
                </a:tc>
                <a:tc>
                  <a:txBody>
                    <a:bodyPr/>
                    <a:lstStyle/>
                    <a:p>
                      <a:pPr algn="ctr" fontAlgn="b"/>
                      <a:r>
                        <a:rPr lang="is-IS" sz="1400" b="0" i="0" u="none" strike="noStrike">
                          <a:solidFill>
                            <a:srgbClr val="000000"/>
                          </a:solidFill>
                          <a:effectLst/>
                          <a:latin typeface="+mj-lt"/>
                        </a:rPr>
                        <a:t>12</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r>
              <a:tr h="267362">
                <a:tc>
                  <a:txBody>
                    <a:bodyPr/>
                    <a:lstStyle/>
                    <a:p>
                      <a:pPr algn="ctr" fontAlgn="b"/>
                      <a:r>
                        <a:rPr lang="en-US" sz="1400" b="0" i="0" u="none" strike="noStrike">
                          <a:solidFill>
                            <a:srgbClr val="000000"/>
                          </a:solidFill>
                          <a:effectLst/>
                          <a:latin typeface="+mj-lt"/>
                        </a:rPr>
                        <a:t>6</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solidFill>
                      <a:srgbClr val="EBF1DE"/>
                    </a:solidFill>
                  </a:tcPr>
                </a:tc>
                <a:tc>
                  <a:txBody>
                    <a:bodyPr/>
                    <a:lstStyle/>
                    <a:p>
                      <a:pPr algn="l" fontAlgn="b"/>
                      <a:r>
                        <a:rPr lang="en-US" sz="1400" b="0" i="0" u="none" strike="noStrike">
                          <a:solidFill>
                            <a:srgbClr val="000000"/>
                          </a:solidFill>
                          <a:effectLst/>
                          <a:latin typeface="+mj-lt"/>
                        </a:rPr>
                        <a:t>Accounts Payable</a:t>
                      </a:r>
                    </a:p>
                  </a:txBody>
                  <a:tcPr marL="8287" marR="8287" marT="8287" marB="0" anchor="b">
                    <a:lnL>
                      <a:noFill/>
                    </a:lnL>
                    <a:lnR>
                      <a:noFill/>
                    </a:lnR>
                    <a:lnT>
                      <a:noFill/>
                    </a:lnT>
                    <a:lnB>
                      <a:noFill/>
                    </a:lnB>
                    <a:solidFill>
                      <a:srgbClr val="EBF1DE"/>
                    </a:solidFill>
                  </a:tcPr>
                </a:tc>
                <a:tc>
                  <a:txBody>
                    <a:bodyPr/>
                    <a:lstStyle/>
                    <a:p>
                      <a:pPr algn="ctr" fontAlgn="b"/>
                      <a:r>
                        <a:rPr lang="is-IS" sz="1400" b="0" i="0" u="none" strike="noStrike">
                          <a:solidFill>
                            <a:srgbClr val="000000"/>
                          </a:solidFill>
                          <a:effectLst/>
                          <a:latin typeface="+mj-lt"/>
                        </a:rPr>
                        <a:t>375</a:t>
                      </a:r>
                    </a:p>
                  </a:txBody>
                  <a:tcPr marL="8287" marR="8287" marT="8287" marB="0" anchor="b">
                    <a:lnL>
                      <a:noFill/>
                    </a:lnL>
                    <a:lnR>
                      <a:noFill/>
                    </a:lnR>
                    <a:lnT>
                      <a:noFill/>
                    </a:lnT>
                    <a:lnB>
                      <a:noFill/>
                    </a:lnB>
                    <a:solidFill>
                      <a:srgbClr val="EBF1DE"/>
                    </a:solidFill>
                  </a:tcPr>
                </a:tc>
                <a:tc>
                  <a:txBody>
                    <a:bodyPr/>
                    <a:lstStyle/>
                    <a:p>
                      <a:pPr algn="ctr" fontAlgn="b"/>
                      <a:r>
                        <a:rPr lang="en-US" sz="1400" b="0" i="0" u="none" strike="noStrike">
                          <a:solidFill>
                            <a:srgbClr val="000000"/>
                          </a:solidFill>
                          <a:effectLst/>
                          <a:latin typeface="+mj-lt"/>
                        </a:rPr>
                        <a:t>A</a:t>
                      </a:r>
                    </a:p>
                  </a:txBody>
                  <a:tcPr marL="8287" marR="8287" marT="8287" marB="0" anchor="b">
                    <a:lnL>
                      <a:noFill/>
                    </a:lnL>
                    <a:lnR>
                      <a:noFill/>
                    </a:lnR>
                    <a:lnT>
                      <a:noFill/>
                    </a:lnT>
                    <a:lnB>
                      <a:noFill/>
                    </a:lnB>
                    <a:solidFill>
                      <a:srgbClr val="EBF1DE"/>
                    </a:solidFill>
                  </a:tcPr>
                </a:tc>
                <a:tc>
                  <a:txBody>
                    <a:bodyPr/>
                    <a:lstStyle/>
                    <a:p>
                      <a:pPr algn="ctr" fontAlgn="b"/>
                      <a:r>
                        <a:rPr lang="en-US" sz="1400" b="0" i="0" u="none" strike="noStrike">
                          <a:solidFill>
                            <a:srgbClr val="000000"/>
                          </a:solidFill>
                          <a:effectLst/>
                          <a:latin typeface="+mj-lt"/>
                        </a:rPr>
                        <a:t>50</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267362">
                <a:tc>
                  <a:txBody>
                    <a:bodyPr/>
                    <a:lstStyle/>
                    <a:p>
                      <a:pPr algn="ctr" fontAlgn="b"/>
                      <a:r>
                        <a:rPr lang="en-US" sz="1400" b="0" i="0" u="none" strike="noStrike">
                          <a:solidFill>
                            <a:srgbClr val="000000"/>
                          </a:solidFill>
                          <a:effectLst/>
                          <a:latin typeface="+mj-lt"/>
                        </a:rPr>
                        <a:t>7</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l" fontAlgn="b"/>
                      <a:r>
                        <a:rPr lang="en-US" sz="1400" b="0" i="0" u="none" strike="noStrike">
                          <a:solidFill>
                            <a:srgbClr val="000000"/>
                          </a:solidFill>
                          <a:effectLst/>
                          <a:latin typeface="+mj-lt"/>
                        </a:rPr>
                        <a:t>Accounts Receivable</a:t>
                      </a:r>
                    </a:p>
                  </a:txBody>
                  <a:tcPr marL="8287" marR="8287" marT="8287" marB="0" anchor="b">
                    <a:lnL>
                      <a:noFill/>
                    </a:lnL>
                    <a:lnR>
                      <a:noFill/>
                    </a:lnR>
                    <a:lnT>
                      <a:noFill/>
                    </a:lnT>
                    <a:lnB>
                      <a:noFill/>
                    </a:lnB>
                    <a:solidFill>
                      <a:srgbClr val="DCE6F1"/>
                    </a:solidFill>
                  </a:tcPr>
                </a:tc>
                <a:tc>
                  <a:txBody>
                    <a:bodyPr/>
                    <a:lstStyle/>
                    <a:p>
                      <a:pPr algn="ctr" fontAlgn="b"/>
                      <a:r>
                        <a:rPr lang="is-IS" sz="1400" b="0" i="0" u="none" strike="noStrike">
                          <a:solidFill>
                            <a:srgbClr val="000000"/>
                          </a:solidFill>
                          <a:effectLst/>
                          <a:latin typeface="+mj-lt"/>
                        </a:rPr>
                        <a:t>392</a:t>
                      </a:r>
                    </a:p>
                  </a:txBody>
                  <a:tcPr marL="8287" marR="8287" marT="8287" marB="0" anchor="b">
                    <a:lnL>
                      <a:noFill/>
                    </a:lnL>
                    <a:lnR>
                      <a:noFill/>
                    </a:lnR>
                    <a:lnT>
                      <a:noFill/>
                    </a:lnT>
                    <a:lnB>
                      <a:noFill/>
                    </a:lnB>
                    <a:solidFill>
                      <a:srgbClr val="DCE6F1"/>
                    </a:solidFill>
                  </a:tcPr>
                </a:tc>
                <a:tc>
                  <a:txBody>
                    <a:bodyPr/>
                    <a:lstStyle/>
                    <a:p>
                      <a:pPr algn="ctr" fontAlgn="b"/>
                      <a:r>
                        <a:rPr lang="en-US" sz="1400" b="0" i="0" u="none" strike="noStrike">
                          <a:solidFill>
                            <a:srgbClr val="000000"/>
                          </a:solidFill>
                          <a:effectLst/>
                          <a:latin typeface="+mj-lt"/>
                        </a:rPr>
                        <a:t>A+</a:t>
                      </a:r>
                    </a:p>
                  </a:txBody>
                  <a:tcPr marL="8287" marR="8287" marT="8287" marB="0" anchor="b">
                    <a:lnL>
                      <a:noFill/>
                    </a:lnL>
                    <a:lnR>
                      <a:noFill/>
                    </a:lnR>
                    <a:lnT>
                      <a:noFill/>
                    </a:lnT>
                    <a:lnB>
                      <a:noFill/>
                    </a:lnB>
                    <a:solidFill>
                      <a:srgbClr val="DCE6F1"/>
                    </a:solidFill>
                  </a:tcPr>
                </a:tc>
                <a:tc>
                  <a:txBody>
                    <a:bodyPr/>
                    <a:lstStyle/>
                    <a:p>
                      <a:pPr algn="ctr" fontAlgn="b"/>
                      <a:r>
                        <a:rPr lang="is-IS" sz="1400" b="0" i="0" u="none" strike="noStrike">
                          <a:solidFill>
                            <a:srgbClr val="000000"/>
                          </a:solidFill>
                          <a:effectLst/>
                          <a:latin typeface="+mj-lt"/>
                        </a:rPr>
                        <a:t>12</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r>
              <a:tr h="267362">
                <a:tc>
                  <a:txBody>
                    <a:bodyPr/>
                    <a:lstStyle/>
                    <a:p>
                      <a:pPr algn="ctr" fontAlgn="b"/>
                      <a:r>
                        <a:rPr lang="en-US" sz="1400" b="0" i="0" u="none" strike="noStrike">
                          <a:solidFill>
                            <a:srgbClr val="000000"/>
                          </a:solidFill>
                          <a:effectLst/>
                          <a:latin typeface="+mj-lt"/>
                        </a:rPr>
                        <a:t>8</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l" fontAlgn="b"/>
                      <a:r>
                        <a:rPr lang="en-US" sz="1400" b="0" i="0" u="none" strike="noStrike">
                          <a:solidFill>
                            <a:srgbClr val="000000"/>
                          </a:solidFill>
                          <a:effectLst/>
                          <a:latin typeface="+mj-lt"/>
                        </a:rPr>
                        <a:t>Procurement Overview</a:t>
                      </a:r>
                    </a:p>
                  </a:txBody>
                  <a:tcPr marL="8287" marR="8287" marT="8287" marB="0" anchor="b">
                    <a:lnL>
                      <a:noFill/>
                    </a:lnL>
                    <a:lnR>
                      <a:noFill/>
                    </a:lnR>
                    <a:lnT>
                      <a:noFill/>
                    </a:lnT>
                    <a:lnB>
                      <a:noFill/>
                    </a:lnB>
                    <a:solidFill>
                      <a:srgbClr val="DCE6F1"/>
                    </a:solidFill>
                  </a:tcPr>
                </a:tc>
                <a:tc>
                  <a:txBody>
                    <a:bodyPr/>
                    <a:lstStyle/>
                    <a:p>
                      <a:pPr algn="ctr" fontAlgn="b"/>
                      <a:r>
                        <a:rPr lang="uk-UA" sz="1400" b="0" i="0" u="none" strike="noStrike">
                          <a:solidFill>
                            <a:srgbClr val="000000"/>
                          </a:solidFill>
                          <a:effectLst/>
                          <a:latin typeface="+mj-lt"/>
                        </a:rPr>
                        <a:t>396</a:t>
                      </a:r>
                    </a:p>
                  </a:txBody>
                  <a:tcPr marL="8287" marR="8287" marT="8287" marB="0" anchor="b">
                    <a:lnL>
                      <a:noFill/>
                    </a:lnL>
                    <a:lnR>
                      <a:noFill/>
                    </a:lnR>
                    <a:lnT>
                      <a:noFill/>
                    </a:lnT>
                    <a:lnB>
                      <a:noFill/>
                    </a:lnB>
                    <a:solidFill>
                      <a:srgbClr val="DCE6F1"/>
                    </a:solidFill>
                  </a:tcPr>
                </a:tc>
                <a:tc>
                  <a:txBody>
                    <a:bodyPr/>
                    <a:lstStyle/>
                    <a:p>
                      <a:pPr algn="ctr" fontAlgn="b"/>
                      <a:r>
                        <a:rPr lang="en-US" sz="1400" b="0" i="0" u="none" strike="noStrike">
                          <a:solidFill>
                            <a:srgbClr val="000000"/>
                          </a:solidFill>
                          <a:effectLst/>
                          <a:latin typeface="+mj-lt"/>
                        </a:rPr>
                        <a:t>A+</a:t>
                      </a:r>
                    </a:p>
                  </a:txBody>
                  <a:tcPr marL="8287" marR="8287" marT="8287" marB="0" anchor="b">
                    <a:lnL>
                      <a:noFill/>
                    </a:lnL>
                    <a:lnR>
                      <a:noFill/>
                    </a:lnR>
                    <a:lnT>
                      <a:noFill/>
                    </a:lnT>
                    <a:lnB>
                      <a:noFill/>
                    </a:lnB>
                    <a:solidFill>
                      <a:srgbClr val="DCE6F1"/>
                    </a:solidFill>
                  </a:tcPr>
                </a:tc>
                <a:tc>
                  <a:txBody>
                    <a:bodyPr/>
                    <a:lstStyle/>
                    <a:p>
                      <a:pPr algn="ctr" fontAlgn="b"/>
                      <a:r>
                        <a:rPr lang="is-IS" sz="1400" b="0" i="0" u="none" strike="noStrike">
                          <a:solidFill>
                            <a:srgbClr val="000000"/>
                          </a:solidFill>
                          <a:effectLst/>
                          <a:latin typeface="+mj-lt"/>
                        </a:rPr>
                        <a:t>13</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r>
              <a:tr h="267362">
                <a:tc>
                  <a:txBody>
                    <a:bodyPr/>
                    <a:lstStyle/>
                    <a:p>
                      <a:pPr algn="ctr" fontAlgn="b"/>
                      <a:r>
                        <a:rPr lang="en-US" sz="1400" b="0" i="0" u="none" strike="noStrike">
                          <a:solidFill>
                            <a:srgbClr val="000000"/>
                          </a:solidFill>
                          <a:effectLst/>
                          <a:latin typeface="+mj-lt"/>
                        </a:rPr>
                        <a:t>9</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solidFill>
                      <a:srgbClr val="EBF1DE"/>
                    </a:solidFill>
                  </a:tcPr>
                </a:tc>
                <a:tc>
                  <a:txBody>
                    <a:bodyPr/>
                    <a:lstStyle/>
                    <a:p>
                      <a:pPr algn="l" fontAlgn="b"/>
                      <a:r>
                        <a:rPr lang="en-US" sz="1400" b="0" i="0" u="none" strike="noStrike">
                          <a:solidFill>
                            <a:srgbClr val="000000"/>
                          </a:solidFill>
                          <a:effectLst/>
                          <a:latin typeface="+mj-lt"/>
                        </a:rPr>
                        <a:t>Purchasing</a:t>
                      </a:r>
                    </a:p>
                  </a:txBody>
                  <a:tcPr marL="8287" marR="8287" marT="8287" marB="0" anchor="b">
                    <a:lnL>
                      <a:noFill/>
                    </a:lnL>
                    <a:lnR>
                      <a:noFill/>
                    </a:lnR>
                    <a:lnT>
                      <a:noFill/>
                    </a:lnT>
                    <a:lnB>
                      <a:noFill/>
                    </a:lnB>
                    <a:solidFill>
                      <a:srgbClr val="EBF1DE"/>
                    </a:solidFill>
                  </a:tcPr>
                </a:tc>
                <a:tc>
                  <a:txBody>
                    <a:bodyPr/>
                    <a:lstStyle/>
                    <a:p>
                      <a:pPr algn="ctr" fontAlgn="b"/>
                      <a:r>
                        <a:rPr lang="fi-FI" sz="1400" b="0" i="0" u="none" strike="noStrike">
                          <a:solidFill>
                            <a:srgbClr val="000000"/>
                          </a:solidFill>
                          <a:effectLst/>
                          <a:latin typeface="+mj-lt"/>
                        </a:rPr>
                        <a:t>387</a:t>
                      </a:r>
                    </a:p>
                  </a:txBody>
                  <a:tcPr marL="8287" marR="8287" marT="8287" marB="0" anchor="b">
                    <a:lnL>
                      <a:noFill/>
                    </a:lnL>
                    <a:lnR>
                      <a:noFill/>
                    </a:lnR>
                    <a:lnT>
                      <a:noFill/>
                    </a:lnT>
                    <a:lnB>
                      <a:noFill/>
                    </a:lnB>
                    <a:solidFill>
                      <a:srgbClr val="EBF1DE"/>
                    </a:solidFill>
                  </a:tcPr>
                </a:tc>
                <a:tc>
                  <a:txBody>
                    <a:bodyPr/>
                    <a:lstStyle/>
                    <a:p>
                      <a:pPr algn="ctr" fontAlgn="b"/>
                      <a:r>
                        <a:rPr lang="en-US" sz="1400" b="0" i="0" u="none" strike="noStrike">
                          <a:solidFill>
                            <a:srgbClr val="000000"/>
                          </a:solidFill>
                          <a:effectLst/>
                          <a:latin typeface="+mj-lt"/>
                        </a:rPr>
                        <a:t>A+</a:t>
                      </a:r>
                    </a:p>
                  </a:txBody>
                  <a:tcPr marL="8287" marR="8287" marT="8287" marB="0" anchor="b">
                    <a:lnL>
                      <a:noFill/>
                    </a:lnL>
                    <a:lnR>
                      <a:noFill/>
                    </a:lnR>
                    <a:lnT>
                      <a:noFill/>
                    </a:lnT>
                    <a:lnB>
                      <a:noFill/>
                    </a:lnB>
                    <a:solidFill>
                      <a:srgbClr val="EBF1DE"/>
                    </a:solidFill>
                  </a:tcPr>
                </a:tc>
                <a:tc>
                  <a:txBody>
                    <a:bodyPr/>
                    <a:lstStyle/>
                    <a:p>
                      <a:pPr algn="ctr" fontAlgn="b"/>
                      <a:r>
                        <a:rPr lang="en-US" sz="1400" b="0" i="0" u="none" strike="noStrike">
                          <a:solidFill>
                            <a:srgbClr val="000000"/>
                          </a:solidFill>
                          <a:effectLst/>
                          <a:latin typeface="+mj-lt"/>
                        </a:rPr>
                        <a:t>50</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267362">
                <a:tc>
                  <a:txBody>
                    <a:bodyPr/>
                    <a:lstStyle/>
                    <a:p>
                      <a:pPr algn="ctr" fontAlgn="b"/>
                      <a:r>
                        <a:rPr lang="en-US" sz="1400" b="0" i="0" u="none" strike="noStrike">
                          <a:solidFill>
                            <a:srgbClr val="000000"/>
                          </a:solidFill>
                          <a:effectLst/>
                          <a:latin typeface="+mj-lt"/>
                        </a:rPr>
                        <a:t>9</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l" fontAlgn="b"/>
                      <a:r>
                        <a:rPr lang="en-US" sz="1400" b="0" i="0" u="none" strike="noStrike">
                          <a:solidFill>
                            <a:srgbClr val="000000"/>
                          </a:solidFill>
                          <a:effectLst/>
                          <a:latin typeface="+mj-lt"/>
                        </a:rPr>
                        <a:t>Contract Management</a:t>
                      </a:r>
                    </a:p>
                  </a:txBody>
                  <a:tcPr marL="8287" marR="8287" marT="8287" marB="0" anchor="b">
                    <a:lnL>
                      <a:noFill/>
                    </a:lnL>
                    <a:lnR>
                      <a:noFill/>
                    </a:lnR>
                    <a:lnT>
                      <a:noFill/>
                    </a:lnT>
                    <a:lnB>
                      <a:noFill/>
                    </a:lnB>
                    <a:solidFill>
                      <a:srgbClr val="DCE6F1"/>
                    </a:solidFill>
                  </a:tcPr>
                </a:tc>
                <a:tc>
                  <a:txBody>
                    <a:bodyPr/>
                    <a:lstStyle/>
                    <a:p>
                      <a:pPr algn="ctr" fontAlgn="b"/>
                      <a:r>
                        <a:rPr lang="uk-UA" sz="1400" b="0" i="0" u="none" strike="noStrike">
                          <a:solidFill>
                            <a:srgbClr val="000000"/>
                          </a:solidFill>
                          <a:effectLst/>
                          <a:latin typeface="+mj-lt"/>
                        </a:rPr>
                        <a:t>395</a:t>
                      </a:r>
                    </a:p>
                  </a:txBody>
                  <a:tcPr marL="8287" marR="8287" marT="8287" marB="0" anchor="b">
                    <a:lnL>
                      <a:noFill/>
                    </a:lnL>
                    <a:lnR>
                      <a:noFill/>
                    </a:lnR>
                    <a:lnT>
                      <a:noFill/>
                    </a:lnT>
                    <a:lnB>
                      <a:noFill/>
                    </a:lnB>
                    <a:solidFill>
                      <a:srgbClr val="DCE6F1"/>
                    </a:solidFill>
                  </a:tcPr>
                </a:tc>
                <a:tc>
                  <a:txBody>
                    <a:bodyPr/>
                    <a:lstStyle/>
                    <a:p>
                      <a:pPr algn="ctr" fontAlgn="b"/>
                      <a:r>
                        <a:rPr lang="en-US" sz="1400" b="0" i="0" u="none" strike="noStrike">
                          <a:solidFill>
                            <a:srgbClr val="000000"/>
                          </a:solidFill>
                          <a:effectLst/>
                          <a:latin typeface="+mj-lt"/>
                        </a:rPr>
                        <a:t>A+</a:t>
                      </a:r>
                    </a:p>
                  </a:txBody>
                  <a:tcPr marL="8287" marR="8287" marT="8287" marB="0" anchor="b">
                    <a:lnL>
                      <a:noFill/>
                    </a:lnL>
                    <a:lnR>
                      <a:noFill/>
                    </a:lnR>
                    <a:lnT>
                      <a:noFill/>
                    </a:lnT>
                    <a:lnB>
                      <a:noFill/>
                    </a:lnB>
                    <a:solidFill>
                      <a:srgbClr val="DCE6F1"/>
                    </a:solidFill>
                  </a:tcPr>
                </a:tc>
                <a:tc>
                  <a:txBody>
                    <a:bodyPr/>
                    <a:lstStyle/>
                    <a:p>
                      <a:pPr algn="ctr" fontAlgn="b"/>
                      <a:r>
                        <a:rPr lang="is-IS" sz="1400" b="0" i="0" u="none" strike="noStrike">
                          <a:solidFill>
                            <a:srgbClr val="000000"/>
                          </a:solidFill>
                          <a:effectLst/>
                          <a:latin typeface="+mj-lt"/>
                        </a:rPr>
                        <a:t>12</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r>
              <a:tr h="267362">
                <a:tc>
                  <a:txBody>
                    <a:bodyPr/>
                    <a:lstStyle/>
                    <a:p>
                      <a:pPr algn="ctr" fontAlgn="b"/>
                      <a:r>
                        <a:rPr lang="en-US" sz="1400" b="0" i="0" u="none" strike="noStrike">
                          <a:solidFill>
                            <a:srgbClr val="000000"/>
                          </a:solidFill>
                          <a:effectLst/>
                          <a:latin typeface="+mj-lt"/>
                        </a:rPr>
                        <a:t>10</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l" fontAlgn="b"/>
                      <a:r>
                        <a:rPr lang="en-US" sz="1400" b="0" i="0" u="none" strike="noStrike">
                          <a:solidFill>
                            <a:srgbClr val="000000"/>
                          </a:solidFill>
                          <a:effectLst/>
                          <a:latin typeface="+mj-lt"/>
                        </a:rPr>
                        <a:t>Grant Management</a:t>
                      </a:r>
                    </a:p>
                  </a:txBody>
                  <a:tcPr marL="8287" marR="8287" marT="8287" marB="0" anchor="b">
                    <a:lnL>
                      <a:noFill/>
                    </a:lnL>
                    <a:lnR>
                      <a:noFill/>
                    </a:lnR>
                    <a:lnT>
                      <a:noFill/>
                    </a:lnT>
                    <a:lnB>
                      <a:noFill/>
                    </a:lnB>
                    <a:solidFill>
                      <a:srgbClr val="DCE6F1"/>
                    </a:solidFill>
                  </a:tcPr>
                </a:tc>
                <a:tc>
                  <a:txBody>
                    <a:bodyPr/>
                    <a:lstStyle/>
                    <a:p>
                      <a:pPr algn="ctr" fontAlgn="b"/>
                      <a:r>
                        <a:rPr lang="is-IS" sz="1400" b="0" i="0" u="none" strike="noStrike">
                          <a:solidFill>
                            <a:srgbClr val="000000"/>
                          </a:solidFill>
                          <a:effectLst/>
                          <a:latin typeface="+mj-lt"/>
                        </a:rPr>
                        <a:t>400</a:t>
                      </a:r>
                    </a:p>
                  </a:txBody>
                  <a:tcPr marL="8287" marR="8287" marT="8287" marB="0" anchor="b">
                    <a:lnL>
                      <a:noFill/>
                    </a:lnL>
                    <a:lnR>
                      <a:noFill/>
                    </a:lnR>
                    <a:lnT>
                      <a:noFill/>
                    </a:lnT>
                    <a:lnB>
                      <a:noFill/>
                    </a:lnB>
                    <a:solidFill>
                      <a:srgbClr val="DCE6F1"/>
                    </a:solidFill>
                  </a:tcPr>
                </a:tc>
                <a:tc>
                  <a:txBody>
                    <a:bodyPr/>
                    <a:lstStyle/>
                    <a:p>
                      <a:pPr algn="ctr" fontAlgn="b"/>
                      <a:r>
                        <a:rPr lang="en-US" sz="1400" b="0" i="0" u="none" strike="noStrike">
                          <a:solidFill>
                            <a:srgbClr val="000000"/>
                          </a:solidFill>
                          <a:effectLst/>
                          <a:latin typeface="+mj-lt"/>
                        </a:rPr>
                        <a:t>A+</a:t>
                      </a:r>
                    </a:p>
                  </a:txBody>
                  <a:tcPr marL="8287" marR="8287" marT="8287" marB="0" anchor="b">
                    <a:lnL>
                      <a:noFill/>
                    </a:lnL>
                    <a:lnR>
                      <a:noFill/>
                    </a:lnR>
                    <a:lnT>
                      <a:noFill/>
                    </a:lnT>
                    <a:lnB>
                      <a:noFill/>
                    </a:lnB>
                    <a:solidFill>
                      <a:srgbClr val="DCE6F1"/>
                    </a:solidFill>
                  </a:tcPr>
                </a:tc>
                <a:tc>
                  <a:txBody>
                    <a:bodyPr/>
                    <a:lstStyle/>
                    <a:p>
                      <a:pPr algn="ctr" fontAlgn="b"/>
                      <a:r>
                        <a:rPr lang="is-IS" sz="1400" b="0" i="0" u="none" strike="noStrike">
                          <a:solidFill>
                            <a:srgbClr val="000000"/>
                          </a:solidFill>
                          <a:effectLst/>
                          <a:latin typeface="+mj-lt"/>
                        </a:rPr>
                        <a:t>12</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r>
              <a:tr h="267362">
                <a:tc>
                  <a:txBody>
                    <a:bodyPr/>
                    <a:lstStyle/>
                    <a:p>
                      <a:pPr algn="ctr" fontAlgn="b"/>
                      <a:r>
                        <a:rPr lang="cs-CZ" sz="1400" b="0" i="0" u="none" strike="noStrike">
                          <a:solidFill>
                            <a:srgbClr val="000000"/>
                          </a:solidFill>
                          <a:effectLst/>
                          <a:latin typeface="+mj-lt"/>
                        </a:rPr>
                        <a:t>11</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l" fontAlgn="b"/>
                      <a:r>
                        <a:rPr lang="en-US" sz="1400" b="0" i="0" u="none" strike="noStrike">
                          <a:solidFill>
                            <a:srgbClr val="000000"/>
                          </a:solidFill>
                          <a:effectLst/>
                          <a:latin typeface="+mj-lt"/>
                        </a:rPr>
                        <a:t>Recruitment</a:t>
                      </a:r>
                    </a:p>
                  </a:txBody>
                  <a:tcPr marL="8287" marR="8287" marT="8287" marB="0" anchor="b">
                    <a:lnL>
                      <a:noFill/>
                    </a:lnL>
                    <a:lnR>
                      <a:noFill/>
                    </a:lnR>
                    <a:lnT>
                      <a:noFill/>
                    </a:lnT>
                    <a:lnB>
                      <a:noFill/>
                    </a:lnB>
                    <a:solidFill>
                      <a:srgbClr val="DCE6F1"/>
                    </a:solidFill>
                  </a:tcPr>
                </a:tc>
                <a:tc>
                  <a:txBody>
                    <a:bodyPr/>
                    <a:lstStyle/>
                    <a:p>
                      <a:pPr algn="ctr" fontAlgn="b"/>
                      <a:r>
                        <a:rPr lang="en-US" sz="1400" b="0" i="0" u="none" strike="noStrike">
                          <a:solidFill>
                            <a:srgbClr val="000000"/>
                          </a:solidFill>
                          <a:effectLst/>
                          <a:latin typeface="+mj-lt"/>
                        </a:rPr>
                        <a:t>433</a:t>
                      </a:r>
                    </a:p>
                  </a:txBody>
                  <a:tcPr marL="8287" marR="8287" marT="8287" marB="0" anchor="b">
                    <a:lnL>
                      <a:noFill/>
                    </a:lnL>
                    <a:lnR>
                      <a:noFill/>
                    </a:lnR>
                    <a:lnT>
                      <a:noFill/>
                    </a:lnT>
                    <a:lnB>
                      <a:noFill/>
                    </a:lnB>
                    <a:solidFill>
                      <a:srgbClr val="DCE6F1"/>
                    </a:solidFill>
                  </a:tcPr>
                </a:tc>
                <a:tc>
                  <a:txBody>
                    <a:bodyPr/>
                    <a:lstStyle/>
                    <a:p>
                      <a:pPr algn="ctr" fontAlgn="b"/>
                      <a:r>
                        <a:rPr lang="de-DE" sz="1400" b="0" i="0" u="none" strike="noStrike">
                          <a:solidFill>
                            <a:srgbClr val="000000"/>
                          </a:solidFill>
                          <a:effectLst/>
                          <a:latin typeface="+mj-lt"/>
                        </a:rPr>
                        <a:t>A++</a:t>
                      </a:r>
                    </a:p>
                  </a:txBody>
                  <a:tcPr marL="8287" marR="8287" marT="8287" marB="0" anchor="b">
                    <a:lnL>
                      <a:noFill/>
                    </a:lnL>
                    <a:lnR>
                      <a:noFill/>
                    </a:lnR>
                    <a:lnT>
                      <a:noFill/>
                    </a:lnT>
                    <a:lnB>
                      <a:noFill/>
                    </a:lnB>
                    <a:solidFill>
                      <a:srgbClr val="DCE6F1"/>
                    </a:solidFill>
                  </a:tcPr>
                </a:tc>
                <a:tc>
                  <a:txBody>
                    <a:bodyPr/>
                    <a:lstStyle/>
                    <a:p>
                      <a:pPr algn="ctr" fontAlgn="b"/>
                      <a:r>
                        <a:rPr lang="cs-CZ" sz="1400" b="0" i="0" u="none" strike="noStrike">
                          <a:solidFill>
                            <a:srgbClr val="000000"/>
                          </a:solidFill>
                          <a:effectLst/>
                          <a:latin typeface="+mj-lt"/>
                        </a:rPr>
                        <a:t>11</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r>
              <a:tr h="267362">
                <a:tc>
                  <a:txBody>
                    <a:bodyPr/>
                    <a:lstStyle/>
                    <a:p>
                      <a:pPr algn="ctr" fontAlgn="b"/>
                      <a:r>
                        <a:rPr lang="is-IS" sz="1400" b="0" i="0" u="none" strike="noStrike">
                          <a:solidFill>
                            <a:srgbClr val="000000"/>
                          </a:solidFill>
                          <a:effectLst/>
                          <a:latin typeface="+mj-lt"/>
                        </a:rPr>
                        <a:t>12</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solidFill>
                      <a:srgbClr val="EBF1DE"/>
                    </a:solidFill>
                  </a:tcPr>
                </a:tc>
                <a:tc>
                  <a:txBody>
                    <a:bodyPr/>
                    <a:lstStyle/>
                    <a:p>
                      <a:pPr algn="l" fontAlgn="b"/>
                      <a:r>
                        <a:rPr lang="en-US" sz="1400" b="0" i="0" u="none" strike="noStrike">
                          <a:solidFill>
                            <a:srgbClr val="000000"/>
                          </a:solidFill>
                          <a:effectLst/>
                          <a:latin typeface="+mj-lt"/>
                        </a:rPr>
                        <a:t>Core HR</a:t>
                      </a:r>
                    </a:p>
                  </a:txBody>
                  <a:tcPr marL="8287" marR="8287" marT="8287" marB="0" anchor="b">
                    <a:lnL>
                      <a:noFill/>
                    </a:lnL>
                    <a:lnR>
                      <a:noFill/>
                    </a:lnR>
                    <a:lnT>
                      <a:noFill/>
                    </a:lnT>
                    <a:lnB>
                      <a:noFill/>
                    </a:lnB>
                    <a:solidFill>
                      <a:srgbClr val="EBF1DE"/>
                    </a:solidFill>
                  </a:tcPr>
                </a:tc>
                <a:tc>
                  <a:txBody>
                    <a:bodyPr/>
                    <a:lstStyle/>
                    <a:p>
                      <a:pPr algn="ctr" fontAlgn="b"/>
                      <a:r>
                        <a:rPr lang="is-IS" sz="1400" b="0" i="0" u="none" strike="noStrike">
                          <a:solidFill>
                            <a:srgbClr val="000000"/>
                          </a:solidFill>
                          <a:effectLst/>
                          <a:latin typeface="+mj-lt"/>
                        </a:rPr>
                        <a:t>352</a:t>
                      </a:r>
                    </a:p>
                  </a:txBody>
                  <a:tcPr marL="8287" marR="8287" marT="8287" marB="0" anchor="b">
                    <a:lnL>
                      <a:noFill/>
                    </a:lnL>
                    <a:lnR>
                      <a:noFill/>
                    </a:lnR>
                    <a:lnT>
                      <a:noFill/>
                    </a:lnT>
                    <a:lnB>
                      <a:noFill/>
                    </a:lnB>
                    <a:solidFill>
                      <a:srgbClr val="EBF1DE"/>
                    </a:solidFill>
                  </a:tcPr>
                </a:tc>
                <a:tc>
                  <a:txBody>
                    <a:bodyPr/>
                    <a:lstStyle/>
                    <a:p>
                      <a:pPr algn="ctr" fontAlgn="b"/>
                      <a:r>
                        <a:rPr lang="en-US" sz="1400" b="0" i="0" u="none" strike="noStrike">
                          <a:solidFill>
                            <a:srgbClr val="000000"/>
                          </a:solidFill>
                          <a:effectLst/>
                          <a:latin typeface="+mj-lt"/>
                        </a:rPr>
                        <a:t>B+</a:t>
                      </a:r>
                    </a:p>
                  </a:txBody>
                  <a:tcPr marL="8287" marR="8287" marT="8287" marB="0" anchor="b">
                    <a:lnL>
                      <a:noFill/>
                    </a:lnL>
                    <a:lnR>
                      <a:noFill/>
                    </a:lnR>
                    <a:lnT>
                      <a:noFill/>
                    </a:lnT>
                    <a:lnB>
                      <a:noFill/>
                    </a:lnB>
                    <a:solidFill>
                      <a:srgbClr val="EBF1DE"/>
                    </a:solidFill>
                  </a:tcPr>
                </a:tc>
                <a:tc>
                  <a:txBody>
                    <a:bodyPr/>
                    <a:lstStyle/>
                    <a:p>
                      <a:pPr algn="ctr" fontAlgn="b"/>
                      <a:r>
                        <a:rPr lang="en-US" sz="1400" b="0" i="0" u="none" strike="noStrike">
                          <a:solidFill>
                            <a:srgbClr val="000000"/>
                          </a:solidFill>
                          <a:effectLst/>
                          <a:latin typeface="+mj-lt"/>
                        </a:rPr>
                        <a:t>50</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267362">
                <a:tc>
                  <a:txBody>
                    <a:bodyPr/>
                    <a:lstStyle/>
                    <a:p>
                      <a:pPr algn="ctr" fontAlgn="b"/>
                      <a:r>
                        <a:rPr lang="is-IS" sz="1400" b="0" i="0" u="none" strike="noStrike">
                          <a:solidFill>
                            <a:srgbClr val="000000"/>
                          </a:solidFill>
                          <a:effectLst/>
                          <a:latin typeface="+mj-lt"/>
                        </a:rPr>
                        <a:t>12</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l" fontAlgn="b"/>
                      <a:r>
                        <a:rPr lang="en-US" sz="1400" b="0" i="0" u="none" strike="noStrike">
                          <a:solidFill>
                            <a:srgbClr val="000000"/>
                          </a:solidFill>
                          <a:effectLst/>
                          <a:latin typeface="+mj-lt"/>
                        </a:rPr>
                        <a:t>Time and Attendance</a:t>
                      </a:r>
                    </a:p>
                  </a:txBody>
                  <a:tcPr marL="8287" marR="8287" marT="8287" marB="0" anchor="b">
                    <a:lnL>
                      <a:noFill/>
                    </a:lnL>
                    <a:lnR>
                      <a:noFill/>
                    </a:lnR>
                    <a:lnT>
                      <a:noFill/>
                    </a:lnT>
                    <a:lnB>
                      <a:noFill/>
                    </a:lnB>
                    <a:solidFill>
                      <a:srgbClr val="DCE6F1"/>
                    </a:solidFill>
                  </a:tcPr>
                </a:tc>
                <a:tc>
                  <a:txBody>
                    <a:bodyPr/>
                    <a:lstStyle/>
                    <a:p>
                      <a:pPr algn="ctr" fontAlgn="b"/>
                      <a:r>
                        <a:rPr lang="is-IS" sz="1400" b="0" i="0" u="none" strike="noStrike">
                          <a:solidFill>
                            <a:srgbClr val="000000"/>
                          </a:solidFill>
                          <a:effectLst/>
                          <a:latin typeface="+mj-lt"/>
                        </a:rPr>
                        <a:t>413</a:t>
                      </a:r>
                    </a:p>
                  </a:txBody>
                  <a:tcPr marL="8287" marR="8287" marT="8287" marB="0" anchor="b">
                    <a:lnL>
                      <a:noFill/>
                    </a:lnL>
                    <a:lnR>
                      <a:noFill/>
                    </a:lnR>
                    <a:lnT>
                      <a:noFill/>
                    </a:lnT>
                    <a:lnB>
                      <a:noFill/>
                    </a:lnB>
                    <a:solidFill>
                      <a:srgbClr val="DCE6F1"/>
                    </a:solidFill>
                  </a:tcPr>
                </a:tc>
                <a:tc>
                  <a:txBody>
                    <a:bodyPr/>
                    <a:lstStyle/>
                    <a:p>
                      <a:pPr algn="ctr" fontAlgn="b"/>
                      <a:r>
                        <a:rPr lang="de-DE" sz="1400" b="0" i="0" u="none" strike="noStrike">
                          <a:solidFill>
                            <a:srgbClr val="000000"/>
                          </a:solidFill>
                          <a:effectLst/>
                          <a:latin typeface="+mj-lt"/>
                        </a:rPr>
                        <a:t>A++</a:t>
                      </a:r>
                    </a:p>
                  </a:txBody>
                  <a:tcPr marL="8287" marR="8287" marT="8287" marB="0" anchor="b">
                    <a:lnL>
                      <a:noFill/>
                    </a:lnL>
                    <a:lnR>
                      <a:noFill/>
                    </a:lnR>
                    <a:lnT>
                      <a:noFill/>
                    </a:lnT>
                    <a:lnB>
                      <a:noFill/>
                    </a:lnB>
                    <a:solidFill>
                      <a:srgbClr val="DCE6F1"/>
                    </a:solidFill>
                  </a:tcPr>
                </a:tc>
                <a:tc>
                  <a:txBody>
                    <a:bodyPr/>
                    <a:lstStyle/>
                    <a:p>
                      <a:pPr algn="ctr" fontAlgn="b"/>
                      <a:r>
                        <a:rPr lang="is-IS" sz="1400" b="0" i="0" u="none" strike="noStrike">
                          <a:solidFill>
                            <a:srgbClr val="000000"/>
                          </a:solidFill>
                          <a:effectLst/>
                          <a:latin typeface="+mj-lt"/>
                        </a:rPr>
                        <a:t>12</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r>
              <a:tr h="267362">
                <a:tc>
                  <a:txBody>
                    <a:bodyPr/>
                    <a:lstStyle/>
                    <a:p>
                      <a:pPr algn="ctr" fontAlgn="b"/>
                      <a:r>
                        <a:rPr lang="is-IS" sz="1400" b="0" i="0" u="none" strike="noStrike">
                          <a:solidFill>
                            <a:srgbClr val="000000"/>
                          </a:solidFill>
                          <a:effectLst/>
                          <a:latin typeface="+mj-lt"/>
                        </a:rPr>
                        <a:t>13</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l" fontAlgn="b"/>
                      <a:r>
                        <a:rPr lang="en-US" sz="1400" b="0" i="0" u="none" strike="noStrike">
                          <a:solidFill>
                            <a:srgbClr val="000000"/>
                          </a:solidFill>
                          <a:effectLst/>
                          <a:latin typeface="+mj-lt"/>
                        </a:rPr>
                        <a:t>Benefits</a:t>
                      </a:r>
                    </a:p>
                  </a:txBody>
                  <a:tcPr marL="8287" marR="8287" marT="8287" marB="0" anchor="b">
                    <a:lnL>
                      <a:noFill/>
                    </a:lnL>
                    <a:lnR>
                      <a:noFill/>
                    </a:lnR>
                    <a:lnT>
                      <a:noFill/>
                    </a:lnT>
                    <a:lnB>
                      <a:noFill/>
                    </a:lnB>
                    <a:solidFill>
                      <a:srgbClr val="DCE6F1"/>
                    </a:solidFill>
                  </a:tcPr>
                </a:tc>
                <a:tc>
                  <a:txBody>
                    <a:bodyPr/>
                    <a:lstStyle/>
                    <a:p>
                      <a:pPr algn="ctr" fontAlgn="b"/>
                      <a:r>
                        <a:rPr lang="is-IS" sz="1400" b="0" i="0" u="none" strike="noStrike">
                          <a:solidFill>
                            <a:srgbClr val="000000"/>
                          </a:solidFill>
                          <a:effectLst/>
                          <a:latin typeface="+mj-lt"/>
                        </a:rPr>
                        <a:t>426</a:t>
                      </a:r>
                    </a:p>
                  </a:txBody>
                  <a:tcPr marL="8287" marR="8287" marT="8287" marB="0" anchor="b">
                    <a:lnL>
                      <a:noFill/>
                    </a:lnL>
                    <a:lnR>
                      <a:noFill/>
                    </a:lnR>
                    <a:lnT>
                      <a:noFill/>
                    </a:lnT>
                    <a:lnB>
                      <a:noFill/>
                    </a:lnB>
                    <a:solidFill>
                      <a:srgbClr val="DCE6F1"/>
                    </a:solidFill>
                  </a:tcPr>
                </a:tc>
                <a:tc>
                  <a:txBody>
                    <a:bodyPr/>
                    <a:lstStyle/>
                    <a:p>
                      <a:pPr algn="ctr" fontAlgn="b"/>
                      <a:r>
                        <a:rPr lang="de-DE" sz="1400" b="0" i="0" u="none" strike="noStrike">
                          <a:solidFill>
                            <a:srgbClr val="000000"/>
                          </a:solidFill>
                          <a:effectLst/>
                          <a:latin typeface="+mj-lt"/>
                        </a:rPr>
                        <a:t>A++</a:t>
                      </a:r>
                    </a:p>
                  </a:txBody>
                  <a:tcPr marL="8287" marR="8287" marT="8287" marB="0" anchor="b">
                    <a:lnL>
                      <a:noFill/>
                    </a:lnL>
                    <a:lnR>
                      <a:noFill/>
                    </a:lnR>
                    <a:lnT>
                      <a:noFill/>
                    </a:lnT>
                    <a:lnB>
                      <a:noFill/>
                    </a:lnB>
                    <a:solidFill>
                      <a:srgbClr val="DCE6F1"/>
                    </a:solidFill>
                  </a:tcPr>
                </a:tc>
                <a:tc>
                  <a:txBody>
                    <a:bodyPr/>
                    <a:lstStyle/>
                    <a:p>
                      <a:pPr algn="ctr" fontAlgn="b"/>
                      <a:r>
                        <a:rPr lang="is-IS" sz="1400" b="0" i="0" u="none" strike="noStrike">
                          <a:solidFill>
                            <a:srgbClr val="000000"/>
                          </a:solidFill>
                          <a:effectLst/>
                          <a:latin typeface="+mj-lt"/>
                        </a:rPr>
                        <a:t>12</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r>
              <a:tr h="267362">
                <a:tc>
                  <a:txBody>
                    <a:bodyPr/>
                    <a:lstStyle/>
                    <a:p>
                      <a:pPr algn="ctr" fontAlgn="b"/>
                      <a:r>
                        <a:rPr lang="en-US" sz="1400" b="0" i="0" u="none" strike="noStrike">
                          <a:solidFill>
                            <a:srgbClr val="000000"/>
                          </a:solidFill>
                          <a:effectLst/>
                          <a:latin typeface="+mj-lt"/>
                        </a:rPr>
                        <a:t>15</a:t>
                      </a:r>
                    </a:p>
                  </a:txBody>
                  <a:tcPr marL="8287" marR="8287" marT="828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US" sz="1400" b="0" i="0" u="none" strike="noStrike">
                          <a:solidFill>
                            <a:srgbClr val="000000"/>
                          </a:solidFill>
                          <a:effectLst/>
                          <a:latin typeface="+mj-lt"/>
                        </a:rPr>
                        <a:t>Payroll</a:t>
                      </a:r>
                    </a:p>
                  </a:txBody>
                  <a:tcPr marL="8287" marR="8287" marT="8287" marB="0" anchor="b">
                    <a:lnL>
                      <a:noFill/>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cs-CZ" sz="1400" b="0" i="0" u="none" strike="noStrike">
                          <a:solidFill>
                            <a:srgbClr val="000000"/>
                          </a:solidFill>
                          <a:effectLst/>
                          <a:latin typeface="+mj-lt"/>
                        </a:rPr>
                        <a:t>336</a:t>
                      </a:r>
                    </a:p>
                  </a:txBody>
                  <a:tcPr marL="8287" marR="8287" marT="8287" marB="0" anchor="b">
                    <a:lnL>
                      <a:noFill/>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mj-lt"/>
                        </a:rPr>
                        <a:t>B</a:t>
                      </a:r>
                    </a:p>
                  </a:txBody>
                  <a:tcPr marL="8287" marR="8287" marT="8287" marB="0" anchor="b">
                    <a:lnL>
                      <a:noFill/>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mj-lt"/>
                        </a:rPr>
                        <a:t>50</a:t>
                      </a:r>
                    </a:p>
                  </a:txBody>
                  <a:tcPr marL="8287" marR="8287" marT="828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r>
              <a:tr h="267362">
                <a:tc>
                  <a:txBody>
                    <a:bodyPr/>
                    <a:lstStyle/>
                    <a:p>
                      <a:pPr algn="ctr" fontAlgn="b"/>
                      <a:endParaRPr lang="en-US" sz="1400" b="0" i="0" u="none" strike="noStrike">
                        <a:solidFill>
                          <a:srgbClr val="000000"/>
                        </a:solidFill>
                        <a:effectLst/>
                        <a:latin typeface="+mj-lt"/>
                      </a:endParaRPr>
                    </a:p>
                  </a:txBody>
                  <a:tcPr marL="8287" marR="8287" marT="82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a:solidFill>
                            <a:srgbClr val="000000"/>
                          </a:solidFill>
                          <a:effectLst/>
                          <a:latin typeface="+mj-lt"/>
                        </a:rPr>
                        <a:t>Average Score</a:t>
                      </a:r>
                    </a:p>
                  </a:txBody>
                  <a:tcPr marL="8287" marR="8287" marT="82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cs-CZ" sz="1400" b="1" i="0" u="none" strike="noStrike" dirty="0">
                          <a:solidFill>
                            <a:srgbClr val="000000"/>
                          </a:solidFill>
                          <a:effectLst/>
                          <a:latin typeface="+mj-lt"/>
                        </a:rPr>
                        <a:t>394</a:t>
                      </a:r>
                    </a:p>
                  </a:txBody>
                  <a:tcPr marL="8287" marR="8287" marT="82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mj-lt"/>
                        </a:rPr>
                        <a:t>A+</a:t>
                      </a:r>
                    </a:p>
                  </a:txBody>
                  <a:tcPr marL="8287" marR="8287" marT="82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dirty="0">
                        <a:solidFill>
                          <a:srgbClr val="000000"/>
                        </a:solidFill>
                        <a:effectLst/>
                        <a:latin typeface="+mj-lt"/>
                      </a:endParaRPr>
                    </a:p>
                  </a:txBody>
                  <a:tcPr marL="8287" marR="8287" marT="8287"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6" name="TextBox 5"/>
          <p:cNvSpPr txBox="1"/>
          <p:nvPr/>
        </p:nvSpPr>
        <p:spPr>
          <a:xfrm>
            <a:off x="7838982" y="3384841"/>
            <a:ext cx="620683" cy="230832"/>
          </a:xfrm>
          <a:prstGeom prst="rect">
            <a:avLst/>
          </a:prstGeom>
          <a:noFill/>
        </p:spPr>
        <p:txBody>
          <a:bodyPr wrap="none" rtlCol="0">
            <a:spAutoFit/>
          </a:bodyPr>
          <a:lstStyle/>
          <a:p>
            <a:r>
              <a:rPr lang="en-US" sz="900" dirty="0" smtClean="0">
                <a:solidFill>
                  <a:srgbClr val="000000"/>
                </a:solidFill>
              </a:rPr>
              <a:t>Round 1</a:t>
            </a:r>
            <a:endParaRPr lang="en-US" sz="900" dirty="0">
              <a:solidFill>
                <a:srgbClr val="000000"/>
              </a:solidFill>
            </a:endParaRPr>
          </a:p>
        </p:txBody>
      </p:sp>
      <p:sp>
        <p:nvSpPr>
          <p:cNvPr id="8" name="TextBox 7"/>
          <p:cNvSpPr txBox="1"/>
          <p:nvPr/>
        </p:nvSpPr>
        <p:spPr>
          <a:xfrm>
            <a:off x="7838982" y="3636166"/>
            <a:ext cx="620683" cy="230832"/>
          </a:xfrm>
          <a:prstGeom prst="rect">
            <a:avLst/>
          </a:prstGeom>
          <a:noFill/>
        </p:spPr>
        <p:txBody>
          <a:bodyPr wrap="none" rtlCol="0">
            <a:spAutoFit/>
          </a:bodyPr>
          <a:lstStyle/>
          <a:p>
            <a:r>
              <a:rPr lang="en-US" sz="900" dirty="0" smtClean="0">
                <a:solidFill>
                  <a:srgbClr val="000000"/>
                </a:solidFill>
              </a:rPr>
              <a:t>Round 2</a:t>
            </a:r>
            <a:endParaRPr lang="en-US" sz="900" dirty="0">
              <a:solidFill>
                <a:srgbClr val="000000"/>
              </a:solidFill>
            </a:endParaRPr>
          </a:p>
        </p:txBody>
      </p:sp>
    </p:spTree>
    <p:extLst>
      <p:ext uri="{BB962C8B-B14F-4D97-AF65-F5344CB8AC3E}">
        <p14:creationId xmlns:p14="http://schemas.microsoft.com/office/powerpoint/2010/main" val="2036499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ERP Relationship – SunGard K-12’s Commitment To Ohio</a:t>
            </a:r>
            <a:endParaRPr lang="en-US" sz="3600" dirty="0"/>
          </a:p>
        </p:txBody>
      </p:sp>
      <p:sp>
        <p:nvSpPr>
          <p:cNvPr id="4" name="Slide Number Placeholder 3"/>
          <p:cNvSpPr>
            <a:spLocks noGrp="1"/>
          </p:cNvSpPr>
          <p:nvPr>
            <p:ph type="sldNum" sz="quarter" idx="12"/>
          </p:nvPr>
        </p:nvSpPr>
        <p:spPr/>
        <p:txBody>
          <a:bodyPr/>
          <a:lstStyle/>
          <a:p>
            <a:fld id="{162F1D00-BD13-4404-86B0-79703945A0A7}" type="slidenum">
              <a:rPr lang="en-US" sz="1800" smtClean="0"/>
              <a:pPr/>
              <a:t>18</a:t>
            </a:fld>
            <a:endParaRPr lang="en-US" sz="1800"/>
          </a:p>
        </p:txBody>
      </p:sp>
      <p:graphicFrame>
        <p:nvGraphicFramePr>
          <p:cNvPr id="3" name="Table 2"/>
          <p:cNvGraphicFramePr>
            <a:graphicFrameLocks noGrp="1"/>
          </p:cNvGraphicFramePr>
          <p:nvPr>
            <p:extLst>
              <p:ext uri="{D42A27DB-BD31-4B8C-83A1-F6EECF244321}">
                <p14:modId xmlns:p14="http://schemas.microsoft.com/office/powerpoint/2010/main" val="742062466"/>
              </p:ext>
            </p:extLst>
          </p:nvPr>
        </p:nvGraphicFramePr>
        <p:xfrm>
          <a:off x="382586" y="1421431"/>
          <a:ext cx="8202120" cy="2600001"/>
        </p:xfrm>
        <a:graphic>
          <a:graphicData uri="http://schemas.openxmlformats.org/drawingml/2006/table">
            <a:tbl>
              <a:tblPr/>
              <a:tblGrid>
                <a:gridCol w="4773500"/>
                <a:gridCol w="1551310"/>
                <a:gridCol w="1877310"/>
              </a:tblGrid>
              <a:tr h="288889">
                <a:tc>
                  <a:txBody>
                    <a:bodyPr/>
                    <a:lstStyle/>
                    <a:p>
                      <a:pPr algn="l" fontAlgn="b"/>
                      <a:r>
                        <a:rPr lang="en-US" sz="1600" b="1" i="0" u="none" strike="noStrike">
                          <a:solidFill>
                            <a:srgbClr val="FFFFFF"/>
                          </a:solidFill>
                          <a:effectLst/>
                          <a:latin typeface="+mj-lt"/>
                        </a:rPr>
                        <a:t>Total Score - All Evaluators, n=7,8</a:t>
                      </a:r>
                    </a:p>
                  </a:txBody>
                  <a:tcPr marL="20635" marR="20635" marT="2063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n-US" sz="1600" b="1" i="0" u="none" strike="noStrike">
                          <a:solidFill>
                            <a:srgbClr val="FFFFFF"/>
                          </a:solidFill>
                          <a:effectLst/>
                          <a:latin typeface="+mj-lt"/>
                        </a:rPr>
                        <a:t>Score</a:t>
                      </a:r>
                    </a:p>
                  </a:txBody>
                  <a:tcPr marL="20635" marR="20635" marT="20635" marB="0" anchor="b">
                    <a:lnL>
                      <a:noFill/>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b"/>
                      <a:r>
                        <a:rPr lang="en-US" sz="1600" b="1" i="0" u="none" strike="noStrike">
                          <a:solidFill>
                            <a:srgbClr val="FFFFFF"/>
                          </a:solidFill>
                          <a:effectLst/>
                          <a:latin typeface="+mj-lt"/>
                        </a:rPr>
                        <a:t>Grade</a:t>
                      </a:r>
                    </a:p>
                  </a:txBody>
                  <a:tcPr marL="20635" marR="20635" marT="2063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r>
              <a:tr h="288889">
                <a:tc>
                  <a:txBody>
                    <a:bodyPr/>
                    <a:lstStyle/>
                    <a:p>
                      <a:pPr algn="l" fontAlgn="b"/>
                      <a:r>
                        <a:rPr lang="en-US" sz="1600" b="0" i="0" u="none" strike="noStrike">
                          <a:solidFill>
                            <a:srgbClr val="000000"/>
                          </a:solidFill>
                          <a:effectLst/>
                          <a:latin typeface="+mj-lt"/>
                        </a:rPr>
                        <a:t>Program Management Office</a:t>
                      </a:r>
                    </a:p>
                  </a:txBody>
                  <a:tcPr marL="20635" marR="20635" marT="2063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mj-lt"/>
                        </a:rPr>
                        <a:t>450</a:t>
                      </a:r>
                    </a:p>
                  </a:txBody>
                  <a:tcPr marL="20635" marR="20635" marT="20635" marB="0" anchor="b">
                    <a:lnL>
                      <a:noFill/>
                    </a:lnL>
                    <a:lnR>
                      <a:noFill/>
                    </a:lnR>
                    <a:lnT>
                      <a:noFill/>
                    </a:lnT>
                    <a:lnB>
                      <a:noFill/>
                    </a:lnB>
                  </a:tcPr>
                </a:tc>
                <a:tc>
                  <a:txBody>
                    <a:bodyPr/>
                    <a:lstStyle/>
                    <a:p>
                      <a:pPr algn="ctr" fontAlgn="b"/>
                      <a:r>
                        <a:rPr lang="de-DE" sz="1600" b="0" i="0" u="none" strike="noStrike">
                          <a:solidFill>
                            <a:srgbClr val="000000"/>
                          </a:solidFill>
                          <a:effectLst/>
                          <a:latin typeface="+mj-lt"/>
                        </a:rPr>
                        <a:t>A++</a:t>
                      </a:r>
                    </a:p>
                  </a:txBody>
                  <a:tcPr marL="20635" marR="20635" marT="20635" marB="0" anchor="b">
                    <a:lnL>
                      <a:noFill/>
                    </a:lnL>
                    <a:lnR w="6350" cap="flat" cmpd="sng" algn="ctr">
                      <a:solidFill>
                        <a:srgbClr val="000000"/>
                      </a:solidFill>
                      <a:prstDash val="solid"/>
                      <a:round/>
                      <a:headEnd type="none" w="med" len="med"/>
                      <a:tailEnd type="none" w="med" len="med"/>
                    </a:lnR>
                    <a:lnT>
                      <a:noFill/>
                    </a:lnT>
                    <a:lnB>
                      <a:noFill/>
                    </a:lnB>
                  </a:tcPr>
                </a:tc>
              </a:tr>
              <a:tr h="288889">
                <a:tc>
                  <a:txBody>
                    <a:bodyPr/>
                    <a:lstStyle/>
                    <a:p>
                      <a:pPr algn="l" fontAlgn="b"/>
                      <a:r>
                        <a:rPr lang="en-US" sz="1600" b="0" i="0" u="none" strike="noStrike">
                          <a:solidFill>
                            <a:srgbClr val="000000"/>
                          </a:solidFill>
                          <a:effectLst/>
                          <a:latin typeface="+mj-lt"/>
                        </a:rPr>
                        <a:t>Software Adoption Plan</a:t>
                      </a:r>
                    </a:p>
                  </a:txBody>
                  <a:tcPr marL="20635" marR="20635" marT="2063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b-NO" sz="1600" b="0" i="0" u="none" strike="noStrike">
                          <a:solidFill>
                            <a:srgbClr val="000000"/>
                          </a:solidFill>
                          <a:effectLst/>
                          <a:latin typeface="+mj-lt"/>
                        </a:rPr>
                        <a:t>427.5</a:t>
                      </a:r>
                    </a:p>
                  </a:txBody>
                  <a:tcPr marL="20635" marR="20635" marT="20635" marB="0" anchor="b">
                    <a:lnL>
                      <a:noFill/>
                    </a:lnL>
                    <a:lnR>
                      <a:noFill/>
                    </a:lnR>
                    <a:lnT>
                      <a:noFill/>
                    </a:lnT>
                    <a:lnB>
                      <a:noFill/>
                    </a:lnB>
                  </a:tcPr>
                </a:tc>
                <a:tc>
                  <a:txBody>
                    <a:bodyPr/>
                    <a:lstStyle/>
                    <a:p>
                      <a:pPr algn="ctr" fontAlgn="b"/>
                      <a:r>
                        <a:rPr lang="de-DE" sz="1600" b="0" i="0" u="none" strike="noStrike">
                          <a:solidFill>
                            <a:srgbClr val="000000"/>
                          </a:solidFill>
                          <a:effectLst/>
                          <a:latin typeface="+mj-lt"/>
                        </a:rPr>
                        <a:t>A++</a:t>
                      </a:r>
                    </a:p>
                  </a:txBody>
                  <a:tcPr marL="20635" marR="20635" marT="20635" marB="0" anchor="b">
                    <a:lnL>
                      <a:noFill/>
                    </a:lnL>
                    <a:lnR w="6350" cap="flat" cmpd="sng" algn="ctr">
                      <a:solidFill>
                        <a:srgbClr val="000000"/>
                      </a:solidFill>
                      <a:prstDash val="solid"/>
                      <a:round/>
                      <a:headEnd type="none" w="med" len="med"/>
                      <a:tailEnd type="none" w="med" len="med"/>
                    </a:lnR>
                    <a:lnT>
                      <a:noFill/>
                    </a:lnT>
                    <a:lnB>
                      <a:noFill/>
                    </a:lnB>
                  </a:tcPr>
                </a:tc>
              </a:tr>
              <a:tr h="288889">
                <a:tc>
                  <a:txBody>
                    <a:bodyPr/>
                    <a:lstStyle/>
                    <a:p>
                      <a:pPr algn="l" fontAlgn="b"/>
                      <a:r>
                        <a:rPr lang="en-US" sz="1600" b="0" i="0" u="none" strike="noStrike">
                          <a:solidFill>
                            <a:srgbClr val="000000"/>
                          </a:solidFill>
                          <a:effectLst/>
                          <a:latin typeface="+mj-lt"/>
                        </a:rPr>
                        <a:t>Solutions Architecture</a:t>
                      </a:r>
                    </a:p>
                  </a:txBody>
                  <a:tcPr marL="20635" marR="20635" marT="2063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mj-lt"/>
                        </a:rPr>
                        <a:t>440</a:t>
                      </a:r>
                    </a:p>
                  </a:txBody>
                  <a:tcPr marL="20635" marR="20635" marT="20635" marB="0" anchor="b">
                    <a:lnL>
                      <a:noFill/>
                    </a:lnL>
                    <a:lnR>
                      <a:noFill/>
                    </a:lnR>
                    <a:lnT>
                      <a:noFill/>
                    </a:lnT>
                    <a:lnB>
                      <a:noFill/>
                    </a:lnB>
                  </a:tcPr>
                </a:tc>
                <a:tc>
                  <a:txBody>
                    <a:bodyPr/>
                    <a:lstStyle/>
                    <a:p>
                      <a:pPr algn="ctr" fontAlgn="b"/>
                      <a:r>
                        <a:rPr lang="de-DE" sz="1600" b="0" i="0" u="none" strike="noStrike">
                          <a:solidFill>
                            <a:srgbClr val="000000"/>
                          </a:solidFill>
                          <a:effectLst/>
                          <a:latin typeface="+mj-lt"/>
                        </a:rPr>
                        <a:t>A++</a:t>
                      </a:r>
                    </a:p>
                  </a:txBody>
                  <a:tcPr marL="20635" marR="20635" marT="20635" marB="0" anchor="b">
                    <a:lnL>
                      <a:noFill/>
                    </a:lnL>
                    <a:lnR w="6350" cap="flat" cmpd="sng" algn="ctr">
                      <a:solidFill>
                        <a:srgbClr val="000000"/>
                      </a:solidFill>
                      <a:prstDash val="solid"/>
                      <a:round/>
                      <a:headEnd type="none" w="med" len="med"/>
                      <a:tailEnd type="none" w="med" len="med"/>
                    </a:lnR>
                    <a:lnT>
                      <a:noFill/>
                    </a:lnT>
                    <a:lnB>
                      <a:noFill/>
                    </a:lnB>
                  </a:tcPr>
                </a:tc>
              </a:tr>
              <a:tr h="288889">
                <a:tc>
                  <a:txBody>
                    <a:bodyPr/>
                    <a:lstStyle/>
                    <a:p>
                      <a:pPr algn="l" fontAlgn="b"/>
                      <a:r>
                        <a:rPr lang="en-US" sz="1600" b="0" i="0" u="none" strike="noStrike">
                          <a:solidFill>
                            <a:srgbClr val="000000"/>
                          </a:solidFill>
                          <a:effectLst/>
                          <a:latin typeface="+mj-lt"/>
                        </a:rPr>
                        <a:t>Technical Support Model</a:t>
                      </a:r>
                    </a:p>
                  </a:txBody>
                  <a:tcPr marL="20635" marR="20635" marT="2063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s-IS" sz="1600" b="0" i="0" u="none" strike="noStrike">
                          <a:solidFill>
                            <a:srgbClr val="000000"/>
                          </a:solidFill>
                          <a:effectLst/>
                          <a:latin typeface="+mj-lt"/>
                        </a:rPr>
                        <a:t>420</a:t>
                      </a:r>
                    </a:p>
                  </a:txBody>
                  <a:tcPr marL="20635" marR="20635" marT="20635" marB="0" anchor="b">
                    <a:lnL>
                      <a:noFill/>
                    </a:lnL>
                    <a:lnR>
                      <a:noFill/>
                    </a:lnR>
                    <a:lnT>
                      <a:noFill/>
                    </a:lnT>
                    <a:lnB>
                      <a:noFill/>
                    </a:lnB>
                  </a:tcPr>
                </a:tc>
                <a:tc>
                  <a:txBody>
                    <a:bodyPr/>
                    <a:lstStyle/>
                    <a:p>
                      <a:pPr algn="ctr" fontAlgn="b"/>
                      <a:r>
                        <a:rPr lang="de-DE" sz="1600" b="0" i="0" u="none" strike="noStrike">
                          <a:solidFill>
                            <a:srgbClr val="000000"/>
                          </a:solidFill>
                          <a:effectLst/>
                          <a:latin typeface="+mj-lt"/>
                        </a:rPr>
                        <a:t>A++</a:t>
                      </a:r>
                    </a:p>
                  </a:txBody>
                  <a:tcPr marL="20635" marR="20635" marT="20635" marB="0" anchor="b">
                    <a:lnL>
                      <a:noFill/>
                    </a:lnL>
                    <a:lnR w="6350" cap="flat" cmpd="sng" algn="ctr">
                      <a:solidFill>
                        <a:srgbClr val="000000"/>
                      </a:solidFill>
                      <a:prstDash val="solid"/>
                      <a:round/>
                      <a:headEnd type="none" w="med" len="med"/>
                      <a:tailEnd type="none" w="med" len="med"/>
                    </a:lnR>
                    <a:lnT>
                      <a:noFill/>
                    </a:lnT>
                    <a:lnB>
                      <a:noFill/>
                    </a:lnB>
                  </a:tcPr>
                </a:tc>
              </a:tr>
              <a:tr h="288889">
                <a:tc>
                  <a:txBody>
                    <a:bodyPr/>
                    <a:lstStyle/>
                    <a:p>
                      <a:pPr algn="l" fontAlgn="b"/>
                      <a:r>
                        <a:rPr lang="en-US" sz="1600" b="0" i="0" u="none" strike="noStrike">
                          <a:solidFill>
                            <a:srgbClr val="000000"/>
                          </a:solidFill>
                          <a:effectLst/>
                          <a:latin typeface="+mj-lt"/>
                        </a:rPr>
                        <a:t>Customer Marketing &amp; Outreach Plan</a:t>
                      </a:r>
                    </a:p>
                  </a:txBody>
                  <a:tcPr marL="20635" marR="20635" marT="2063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mj-lt"/>
                        </a:rPr>
                        <a:t>430</a:t>
                      </a:r>
                    </a:p>
                  </a:txBody>
                  <a:tcPr marL="20635" marR="20635" marT="20635" marB="0" anchor="b">
                    <a:lnL>
                      <a:noFill/>
                    </a:lnL>
                    <a:lnR>
                      <a:noFill/>
                    </a:lnR>
                    <a:lnT>
                      <a:noFill/>
                    </a:lnT>
                    <a:lnB>
                      <a:noFill/>
                    </a:lnB>
                  </a:tcPr>
                </a:tc>
                <a:tc>
                  <a:txBody>
                    <a:bodyPr/>
                    <a:lstStyle/>
                    <a:p>
                      <a:pPr algn="ctr" fontAlgn="b"/>
                      <a:r>
                        <a:rPr lang="de-DE" sz="1600" b="0" i="0" u="none" strike="noStrike">
                          <a:solidFill>
                            <a:srgbClr val="000000"/>
                          </a:solidFill>
                          <a:effectLst/>
                          <a:latin typeface="+mj-lt"/>
                        </a:rPr>
                        <a:t>A++</a:t>
                      </a:r>
                    </a:p>
                  </a:txBody>
                  <a:tcPr marL="20635" marR="20635" marT="20635" marB="0" anchor="b">
                    <a:lnL>
                      <a:noFill/>
                    </a:lnL>
                    <a:lnR w="6350" cap="flat" cmpd="sng" algn="ctr">
                      <a:solidFill>
                        <a:srgbClr val="000000"/>
                      </a:solidFill>
                      <a:prstDash val="solid"/>
                      <a:round/>
                      <a:headEnd type="none" w="med" len="med"/>
                      <a:tailEnd type="none" w="med" len="med"/>
                    </a:lnR>
                    <a:lnT>
                      <a:noFill/>
                    </a:lnT>
                    <a:lnB>
                      <a:noFill/>
                    </a:lnB>
                  </a:tcPr>
                </a:tc>
              </a:tr>
              <a:tr h="288889">
                <a:tc>
                  <a:txBody>
                    <a:bodyPr/>
                    <a:lstStyle/>
                    <a:p>
                      <a:pPr algn="l" fontAlgn="b"/>
                      <a:r>
                        <a:rPr lang="en-US" sz="1600" b="0" i="0" u="none" strike="noStrike">
                          <a:solidFill>
                            <a:srgbClr val="000000"/>
                          </a:solidFill>
                          <a:effectLst/>
                          <a:latin typeface="+mj-lt"/>
                        </a:rPr>
                        <a:t>Pricing</a:t>
                      </a:r>
                    </a:p>
                  </a:txBody>
                  <a:tcPr marL="20635" marR="20635" marT="2063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hr-HR" sz="1600" b="0" i="0" u="none" strike="noStrike">
                          <a:solidFill>
                            <a:srgbClr val="000000"/>
                          </a:solidFill>
                          <a:effectLst/>
                          <a:latin typeface="+mj-lt"/>
                        </a:rPr>
                        <a:t>378.75</a:t>
                      </a:r>
                    </a:p>
                  </a:txBody>
                  <a:tcPr marL="20635" marR="20635" marT="20635" marB="0" anchor="b">
                    <a:lnL>
                      <a:noFill/>
                    </a:lnL>
                    <a:lnR>
                      <a:noFill/>
                    </a:lnR>
                    <a:lnT>
                      <a:noFill/>
                    </a:lnT>
                    <a:lnB>
                      <a:noFill/>
                    </a:lnB>
                  </a:tcPr>
                </a:tc>
                <a:tc>
                  <a:txBody>
                    <a:bodyPr/>
                    <a:lstStyle/>
                    <a:p>
                      <a:pPr algn="ctr" fontAlgn="b"/>
                      <a:r>
                        <a:rPr lang="en-US" sz="1600" b="0" i="0" u="none" strike="noStrike">
                          <a:solidFill>
                            <a:srgbClr val="000000"/>
                          </a:solidFill>
                          <a:effectLst/>
                          <a:latin typeface="+mj-lt"/>
                        </a:rPr>
                        <a:t>A</a:t>
                      </a:r>
                    </a:p>
                  </a:txBody>
                  <a:tcPr marL="20635" marR="20635" marT="20635" marB="0" anchor="b">
                    <a:lnL>
                      <a:noFill/>
                    </a:lnL>
                    <a:lnR w="6350" cap="flat" cmpd="sng" algn="ctr">
                      <a:solidFill>
                        <a:srgbClr val="000000"/>
                      </a:solidFill>
                      <a:prstDash val="solid"/>
                      <a:round/>
                      <a:headEnd type="none" w="med" len="med"/>
                      <a:tailEnd type="none" w="med" len="med"/>
                    </a:lnR>
                    <a:lnT>
                      <a:noFill/>
                    </a:lnT>
                    <a:lnB>
                      <a:noFill/>
                    </a:lnB>
                  </a:tcPr>
                </a:tc>
              </a:tr>
              <a:tr h="288889">
                <a:tc>
                  <a:txBody>
                    <a:bodyPr/>
                    <a:lstStyle/>
                    <a:p>
                      <a:pPr algn="l" fontAlgn="b"/>
                      <a:r>
                        <a:rPr lang="en-US" sz="1600" b="0" i="0" u="none" strike="noStrike">
                          <a:solidFill>
                            <a:srgbClr val="000000"/>
                          </a:solidFill>
                          <a:effectLst/>
                          <a:latin typeface="+mj-lt"/>
                        </a:rPr>
                        <a:t>Total</a:t>
                      </a:r>
                    </a:p>
                  </a:txBody>
                  <a:tcPr marL="20635" marR="20635" marT="2063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hr-HR" sz="1600" b="0" i="0" u="none" strike="noStrike">
                          <a:solidFill>
                            <a:srgbClr val="000000"/>
                          </a:solidFill>
                          <a:effectLst/>
                          <a:latin typeface="+mj-lt"/>
                        </a:rPr>
                        <a:t>2546.25</a:t>
                      </a:r>
                    </a:p>
                  </a:txBody>
                  <a:tcPr marL="20635" marR="20635" marT="206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mj-lt"/>
                        </a:rPr>
                        <a:t>A++</a:t>
                      </a:r>
                    </a:p>
                  </a:txBody>
                  <a:tcPr marL="20635" marR="20635" marT="2063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88889">
                <a:tc>
                  <a:txBody>
                    <a:bodyPr/>
                    <a:lstStyle/>
                    <a:p>
                      <a:pPr algn="r" fontAlgn="b"/>
                      <a:r>
                        <a:rPr lang="en-US" sz="1600" b="0" i="0" u="none" strike="noStrike" dirty="0" smtClean="0">
                          <a:solidFill>
                            <a:srgbClr val="000000"/>
                          </a:solidFill>
                          <a:effectLst/>
                          <a:latin typeface="+mj-lt"/>
                        </a:rPr>
                        <a:t>Overall Vendor</a:t>
                      </a:r>
                      <a:r>
                        <a:rPr lang="en-US" sz="1600" b="0" i="0" u="none" strike="noStrike" baseline="0" dirty="0" smtClean="0">
                          <a:solidFill>
                            <a:srgbClr val="000000"/>
                          </a:solidFill>
                          <a:effectLst/>
                          <a:latin typeface="+mj-lt"/>
                        </a:rPr>
                        <a:t> Ranking</a:t>
                      </a:r>
                      <a:endParaRPr lang="en-US" sz="1600" b="0" i="0" u="none" strike="noStrike" dirty="0">
                        <a:solidFill>
                          <a:srgbClr val="000000"/>
                        </a:solidFill>
                        <a:effectLst/>
                        <a:latin typeface="+mj-lt"/>
                      </a:endParaRPr>
                    </a:p>
                  </a:txBody>
                  <a:tcPr marL="20635" marR="20635" marT="2063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600" b="0" i="0" u="none" strike="noStrike" dirty="0" smtClean="0">
                          <a:solidFill>
                            <a:srgbClr val="000000"/>
                          </a:solidFill>
                          <a:effectLst/>
                          <a:latin typeface="+mj-lt"/>
                        </a:rPr>
                        <a:t>1st</a:t>
                      </a:r>
                      <a:endParaRPr lang="nb-NO" sz="1600" b="0" i="0" u="none" strike="noStrike" dirty="0">
                        <a:solidFill>
                          <a:srgbClr val="000000"/>
                        </a:solidFill>
                        <a:effectLst/>
                        <a:latin typeface="+mj-lt"/>
                      </a:endParaRPr>
                    </a:p>
                  </a:txBody>
                  <a:tcPr marL="20635" marR="20635" marT="2063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mj-lt"/>
                      </a:endParaRPr>
                    </a:p>
                  </a:txBody>
                  <a:tcPr marL="20635" marR="20635" marT="2063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6" name="Content Placeholder 2"/>
          <p:cNvSpPr>
            <a:spLocks noGrp="1"/>
          </p:cNvSpPr>
          <p:nvPr>
            <p:ph idx="4294967295"/>
          </p:nvPr>
        </p:nvSpPr>
        <p:spPr>
          <a:xfrm>
            <a:off x="1776544" y="4226744"/>
            <a:ext cx="5875691" cy="2047300"/>
          </a:xfrm>
          <a:prstGeom prst="rect">
            <a:avLst/>
          </a:prstGeom>
        </p:spPr>
        <p:txBody>
          <a:bodyPr>
            <a:normAutofit fontScale="85000" lnSpcReduction="10000"/>
          </a:bodyPr>
          <a:lstStyle/>
          <a:p>
            <a:pPr algn="ctr">
              <a:lnSpc>
                <a:spcPts val="1500"/>
              </a:lnSpc>
            </a:pPr>
            <a:r>
              <a:rPr lang="en-US" sz="1800" dirty="0" smtClean="0">
                <a:solidFill>
                  <a:srgbClr val="8DC143"/>
                </a:solidFill>
              </a:rPr>
              <a:t>Approach to migrating districts to </a:t>
            </a:r>
            <a:r>
              <a:rPr lang="en-US" sz="1800" dirty="0" err="1" smtClean="0">
                <a:solidFill>
                  <a:srgbClr val="8DC143"/>
                </a:solidFill>
              </a:rPr>
              <a:t>eFinancePLUS</a:t>
            </a:r>
            <a:endParaRPr lang="en-US" sz="1800" dirty="0" smtClean="0">
              <a:solidFill>
                <a:srgbClr val="8DC143"/>
              </a:solidFill>
            </a:endParaRPr>
          </a:p>
          <a:p>
            <a:pPr algn="ctr">
              <a:lnSpc>
                <a:spcPts val="1500"/>
              </a:lnSpc>
            </a:pPr>
            <a:r>
              <a:rPr lang="en-US" sz="1800" dirty="0" smtClean="0">
                <a:solidFill>
                  <a:srgbClr val="8DC143"/>
                </a:solidFill>
              </a:rPr>
              <a:t>Standardized &amp; Repeatable Processes</a:t>
            </a:r>
          </a:p>
          <a:p>
            <a:pPr algn="ctr">
              <a:lnSpc>
                <a:spcPts val="1500"/>
              </a:lnSpc>
            </a:pPr>
            <a:r>
              <a:rPr lang="en-US" sz="1800" dirty="0" smtClean="0">
                <a:solidFill>
                  <a:srgbClr val="8DC143"/>
                </a:solidFill>
              </a:rPr>
              <a:t>Sustainable Technical Architecture</a:t>
            </a:r>
          </a:p>
          <a:p>
            <a:pPr algn="ctr">
              <a:lnSpc>
                <a:spcPts val="1500"/>
              </a:lnSpc>
            </a:pPr>
            <a:r>
              <a:rPr lang="en-US" sz="1800" dirty="0" smtClean="0">
                <a:solidFill>
                  <a:srgbClr val="8DC143"/>
                </a:solidFill>
              </a:rPr>
              <a:t>Integrated Support – from District to ITC and SunGard K-12</a:t>
            </a:r>
          </a:p>
          <a:p>
            <a:pPr algn="ctr">
              <a:lnSpc>
                <a:spcPts val="1500"/>
              </a:lnSpc>
            </a:pPr>
            <a:r>
              <a:rPr lang="en-US" sz="1800" dirty="0" smtClean="0">
                <a:solidFill>
                  <a:srgbClr val="8DC143"/>
                </a:solidFill>
              </a:rPr>
              <a:t>Commitment to education and training</a:t>
            </a:r>
          </a:p>
          <a:p>
            <a:pPr algn="ctr">
              <a:lnSpc>
                <a:spcPts val="1500"/>
              </a:lnSpc>
            </a:pPr>
            <a:r>
              <a:rPr lang="en-US" sz="1800" dirty="0" smtClean="0">
                <a:solidFill>
                  <a:srgbClr val="8DC143"/>
                </a:solidFill>
              </a:rPr>
              <a:t>Best overall investment value</a:t>
            </a:r>
          </a:p>
          <a:p>
            <a:pPr marL="0" indent="0" algn="ctr">
              <a:lnSpc>
                <a:spcPts val="1500"/>
              </a:lnSpc>
              <a:buNone/>
            </a:pPr>
            <a:endParaRPr lang="en-US" sz="1800" dirty="0">
              <a:solidFill>
                <a:srgbClr val="8DC143"/>
              </a:solidFill>
            </a:endParaRPr>
          </a:p>
        </p:txBody>
      </p:sp>
    </p:spTree>
    <p:extLst>
      <p:ext uri="{BB962C8B-B14F-4D97-AF65-F5344CB8AC3E}">
        <p14:creationId xmlns:p14="http://schemas.microsoft.com/office/powerpoint/2010/main" val="658306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SunGard K-12 Company Profile</a:t>
            </a:r>
            <a:endParaRPr lang="en-US" sz="3600" dirty="0"/>
          </a:p>
        </p:txBody>
      </p:sp>
      <p:sp>
        <p:nvSpPr>
          <p:cNvPr id="4" name="Slide Number Placeholder 3"/>
          <p:cNvSpPr>
            <a:spLocks noGrp="1"/>
          </p:cNvSpPr>
          <p:nvPr>
            <p:ph type="sldNum" sz="quarter" idx="12"/>
          </p:nvPr>
        </p:nvSpPr>
        <p:spPr/>
        <p:txBody>
          <a:bodyPr/>
          <a:lstStyle/>
          <a:p>
            <a:fld id="{162F1D00-BD13-4404-86B0-79703945A0A7}" type="slidenum">
              <a:rPr lang="en-US" sz="1200" smtClean="0"/>
              <a:pPr/>
              <a:t>19</a:t>
            </a:fld>
            <a:endParaRPr lang="en-US" sz="1200"/>
          </a:p>
        </p:txBody>
      </p:sp>
      <p:sp>
        <p:nvSpPr>
          <p:cNvPr id="6" name="Rectangle 5"/>
          <p:cNvSpPr/>
          <p:nvPr/>
        </p:nvSpPr>
        <p:spPr>
          <a:xfrm>
            <a:off x="329580" y="1192696"/>
            <a:ext cx="2835966" cy="12457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en-US" sz="1600" b="1" dirty="0" smtClean="0"/>
              <a:t>Office Locations</a:t>
            </a:r>
          </a:p>
          <a:p>
            <a:pPr algn="ctr"/>
            <a:r>
              <a:rPr lang="en-US" sz="1400" dirty="0" smtClean="0"/>
              <a:t>Bethlehem, PA</a:t>
            </a:r>
          </a:p>
          <a:p>
            <a:pPr algn="ctr"/>
            <a:r>
              <a:rPr lang="en-US" sz="1400" dirty="0" smtClean="0"/>
              <a:t>Chico, CA</a:t>
            </a:r>
          </a:p>
          <a:p>
            <a:pPr algn="ctr"/>
            <a:r>
              <a:rPr lang="en-US" sz="1400" dirty="0" smtClean="0"/>
              <a:t>Long Island, NY</a:t>
            </a:r>
          </a:p>
        </p:txBody>
      </p:sp>
      <p:sp>
        <p:nvSpPr>
          <p:cNvPr id="7" name="Rectangle 6"/>
          <p:cNvSpPr/>
          <p:nvPr/>
        </p:nvSpPr>
        <p:spPr>
          <a:xfrm>
            <a:off x="329580" y="2590800"/>
            <a:ext cx="2835966" cy="12457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en-US" sz="1600" b="1" dirty="0" smtClean="0"/>
              <a:t>Employees</a:t>
            </a:r>
          </a:p>
          <a:p>
            <a:pPr algn="ctr"/>
            <a:r>
              <a:rPr lang="en-US" sz="1400" dirty="0" smtClean="0"/>
              <a:t>400</a:t>
            </a:r>
          </a:p>
        </p:txBody>
      </p:sp>
      <p:sp>
        <p:nvSpPr>
          <p:cNvPr id="8" name="Rectangle 7"/>
          <p:cNvSpPr/>
          <p:nvPr/>
        </p:nvSpPr>
        <p:spPr>
          <a:xfrm>
            <a:off x="329580" y="3988904"/>
            <a:ext cx="2835966" cy="12457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en-US" sz="1600" b="1" dirty="0" smtClean="0"/>
              <a:t>Parent Company</a:t>
            </a:r>
          </a:p>
          <a:p>
            <a:pPr algn="ctr"/>
            <a:r>
              <a:rPr lang="en-US" sz="1400" dirty="0" smtClean="0"/>
              <a:t>FIS</a:t>
            </a:r>
          </a:p>
        </p:txBody>
      </p:sp>
      <p:sp>
        <p:nvSpPr>
          <p:cNvPr id="9" name="Rectangle 8"/>
          <p:cNvSpPr/>
          <p:nvPr/>
        </p:nvSpPr>
        <p:spPr>
          <a:xfrm>
            <a:off x="3260762" y="1192696"/>
            <a:ext cx="2835966" cy="12457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en-US" sz="1600" b="1" dirty="0" smtClean="0"/>
              <a:t>Technology</a:t>
            </a:r>
          </a:p>
          <a:p>
            <a:pPr marL="342900" indent="-342900" algn="ctr">
              <a:buFont typeface="Wingdings" panose="05000000000000000000" pitchFamily="2" charset="2"/>
              <a:buChar char="ü"/>
            </a:pPr>
            <a:r>
              <a:rPr lang="en-US" sz="1400" dirty="0"/>
              <a:t>100 </a:t>
            </a:r>
            <a:r>
              <a:rPr lang="en-US" sz="1400" dirty="0" smtClean="0"/>
              <a:t>% web-based software </a:t>
            </a:r>
            <a:r>
              <a:rPr lang="en-US" sz="1400" dirty="0"/>
              <a:t>Microsoft SQL </a:t>
            </a:r>
            <a:r>
              <a:rPr lang="en-US" sz="1400" dirty="0" smtClean="0"/>
              <a:t>Server</a:t>
            </a:r>
          </a:p>
          <a:p>
            <a:pPr marL="342900" indent="-342900" algn="ctr">
              <a:buFont typeface="Wingdings" panose="05000000000000000000" pitchFamily="2" charset="2"/>
              <a:buChar char="ü"/>
            </a:pPr>
            <a:r>
              <a:rPr lang="en-US" sz="1400" dirty="0" smtClean="0"/>
              <a:t>Windows </a:t>
            </a:r>
            <a:r>
              <a:rPr lang="en-US" sz="1400" dirty="0"/>
              <a:t>operating system</a:t>
            </a:r>
            <a:endParaRPr lang="en-US" sz="1400" dirty="0" smtClean="0"/>
          </a:p>
        </p:txBody>
      </p:sp>
      <p:sp>
        <p:nvSpPr>
          <p:cNvPr id="10" name="Rectangle 9"/>
          <p:cNvSpPr/>
          <p:nvPr/>
        </p:nvSpPr>
        <p:spPr>
          <a:xfrm>
            <a:off x="6191944" y="1192696"/>
            <a:ext cx="2835966" cy="404191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en-US" sz="1600" b="1" dirty="0" smtClean="0"/>
              <a:t>Professional Services</a:t>
            </a:r>
          </a:p>
          <a:p>
            <a:pPr marL="285750" indent="-285750" algn="ctr">
              <a:buFont typeface="Wingdings" panose="05000000000000000000" pitchFamily="2" charset="2"/>
              <a:buChar char="ü"/>
            </a:pPr>
            <a:r>
              <a:rPr lang="en-US" sz="1400" dirty="0"/>
              <a:t>Project </a:t>
            </a:r>
            <a:r>
              <a:rPr lang="en-US" sz="1400" dirty="0" smtClean="0"/>
              <a:t>Management</a:t>
            </a:r>
          </a:p>
          <a:p>
            <a:pPr marL="285750" indent="-285750" algn="ctr">
              <a:buFont typeface="Wingdings" panose="05000000000000000000" pitchFamily="2" charset="2"/>
              <a:buChar char="ü"/>
            </a:pPr>
            <a:r>
              <a:rPr lang="en-US" sz="1400" dirty="0"/>
              <a:t>Business Process </a:t>
            </a:r>
            <a:r>
              <a:rPr lang="en-US" sz="1400" dirty="0" smtClean="0"/>
              <a:t>Review</a:t>
            </a:r>
          </a:p>
          <a:p>
            <a:pPr marL="285750" indent="-285750" algn="ctr">
              <a:buFont typeface="Wingdings" panose="05000000000000000000" pitchFamily="2" charset="2"/>
              <a:buChar char="ü"/>
            </a:pPr>
            <a:r>
              <a:rPr lang="en-US" sz="1400" dirty="0"/>
              <a:t>Onsite, remote, and eLearning </a:t>
            </a:r>
            <a:r>
              <a:rPr lang="en-US" sz="1400" dirty="0" smtClean="0"/>
              <a:t>Training</a:t>
            </a:r>
          </a:p>
          <a:p>
            <a:pPr marL="285750" indent="-285750" algn="ctr">
              <a:buFont typeface="Wingdings" panose="05000000000000000000" pitchFamily="2" charset="2"/>
              <a:buChar char="ü"/>
            </a:pPr>
            <a:r>
              <a:rPr lang="en-US" sz="1400" dirty="0"/>
              <a:t>Specialized consulting </a:t>
            </a:r>
            <a:r>
              <a:rPr lang="en-US" sz="1400" dirty="0" smtClean="0"/>
              <a:t>services</a:t>
            </a:r>
          </a:p>
          <a:p>
            <a:pPr marL="285750" indent="-285750" algn="ctr">
              <a:buFont typeface="Wingdings" panose="05000000000000000000" pitchFamily="2" charset="2"/>
              <a:buChar char="ü"/>
            </a:pPr>
            <a:r>
              <a:rPr lang="en-US" sz="1400" dirty="0"/>
              <a:t>Toll-free call center, automated call tracking, and Internet support </a:t>
            </a:r>
            <a:r>
              <a:rPr lang="en-US" sz="1400" dirty="0" smtClean="0"/>
              <a:t>site</a:t>
            </a:r>
          </a:p>
          <a:p>
            <a:pPr marL="285750" indent="-285750" algn="ctr">
              <a:buFont typeface="Wingdings" panose="05000000000000000000" pitchFamily="2" charset="2"/>
              <a:buChar char="ü"/>
            </a:pPr>
            <a:r>
              <a:rPr lang="en-US" sz="1400" dirty="0"/>
              <a:t>Online </a:t>
            </a:r>
            <a:r>
              <a:rPr lang="en-US" sz="1400" dirty="0" smtClean="0"/>
              <a:t>documentation</a:t>
            </a:r>
          </a:p>
          <a:p>
            <a:pPr marL="285750" indent="-285750" algn="ctr">
              <a:buFont typeface="Wingdings" panose="05000000000000000000" pitchFamily="2" charset="2"/>
              <a:buChar char="ü"/>
            </a:pPr>
            <a:r>
              <a:rPr lang="en-US" sz="1400" dirty="0"/>
              <a:t>Custom programming </a:t>
            </a:r>
            <a:r>
              <a:rPr lang="en-US" sz="1400" dirty="0" smtClean="0"/>
              <a:t>services</a:t>
            </a:r>
          </a:p>
          <a:p>
            <a:pPr marL="285750" indent="-285750" algn="ctr">
              <a:buFont typeface="Wingdings" panose="05000000000000000000" pitchFamily="2" charset="2"/>
              <a:buChar char="ü"/>
            </a:pPr>
            <a:r>
              <a:rPr lang="en-US" sz="1400" dirty="0"/>
              <a:t>Data warehouse </a:t>
            </a:r>
            <a:r>
              <a:rPr lang="en-US" sz="1400" dirty="0" smtClean="0"/>
              <a:t>development</a:t>
            </a:r>
          </a:p>
          <a:p>
            <a:pPr marL="285750" indent="-285750" algn="ctr">
              <a:buFont typeface="Wingdings" panose="05000000000000000000" pitchFamily="2" charset="2"/>
              <a:buChar char="ü"/>
            </a:pPr>
            <a:r>
              <a:rPr lang="en-US" sz="1400" dirty="0"/>
              <a:t>Disaster Recovery and Remote System </a:t>
            </a:r>
            <a:r>
              <a:rPr lang="en-US" sz="1400" dirty="0" smtClean="0"/>
              <a:t>Administration</a:t>
            </a:r>
          </a:p>
          <a:p>
            <a:pPr marL="285750" indent="-285750" algn="ctr">
              <a:buFont typeface="Wingdings" panose="05000000000000000000" pitchFamily="2" charset="2"/>
              <a:buChar char="ü"/>
            </a:pPr>
            <a:r>
              <a:rPr lang="en-US" sz="1400" dirty="0"/>
              <a:t>Hardware configuration and installation</a:t>
            </a:r>
            <a:endParaRPr lang="en-US" sz="1400" dirty="0" smtClean="0"/>
          </a:p>
        </p:txBody>
      </p:sp>
      <p:sp>
        <p:nvSpPr>
          <p:cNvPr id="11" name="Rectangle 10"/>
          <p:cNvSpPr/>
          <p:nvPr/>
        </p:nvSpPr>
        <p:spPr>
          <a:xfrm>
            <a:off x="3260762" y="2590800"/>
            <a:ext cx="2835966" cy="26438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en-US" sz="1600" b="1" dirty="0"/>
              <a:t>Product </a:t>
            </a:r>
            <a:r>
              <a:rPr lang="en-US" sz="1600" b="1" dirty="0" smtClean="0"/>
              <a:t>Design</a:t>
            </a:r>
          </a:p>
          <a:p>
            <a:pPr marL="285750" indent="-285750" algn="ctr">
              <a:buFont typeface="Wingdings" panose="05000000000000000000" pitchFamily="2" charset="2"/>
              <a:buChar char="ü"/>
            </a:pPr>
            <a:r>
              <a:rPr lang="en-US" sz="1400" dirty="0"/>
              <a:t>Intuitive browser-based user </a:t>
            </a:r>
            <a:r>
              <a:rPr lang="en-US" sz="1400" dirty="0" smtClean="0"/>
              <a:t>interface</a:t>
            </a:r>
          </a:p>
          <a:p>
            <a:pPr marL="285750" indent="-285750" algn="ctr">
              <a:buFont typeface="Wingdings" panose="05000000000000000000" pitchFamily="2" charset="2"/>
              <a:buChar char="ü"/>
            </a:pPr>
            <a:r>
              <a:rPr lang="en-US" sz="1400" dirty="0"/>
              <a:t>Centralized, real-time, district-wide </a:t>
            </a:r>
            <a:r>
              <a:rPr lang="en-US" sz="1400" dirty="0" smtClean="0"/>
              <a:t>database</a:t>
            </a:r>
          </a:p>
          <a:p>
            <a:pPr marL="285750" indent="-285750" algn="ctr">
              <a:buFont typeface="Wingdings" panose="05000000000000000000" pitchFamily="2" charset="2"/>
              <a:buChar char="ü"/>
            </a:pPr>
            <a:r>
              <a:rPr lang="en-US" sz="1400" dirty="0"/>
              <a:t>Integrated </a:t>
            </a:r>
            <a:r>
              <a:rPr lang="en-US" sz="1400" dirty="0" smtClean="0"/>
              <a:t>workflow</a:t>
            </a:r>
          </a:p>
          <a:p>
            <a:pPr marL="285750" indent="-285750" algn="ctr">
              <a:buFont typeface="Wingdings" panose="05000000000000000000" pitchFamily="2" charset="2"/>
              <a:buChar char="ü"/>
            </a:pPr>
            <a:r>
              <a:rPr lang="en-US" sz="1400" dirty="0"/>
              <a:t>Easy to deploy and </a:t>
            </a:r>
            <a:r>
              <a:rPr lang="en-US" sz="1400" dirty="0" smtClean="0"/>
              <a:t>maintain</a:t>
            </a:r>
          </a:p>
          <a:p>
            <a:pPr marL="285750" indent="-285750" algn="ctr">
              <a:buFont typeface="Wingdings" panose="05000000000000000000" pitchFamily="2" charset="2"/>
              <a:buChar char="ü"/>
            </a:pPr>
            <a:r>
              <a:rPr lang="en-US" sz="1400" dirty="0"/>
              <a:t>Data and navigational integration between products</a:t>
            </a:r>
            <a:endParaRPr lang="en-US" sz="1400" dirty="0" smtClean="0"/>
          </a:p>
        </p:txBody>
      </p:sp>
    </p:spTree>
    <p:extLst>
      <p:ext uri="{BB962C8B-B14F-4D97-AF65-F5344CB8AC3E}">
        <p14:creationId xmlns:p14="http://schemas.microsoft.com/office/powerpoint/2010/main" val="2188158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448409"/>
            <a:ext cx="7358740" cy="1833019"/>
          </a:xfrm>
        </p:spPr>
        <p:txBody>
          <a:bodyPr/>
          <a:lstStyle/>
          <a:p>
            <a:r>
              <a:rPr lang="en-US" sz="2800" dirty="0" smtClean="0"/>
              <a:t>Important Notifications</a:t>
            </a:r>
            <a:endParaRPr lang="en-US" sz="2800" dirty="0"/>
          </a:p>
        </p:txBody>
      </p:sp>
      <p:sp>
        <p:nvSpPr>
          <p:cNvPr id="5" name="Content Placeholder 8"/>
          <p:cNvSpPr txBox="1">
            <a:spLocks/>
          </p:cNvSpPr>
          <p:nvPr/>
        </p:nvSpPr>
        <p:spPr>
          <a:xfrm>
            <a:off x="390526" y="2393043"/>
            <a:ext cx="8353233" cy="2454165"/>
          </a:xfrm>
          <a:prstGeom prst="rect">
            <a:avLst/>
          </a:prstGeom>
        </p:spPr>
        <p:txBody>
          <a:bodyPr vert="horz" lIns="0" tIns="0" rIns="0" bIns="0" rtlCol="0">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2000" b="0" kern="1200">
                <a:solidFill>
                  <a:srgbClr val="098DCC"/>
                </a:solidFill>
                <a:latin typeface="+mn-lt"/>
                <a:ea typeface="+mn-ea"/>
                <a:cs typeface="+mn-cs"/>
              </a:defRPr>
            </a:lvl1pPr>
            <a:lvl2pPr marL="361950" marR="0" indent="-180975" algn="l" defTabSz="914400" rtl="0" eaLnBrk="1" fontAlgn="auto" latinLnBrk="0" hangingPunct="1">
              <a:lnSpc>
                <a:spcPct val="100000"/>
              </a:lnSpc>
              <a:spcBef>
                <a:spcPts val="600"/>
              </a:spcBef>
              <a:spcAft>
                <a:spcPts val="0"/>
              </a:spcAft>
              <a:buClrTx/>
              <a:buSzTx/>
              <a:buFont typeface="Lucida Grande"/>
              <a:buChar char="–"/>
              <a:tabLst/>
              <a:defRPr sz="1400" kern="1200">
                <a:solidFill>
                  <a:srgbClr val="004F71"/>
                </a:solidFill>
                <a:latin typeface="+mn-lt"/>
                <a:ea typeface="+mn-ea"/>
                <a:cs typeface="+mn-cs"/>
              </a:defRPr>
            </a:lvl2pPr>
            <a:lvl3pPr marL="542925" marR="0" indent="-180975" algn="l" defTabSz="914400" rtl="0" eaLnBrk="1" fontAlgn="auto" latinLnBrk="0" hangingPunct="1">
              <a:lnSpc>
                <a:spcPct val="100000"/>
              </a:lnSpc>
              <a:spcBef>
                <a:spcPts val="400"/>
              </a:spcBef>
              <a:spcAft>
                <a:spcPts val="0"/>
              </a:spcAft>
              <a:buClrTx/>
              <a:buSzPct val="80000"/>
              <a:buFont typeface="Symbol" panose="05050102010706020507" pitchFamily="18" charset="2"/>
              <a:buChar char="·"/>
              <a:tabLst/>
              <a:defRPr sz="1200" kern="1200">
                <a:solidFill>
                  <a:srgbClr val="004F71"/>
                </a:solidFill>
                <a:latin typeface="+mn-lt"/>
                <a:ea typeface="+mn-ea"/>
                <a:cs typeface="+mn-cs"/>
              </a:defRPr>
            </a:lvl3pPr>
            <a:lvl4pPr marL="627063" marR="0" indent="-179388" algn="l" defTabSz="914400" rtl="0" eaLnBrk="1" fontAlgn="auto" latinLnBrk="0" hangingPunct="1">
              <a:lnSpc>
                <a:spcPct val="130000"/>
              </a:lnSpc>
              <a:spcBef>
                <a:spcPts val="0"/>
              </a:spcBef>
              <a:spcAft>
                <a:spcPts val="0"/>
              </a:spcAft>
              <a:buClrTx/>
              <a:buSzTx/>
              <a:buFont typeface="Lucida Grande"/>
              <a:buChar char="–"/>
              <a:tabLst/>
              <a:defRPr sz="1000" kern="1200">
                <a:solidFill>
                  <a:srgbClr val="004F71"/>
                </a:solidFill>
                <a:latin typeface="+mn-lt"/>
                <a:ea typeface="+mn-ea"/>
                <a:cs typeface="+mn-cs"/>
              </a:defRPr>
            </a:lvl4pPr>
            <a:lvl5pPr marL="806450" marR="0" indent="-179388" algn="l" defTabSz="914400" rtl="0" eaLnBrk="1" fontAlgn="auto" latinLnBrk="0" hangingPunct="1">
              <a:lnSpc>
                <a:spcPct val="130000"/>
              </a:lnSpc>
              <a:spcBef>
                <a:spcPts val="0"/>
              </a:spcBef>
              <a:spcAft>
                <a:spcPts val="0"/>
              </a:spcAft>
              <a:buClrTx/>
              <a:buSzTx/>
              <a:buFont typeface="Calibri" panose="020F0502020204030204" pitchFamily="34" charset="0"/>
              <a:buChar char="•"/>
              <a:tabLst/>
              <a:defRPr sz="1000" kern="1200">
                <a:solidFill>
                  <a:srgbClr val="004F71"/>
                </a:solidFill>
                <a:latin typeface="+mn-lt"/>
                <a:ea typeface="+mn-ea"/>
                <a:cs typeface="+mn-cs"/>
              </a:defRPr>
            </a:lvl5pPr>
            <a:lvl6pPr marL="360000" indent="-180000" algn="l" defTabSz="457200" rtl="0" eaLnBrk="1" latinLnBrk="0" hangingPunct="1">
              <a:lnSpc>
                <a:spcPct val="110000"/>
              </a:lnSpc>
              <a:spcBef>
                <a:spcPts val="0"/>
              </a:spcBef>
              <a:buFont typeface="Arial"/>
              <a:buChar char="•"/>
              <a:defRPr sz="1400" kern="1200">
                <a:solidFill>
                  <a:schemeClr val="tx1"/>
                </a:solidFill>
                <a:latin typeface="+mn-lt"/>
                <a:ea typeface="+mn-ea"/>
                <a:cs typeface="+mn-cs"/>
              </a:defRPr>
            </a:lvl6pPr>
            <a:lvl7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9pPr>
          </a:lstStyle>
          <a:p>
            <a:r>
              <a:rPr lang="en-US" sz="1600" dirty="0" smtClean="0"/>
              <a:t>The accompanying program, product, investment and other information provided in this presentation is part of on-going negotiations between the MC•OECN and SunGard K-12.  </a:t>
            </a:r>
          </a:p>
          <a:p>
            <a:r>
              <a:rPr lang="en-US" sz="1600" dirty="0" smtClean="0"/>
              <a:t>As such, all information contained herein is subject to </a:t>
            </a:r>
            <a:r>
              <a:rPr lang="en-US" sz="1600" dirty="0" smtClean="0"/>
              <a:t>change.  </a:t>
            </a:r>
            <a:r>
              <a:rPr lang="en-US" sz="1600" dirty="0" smtClean="0"/>
              <a:t>The MC•OECN will make every attempt to notify ITCs and LEAs of any significant changes should they occur.</a:t>
            </a:r>
          </a:p>
        </p:txBody>
      </p:sp>
    </p:spTree>
    <p:extLst>
      <p:ext uri="{BB962C8B-B14F-4D97-AF65-F5344CB8AC3E}">
        <p14:creationId xmlns:p14="http://schemas.microsoft.com/office/powerpoint/2010/main" val="2937087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2588" y="511079"/>
            <a:ext cx="1709259" cy="1432021"/>
          </a:xfrm>
        </p:spPr>
        <p:txBody>
          <a:bodyPr/>
          <a:lstStyle/>
          <a:p>
            <a:r>
              <a:rPr lang="en-US" dirty="0" smtClean="0"/>
              <a:t>SunGard K-12 Company History</a:t>
            </a:r>
            <a:endParaRPr lang="en-US" dirty="0"/>
          </a:p>
        </p:txBody>
      </p:sp>
      <p:sp>
        <p:nvSpPr>
          <p:cNvPr id="3" name="Slide Number Placeholder 2"/>
          <p:cNvSpPr>
            <a:spLocks noGrp="1"/>
          </p:cNvSpPr>
          <p:nvPr>
            <p:ph type="sldNum" sz="quarter" idx="12"/>
          </p:nvPr>
        </p:nvSpPr>
        <p:spPr/>
        <p:txBody>
          <a:bodyPr/>
          <a:lstStyle/>
          <a:p>
            <a:fld id="{C60C2248-B95D-984B-A0F4-42B9A4652AA7}" type="slidenum">
              <a:rPr lang="en-US" smtClean="0"/>
              <a:pPr/>
              <a:t>20</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1739" t="9167" r="8535" b="24997"/>
          <a:stretch/>
        </p:blipFill>
        <p:spPr>
          <a:xfrm>
            <a:off x="2618585" y="126511"/>
            <a:ext cx="6137754" cy="6402313"/>
          </a:xfrm>
          <a:prstGeom prst="rect">
            <a:avLst/>
          </a:prstGeom>
        </p:spPr>
      </p:pic>
    </p:spTree>
    <p:extLst>
      <p:ext uri="{BB962C8B-B14F-4D97-AF65-F5344CB8AC3E}">
        <p14:creationId xmlns:p14="http://schemas.microsoft.com/office/powerpoint/2010/main" val="49905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2588" y="511079"/>
            <a:ext cx="2586080" cy="2219595"/>
          </a:xfrm>
          <a:solidFill>
            <a:schemeClr val="bg1"/>
          </a:solidFill>
        </p:spPr>
        <p:txBody>
          <a:bodyPr/>
          <a:lstStyle/>
          <a:p>
            <a:r>
              <a:rPr lang="en-US" dirty="0" smtClean="0"/>
              <a:t>SunGard </a:t>
            </a:r>
            <a:br>
              <a:rPr lang="en-US" dirty="0" smtClean="0"/>
            </a:br>
            <a:r>
              <a:rPr lang="en-US" dirty="0" smtClean="0"/>
              <a:t>K-12 </a:t>
            </a:r>
            <a:br>
              <a:rPr lang="en-US" dirty="0" smtClean="0"/>
            </a:br>
            <a:r>
              <a:rPr lang="en-US" dirty="0" smtClean="0"/>
              <a:t>Company History</a:t>
            </a:r>
            <a:endParaRPr lang="en-US" dirty="0"/>
          </a:p>
        </p:txBody>
      </p:sp>
      <p:sp>
        <p:nvSpPr>
          <p:cNvPr id="3" name="Slide Number Placeholder 2"/>
          <p:cNvSpPr>
            <a:spLocks noGrp="1"/>
          </p:cNvSpPr>
          <p:nvPr>
            <p:ph type="sldNum" sz="quarter" idx="12"/>
          </p:nvPr>
        </p:nvSpPr>
        <p:spPr/>
        <p:txBody>
          <a:bodyPr/>
          <a:lstStyle/>
          <a:p>
            <a:fld id="{C60C2248-B95D-984B-A0F4-42B9A4652AA7}" type="slidenum">
              <a:rPr lang="en-US" smtClean="0"/>
              <a:pPr/>
              <a:t>21</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631" t="75673" r="3421" b="4375"/>
          <a:stretch/>
        </p:blipFill>
        <p:spPr>
          <a:xfrm>
            <a:off x="0" y="2066794"/>
            <a:ext cx="9144000" cy="2452925"/>
          </a:xfrm>
          <a:prstGeom prst="rect">
            <a:avLst/>
          </a:prstGeom>
        </p:spPr>
      </p:pic>
      <p:sp>
        <p:nvSpPr>
          <p:cNvPr id="4" name="Rectangle 3"/>
          <p:cNvSpPr/>
          <p:nvPr/>
        </p:nvSpPr>
        <p:spPr>
          <a:xfrm>
            <a:off x="989556" y="1941534"/>
            <a:ext cx="2342367" cy="3382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endParaRPr lang="en-US" sz="1600" b="1" dirty="0" err="1" smtClean="0"/>
          </a:p>
        </p:txBody>
      </p:sp>
    </p:spTree>
    <p:extLst>
      <p:ext uri="{BB962C8B-B14F-4D97-AF65-F5344CB8AC3E}">
        <p14:creationId xmlns:p14="http://schemas.microsoft.com/office/powerpoint/2010/main" val="3709076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60C2248-B95D-984B-A0F4-42B9A4652AA7}" type="slidenum">
              <a:rPr lang="en-US" smtClean="0"/>
              <a:pPr/>
              <a:t>22</a:t>
            </a:fld>
            <a:endParaRPr lang="en-US"/>
          </a:p>
        </p:txBody>
      </p:sp>
    </p:spTree>
    <p:extLst>
      <p:ext uri="{BB962C8B-B14F-4D97-AF65-F5344CB8AC3E}">
        <p14:creationId xmlns:p14="http://schemas.microsoft.com/office/powerpoint/2010/main" val="3264285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4377" t="4761" r="4837" b="5525"/>
          <a:stretch/>
        </p:blipFill>
        <p:spPr>
          <a:xfrm>
            <a:off x="4462562" y="448409"/>
            <a:ext cx="4177856" cy="4198202"/>
          </a:xfrm>
          <a:prstGeom prst="rect">
            <a:avLst/>
          </a:prstGeom>
          <a:noFill/>
        </p:spPr>
      </p:pic>
      <p:sp>
        <p:nvSpPr>
          <p:cNvPr id="4" name="Title 3"/>
          <p:cNvSpPr>
            <a:spLocks noGrp="1"/>
          </p:cNvSpPr>
          <p:nvPr>
            <p:ph type="title"/>
          </p:nvPr>
        </p:nvSpPr>
        <p:spPr>
          <a:xfrm>
            <a:off x="382588" y="448409"/>
            <a:ext cx="4079974" cy="1833019"/>
          </a:xfrm>
        </p:spPr>
        <p:txBody>
          <a:bodyPr/>
          <a:lstStyle/>
          <a:p>
            <a:r>
              <a:rPr lang="en-US" sz="4800" dirty="0" smtClean="0"/>
              <a:t>ERP Components</a:t>
            </a:r>
            <a:endParaRPr lang="en-US" sz="4800" dirty="0"/>
          </a:p>
        </p:txBody>
      </p:sp>
      <p:sp>
        <p:nvSpPr>
          <p:cNvPr id="5" name="Text Placeholder 4"/>
          <p:cNvSpPr>
            <a:spLocks noGrp="1"/>
          </p:cNvSpPr>
          <p:nvPr>
            <p:ph type="body" sz="quarter" idx="13"/>
          </p:nvPr>
        </p:nvSpPr>
        <p:spPr/>
        <p:txBody>
          <a:bodyPr/>
          <a:lstStyle/>
          <a:p>
            <a:r>
              <a:rPr lang="en-US" dirty="0" smtClean="0">
                <a:solidFill>
                  <a:srgbClr val="8DC143"/>
                </a:solidFill>
              </a:rPr>
              <a:t>What’s Included</a:t>
            </a:r>
            <a:endParaRPr lang="en-US" dirty="0">
              <a:solidFill>
                <a:srgbClr val="8DC143"/>
              </a:solidFill>
            </a:endParaRPr>
          </a:p>
        </p:txBody>
      </p:sp>
    </p:spTree>
    <p:extLst>
      <p:ext uri="{BB962C8B-B14F-4D97-AF65-F5344CB8AC3E}">
        <p14:creationId xmlns:p14="http://schemas.microsoft.com/office/powerpoint/2010/main" val="2210764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60C2248-B95D-984B-A0F4-42B9A4652AA7}" type="slidenum">
              <a:rPr lang="en-US" smtClean="0"/>
              <a:pPr/>
              <a:t>24</a:t>
            </a:fld>
            <a:endParaRPr lang="en-US" dirty="0"/>
          </a:p>
        </p:txBody>
      </p:sp>
    </p:spTree>
    <p:extLst>
      <p:ext uri="{BB962C8B-B14F-4D97-AF65-F5344CB8AC3E}">
        <p14:creationId xmlns:p14="http://schemas.microsoft.com/office/powerpoint/2010/main" val="3250984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60C2248-B95D-984B-A0F4-42B9A4652AA7}" type="slidenum">
              <a:rPr lang="en-US" smtClean="0"/>
              <a:pPr/>
              <a:t>25</a:t>
            </a:fld>
            <a:endParaRPr lang="en-US"/>
          </a:p>
        </p:txBody>
      </p:sp>
      <p:sp>
        <p:nvSpPr>
          <p:cNvPr id="4" name="Title 1"/>
          <p:cNvSpPr txBox="1">
            <a:spLocks/>
          </p:cNvSpPr>
          <p:nvPr/>
        </p:nvSpPr>
        <p:spPr>
          <a:xfrm>
            <a:off x="395169" y="391328"/>
            <a:ext cx="8361170" cy="1043517"/>
          </a:xfrm>
          <a:prstGeom prst="rect">
            <a:avLst/>
          </a:prstGeom>
        </p:spPr>
        <p:txBody>
          <a:bodyPr/>
          <a:lstStyle>
            <a:lvl1pPr algn="l" defTabSz="457200" rtl="0" eaLnBrk="1" latinLnBrk="0" hangingPunct="1">
              <a:lnSpc>
                <a:spcPct val="80000"/>
              </a:lnSpc>
              <a:spcBef>
                <a:spcPct val="0"/>
              </a:spcBef>
              <a:buNone/>
              <a:defRPr sz="2800" b="1" kern="1200">
                <a:solidFill>
                  <a:schemeClr val="tx1"/>
                </a:solidFill>
                <a:latin typeface="+mj-lt"/>
                <a:ea typeface="+mj-ea"/>
                <a:cs typeface="+mj-cs"/>
              </a:defRPr>
            </a:lvl1pPr>
          </a:lstStyle>
          <a:p>
            <a:r>
              <a:rPr lang="en-US" dirty="0" smtClean="0">
                <a:solidFill>
                  <a:srgbClr val="098DCC"/>
                </a:solidFill>
              </a:rPr>
              <a:t>Solutions Available</a:t>
            </a:r>
            <a:endParaRPr lang="en-US" dirty="0">
              <a:solidFill>
                <a:srgbClr val="098DCC"/>
              </a:solidFill>
            </a:endParaRPr>
          </a:p>
        </p:txBody>
      </p:sp>
      <p:grpSp>
        <p:nvGrpSpPr>
          <p:cNvPr id="7" name="Group 6"/>
          <p:cNvGrpSpPr/>
          <p:nvPr/>
        </p:nvGrpSpPr>
        <p:grpSpPr>
          <a:xfrm>
            <a:off x="1863384" y="1256390"/>
            <a:ext cx="5914838" cy="4528869"/>
            <a:chOff x="5722394" y="3841092"/>
            <a:chExt cx="5914838" cy="4528869"/>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662" t="15403" r="19169" b="11105"/>
            <a:stretch/>
          </p:blipFill>
          <p:spPr>
            <a:xfrm>
              <a:off x="5722394" y="3841092"/>
              <a:ext cx="5914838" cy="4528869"/>
            </a:xfrm>
            <a:prstGeom prst="rect">
              <a:avLst/>
            </a:prstGeom>
          </p:spPr>
        </p:pic>
        <p:sp>
          <p:nvSpPr>
            <p:cNvPr id="9" name="Rectangle 8"/>
            <p:cNvSpPr/>
            <p:nvPr/>
          </p:nvSpPr>
          <p:spPr>
            <a:xfrm>
              <a:off x="5996354" y="7444801"/>
              <a:ext cx="2621435" cy="661444"/>
            </a:xfrm>
            <a:prstGeom prst="rect">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8865577" y="5313984"/>
              <a:ext cx="2693819" cy="442553"/>
            </a:xfrm>
            <a:prstGeom prst="rect">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8660921" y="7813671"/>
              <a:ext cx="2898475" cy="442553"/>
            </a:xfrm>
            <a:prstGeom prst="rect">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Rectangle 11"/>
          <p:cNvSpPr/>
          <p:nvPr/>
        </p:nvSpPr>
        <p:spPr>
          <a:xfrm>
            <a:off x="4577822" y="6480801"/>
            <a:ext cx="1828800" cy="27604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solidFill>
                  <a:schemeClr val="accent5"/>
                </a:solidFill>
                <a:latin typeface="Arial" panose="020B0604020202020204" pitchFamily="34" charset="0"/>
                <a:cs typeface="Arial" panose="020B0604020202020204" pitchFamily="34" charset="0"/>
              </a:rPr>
              <a:t>Full Only</a:t>
            </a:r>
            <a:endParaRPr lang="en-US" sz="1200" dirty="0">
              <a:solidFill>
                <a:schemeClr val="accent5"/>
              </a:solidFill>
              <a:latin typeface="Arial" panose="020B0604020202020204" pitchFamily="34" charset="0"/>
              <a:cs typeface="Arial" panose="020B0604020202020204" pitchFamily="34" charset="0"/>
            </a:endParaRPr>
          </a:p>
        </p:txBody>
      </p:sp>
      <p:sp>
        <p:nvSpPr>
          <p:cNvPr id="3" name="Rectangle 2"/>
          <p:cNvSpPr/>
          <p:nvPr/>
        </p:nvSpPr>
        <p:spPr>
          <a:xfrm>
            <a:off x="3206222" y="5828006"/>
            <a:ext cx="4572000" cy="600164"/>
          </a:xfrm>
          <a:prstGeom prst="rect">
            <a:avLst/>
          </a:prstGeom>
        </p:spPr>
        <p:txBody>
          <a:bodyPr>
            <a:spAutoFit/>
          </a:bodyPr>
          <a:lstStyle/>
          <a:p>
            <a:r>
              <a:rPr lang="en-US" sz="1100" dirty="0" smtClean="0">
                <a:latin typeface="+mj-lt"/>
                <a:ea typeface="Calibri" panose="020F0502020204030204" pitchFamily="34" charset="0"/>
                <a:cs typeface="Times New Roman" panose="02020603050405020304" pitchFamily="18" charset="0"/>
              </a:rPr>
              <a:t>*SIF </a:t>
            </a:r>
            <a:r>
              <a:rPr lang="en-US" sz="1100" dirty="0">
                <a:latin typeface="+mj-lt"/>
                <a:ea typeface="Calibri" panose="020F0502020204030204" pitchFamily="34" charset="0"/>
                <a:cs typeface="Times New Roman" panose="02020603050405020304" pitchFamily="18" charset="0"/>
              </a:rPr>
              <a:t>in the base bundle </a:t>
            </a:r>
            <a:r>
              <a:rPr lang="en-US" sz="1100" dirty="0" smtClean="0">
                <a:latin typeface="+mj-lt"/>
                <a:ea typeface="Calibri" panose="020F0502020204030204" pitchFamily="34" charset="0"/>
                <a:cs typeface="Times New Roman" panose="02020603050405020304" pitchFamily="18" charset="0"/>
              </a:rPr>
              <a:t>ensures </a:t>
            </a:r>
            <a:r>
              <a:rPr lang="en-US" sz="1100" dirty="0">
                <a:latin typeface="+mj-lt"/>
                <a:ea typeface="Calibri" panose="020F0502020204030204" pitchFamily="34" charset="0"/>
                <a:cs typeface="Times New Roman" panose="02020603050405020304" pitchFamily="18" charset="0"/>
              </a:rPr>
              <a:t>all districts will be state reporting compliant. If a district wants to use SIF for anything beyond state reporting, they will need to purchase the </a:t>
            </a:r>
            <a:r>
              <a:rPr lang="en-US" sz="1100" dirty="0" smtClean="0">
                <a:latin typeface="+mj-lt"/>
                <a:ea typeface="Calibri" panose="020F0502020204030204" pitchFamily="34" charset="0"/>
                <a:cs typeface="Times New Roman" panose="02020603050405020304" pitchFamily="18" charset="0"/>
              </a:rPr>
              <a:t>full bundle</a:t>
            </a:r>
            <a:r>
              <a:rPr lang="en-US" sz="1100" dirty="0">
                <a:latin typeface="+mj-lt"/>
                <a:ea typeface="Calibri" panose="020F0502020204030204" pitchFamily="34" charset="0"/>
                <a:cs typeface="Times New Roman" panose="02020603050405020304" pitchFamily="18" charset="0"/>
              </a:rPr>
              <a:t>.  </a:t>
            </a:r>
            <a:endParaRPr lang="en-US" sz="1100" dirty="0">
              <a:latin typeface="+mj-lt"/>
            </a:endParaRPr>
          </a:p>
        </p:txBody>
      </p:sp>
      <p:sp>
        <p:nvSpPr>
          <p:cNvPr id="5" name="TextBox 4"/>
          <p:cNvSpPr txBox="1"/>
          <p:nvPr/>
        </p:nvSpPr>
        <p:spPr>
          <a:xfrm>
            <a:off x="2079777" y="4431665"/>
            <a:ext cx="933788" cy="503590"/>
          </a:xfrm>
          <a:prstGeom prst="rect">
            <a:avLst/>
          </a:prstGeom>
          <a:noFill/>
        </p:spPr>
        <p:txBody>
          <a:bodyPr wrap="square" lIns="36000" tIns="36000" rIns="36000" bIns="36000" rtlCol="0">
            <a:spAutoFit/>
          </a:bodyPr>
          <a:lstStyle/>
          <a:p>
            <a:r>
              <a:rPr lang="en-US" sz="2800" dirty="0" smtClean="0">
                <a:solidFill>
                  <a:schemeClr val="accent5">
                    <a:lumMod val="75000"/>
                  </a:schemeClr>
                </a:solidFill>
              </a:rPr>
              <a:t>*</a:t>
            </a:r>
          </a:p>
        </p:txBody>
      </p:sp>
    </p:spTree>
    <p:extLst>
      <p:ext uri="{BB962C8B-B14F-4D97-AF65-F5344CB8AC3E}">
        <p14:creationId xmlns:p14="http://schemas.microsoft.com/office/powerpoint/2010/main" val="834005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 Overview</a:t>
            </a:r>
            <a:endParaRPr lang="en-US" dirty="0"/>
          </a:p>
        </p:txBody>
      </p:sp>
      <p:sp>
        <p:nvSpPr>
          <p:cNvPr id="3" name="Slide Number Placeholder 2"/>
          <p:cNvSpPr>
            <a:spLocks noGrp="1"/>
          </p:cNvSpPr>
          <p:nvPr>
            <p:ph type="sldNum" sz="quarter" idx="12"/>
          </p:nvPr>
        </p:nvSpPr>
        <p:spPr/>
        <p:txBody>
          <a:bodyPr/>
          <a:lstStyle/>
          <a:p>
            <a:fld id="{C60C2248-B95D-984B-A0F4-42B9A4652AA7}" type="slidenum">
              <a:rPr lang="en-US" smtClean="0"/>
              <a:pPr/>
              <a:t>26</a:t>
            </a:fld>
            <a:endParaRPr lang="en-US"/>
          </a:p>
        </p:txBody>
      </p:sp>
      <p:sp>
        <p:nvSpPr>
          <p:cNvPr id="4" name="Content Placeholder 3"/>
          <p:cNvSpPr>
            <a:spLocks noGrp="1"/>
          </p:cNvSpPr>
          <p:nvPr>
            <p:ph sz="quarter" idx="13"/>
          </p:nvPr>
        </p:nvSpPr>
        <p:spPr/>
        <p:txBody>
          <a:bodyPr>
            <a:normAutofit/>
          </a:bodyPr>
          <a:lstStyle/>
          <a:p>
            <a:r>
              <a:rPr lang="en-US" dirty="0"/>
              <a:t>Financial </a:t>
            </a:r>
            <a:r>
              <a:rPr lang="en-US" dirty="0" smtClean="0"/>
              <a:t>Accounting</a:t>
            </a:r>
          </a:p>
          <a:p>
            <a:pPr lvl="1"/>
            <a:r>
              <a:rPr lang="en-US" dirty="0" err="1" smtClean="0"/>
              <a:t>eFinancePLUS</a:t>
            </a:r>
            <a:r>
              <a:rPr lang="en-US" dirty="0"/>
              <a:t>’ real-time database maintains fiscal, purchasing, and budgeting information and makes it easy for district staff to manage daily fiscal operations, financial accounting, and purchasing processes while adhering to all GAAP, GASB, and GAAFR requirements. </a:t>
            </a:r>
          </a:p>
          <a:p>
            <a:r>
              <a:rPr lang="en-US" dirty="0" smtClean="0"/>
              <a:t>General Ledger</a:t>
            </a:r>
          </a:p>
          <a:p>
            <a:pPr lvl="1"/>
            <a:r>
              <a:rPr lang="en-US" dirty="0" smtClean="0"/>
              <a:t>Improve </a:t>
            </a:r>
            <a:r>
              <a:rPr lang="en-US" dirty="0"/>
              <a:t>the efficiency of your business operations with default templates for journal entries, easy reversals, ability to work in multiple periods, simple displays and drill downs, and the ability to attach and view documents associated with transactions.</a:t>
            </a:r>
          </a:p>
          <a:p>
            <a:endParaRPr lang="en-US" dirty="0"/>
          </a:p>
        </p:txBody>
      </p:sp>
      <p:sp>
        <p:nvSpPr>
          <p:cNvPr id="5" name="Content Placeholder 4"/>
          <p:cNvSpPr>
            <a:spLocks noGrp="1"/>
          </p:cNvSpPr>
          <p:nvPr>
            <p:ph sz="quarter" idx="14"/>
          </p:nvPr>
        </p:nvSpPr>
        <p:spPr/>
        <p:txBody>
          <a:bodyPr>
            <a:normAutofit lnSpcReduction="10000"/>
          </a:bodyPr>
          <a:lstStyle/>
          <a:p>
            <a:r>
              <a:rPr lang="en-US" dirty="0"/>
              <a:t>Project Accounting</a:t>
            </a:r>
          </a:p>
          <a:p>
            <a:pPr lvl="1"/>
            <a:r>
              <a:rPr lang="en-US" dirty="0"/>
              <a:t>See the full picture of how much money your district has received and spent by tracking grants and projects across multiple fiscal years. Never miss a transaction with automated linking to the general ledger chart of accounts and track detailed information on projects and grants.</a:t>
            </a:r>
          </a:p>
          <a:p>
            <a:r>
              <a:rPr lang="en-US" dirty="0"/>
              <a:t>Purchasing</a:t>
            </a:r>
          </a:p>
          <a:p>
            <a:pPr lvl="1"/>
            <a:r>
              <a:rPr lang="en-US" dirty="0"/>
              <a:t>Quickly enter requisitions with full access to available vendors, commodities, budget balances, and more. Purchasing staff can view all approvals and attachments and, in one step, convert requisitions into purchase orders and encumber the funds. Plus, every step along the way, approvers can be notified by email to review requisitions and personnel can receive email notifications on the progress of their purchases.</a:t>
            </a:r>
          </a:p>
          <a:p>
            <a:endParaRPr lang="en-US" dirty="0"/>
          </a:p>
        </p:txBody>
      </p:sp>
      <p:sp>
        <p:nvSpPr>
          <p:cNvPr id="6" name="Text Placeholder 5"/>
          <p:cNvSpPr>
            <a:spLocks noGrp="1"/>
          </p:cNvSpPr>
          <p:nvPr>
            <p:ph type="body" sz="quarter" idx="15"/>
          </p:nvPr>
        </p:nvSpPr>
        <p:spPr/>
        <p:txBody>
          <a:bodyPr/>
          <a:lstStyle/>
          <a:p>
            <a:r>
              <a:rPr lang="en-US" dirty="0" smtClean="0"/>
              <a:t>Finance</a:t>
            </a:r>
            <a:endParaRPr lang="en-US" dirty="0"/>
          </a:p>
        </p:txBody>
      </p:sp>
    </p:spTree>
    <p:extLst>
      <p:ext uri="{BB962C8B-B14F-4D97-AF65-F5344CB8AC3E}">
        <p14:creationId xmlns:p14="http://schemas.microsoft.com/office/powerpoint/2010/main" val="3846477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 Overview</a:t>
            </a:r>
            <a:endParaRPr lang="en-US" dirty="0"/>
          </a:p>
        </p:txBody>
      </p:sp>
      <p:sp>
        <p:nvSpPr>
          <p:cNvPr id="3" name="Slide Number Placeholder 2"/>
          <p:cNvSpPr>
            <a:spLocks noGrp="1"/>
          </p:cNvSpPr>
          <p:nvPr>
            <p:ph type="sldNum" sz="quarter" idx="12"/>
          </p:nvPr>
        </p:nvSpPr>
        <p:spPr/>
        <p:txBody>
          <a:bodyPr/>
          <a:lstStyle/>
          <a:p>
            <a:fld id="{C60C2248-B95D-984B-A0F4-42B9A4652AA7}" type="slidenum">
              <a:rPr lang="en-US" smtClean="0"/>
              <a:pPr/>
              <a:t>27</a:t>
            </a:fld>
            <a:endParaRPr lang="en-US"/>
          </a:p>
        </p:txBody>
      </p:sp>
      <p:sp>
        <p:nvSpPr>
          <p:cNvPr id="4" name="Content Placeholder 3"/>
          <p:cNvSpPr>
            <a:spLocks noGrp="1"/>
          </p:cNvSpPr>
          <p:nvPr>
            <p:ph sz="quarter" idx="13"/>
          </p:nvPr>
        </p:nvSpPr>
        <p:spPr/>
        <p:txBody>
          <a:bodyPr>
            <a:normAutofit/>
          </a:bodyPr>
          <a:lstStyle/>
          <a:p>
            <a:r>
              <a:rPr lang="en-US" dirty="0"/>
              <a:t>Workflow</a:t>
            </a:r>
          </a:p>
          <a:p>
            <a:pPr lvl="1"/>
            <a:r>
              <a:rPr lang="en-US" dirty="0"/>
              <a:t>Manage the routing of requisitions, purchase orders, change orders, accounts payable, budget adjustments, and budget transfers through the approval process, notifying the requester as progress is made.</a:t>
            </a:r>
            <a:endParaRPr lang="en-US" sz="1800" dirty="0"/>
          </a:p>
          <a:p>
            <a:r>
              <a:rPr lang="en-US" dirty="0"/>
              <a:t>Warehouse Inventory</a:t>
            </a:r>
          </a:p>
          <a:p>
            <a:pPr lvl="1"/>
            <a:r>
              <a:rPr lang="en-US" dirty="0"/>
              <a:t>Fully integrated with the general ledger and purchasing systems, view up-to-date information to requisition from stock, process approvals, generate pick pack lists, and reorder quantities right within your inventory list.</a:t>
            </a:r>
            <a:endParaRPr lang="en-US" sz="1800" dirty="0"/>
          </a:p>
          <a:p>
            <a:endParaRPr lang="en-US" dirty="0"/>
          </a:p>
        </p:txBody>
      </p:sp>
      <p:sp>
        <p:nvSpPr>
          <p:cNvPr id="5" name="Content Placeholder 4"/>
          <p:cNvSpPr>
            <a:spLocks noGrp="1"/>
          </p:cNvSpPr>
          <p:nvPr>
            <p:ph sz="quarter" idx="14"/>
          </p:nvPr>
        </p:nvSpPr>
        <p:spPr/>
        <p:txBody>
          <a:bodyPr>
            <a:normAutofit fontScale="85000" lnSpcReduction="10000"/>
          </a:bodyPr>
          <a:lstStyle/>
          <a:p>
            <a:pPr>
              <a:lnSpc>
                <a:spcPct val="120000"/>
              </a:lnSpc>
            </a:pPr>
            <a:r>
              <a:rPr lang="en-US" sz="1900" dirty="0"/>
              <a:t>Budgeting</a:t>
            </a:r>
          </a:p>
          <a:p>
            <a:pPr lvl="1">
              <a:lnSpc>
                <a:spcPct val="120000"/>
              </a:lnSpc>
            </a:pPr>
            <a:r>
              <a:rPr lang="en-US" sz="1500" dirty="0"/>
              <a:t>Pull year-to-date actuals, estimate costs to the end of the year, and produce multiple versions of what next year’s budget may look like. As soon as you get the version you are satisfied with, put it in the hands of your administrators to make adjustments. Easily tie personnel details to budgeted line items and create other shortcuts like these to allow you to efficiently manage your budgeting process from start to finish.</a:t>
            </a:r>
          </a:p>
          <a:p>
            <a:pPr>
              <a:lnSpc>
                <a:spcPct val="120000"/>
              </a:lnSpc>
            </a:pPr>
            <a:r>
              <a:rPr lang="en-US" sz="1900" dirty="0" smtClean="0"/>
              <a:t>Accounts </a:t>
            </a:r>
            <a:r>
              <a:rPr lang="en-US" sz="1900" dirty="0"/>
              <a:t>Payable</a:t>
            </a:r>
          </a:p>
          <a:p>
            <a:pPr lvl="1">
              <a:lnSpc>
                <a:spcPct val="120000"/>
              </a:lnSpc>
            </a:pPr>
            <a:r>
              <a:rPr lang="en-US" sz="1500" dirty="0"/>
              <a:t>Enter a batch or post directly online, you choose how you wish to pay your outstanding invoices. Pay existing encumbrances quickly or if it is a new invoice, put the details in the system and charge to the appropriate accounts. Keep copies of the invoice right alongside the details for easy reference.</a:t>
            </a:r>
          </a:p>
          <a:p>
            <a:endParaRPr lang="en-US" dirty="0"/>
          </a:p>
        </p:txBody>
      </p:sp>
      <p:sp>
        <p:nvSpPr>
          <p:cNvPr id="6" name="Text Placeholder 5"/>
          <p:cNvSpPr>
            <a:spLocks noGrp="1"/>
          </p:cNvSpPr>
          <p:nvPr>
            <p:ph type="body" sz="quarter" idx="15"/>
          </p:nvPr>
        </p:nvSpPr>
        <p:spPr/>
        <p:txBody>
          <a:bodyPr/>
          <a:lstStyle/>
          <a:p>
            <a:r>
              <a:rPr lang="en-US" dirty="0" smtClean="0"/>
              <a:t>Finance</a:t>
            </a:r>
            <a:endParaRPr lang="en-US" dirty="0"/>
          </a:p>
        </p:txBody>
      </p:sp>
    </p:spTree>
    <p:extLst>
      <p:ext uri="{BB962C8B-B14F-4D97-AF65-F5344CB8AC3E}">
        <p14:creationId xmlns:p14="http://schemas.microsoft.com/office/powerpoint/2010/main" val="4150665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 Overview</a:t>
            </a:r>
            <a:endParaRPr lang="en-US" dirty="0"/>
          </a:p>
        </p:txBody>
      </p:sp>
      <p:sp>
        <p:nvSpPr>
          <p:cNvPr id="3" name="Slide Number Placeholder 2"/>
          <p:cNvSpPr>
            <a:spLocks noGrp="1"/>
          </p:cNvSpPr>
          <p:nvPr>
            <p:ph type="sldNum" sz="quarter" idx="12"/>
          </p:nvPr>
        </p:nvSpPr>
        <p:spPr/>
        <p:txBody>
          <a:bodyPr/>
          <a:lstStyle/>
          <a:p>
            <a:fld id="{C60C2248-B95D-984B-A0F4-42B9A4652AA7}" type="slidenum">
              <a:rPr lang="en-US" smtClean="0"/>
              <a:pPr/>
              <a:t>28</a:t>
            </a:fld>
            <a:endParaRPr lang="en-US"/>
          </a:p>
        </p:txBody>
      </p:sp>
      <p:sp>
        <p:nvSpPr>
          <p:cNvPr id="4" name="Content Placeholder 3"/>
          <p:cNvSpPr>
            <a:spLocks noGrp="1"/>
          </p:cNvSpPr>
          <p:nvPr>
            <p:ph sz="quarter" idx="13"/>
          </p:nvPr>
        </p:nvSpPr>
        <p:spPr/>
        <p:txBody>
          <a:bodyPr>
            <a:normAutofit/>
          </a:bodyPr>
          <a:lstStyle/>
          <a:p>
            <a:r>
              <a:rPr lang="en-US" dirty="0"/>
              <a:t>Personnel Budgeting</a:t>
            </a:r>
          </a:p>
          <a:p>
            <a:pPr lvl="1"/>
            <a:r>
              <a:rPr lang="en-US" dirty="0" smtClean="0"/>
              <a:t>Easily </a:t>
            </a:r>
            <a:r>
              <a:rPr lang="en-US" dirty="0"/>
              <a:t>and automatically feed positions and employees’ salary and benefit information into a budgeting environment and use this information to create unlimited versions of next year’s budget. Human Resources module needed to make this work best.</a:t>
            </a:r>
            <a:endParaRPr lang="en-US" sz="1800" dirty="0"/>
          </a:p>
          <a:p>
            <a:r>
              <a:rPr lang="en-US" dirty="0" smtClean="0"/>
              <a:t>Miscellaneous </a:t>
            </a:r>
            <a:r>
              <a:rPr lang="en-US" dirty="0"/>
              <a:t>Billing</a:t>
            </a:r>
          </a:p>
          <a:p>
            <a:pPr lvl="1"/>
            <a:r>
              <a:rPr lang="en-US" dirty="0"/>
              <a:t>Easily generate a one-time invoice or set up recurring invoices based off of details including the type of service, drop in the standard fees, and track potential penalties or interest. Plus, have the ability to produce bills and take payments over the counter or through the mail with optional central receipting.</a:t>
            </a:r>
            <a:endParaRPr lang="en-US" sz="1800" dirty="0"/>
          </a:p>
          <a:p>
            <a:endParaRPr lang="en-US" dirty="0"/>
          </a:p>
        </p:txBody>
      </p:sp>
      <p:sp>
        <p:nvSpPr>
          <p:cNvPr id="5" name="Content Placeholder 4"/>
          <p:cNvSpPr>
            <a:spLocks noGrp="1"/>
          </p:cNvSpPr>
          <p:nvPr>
            <p:ph sz="quarter" idx="14"/>
          </p:nvPr>
        </p:nvSpPr>
        <p:spPr/>
        <p:txBody>
          <a:bodyPr>
            <a:normAutofit/>
          </a:bodyPr>
          <a:lstStyle/>
          <a:p>
            <a:pPr>
              <a:lnSpc>
                <a:spcPct val="120000"/>
              </a:lnSpc>
            </a:pPr>
            <a:r>
              <a:rPr lang="en-US" dirty="0"/>
              <a:t>Fixed Assets</a:t>
            </a:r>
          </a:p>
          <a:p>
            <a:pPr lvl="1"/>
            <a:r>
              <a:rPr lang="en-US" dirty="0"/>
              <a:t>Create new or automatically generate asset records over a defined dollar amount or from capital accounts. Track depreciation costs to post to the general ledger and automatically batch files for review, all while adhering to reporting requirements.</a:t>
            </a:r>
            <a:endParaRPr lang="en-US" sz="1800" dirty="0"/>
          </a:p>
          <a:p>
            <a:r>
              <a:rPr lang="en-US" dirty="0"/>
              <a:t>Fixed Assets Communicator</a:t>
            </a:r>
          </a:p>
          <a:p>
            <a:pPr lvl="1"/>
            <a:r>
              <a:rPr lang="en-US" dirty="0"/>
              <a:t>An automated interface identifies the differences between your system and your appraisal company and allows administrators to update the details in your fixed asset files for consistency. It’s that easy.</a:t>
            </a:r>
            <a:endParaRPr lang="en-US" sz="1800" dirty="0"/>
          </a:p>
          <a:p>
            <a:endParaRPr lang="en-US" dirty="0"/>
          </a:p>
        </p:txBody>
      </p:sp>
      <p:sp>
        <p:nvSpPr>
          <p:cNvPr id="6" name="Text Placeholder 5"/>
          <p:cNvSpPr>
            <a:spLocks noGrp="1"/>
          </p:cNvSpPr>
          <p:nvPr>
            <p:ph type="body" sz="quarter" idx="15"/>
          </p:nvPr>
        </p:nvSpPr>
        <p:spPr/>
        <p:txBody>
          <a:bodyPr/>
          <a:lstStyle/>
          <a:p>
            <a:r>
              <a:rPr lang="en-US" dirty="0" smtClean="0"/>
              <a:t>Finance</a:t>
            </a:r>
            <a:endParaRPr lang="en-US" dirty="0"/>
          </a:p>
        </p:txBody>
      </p:sp>
    </p:spTree>
    <p:extLst>
      <p:ext uri="{BB962C8B-B14F-4D97-AF65-F5344CB8AC3E}">
        <p14:creationId xmlns:p14="http://schemas.microsoft.com/office/powerpoint/2010/main" val="77647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 Overview</a:t>
            </a:r>
            <a:endParaRPr lang="en-US" dirty="0"/>
          </a:p>
        </p:txBody>
      </p:sp>
      <p:sp>
        <p:nvSpPr>
          <p:cNvPr id="3" name="Slide Number Placeholder 2"/>
          <p:cNvSpPr>
            <a:spLocks noGrp="1"/>
          </p:cNvSpPr>
          <p:nvPr>
            <p:ph type="sldNum" sz="quarter" idx="12"/>
          </p:nvPr>
        </p:nvSpPr>
        <p:spPr/>
        <p:txBody>
          <a:bodyPr/>
          <a:lstStyle/>
          <a:p>
            <a:fld id="{C60C2248-B95D-984B-A0F4-42B9A4652AA7}" type="slidenum">
              <a:rPr lang="en-US" smtClean="0"/>
              <a:pPr/>
              <a:t>29</a:t>
            </a:fld>
            <a:endParaRPr lang="en-US"/>
          </a:p>
        </p:txBody>
      </p:sp>
      <p:sp>
        <p:nvSpPr>
          <p:cNvPr id="4" name="Content Placeholder 3"/>
          <p:cNvSpPr>
            <a:spLocks noGrp="1"/>
          </p:cNvSpPr>
          <p:nvPr>
            <p:ph sz="quarter" idx="13"/>
          </p:nvPr>
        </p:nvSpPr>
        <p:spPr/>
        <p:txBody>
          <a:bodyPr>
            <a:normAutofit/>
          </a:bodyPr>
          <a:lstStyle/>
          <a:p>
            <a:r>
              <a:rPr lang="en-US" dirty="0"/>
              <a:t>Vendor Access Center</a:t>
            </a:r>
          </a:p>
          <a:p>
            <a:pPr lvl="1"/>
            <a:r>
              <a:rPr lang="en-US" dirty="0" smtClean="0"/>
              <a:t>Efficiently </a:t>
            </a:r>
            <a:r>
              <a:rPr lang="en-US" dirty="0"/>
              <a:t>manages the vendor registration process, reduces routine vendor requests, and distributes vendor forms. Through this secure web-based portal, vendors can view orders, submit invoices, and check the status of payments. Includes: Vendor 1099 Forms, Invoices, Purchase Orders, Payment Status</a:t>
            </a:r>
            <a:endParaRPr lang="en-US" sz="1800" dirty="0"/>
          </a:p>
          <a:p>
            <a:r>
              <a:rPr lang="en-US" dirty="0"/>
              <a:t>Vendor Bidding</a:t>
            </a:r>
          </a:p>
          <a:p>
            <a:pPr lvl="1"/>
            <a:r>
              <a:rPr lang="en-US" dirty="0"/>
              <a:t>Easily create consolidated bid lists from requisitions. After the vendor responds, plug in the costs and the system automatically calculates the lowest bidder. Once the bid is awarded, the system will create a purchase order to provide to the awarded vendor.</a:t>
            </a:r>
            <a:endParaRPr lang="en-US" sz="1800" dirty="0"/>
          </a:p>
          <a:p>
            <a:endParaRPr lang="en-US" dirty="0"/>
          </a:p>
        </p:txBody>
      </p:sp>
      <p:sp>
        <p:nvSpPr>
          <p:cNvPr id="5" name="Content Placeholder 4"/>
          <p:cNvSpPr>
            <a:spLocks noGrp="1"/>
          </p:cNvSpPr>
          <p:nvPr>
            <p:ph sz="quarter" idx="14"/>
          </p:nvPr>
        </p:nvSpPr>
        <p:spPr/>
        <p:txBody>
          <a:bodyPr>
            <a:normAutofit/>
          </a:bodyPr>
          <a:lstStyle/>
          <a:p>
            <a:pPr>
              <a:lnSpc>
                <a:spcPct val="120000"/>
              </a:lnSpc>
            </a:pPr>
            <a:r>
              <a:rPr lang="en-US" dirty="0"/>
              <a:t>Purchasing Card (</a:t>
            </a:r>
            <a:r>
              <a:rPr lang="en-US" dirty="0" err="1"/>
              <a:t>PCard</a:t>
            </a:r>
            <a:r>
              <a:rPr lang="en-US" dirty="0"/>
              <a:t>) Interface</a:t>
            </a:r>
          </a:p>
          <a:p>
            <a:pPr lvl="1">
              <a:lnSpc>
                <a:spcPct val="120000"/>
              </a:lnSpc>
            </a:pPr>
            <a:r>
              <a:rPr lang="en-US" dirty="0" smtClean="0"/>
              <a:t>The </a:t>
            </a:r>
            <a:r>
              <a:rPr lang="en-US" dirty="0" err="1"/>
              <a:t>PCard</a:t>
            </a:r>
            <a:r>
              <a:rPr lang="en-US" dirty="0"/>
              <a:t> Interface enables you to efficiently administer credit card use for employees. Easily assign, specify roles, and track transactions without the burden on staff.</a:t>
            </a:r>
          </a:p>
          <a:p>
            <a:pPr lvl="1">
              <a:lnSpc>
                <a:spcPct val="120000"/>
              </a:lnSpc>
            </a:pPr>
            <a:endParaRPr lang="en-US" dirty="0"/>
          </a:p>
          <a:p>
            <a:r>
              <a:rPr lang="en-US" dirty="0"/>
              <a:t>Vendor </a:t>
            </a:r>
            <a:r>
              <a:rPr lang="en-US" dirty="0" err="1"/>
              <a:t>PunchOut</a:t>
            </a:r>
            <a:endParaRPr lang="en-US" dirty="0"/>
          </a:p>
          <a:p>
            <a:pPr lvl="1">
              <a:lnSpc>
                <a:spcPct val="120000"/>
              </a:lnSpc>
            </a:pPr>
            <a:r>
              <a:rPr lang="en-US" dirty="0"/>
              <a:t>Streamline the purchasing process by enabling your organization to shop directly on a vendor’s website using negotiated pricing and catalogs. When a user checks out from the website, </a:t>
            </a:r>
            <a:r>
              <a:rPr lang="en-US" dirty="0" err="1"/>
              <a:t>PunchOut</a:t>
            </a:r>
            <a:r>
              <a:rPr lang="en-US" dirty="0"/>
              <a:t> seamlessly imports their shopping cart as an </a:t>
            </a:r>
            <a:r>
              <a:rPr lang="en-US" dirty="0" err="1"/>
              <a:t>eFinancePLUS</a:t>
            </a:r>
            <a:r>
              <a:rPr lang="en-US" dirty="0"/>
              <a:t> requisition to be automatically pre-encumbered and follow the district’s standard workflow approval routing.</a:t>
            </a:r>
          </a:p>
          <a:p>
            <a:pPr marL="180975" lvl="1" indent="0">
              <a:lnSpc>
                <a:spcPct val="120000"/>
              </a:lnSpc>
              <a:buNone/>
            </a:pPr>
            <a:endParaRPr lang="en-US" dirty="0"/>
          </a:p>
          <a:p>
            <a:endParaRPr lang="en-US" sz="1400" dirty="0"/>
          </a:p>
        </p:txBody>
      </p:sp>
      <p:sp>
        <p:nvSpPr>
          <p:cNvPr id="6" name="Text Placeholder 5"/>
          <p:cNvSpPr>
            <a:spLocks noGrp="1"/>
          </p:cNvSpPr>
          <p:nvPr>
            <p:ph type="body" sz="quarter" idx="15"/>
          </p:nvPr>
        </p:nvSpPr>
        <p:spPr/>
        <p:txBody>
          <a:bodyPr/>
          <a:lstStyle/>
          <a:p>
            <a:r>
              <a:rPr lang="en-US" dirty="0" smtClean="0"/>
              <a:t>Finance</a:t>
            </a:r>
            <a:endParaRPr lang="en-US" dirty="0"/>
          </a:p>
        </p:txBody>
      </p:sp>
    </p:spTree>
    <p:extLst>
      <p:ext uri="{BB962C8B-B14F-4D97-AF65-F5344CB8AC3E}">
        <p14:creationId xmlns:p14="http://schemas.microsoft.com/office/powerpoint/2010/main" val="20733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4377" t="4761" r="4837" b="5525"/>
          <a:stretch/>
        </p:blipFill>
        <p:spPr>
          <a:xfrm>
            <a:off x="4462562" y="448409"/>
            <a:ext cx="4177856" cy="4198202"/>
          </a:xfrm>
          <a:prstGeom prst="rect">
            <a:avLst/>
          </a:prstGeom>
          <a:noFill/>
        </p:spPr>
      </p:pic>
      <p:sp>
        <p:nvSpPr>
          <p:cNvPr id="4" name="Title 3"/>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2492639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 Overview</a:t>
            </a:r>
            <a:endParaRPr lang="en-US" dirty="0"/>
          </a:p>
        </p:txBody>
      </p:sp>
      <p:sp>
        <p:nvSpPr>
          <p:cNvPr id="3" name="Slide Number Placeholder 2"/>
          <p:cNvSpPr>
            <a:spLocks noGrp="1"/>
          </p:cNvSpPr>
          <p:nvPr>
            <p:ph type="sldNum" sz="quarter" idx="12"/>
          </p:nvPr>
        </p:nvSpPr>
        <p:spPr/>
        <p:txBody>
          <a:bodyPr/>
          <a:lstStyle/>
          <a:p>
            <a:fld id="{C60C2248-B95D-984B-A0F4-42B9A4652AA7}" type="slidenum">
              <a:rPr lang="en-US" smtClean="0"/>
              <a:pPr/>
              <a:t>30</a:t>
            </a:fld>
            <a:endParaRPr lang="en-US"/>
          </a:p>
        </p:txBody>
      </p:sp>
      <p:sp>
        <p:nvSpPr>
          <p:cNvPr id="4" name="Content Placeholder 3"/>
          <p:cNvSpPr>
            <a:spLocks noGrp="1"/>
          </p:cNvSpPr>
          <p:nvPr>
            <p:ph sz="quarter" idx="13"/>
          </p:nvPr>
        </p:nvSpPr>
        <p:spPr/>
        <p:txBody>
          <a:bodyPr>
            <a:normAutofit/>
          </a:bodyPr>
          <a:lstStyle/>
          <a:p>
            <a:r>
              <a:rPr lang="en-US" dirty="0"/>
              <a:t>Personnel</a:t>
            </a:r>
          </a:p>
          <a:p>
            <a:pPr lvl="1"/>
            <a:r>
              <a:rPr lang="en-US" dirty="0"/>
              <a:t>All current and historical information needed for an employee is accessible as designated by district-defined security preferences for easy reference regarding absences, training, certifications, emergency information, previous positions, salaries, and much more just by glancing at an employee’s record. </a:t>
            </a:r>
            <a:r>
              <a:rPr lang="en-US" dirty="0" smtClean="0"/>
              <a:t>It’s </a:t>
            </a:r>
            <a:r>
              <a:rPr lang="en-US" dirty="0"/>
              <a:t>simple to set up new employees in the system with easy step-by-step guidance from an online wizard.</a:t>
            </a:r>
          </a:p>
          <a:p>
            <a:r>
              <a:rPr lang="en-US" dirty="0"/>
              <a:t> </a:t>
            </a:r>
            <a:r>
              <a:rPr lang="en-US" dirty="0" smtClean="0"/>
              <a:t>Workflow</a:t>
            </a:r>
            <a:endParaRPr lang="en-US" dirty="0"/>
          </a:p>
          <a:p>
            <a:pPr lvl="1"/>
            <a:r>
              <a:rPr lang="en-US" dirty="0"/>
              <a:t>Manage the routing of employee leave requests, new hires, terminations, applicant recommendations, and more right from within </a:t>
            </a:r>
            <a:r>
              <a:rPr lang="en-US" dirty="0" err="1"/>
              <a:t>eFinancePLUS</a:t>
            </a:r>
            <a:r>
              <a:rPr lang="en-US" dirty="0"/>
              <a:t>.</a:t>
            </a:r>
          </a:p>
          <a:p>
            <a:endParaRPr lang="en-US" dirty="0"/>
          </a:p>
        </p:txBody>
      </p:sp>
      <p:sp>
        <p:nvSpPr>
          <p:cNvPr id="5" name="Content Placeholder 4"/>
          <p:cNvSpPr>
            <a:spLocks noGrp="1"/>
          </p:cNvSpPr>
          <p:nvPr>
            <p:ph sz="quarter" idx="14"/>
          </p:nvPr>
        </p:nvSpPr>
        <p:spPr/>
        <p:txBody>
          <a:bodyPr>
            <a:normAutofit lnSpcReduction="10000"/>
          </a:bodyPr>
          <a:lstStyle/>
          <a:p>
            <a:r>
              <a:rPr lang="en-US" dirty="0"/>
              <a:t>Payroll</a:t>
            </a:r>
          </a:p>
          <a:p>
            <a:pPr lvl="1"/>
            <a:r>
              <a:rPr lang="en-US" dirty="0"/>
              <a:t>Payroll management in </a:t>
            </a:r>
            <a:r>
              <a:rPr lang="en-US" dirty="0" err="1"/>
              <a:t>eFinancePLUS</a:t>
            </a:r>
            <a:r>
              <a:rPr lang="en-US" dirty="0"/>
              <a:t> is fast, efficient, accurate, and versatile enough to handle the complexities of your district’s payroll without error. Complete with step-by-step guidance, process payroll without the hassle with a unique payroll wizard to guide personnel through the process of setting up a pay run, timecard entry, calculating and running reports, and more.</a:t>
            </a:r>
          </a:p>
          <a:p>
            <a:r>
              <a:rPr lang="en-US" dirty="0"/>
              <a:t> Attendance</a:t>
            </a:r>
          </a:p>
          <a:p>
            <a:pPr lvl="1"/>
            <a:r>
              <a:rPr lang="en-US" dirty="0"/>
              <a:t>Remove the hassle of requests and attendance monitoring. Leave requests are automatically routed to the appropriate individuals for approval and posted to time sheets without any extra steps. Track leave balances and accrue leave with flexibility according to leave types based on years of service, hours worked, or over a certain period of time.</a:t>
            </a:r>
          </a:p>
        </p:txBody>
      </p:sp>
      <p:sp>
        <p:nvSpPr>
          <p:cNvPr id="6" name="Text Placeholder 5"/>
          <p:cNvSpPr>
            <a:spLocks noGrp="1"/>
          </p:cNvSpPr>
          <p:nvPr>
            <p:ph type="body" sz="quarter" idx="15"/>
          </p:nvPr>
        </p:nvSpPr>
        <p:spPr/>
        <p:txBody>
          <a:bodyPr/>
          <a:lstStyle/>
          <a:p>
            <a:r>
              <a:rPr lang="en-US" dirty="0" smtClean="0"/>
              <a:t>Human Resources</a:t>
            </a:r>
            <a:endParaRPr lang="en-US" dirty="0"/>
          </a:p>
        </p:txBody>
      </p:sp>
    </p:spTree>
    <p:extLst>
      <p:ext uri="{BB962C8B-B14F-4D97-AF65-F5344CB8AC3E}">
        <p14:creationId xmlns:p14="http://schemas.microsoft.com/office/powerpoint/2010/main" val="3298290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 Overview</a:t>
            </a:r>
            <a:endParaRPr lang="en-US" dirty="0"/>
          </a:p>
        </p:txBody>
      </p:sp>
      <p:sp>
        <p:nvSpPr>
          <p:cNvPr id="3" name="Slide Number Placeholder 2"/>
          <p:cNvSpPr>
            <a:spLocks noGrp="1"/>
          </p:cNvSpPr>
          <p:nvPr>
            <p:ph type="sldNum" sz="quarter" idx="12"/>
          </p:nvPr>
        </p:nvSpPr>
        <p:spPr/>
        <p:txBody>
          <a:bodyPr/>
          <a:lstStyle/>
          <a:p>
            <a:fld id="{C60C2248-B95D-984B-A0F4-42B9A4652AA7}" type="slidenum">
              <a:rPr lang="en-US" smtClean="0"/>
              <a:pPr/>
              <a:t>31</a:t>
            </a:fld>
            <a:endParaRPr lang="en-US"/>
          </a:p>
        </p:txBody>
      </p:sp>
      <p:sp>
        <p:nvSpPr>
          <p:cNvPr id="4" name="Content Placeholder 3"/>
          <p:cNvSpPr>
            <a:spLocks noGrp="1"/>
          </p:cNvSpPr>
          <p:nvPr>
            <p:ph sz="quarter" idx="13"/>
          </p:nvPr>
        </p:nvSpPr>
        <p:spPr/>
        <p:txBody>
          <a:bodyPr>
            <a:normAutofit/>
          </a:bodyPr>
          <a:lstStyle/>
          <a:p>
            <a:r>
              <a:rPr lang="en-US" dirty="0"/>
              <a:t>Position Control</a:t>
            </a:r>
          </a:p>
          <a:p>
            <a:pPr lvl="1"/>
            <a:r>
              <a:rPr lang="en-US" dirty="0"/>
              <a:t>Track robust job and personnel information through the years, including specific position details. Accurately account for and easily identify budgeted positions and provide tight controls over positions that are being filled or transferred within the district.</a:t>
            </a:r>
          </a:p>
          <a:p>
            <a:r>
              <a:rPr lang="en-US" dirty="0"/>
              <a:t> </a:t>
            </a:r>
            <a:r>
              <a:rPr lang="en-US" dirty="0" smtClean="0"/>
              <a:t>Professional </a:t>
            </a:r>
            <a:r>
              <a:rPr lang="en-US" dirty="0"/>
              <a:t>Development</a:t>
            </a:r>
          </a:p>
          <a:p>
            <a:pPr lvl="1"/>
            <a:r>
              <a:rPr lang="en-US" dirty="0"/>
              <a:t>Increase your service levels to employees and reduce administrative workload by allowing employees to enroll in courses and monitor their own progress. Manage course catalog requests, employee and external participant registration, wait-listing, and more.</a:t>
            </a:r>
          </a:p>
          <a:p>
            <a:endParaRPr lang="en-US" dirty="0"/>
          </a:p>
        </p:txBody>
      </p:sp>
      <p:sp>
        <p:nvSpPr>
          <p:cNvPr id="5" name="Content Placeholder 4"/>
          <p:cNvSpPr>
            <a:spLocks noGrp="1"/>
          </p:cNvSpPr>
          <p:nvPr>
            <p:ph sz="quarter" idx="14"/>
          </p:nvPr>
        </p:nvSpPr>
        <p:spPr/>
        <p:txBody>
          <a:bodyPr>
            <a:normAutofit/>
          </a:bodyPr>
          <a:lstStyle/>
          <a:p>
            <a:r>
              <a:rPr lang="en-US" dirty="0"/>
              <a:t>Employee Time Sheets</a:t>
            </a:r>
          </a:p>
          <a:p>
            <a:pPr lvl="1"/>
            <a:r>
              <a:rPr lang="en-US" dirty="0"/>
              <a:t>Take the hassle out of clocking in and out by providing employees an intuitive and simple interface for recording their daily time. Time entered by employees gets routed to the approver, and once approved the time sheet automatically feeds into the payroll process.</a:t>
            </a:r>
          </a:p>
          <a:p>
            <a:r>
              <a:rPr lang="en-US" dirty="0"/>
              <a:t> </a:t>
            </a:r>
            <a:r>
              <a:rPr lang="en-US" dirty="0" smtClean="0"/>
              <a:t>Benefits </a:t>
            </a:r>
            <a:r>
              <a:rPr lang="en-US" dirty="0"/>
              <a:t>Management</a:t>
            </a:r>
          </a:p>
          <a:p>
            <a:pPr lvl="1"/>
            <a:r>
              <a:rPr lang="en-US" dirty="0"/>
              <a:t>Track all-inclusive employee benefit information including dependents and COBRA.</a:t>
            </a:r>
          </a:p>
        </p:txBody>
      </p:sp>
      <p:sp>
        <p:nvSpPr>
          <p:cNvPr id="6" name="Text Placeholder 5"/>
          <p:cNvSpPr>
            <a:spLocks noGrp="1"/>
          </p:cNvSpPr>
          <p:nvPr>
            <p:ph type="body" sz="quarter" idx="15"/>
          </p:nvPr>
        </p:nvSpPr>
        <p:spPr/>
        <p:txBody>
          <a:bodyPr/>
          <a:lstStyle/>
          <a:p>
            <a:r>
              <a:rPr lang="en-US" dirty="0" smtClean="0"/>
              <a:t>Human Resources</a:t>
            </a:r>
            <a:endParaRPr lang="en-US" dirty="0"/>
          </a:p>
        </p:txBody>
      </p:sp>
    </p:spTree>
    <p:extLst>
      <p:ext uri="{BB962C8B-B14F-4D97-AF65-F5344CB8AC3E}">
        <p14:creationId xmlns:p14="http://schemas.microsoft.com/office/powerpoint/2010/main" val="3769793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 Overview</a:t>
            </a:r>
            <a:endParaRPr lang="en-US" dirty="0"/>
          </a:p>
        </p:txBody>
      </p:sp>
      <p:sp>
        <p:nvSpPr>
          <p:cNvPr id="3" name="Slide Number Placeholder 2"/>
          <p:cNvSpPr>
            <a:spLocks noGrp="1"/>
          </p:cNvSpPr>
          <p:nvPr>
            <p:ph type="sldNum" sz="quarter" idx="12"/>
          </p:nvPr>
        </p:nvSpPr>
        <p:spPr/>
        <p:txBody>
          <a:bodyPr/>
          <a:lstStyle/>
          <a:p>
            <a:fld id="{C60C2248-B95D-984B-A0F4-42B9A4652AA7}" type="slidenum">
              <a:rPr lang="en-US" smtClean="0"/>
              <a:pPr/>
              <a:t>32</a:t>
            </a:fld>
            <a:endParaRPr lang="en-US"/>
          </a:p>
        </p:txBody>
      </p:sp>
      <p:sp>
        <p:nvSpPr>
          <p:cNvPr id="4" name="Content Placeholder 3"/>
          <p:cNvSpPr>
            <a:spLocks noGrp="1"/>
          </p:cNvSpPr>
          <p:nvPr>
            <p:ph sz="quarter" idx="13"/>
          </p:nvPr>
        </p:nvSpPr>
        <p:spPr/>
        <p:txBody>
          <a:bodyPr>
            <a:normAutofit/>
          </a:bodyPr>
          <a:lstStyle/>
          <a:p>
            <a:r>
              <a:rPr lang="en-US" dirty="0"/>
              <a:t>Recruitment</a:t>
            </a:r>
          </a:p>
          <a:p>
            <a:pPr lvl="1"/>
            <a:r>
              <a:rPr lang="en-US" dirty="0"/>
              <a:t>Manage the process, from position request through employee on-boarding, with ease and efficiency.</a:t>
            </a:r>
          </a:p>
          <a:p>
            <a:pPr lvl="1"/>
            <a:r>
              <a:rPr lang="en-US" dirty="0"/>
              <a:t>Automate key tasks, reduce data entry, and maximize the reach of your job postings to increase the efficiency of your school district’s hiring process. Plus, ensure compliance with district and budget controls.</a:t>
            </a:r>
          </a:p>
          <a:p>
            <a:pPr marL="0" indent="0">
              <a:buNone/>
            </a:pPr>
            <a:r>
              <a:rPr lang="en-US" dirty="0"/>
              <a:t> </a:t>
            </a:r>
          </a:p>
        </p:txBody>
      </p:sp>
      <p:sp>
        <p:nvSpPr>
          <p:cNvPr id="6" name="Text Placeholder 5"/>
          <p:cNvSpPr>
            <a:spLocks noGrp="1"/>
          </p:cNvSpPr>
          <p:nvPr>
            <p:ph type="body" sz="quarter" idx="15"/>
          </p:nvPr>
        </p:nvSpPr>
        <p:spPr/>
        <p:txBody>
          <a:bodyPr/>
          <a:lstStyle/>
          <a:p>
            <a:r>
              <a:rPr lang="en-US" dirty="0" smtClean="0"/>
              <a:t>Human Resources</a:t>
            </a:r>
            <a:endParaRPr lang="en-US" dirty="0"/>
          </a:p>
        </p:txBody>
      </p:sp>
      <p:sp>
        <p:nvSpPr>
          <p:cNvPr id="7" name="Content Placeholder 6"/>
          <p:cNvSpPr>
            <a:spLocks noGrp="1"/>
          </p:cNvSpPr>
          <p:nvPr>
            <p:ph sz="quarter" idx="14"/>
          </p:nvPr>
        </p:nvSpPr>
        <p:spPr/>
        <p:txBody>
          <a:bodyPr/>
          <a:lstStyle/>
          <a:p>
            <a:r>
              <a:rPr lang="en-US" dirty="0"/>
              <a:t>Salary Projections</a:t>
            </a:r>
          </a:p>
          <a:p>
            <a:pPr lvl="1"/>
            <a:r>
              <a:rPr lang="en-US" dirty="0"/>
              <a:t>Calculate an increase or decrease to an existing employee’s or group of employees’ salary or schedule as a percentage, dollar amount, or both. Then, easily carry over a schedule into the payroll process to start the next cycle. Identify your bottom line costs with ease and re-run salary calculations as many times as needed.</a:t>
            </a:r>
          </a:p>
          <a:p>
            <a:endParaRPr lang="en-US" dirty="0"/>
          </a:p>
        </p:txBody>
      </p:sp>
    </p:spTree>
    <p:extLst>
      <p:ext uri="{BB962C8B-B14F-4D97-AF65-F5344CB8AC3E}">
        <p14:creationId xmlns:p14="http://schemas.microsoft.com/office/powerpoint/2010/main" val="894610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 Overview</a:t>
            </a:r>
            <a:endParaRPr lang="en-US" dirty="0"/>
          </a:p>
        </p:txBody>
      </p:sp>
      <p:sp>
        <p:nvSpPr>
          <p:cNvPr id="3" name="Slide Number Placeholder 2"/>
          <p:cNvSpPr>
            <a:spLocks noGrp="1"/>
          </p:cNvSpPr>
          <p:nvPr>
            <p:ph type="sldNum" sz="quarter" idx="12"/>
          </p:nvPr>
        </p:nvSpPr>
        <p:spPr/>
        <p:txBody>
          <a:bodyPr/>
          <a:lstStyle/>
          <a:p>
            <a:fld id="{C60C2248-B95D-984B-A0F4-42B9A4652AA7}" type="slidenum">
              <a:rPr lang="en-US" smtClean="0"/>
              <a:pPr/>
              <a:t>33</a:t>
            </a:fld>
            <a:endParaRPr lang="en-US"/>
          </a:p>
        </p:txBody>
      </p:sp>
      <p:sp>
        <p:nvSpPr>
          <p:cNvPr id="4" name="Content Placeholder 3"/>
          <p:cNvSpPr>
            <a:spLocks noGrp="1"/>
          </p:cNvSpPr>
          <p:nvPr>
            <p:ph sz="quarter" idx="13"/>
          </p:nvPr>
        </p:nvSpPr>
        <p:spPr/>
        <p:txBody>
          <a:bodyPr>
            <a:normAutofit/>
          </a:bodyPr>
          <a:lstStyle/>
          <a:p>
            <a:r>
              <a:rPr lang="en-US" dirty="0"/>
              <a:t>Employee Access Center (EAC)</a:t>
            </a:r>
          </a:p>
          <a:p>
            <a:pPr lvl="1"/>
            <a:r>
              <a:rPr lang="en-US" dirty="0"/>
              <a:t>Through this convenient web portal, provide employees with anytime, anywhere access to their payroll and personnel information. </a:t>
            </a:r>
            <a:endParaRPr lang="en-US" dirty="0" smtClean="0"/>
          </a:p>
          <a:p>
            <a:pPr lvl="1"/>
            <a:r>
              <a:rPr lang="en-US" dirty="0" smtClean="0"/>
              <a:t>Define </a:t>
            </a:r>
            <a:r>
              <a:rPr lang="en-US" dirty="0"/>
              <a:t>what information can be viewed—demographics, benefit statements, benefit enrollment, attendance history, deduction/benefit history, payroll checks, certifications, and skills</a:t>
            </a:r>
            <a:r>
              <a:rPr lang="en-US" dirty="0" smtClean="0"/>
              <a:t>.</a:t>
            </a:r>
          </a:p>
          <a:p>
            <a:pPr lvl="1"/>
            <a:r>
              <a:rPr lang="en-US" dirty="0" smtClean="0"/>
              <a:t> </a:t>
            </a:r>
            <a:r>
              <a:rPr lang="en-US" dirty="0"/>
              <a:t>Allow employees to update their personal information and route those changes to appropriate personnel for review and approval. </a:t>
            </a:r>
            <a:endParaRPr lang="en-US" dirty="0" smtClean="0"/>
          </a:p>
        </p:txBody>
      </p:sp>
      <p:sp>
        <p:nvSpPr>
          <p:cNvPr id="5" name="Content Placeholder 4"/>
          <p:cNvSpPr>
            <a:spLocks noGrp="1"/>
          </p:cNvSpPr>
          <p:nvPr>
            <p:ph sz="quarter" idx="14"/>
          </p:nvPr>
        </p:nvSpPr>
        <p:spPr>
          <a:xfrm>
            <a:off x="4633577" y="271849"/>
            <a:ext cx="4096800" cy="6116594"/>
          </a:xfrm>
        </p:spPr>
        <p:txBody>
          <a:bodyPr>
            <a:normAutofit fontScale="77500" lnSpcReduction="20000"/>
          </a:bodyPr>
          <a:lstStyle/>
          <a:p>
            <a:pPr lvl="0"/>
            <a:r>
              <a:rPr lang="en-US" i="1" dirty="0"/>
              <a:t>Demographics: </a:t>
            </a:r>
            <a:endParaRPr lang="en-US" i="1" dirty="0" smtClean="0"/>
          </a:p>
          <a:p>
            <a:pPr lvl="1"/>
            <a:r>
              <a:rPr lang="en-US" i="1" dirty="0" smtClean="0"/>
              <a:t>Display </a:t>
            </a:r>
            <a:r>
              <a:rPr lang="en-US" i="1" dirty="0"/>
              <a:t>address and contact information for employees to easily review and change. Security prevents items, such as social security number and birthdates, from being adjusted, but dependent and tax information can be changed as well as any demographic information when an employee’s lifestyle changes. </a:t>
            </a:r>
            <a:endParaRPr lang="en-US" dirty="0"/>
          </a:p>
          <a:p>
            <a:pPr lvl="0"/>
            <a:r>
              <a:rPr lang="en-US" i="1" dirty="0"/>
              <a:t>Benefit Enrollment: </a:t>
            </a:r>
            <a:endParaRPr lang="en-US" i="1" dirty="0" smtClean="0"/>
          </a:p>
          <a:p>
            <a:pPr lvl="1"/>
            <a:r>
              <a:rPr lang="en-US" i="1" dirty="0" smtClean="0"/>
              <a:t>Share </a:t>
            </a:r>
            <a:r>
              <a:rPr lang="en-US" i="1" dirty="0"/>
              <a:t>an online list of available benefits with your employees for their annual selection. </a:t>
            </a:r>
            <a:r>
              <a:rPr lang="en-US" i="1" dirty="0" smtClean="0"/>
              <a:t>Employees </a:t>
            </a:r>
            <a:r>
              <a:rPr lang="en-US" i="1" dirty="0"/>
              <a:t>can choose their benefits, and payroll staff would need to just review and update.</a:t>
            </a:r>
            <a:endParaRPr lang="en-US" dirty="0"/>
          </a:p>
          <a:p>
            <a:pPr lvl="0"/>
            <a:r>
              <a:rPr lang="en-US" i="1" dirty="0"/>
              <a:t>Attendance History: </a:t>
            </a:r>
            <a:endParaRPr lang="en-US" i="1" dirty="0" smtClean="0"/>
          </a:p>
          <a:p>
            <a:pPr lvl="1"/>
            <a:r>
              <a:rPr lang="en-US" i="1" dirty="0" smtClean="0"/>
              <a:t>Through </a:t>
            </a:r>
            <a:r>
              <a:rPr lang="en-US" i="1" dirty="0"/>
              <a:t>an easy to read graphical calendar display, employees can quickly see their leave time. </a:t>
            </a:r>
            <a:endParaRPr lang="en-US" i="1" dirty="0" smtClean="0"/>
          </a:p>
          <a:p>
            <a:pPr lvl="1"/>
            <a:r>
              <a:rPr lang="en-US" i="1" dirty="0" smtClean="0"/>
              <a:t>Employees </a:t>
            </a:r>
            <a:r>
              <a:rPr lang="en-US" i="1" dirty="0"/>
              <a:t>can also request leave time through a simple web form, which is automatically routed to the appropriate individuals for approval.</a:t>
            </a:r>
            <a:endParaRPr lang="en-US" dirty="0"/>
          </a:p>
          <a:p>
            <a:pPr lvl="0"/>
            <a:r>
              <a:rPr lang="en-US" i="1" dirty="0"/>
              <a:t>Deduction/Benefit History: </a:t>
            </a:r>
            <a:endParaRPr lang="en-US" i="1" dirty="0" smtClean="0"/>
          </a:p>
          <a:p>
            <a:pPr lvl="1"/>
            <a:r>
              <a:rPr lang="en-US" i="1" dirty="0" smtClean="0"/>
              <a:t>Employees </a:t>
            </a:r>
            <a:r>
              <a:rPr lang="en-US" i="1" dirty="0"/>
              <a:t>can easily view monthly, quarterly, fiscal, calendar, and inception-to-date totals, and they can review and print all past paycheck details. </a:t>
            </a:r>
            <a:endParaRPr lang="en-US" dirty="0"/>
          </a:p>
          <a:p>
            <a:pPr lvl="0"/>
            <a:r>
              <a:rPr lang="en-US" i="1" dirty="0"/>
              <a:t>W2 Forms: </a:t>
            </a:r>
            <a:endParaRPr lang="en-US" i="1" dirty="0" smtClean="0"/>
          </a:p>
          <a:p>
            <a:pPr lvl="1"/>
            <a:r>
              <a:rPr lang="en-US" i="1" dirty="0" smtClean="0"/>
              <a:t>Automatically </a:t>
            </a:r>
            <a:r>
              <a:rPr lang="en-US" i="1" dirty="0"/>
              <a:t>make .pdfs of employee W2s available for viewing and printing, helping to relieve district staff from the burden. </a:t>
            </a:r>
            <a:endParaRPr lang="en-US" i="1" dirty="0" smtClean="0"/>
          </a:p>
          <a:p>
            <a:pPr lvl="1"/>
            <a:r>
              <a:rPr lang="en-US" i="1" dirty="0" smtClean="0"/>
              <a:t>Past </a:t>
            </a:r>
            <a:r>
              <a:rPr lang="en-US" i="1" dirty="0"/>
              <a:t>years’ W2 forms also remain available to the employee for as long as they have worked for your district.</a:t>
            </a:r>
            <a:endParaRPr lang="en-US" dirty="0"/>
          </a:p>
          <a:p>
            <a:pPr lvl="0"/>
            <a:r>
              <a:rPr lang="en-US" i="1" dirty="0"/>
              <a:t>Certifications and Skills: </a:t>
            </a:r>
            <a:endParaRPr lang="en-US" i="1" dirty="0" smtClean="0"/>
          </a:p>
          <a:p>
            <a:pPr lvl="1"/>
            <a:r>
              <a:rPr lang="en-US" i="1" dirty="0" smtClean="0"/>
              <a:t>Employees </a:t>
            </a:r>
            <a:r>
              <a:rPr lang="en-US" i="1" dirty="0"/>
              <a:t>can review and track their certifications, degrees, and job skills, including any renewal or expiration dates.</a:t>
            </a:r>
            <a:endParaRPr lang="en-US" dirty="0"/>
          </a:p>
        </p:txBody>
      </p:sp>
      <p:sp>
        <p:nvSpPr>
          <p:cNvPr id="6" name="Text Placeholder 5"/>
          <p:cNvSpPr>
            <a:spLocks noGrp="1"/>
          </p:cNvSpPr>
          <p:nvPr>
            <p:ph type="body" sz="quarter" idx="15"/>
          </p:nvPr>
        </p:nvSpPr>
        <p:spPr/>
        <p:txBody>
          <a:bodyPr/>
          <a:lstStyle/>
          <a:p>
            <a:r>
              <a:rPr lang="en-US" dirty="0" smtClean="0"/>
              <a:t>Human Resources</a:t>
            </a:r>
            <a:endParaRPr lang="en-US" dirty="0"/>
          </a:p>
        </p:txBody>
      </p:sp>
    </p:spTree>
    <p:extLst>
      <p:ext uri="{BB962C8B-B14F-4D97-AF65-F5344CB8AC3E}">
        <p14:creationId xmlns:p14="http://schemas.microsoft.com/office/powerpoint/2010/main" val="2565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60C2248-B95D-984B-A0F4-42B9A4652AA7}" type="slidenum">
              <a:rPr lang="en-US" smtClean="0"/>
              <a:pPr/>
              <a:t>34</a:t>
            </a:fld>
            <a:endParaRPr lang="en-US"/>
          </a:p>
        </p:txBody>
      </p:sp>
    </p:spTree>
    <p:extLst>
      <p:ext uri="{BB962C8B-B14F-4D97-AF65-F5344CB8AC3E}">
        <p14:creationId xmlns:p14="http://schemas.microsoft.com/office/powerpoint/2010/main" val="2576255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Ohio Reporting</a:t>
            </a:r>
            <a:endParaRPr lang="en-US" dirty="0"/>
          </a:p>
        </p:txBody>
      </p:sp>
      <p:sp>
        <p:nvSpPr>
          <p:cNvPr id="5" name="Text Placeholder 4"/>
          <p:cNvSpPr>
            <a:spLocks noGrp="1"/>
          </p:cNvSpPr>
          <p:nvPr>
            <p:ph type="body" sz="quarter" idx="13"/>
          </p:nvPr>
        </p:nvSpPr>
        <p:spPr/>
        <p:txBody>
          <a:bodyPr/>
          <a:lstStyle/>
          <a:p>
            <a:r>
              <a:rPr lang="en-US" dirty="0" smtClean="0">
                <a:solidFill>
                  <a:srgbClr val="8DC143"/>
                </a:solidFill>
              </a:rPr>
              <a:t>SunGard K-12’s Commitment to Ohio</a:t>
            </a:r>
            <a:endParaRPr lang="en-US" dirty="0">
              <a:solidFill>
                <a:srgbClr val="8DC143"/>
              </a:solidFill>
            </a:endParaRPr>
          </a:p>
        </p:txBody>
      </p:sp>
    </p:spTree>
    <p:extLst>
      <p:ext uri="{BB962C8B-B14F-4D97-AF65-F5344CB8AC3E}">
        <p14:creationId xmlns:p14="http://schemas.microsoft.com/office/powerpoint/2010/main" val="4109246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SunGard K-12 and Regulatory Reporting in Ohio</a:t>
            </a:r>
            <a:endParaRPr lang="en-US" dirty="0"/>
          </a:p>
        </p:txBody>
      </p:sp>
      <p:sp>
        <p:nvSpPr>
          <p:cNvPr id="3" name="Content Placeholder 2"/>
          <p:cNvSpPr>
            <a:spLocks noGrp="1"/>
          </p:cNvSpPr>
          <p:nvPr>
            <p:ph sz="quarter" idx="13"/>
          </p:nvPr>
        </p:nvSpPr>
        <p:spPr/>
        <p:txBody>
          <a:bodyPr>
            <a:normAutofit/>
          </a:bodyPr>
          <a:lstStyle/>
          <a:p>
            <a:r>
              <a:rPr lang="en-US" dirty="0" smtClean="0">
                <a:solidFill>
                  <a:schemeClr val="accent1"/>
                </a:solidFill>
              </a:rPr>
              <a:t>Regular </a:t>
            </a:r>
            <a:r>
              <a:rPr lang="en-US" dirty="0">
                <a:solidFill>
                  <a:schemeClr val="accent1"/>
                </a:solidFill>
              </a:rPr>
              <a:t>User Group </a:t>
            </a:r>
            <a:r>
              <a:rPr lang="en-US" dirty="0"/>
              <a:t>calls to discuss regulatory requirements, software enhancements and to promote dialogue among the customers.</a:t>
            </a:r>
          </a:p>
          <a:p>
            <a:r>
              <a:rPr lang="en-US" dirty="0" smtClean="0"/>
              <a:t>Separate </a:t>
            </a:r>
            <a:r>
              <a:rPr lang="en-US" dirty="0"/>
              <a:t>but integrated </a:t>
            </a:r>
            <a:r>
              <a:rPr lang="en-US" dirty="0">
                <a:solidFill>
                  <a:schemeClr val="accent1"/>
                </a:solidFill>
              </a:rPr>
              <a:t>EMIS module </a:t>
            </a:r>
            <a:r>
              <a:rPr lang="en-US" dirty="0"/>
              <a:t>within </a:t>
            </a:r>
            <a:r>
              <a:rPr lang="en-US" dirty="0" err="1"/>
              <a:t>eFinancePLUS</a:t>
            </a:r>
            <a:r>
              <a:rPr lang="en-US" dirty="0"/>
              <a:t>, written for Ohio</a:t>
            </a:r>
          </a:p>
          <a:p>
            <a:r>
              <a:rPr lang="en-US" dirty="0">
                <a:solidFill>
                  <a:schemeClr val="accent1"/>
                </a:solidFill>
              </a:rPr>
              <a:t>Work closely with customers </a:t>
            </a:r>
            <a:r>
              <a:rPr lang="en-US" dirty="0"/>
              <a:t>to solve issues </a:t>
            </a:r>
          </a:p>
          <a:p>
            <a:pPr lvl="1"/>
            <a:r>
              <a:rPr lang="en-US" dirty="0"/>
              <a:t>Identified areas in EMIS where the data could be stored independent of payroll and controlled by EMIS team</a:t>
            </a:r>
          </a:p>
          <a:p>
            <a:pPr lvl="1"/>
            <a:r>
              <a:rPr lang="en-US" dirty="0"/>
              <a:t>EMIS DN table maintenance</a:t>
            </a:r>
          </a:p>
          <a:p>
            <a:pPr lvl="1"/>
            <a:r>
              <a:rPr lang="en-US" dirty="0"/>
              <a:t>Provided Advance Years’ Experience utility</a:t>
            </a:r>
          </a:p>
          <a:p>
            <a:endParaRPr lang="en-US" dirty="0"/>
          </a:p>
        </p:txBody>
      </p:sp>
      <p:sp>
        <p:nvSpPr>
          <p:cNvPr id="4" name="Content Placeholder 3"/>
          <p:cNvSpPr>
            <a:spLocks noGrp="1"/>
          </p:cNvSpPr>
          <p:nvPr>
            <p:ph sz="quarter" idx="14"/>
          </p:nvPr>
        </p:nvSpPr>
        <p:spPr/>
        <p:txBody>
          <a:bodyPr/>
          <a:lstStyle/>
          <a:p>
            <a:r>
              <a:rPr lang="en-US" dirty="0"/>
              <a:t>When </a:t>
            </a:r>
            <a:r>
              <a:rPr lang="en-US" dirty="0">
                <a:solidFill>
                  <a:schemeClr val="accent1"/>
                </a:solidFill>
              </a:rPr>
              <a:t>new requirements </a:t>
            </a:r>
            <a:r>
              <a:rPr lang="en-US" dirty="0"/>
              <a:t>occur, we work closely with the customers to design, develop and test the solution before releasing to the entire group of state customers. </a:t>
            </a:r>
            <a:endParaRPr lang="en-US" dirty="0" smtClean="0"/>
          </a:p>
          <a:p>
            <a:r>
              <a:rPr lang="en-US" dirty="0" smtClean="0">
                <a:solidFill>
                  <a:schemeClr val="accent1"/>
                </a:solidFill>
              </a:rPr>
              <a:t>SERS</a:t>
            </a:r>
            <a:r>
              <a:rPr lang="en-US" dirty="0" smtClean="0"/>
              <a:t> </a:t>
            </a:r>
            <a:r>
              <a:rPr lang="en-US" dirty="0"/>
              <a:t>has indicated that there will be changes for the 2016-17 fiscal year, which we will work with the customers and the state on</a:t>
            </a:r>
          </a:p>
          <a:p>
            <a:r>
              <a:rPr lang="en-US" dirty="0"/>
              <a:t>User friendly </a:t>
            </a:r>
            <a:r>
              <a:rPr lang="en-US" dirty="0" smtClean="0">
                <a:solidFill>
                  <a:schemeClr val="accent1"/>
                </a:solidFill>
              </a:rPr>
              <a:t>reports</a:t>
            </a:r>
            <a:endParaRPr lang="en-US" dirty="0">
              <a:solidFill>
                <a:schemeClr val="accent1"/>
              </a:solidFill>
            </a:endParaRPr>
          </a:p>
          <a:p>
            <a:r>
              <a:rPr lang="en-US" dirty="0"/>
              <a:t>Meeting biweekly, </a:t>
            </a:r>
            <a:r>
              <a:rPr lang="en-US" dirty="0">
                <a:solidFill>
                  <a:schemeClr val="accent1"/>
                </a:solidFill>
              </a:rPr>
              <a:t>developing new features</a:t>
            </a:r>
            <a:r>
              <a:rPr lang="en-US" dirty="0"/>
              <a:t> to meet the unique requirements in Ohio</a:t>
            </a:r>
          </a:p>
          <a:p>
            <a:endParaRPr lang="en-US" dirty="0"/>
          </a:p>
        </p:txBody>
      </p:sp>
      <p:sp>
        <p:nvSpPr>
          <p:cNvPr id="5" name="Slide Number Placeholder 4"/>
          <p:cNvSpPr>
            <a:spLocks noGrp="1"/>
          </p:cNvSpPr>
          <p:nvPr>
            <p:ph type="sldNum" sz="quarter" idx="15"/>
          </p:nvPr>
        </p:nvSpPr>
        <p:spPr/>
        <p:txBody>
          <a:bodyPr/>
          <a:lstStyle/>
          <a:p>
            <a:fld id="{C60C2248-B95D-984B-A0F4-42B9A4652AA7}" type="slidenum">
              <a:rPr lang="en-US" smtClean="0"/>
              <a:pPr/>
              <a:t>36</a:t>
            </a:fld>
            <a:endParaRPr lang="en-US" dirty="0"/>
          </a:p>
        </p:txBody>
      </p:sp>
    </p:spTree>
    <p:extLst>
      <p:ext uri="{BB962C8B-B14F-4D97-AF65-F5344CB8AC3E}">
        <p14:creationId xmlns:p14="http://schemas.microsoft.com/office/powerpoint/2010/main" val="650030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4377" t="4761" r="4837" b="5525"/>
          <a:stretch/>
        </p:blipFill>
        <p:spPr>
          <a:xfrm>
            <a:off x="4462562" y="448409"/>
            <a:ext cx="4177856" cy="4198202"/>
          </a:xfrm>
          <a:prstGeom prst="rect">
            <a:avLst/>
          </a:prstGeom>
          <a:noFill/>
        </p:spPr>
      </p:pic>
      <p:sp>
        <p:nvSpPr>
          <p:cNvPr id="2" name="Text Placeholder 1"/>
          <p:cNvSpPr>
            <a:spLocks noGrp="1"/>
          </p:cNvSpPr>
          <p:nvPr>
            <p:ph type="body" sz="quarter" idx="14"/>
          </p:nvPr>
        </p:nvSpPr>
        <p:spPr/>
        <p:txBody>
          <a:bodyPr/>
          <a:lstStyle/>
          <a:p>
            <a:r>
              <a:rPr lang="en-US" dirty="0" smtClean="0"/>
              <a:t>Date</a:t>
            </a:r>
            <a:endParaRPr lang="en-US" dirty="0"/>
          </a:p>
        </p:txBody>
      </p:sp>
      <p:sp>
        <p:nvSpPr>
          <p:cNvPr id="3" name="Text Placeholder 2"/>
          <p:cNvSpPr>
            <a:spLocks noGrp="1"/>
          </p:cNvSpPr>
          <p:nvPr>
            <p:ph type="body" sz="quarter" idx="15"/>
          </p:nvPr>
        </p:nvSpPr>
        <p:spPr/>
        <p:txBody>
          <a:bodyPr/>
          <a:lstStyle/>
          <a:p>
            <a:r>
              <a:rPr lang="en-US" dirty="0" smtClean="0"/>
              <a:t>Speaker name, title</a:t>
            </a:r>
            <a:endParaRPr lang="en-US" dirty="0"/>
          </a:p>
        </p:txBody>
      </p:sp>
      <p:sp>
        <p:nvSpPr>
          <p:cNvPr id="4" name="Title 3"/>
          <p:cNvSpPr>
            <a:spLocks noGrp="1"/>
          </p:cNvSpPr>
          <p:nvPr>
            <p:ph type="title"/>
          </p:nvPr>
        </p:nvSpPr>
        <p:spPr>
          <a:xfrm>
            <a:off x="382588" y="448409"/>
            <a:ext cx="4079974" cy="1833019"/>
          </a:xfrm>
        </p:spPr>
        <p:txBody>
          <a:bodyPr/>
          <a:lstStyle/>
          <a:p>
            <a:r>
              <a:rPr lang="en-US" sz="4800" dirty="0" smtClean="0"/>
              <a:t>ERP Investment</a:t>
            </a:r>
            <a:endParaRPr lang="en-US" sz="4800" dirty="0"/>
          </a:p>
        </p:txBody>
      </p:sp>
      <p:sp>
        <p:nvSpPr>
          <p:cNvPr id="5" name="Text Placeholder 4"/>
          <p:cNvSpPr>
            <a:spLocks noGrp="1"/>
          </p:cNvSpPr>
          <p:nvPr>
            <p:ph type="body" sz="quarter" idx="13"/>
          </p:nvPr>
        </p:nvSpPr>
        <p:spPr>
          <a:xfrm>
            <a:off x="382588" y="2415371"/>
            <a:ext cx="3958593" cy="595284"/>
          </a:xfrm>
        </p:spPr>
        <p:txBody>
          <a:bodyPr>
            <a:normAutofit lnSpcReduction="10000"/>
          </a:bodyPr>
          <a:lstStyle/>
          <a:p>
            <a:r>
              <a:rPr lang="en-US" dirty="0" smtClean="0">
                <a:solidFill>
                  <a:srgbClr val="8DC143"/>
                </a:solidFill>
              </a:rPr>
              <a:t>For the first time – the best and most affordable alternative</a:t>
            </a:r>
            <a:endParaRPr lang="en-US" dirty="0">
              <a:solidFill>
                <a:srgbClr val="8DC143"/>
              </a:solidFill>
            </a:endParaRPr>
          </a:p>
        </p:txBody>
      </p:sp>
    </p:spTree>
    <p:extLst>
      <p:ext uri="{BB962C8B-B14F-4D97-AF65-F5344CB8AC3E}">
        <p14:creationId xmlns:p14="http://schemas.microsoft.com/office/powerpoint/2010/main" val="42738676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34471"/>
            <a:ext cx="7197051" cy="995082"/>
          </a:xfrm>
        </p:spPr>
        <p:txBody>
          <a:bodyPr/>
          <a:lstStyle/>
          <a:p>
            <a:pPr>
              <a:lnSpc>
                <a:spcPct val="90000"/>
              </a:lnSpc>
            </a:pPr>
            <a:r>
              <a:rPr lang="en-US" dirty="0" smtClean="0"/>
              <a:t>What is Included</a:t>
            </a:r>
            <a:endParaRPr lang="en-US" dirty="0"/>
          </a:p>
        </p:txBody>
      </p:sp>
      <p:sp>
        <p:nvSpPr>
          <p:cNvPr id="8" name="Content Placeholder 4"/>
          <p:cNvSpPr>
            <a:spLocks noGrp="1"/>
          </p:cNvSpPr>
          <p:nvPr>
            <p:ph idx="1"/>
          </p:nvPr>
        </p:nvSpPr>
        <p:spPr>
          <a:xfrm>
            <a:off x="498474" y="1300924"/>
            <a:ext cx="8176187" cy="5117424"/>
          </a:xfrm>
        </p:spPr>
        <p:txBody>
          <a:bodyPr>
            <a:noAutofit/>
          </a:bodyPr>
          <a:lstStyle/>
          <a:p>
            <a:pPr marL="0" indent="0">
              <a:lnSpc>
                <a:spcPct val="200000"/>
              </a:lnSpc>
              <a:buNone/>
            </a:pPr>
            <a:r>
              <a:rPr lang="en-US" sz="3600" dirty="0" smtClean="0">
                <a:solidFill>
                  <a:schemeClr val="accent1"/>
                </a:solidFill>
              </a:rPr>
              <a:t>ERP Investment Components</a:t>
            </a:r>
          </a:p>
          <a:p>
            <a:pPr>
              <a:spcBef>
                <a:spcPts val="0"/>
              </a:spcBef>
            </a:pPr>
            <a:r>
              <a:rPr lang="en-US" sz="2400" dirty="0" smtClean="0">
                <a:solidFill>
                  <a:srgbClr val="098DCC"/>
                </a:solidFill>
              </a:rPr>
              <a:t>Software Modules</a:t>
            </a:r>
          </a:p>
          <a:p>
            <a:pPr lvl="2">
              <a:spcBef>
                <a:spcPts val="0"/>
              </a:spcBef>
            </a:pPr>
            <a:r>
              <a:rPr lang="en-US" sz="2200" dirty="0" smtClean="0"/>
              <a:t>Client Licenses – licensed on student basis – no limitations on administrator or teacher access</a:t>
            </a:r>
          </a:p>
          <a:p>
            <a:pPr lvl="2">
              <a:spcBef>
                <a:spcPts val="0"/>
              </a:spcBef>
            </a:pPr>
            <a:r>
              <a:rPr lang="en-US" sz="2200" dirty="0" smtClean="0"/>
              <a:t>Cost of License and On-going Subscriptions &amp; Maintenance</a:t>
            </a:r>
          </a:p>
          <a:p>
            <a:pPr marL="180975" lvl="1">
              <a:spcBef>
                <a:spcPts val="0"/>
              </a:spcBef>
              <a:buFont typeface="Calibri" panose="020F0502020204030204" pitchFamily="34" charset="0"/>
              <a:buChar char="•"/>
            </a:pPr>
            <a:r>
              <a:rPr lang="en-US" sz="2400" b="1" dirty="0">
                <a:solidFill>
                  <a:srgbClr val="098DCC"/>
                </a:solidFill>
              </a:rPr>
              <a:t>Implementation</a:t>
            </a:r>
          </a:p>
          <a:p>
            <a:pPr lvl="2">
              <a:spcBef>
                <a:spcPts val="0"/>
              </a:spcBef>
            </a:pPr>
            <a:r>
              <a:rPr lang="en-US" sz="2200" dirty="0" smtClean="0"/>
              <a:t>Training</a:t>
            </a:r>
          </a:p>
          <a:p>
            <a:pPr lvl="2">
              <a:spcBef>
                <a:spcPts val="0"/>
              </a:spcBef>
            </a:pPr>
            <a:r>
              <a:rPr lang="en-US" sz="2200" dirty="0" smtClean="0"/>
              <a:t>Data Conversion</a:t>
            </a:r>
          </a:p>
          <a:p>
            <a:pPr marL="180975" lvl="1">
              <a:spcBef>
                <a:spcPts val="0"/>
              </a:spcBef>
              <a:buFont typeface="Calibri" panose="020F0502020204030204" pitchFamily="34" charset="0"/>
              <a:buChar char="•"/>
            </a:pPr>
            <a:r>
              <a:rPr lang="en-US" sz="2400" b="1" dirty="0">
                <a:solidFill>
                  <a:srgbClr val="098DCC"/>
                </a:solidFill>
              </a:rPr>
              <a:t>Hosting &amp; Integrated Support</a:t>
            </a:r>
          </a:p>
        </p:txBody>
      </p:sp>
      <p:sp>
        <p:nvSpPr>
          <p:cNvPr id="3" name="Slide Number Placeholder 2"/>
          <p:cNvSpPr>
            <a:spLocks noGrp="1"/>
          </p:cNvSpPr>
          <p:nvPr>
            <p:ph type="sldNum" sz="quarter" idx="12"/>
          </p:nvPr>
        </p:nvSpPr>
        <p:spPr/>
        <p:txBody>
          <a:bodyPr/>
          <a:lstStyle/>
          <a:p>
            <a:fld id="{687D7A59-36E2-48B9-B146-C1E59501F63F}" type="slidenum">
              <a:rPr lang="en-US" smtClean="0"/>
              <a:pPr/>
              <a:t>38</a:t>
            </a:fld>
            <a:endParaRPr lang="en-US"/>
          </a:p>
        </p:txBody>
      </p:sp>
    </p:spTree>
    <p:extLst>
      <p:ext uri="{BB962C8B-B14F-4D97-AF65-F5344CB8AC3E}">
        <p14:creationId xmlns:p14="http://schemas.microsoft.com/office/powerpoint/2010/main" val="966055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Investment: Implementation</a:t>
            </a:r>
            <a:endParaRPr lang="en-US" dirty="0"/>
          </a:p>
        </p:txBody>
      </p:sp>
      <p:graphicFrame>
        <p:nvGraphicFramePr>
          <p:cNvPr id="16" name="Object 15"/>
          <p:cNvGraphicFramePr>
            <a:graphicFrameLocks noChangeAspect="1"/>
          </p:cNvGraphicFramePr>
          <p:nvPr>
            <p:extLst>
              <p:ext uri="{D42A27DB-BD31-4B8C-83A1-F6EECF244321}">
                <p14:modId xmlns:p14="http://schemas.microsoft.com/office/powerpoint/2010/main" val="1968842203"/>
              </p:ext>
            </p:extLst>
          </p:nvPr>
        </p:nvGraphicFramePr>
        <p:xfrm>
          <a:off x="306388" y="890543"/>
          <a:ext cx="8801100" cy="5003800"/>
        </p:xfrm>
        <a:graphic>
          <a:graphicData uri="http://schemas.openxmlformats.org/presentationml/2006/ole">
            <mc:AlternateContent xmlns:mc="http://schemas.openxmlformats.org/markup-compatibility/2006">
              <mc:Choice xmlns:v="urn:schemas-microsoft-com:vml" Requires="v">
                <p:oleObj spid="_x0000_s1047" name="Worksheet" r:id="rId3" imgW="8801100" imgH="5003800" progId="Excel.Sheet.12">
                  <p:embed/>
                </p:oleObj>
              </mc:Choice>
              <mc:Fallback>
                <p:oleObj name="Worksheet" r:id="rId3" imgW="8801100" imgH="5003800" progId="Excel.Sheet.12">
                  <p:embed/>
                  <p:pic>
                    <p:nvPicPr>
                      <p:cNvPr id="0" name=""/>
                      <p:cNvPicPr/>
                      <p:nvPr/>
                    </p:nvPicPr>
                    <p:blipFill>
                      <a:blip r:embed="rId4"/>
                      <a:stretch>
                        <a:fillRect/>
                      </a:stretch>
                    </p:blipFill>
                    <p:spPr>
                      <a:xfrm>
                        <a:off x="306388" y="890543"/>
                        <a:ext cx="8801100" cy="5003800"/>
                      </a:xfrm>
                      <a:prstGeom prst="rect">
                        <a:avLst/>
                      </a:prstGeom>
                    </p:spPr>
                  </p:pic>
                </p:oleObj>
              </mc:Fallback>
            </mc:AlternateContent>
          </a:graphicData>
        </a:graphic>
      </p:graphicFrame>
    </p:spTree>
    <p:extLst>
      <p:ext uri="{BB962C8B-B14F-4D97-AF65-F5344CB8AC3E}">
        <p14:creationId xmlns:p14="http://schemas.microsoft.com/office/powerpoint/2010/main" val="2550972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Program Background</a:t>
            </a:r>
            <a:endParaRPr lang="en-US" dirty="0"/>
          </a:p>
        </p:txBody>
      </p:sp>
      <p:sp>
        <p:nvSpPr>
          <p:cNvPr id="9" name="Content Placeholder 8"/>
          <p:cNvSpPr>
            <a:spLocks noGrp="1"/>
          </p:cNvSpPr>
          <p:nvPr>
            <p:ph sz="quarter" idx="13"/>
          </p:nvPr>
        </p:nvSpPr>
        <p:spPr/>
        <p:txBody>
          <a:bodyPr/>
          <a:lstStyle/>
          <a:p>
            <a:r>
              <a:rPr lang="en-US" dirty="0" smtClean="0"/>
              <a:t>School districts have been using state-developed finance, accounting and payroll software since 1979</a:t>
            </a:r>
          </a:p>
          <a:p>
            <a:pPr lvl="1"/>
            <a:r>
              <a:rPr lang="en-US" dirty="0" smtClean="0"/>
              <a:t>State software is currently being re-written but currently runs on an aging computing platform</a:t>
            </a:r>
          </a:p>
        </p:txBody>
      </p:sp>
      <p:sp>
        <p:nvSpPr>
          <p:cNvPr id="2" name="Slide Number Placeholder 1"/>
          <p:cNvSpPr>
            <a:spLocks noGrp="1"/>
          </p:cNvSpPr>
          <p:nvPr>
            <p:ph type="sldNum" sz="quarter" idx="12"/>
          </p:nvPr>
        </p:nvSpPr>
        <p:spPr/>
        <p:txBody>
          <a:bodyPr/>
          <a:lstStyle/>
          <a:p>
            <a:fld id="{C60C2248-B95D-984B-A0F4-42B9A4652AA7}" type="slidenum">
              <a:rPr lang="en-US" smtClean="0"/>
              <a:pPr/>
              <a:t>4</a:t>
            </a:fld>
            <a:endParaRPr lang="en-US"/>
          </a:p>
        </p:txBody>
      </p:sp>
    </p:spTree>
    <p:extLst>
      <p:ext uri="{BB962C8B-B14F-4D97-AF65-F5344CB8AC3E}">
        <p14:creationId xmlns:p14="http://schemas.microsoft.com/office/powerpoint/2010/main" val="42126295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02768" y="973012"/>
            <a:ext cx="5843695" cy="5439980"/>
          </a:xfrm>
          <a:prstGeom prst="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a:buClr>
                <a:srgbClr val="8DC63F"/>
              </a:buClr>
            </a:pPr>
            <a:r>
              <a:rPr lang="en-US" sz="1600" b="1" dirty="0">
                <a:solidFill>
                  <a:srgbClr val="8DC143"/>
                </a:solidFill>
              </a:rPr>
              <a:t>Remote Systems Administration </a:t>
            </a:r>
            <a:r>
              <a:rPr lang="en-US" sz="1600" b="1" dirty="0" smtClean="0">
                <a:solidFill>
                  <a:srgbClr val="8DC143"/>
                </a:solidFill>
              </a:rPr>
              <a:t>– SunGard K-12</a:t>
            </a:r>
            <a:endParaRPr lang="en-US" sz="1600" b="1" dirty="0">
              <a:solidFill>
                <a:srgbClr val="8DC143"/>
              </a:solidFill>
            </a:endParaRPr>
          </a:p>
          <a:p>
            <a:endParaRPr lang="en-US" sz="1600" dirty="0" smtClean="0"/>
          </a:p>
          <a:p>
            <a:endParaRPr lang="en-US" sz="1600" dirty="0"/>
          </a:p>
          <a:p>
            <a:endParaRPr lang="en-US" sz="1600" dirty="0" smtClean="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a:p>
        </p:txBody>
      </p:sp>
      <p:sp>
        <p:nvSpPr>
          <p:cNvPr id="2" name="Title 1"/>
          <p:cNvSpPr>
            <a:spLocks noGrp="1"/>
          </p:cNvSpPr>
          <p:nvPr>
            <p:ph type="title"/>
          </p:nvPr>
        </p:nvSpPr>
        <p:spPr/>
        <p:txBody>
          <a:bodyPr/>
          <a:lstStyle/>
          <a:p>
            <a:r>
              <a:rPr lang="en-US" dirty="0"/>
              <a:t>What Is Included – Hosting &amp; Managed Support</a:t>
            </a:r>
          </a:p>
        </p:txBody>
      </p:sp>
      <p:sp>
        <p:nvSpPr>
          <p:cNvPr id="3" name="Slide Number Placeholder 2"/>
          <p:cNvSpPr>
            <a:spLocks noGrp="1"/>
          </p:cNvSpPr>
          <p:nvPr>
            <p:ph type="sldNum" sz="quarter" idx="12"/>
          </p:nvPr>
        </p:nvSpPr>
        <p:spPr/>
        <p:txBody>
          <a:bodyPr/>
          <a:lstStyle/>
          <a:p>
            <a:fld id="{C60C2248-B95D-984B-A0F4-42B9A4652AA7}" type="slidenum">
              <a:rPr lang="en-US" smtClean="0"/>
              <a:pPr/>
              <a:t>40</a:t>
            </a:fld>
            <a:endParaRPr lang="en-US"/>
          </a:p>
        </p:txBody>
      </p:sp>
      <p:sp>
        <p:nvSpPr>
          <p:cNvPr id="8" name="Content Placeholder 2"/>
          <p:cNvSpPr txBox="1">
            <a:spLocks/>
          </p:cNvSpPr>
          <p:nvPr/>
        </p:nvSpPr>
        <p:spPr>
          <a:xfrm>
            <a:off x="3249478" y="1376600"/>
            <a:ext cx="2787111" cy="5519882"/>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nSpc>
                <a:spcPts val="1100"/>
              </a:lnSpc>
              <a:spcBef>
                <a:spcPts val="800"/>
              </a:spcBef>
              <a:buClr>
                <a:srgbClr val="8DC63F"/>
              </a:buClr>
              <a:buNone/>
            </a:pPr>
            <a:r>
              <a:rPr lang="en-US" sz="1400" b="1" dirty="0">
                <a:solidFill>
                  <a:srgbClr val="098DCC"/>
                </a:solidFill>
              </a:rPr>
              <a:t>Operating System Admin</a:t>
            </a:r>
          </a:p>
          <a:p>
            <a:pPr>
              <a:lnSpc>
                <a:spcPts val="1200"/>
              </a:lnSpc>
              <a:spcBef>
                <a:spcPts val="0"/>
              </a:spcBef>
              <a:buClr>
                <a:srgbClr val="8DC63F">
                  <a:lumMod val="60000"/>
                  <a:lumOff val="40000"/>
                </a:srgbClr>
              </a:buClr>
            </a:pPr>
            <a:r>
              <a:rPr lang="en-US" sz="1100" dirty="0">
                <a:solidFill>
                  <a:srgbClr val="000000">
                    <a:lumMod val="65000"/>
                    <a:lumOff val="35000"/>
                  </a:srgbClr>
                </a:solidFill>
              </a:rPr>
              <a:t>Monitor &amp; modify operating system parameters</a:t>
            </a:r>
          </a:p>
          <a:p>
            <a:pPr>
              <a:lnSpc>
                <a:spcPts val="1200"/>
              </a:lnSpc>
              <a:spcBef>
                <a:spcPts val="0"/>
              </a:spcBef>
              <a:buClr>
                <a:srgbClr val="8DC63F">
                  <a:lumMod val="60000"/>
                  <a:lumOff val="40000"/>
                </a:srgbClr>
              </a:buClr>
            </a:pPr>
            <a:r>
              <a:rPr lang="en-US" sz="1100" dirty="0">
                <a:solidFill>
                  <a:srgbClr val="000000">
                    <a:lumMod val="65000"/>
                    <a:lumOff val="35000"/>
                  </a:srgbClr>
                </a:solidFill>
              </a:rPr>
              <a:t>Install operating system patches</a:t>
            </a:r>
          </a:p>
          <a:p>
            <a:pPr>
              <a:lnSpc>
                <a:spcPts val="1200"/>
              </a:lnSpc>
              <a:spcBef>
                <a:spcPts val="0"/>
              </a:spcBef>
              <a:buClr>
                <a:srgbClr val="8DC63F">
                  <a:lumMod val="60000"/>
                  <a:lumOff val="40000"/>
                </a:srgbClr>
              </a:buClr>
            </a:pPr>
            <a:r>
              <a:rPr lang="en-US" sz="1100" dirty="0">
                <a:solidFill>
                  <a:srgbClr val="000000">
                    <a:lumMod val="65000"/>
                    <a:lumOff val="35000"/>
                  </a:srgbClr>
                </a:solidFill>
              </a:rPr>
              <a:t>Provide first level of diagnosis of system hardware problems</a:t>
            </a:r>
          </a:p>
          <a:p>
            <a:pPr>
              <a:lnSpc>
                <a:spcPts val="1200"/>
              </a:lnSpc>
              <a:spcBef>
                <a:spcPts val="0"/>
              </a:spcBef>
              <a:buClr>
                <a:srgbClr val="8DC63F">
                  <a:lumMod val="60000"/>
                  <a:lumOff val="40000"/>
                </a:srgbClr>
              </a:buClr>
            </a:pPr>
            <a:r>
              <a:rPr lang="en-US" sz="1100" dirty="0">
                <a:solidFill>
                  <a:srgbClr val="000000">
                    <a:lumMod val="65000"/>
                    <a:lumOff val="35000"/>
                  </a:srgbClr>
                </a:solidFill>
              </a:rPr>
              <a:t>Monitor hardware reliability, check error logs, and initiate corrective action</a:t>
            </a:r>
          </a:p>
          <a:p>
            <a:pPr>
              <a:lnSpc>
                <a:spcPts val="1200"/>
              </a:lnSpc>
              <a:spcBef>
                <a:spcPts val="0"/>
              </a:spcBef>
              <a:buClr>
                <a:srgbClr val="8DC63F">
                  <a:lumMod val="60000"/>
                  <a:lumOff val="40000"/>
                </a:srgbClr>
              </a:buClr>
            </a:pPr>
            <a:r>
              <a:rPr lang="en-US" sz="1100" dirty="0">
                <a:solidFill>
                  <a:srgbClr val="000000">
                    <a:lumMod val="65000"/>
                    <a:lumOff val="35000"/>
                  </a:srgbClr>
                </a:solidFill>
              </a:rPr>
              <a:t>Oversee backup procedures</a:t>
            </a:r>
          </a:p>
          <a:p>
            <a:pPr>
              <a:lnSpc>
                <a:spcPts val="1200"/>
              </a:lnSpc>
              <a:spcBef>
                <a:spcPts val="0"/>
              </a:spcBef>
              <a:buClr>
                <a:srgbClr val="8DC63F">
                  <a:lumMod val="60000"/>
                  <a:lumOff val="40000"/>
                </a:srgbClr>
              </a:buClr>
            </a:pPr>
            <a:r>
              <a:rPr lang="en-US" sz="1100" dirty="0">
                <a:solidFill>
                  <a:srgbClr val="000000">
                    <a:lumMod val="65000"/>
                    <a:lumOff val="35000"/>
                  </a:srgbClr>
                </a:solidFill>
              </a:rPr>
              <a:t>Perform recovery of specific files and/or entire systems</a:t>
            </a:r>
          </a:p>
          <a:p>
            <a:pPr>
              <a:lnSpc>
                <a:spcPts val="1200"/>
              </a:lnSpc>
              <a:spcBef>
                <a:spcPts val="0"/>
              </a:spcBef>
              <a:buClr>
                <a:srgbClr val="8DC63F">
                  <a:lumMod val="60000"/>
                  <a:lumOff val="40000"/>
                </a:srgbClr>
              </a:buClr>
            </a:pPr>
            <a:r>
              <a:rPr lang="en-US" sz="1100" dirty="0">
                <a:solidFill>
                  <a:srgbClr val="000000">
                    <a:lumMod val="65000"/>
                    <a:lumOff val="35000"/>
                  </a:srgbClr>
                </a:solidFill>
              </a:rPr>
              <a:t>Create and maintain </a:t>
            </a:r>
            <a:r>
              <a:rPr lang="en-US" sz="1100" dirty="0" err="1">
                <a:solidFill>
                  <a:srgbClr val="000000">
                    <a:lumMod val="65000"/>
                    <a:lumOff val="35000"/>
                  </a:srgbClr>
                </a:solidFill>
              </a:rPr>
              <a:t>cron</a:t>
            </a:r>
            <a:r>
              <a:rPr lang="en-US" sz="1100" dirty="0">
                <a:solidFill>
                  <a:srgbClr val="000000">
                    <a:lumMod val="65000"/>
                    <a:lumOff val="35000"/>
                  </a:srgbClr>
                </a:solidFill>
              </a:rPr>
              <a:t> jobs, scheduled tasks and printer configurations</a:t>
            </a:r>
          </a:p>
          <a:p>
            <a:pPr>
              <a:lnSpc>
                <a:spcPts val="1200"/>
              </a:lnSpc>
              <a:spcBef>
                <a:spcPts val="0"/>
              </a:spcBef>
              <a:buClr>
                <a:srgbClr val="8DC63F">
                  <a:lumMod val="60000"/>
                  <a:lumOff val="40000"/>
                </a:srgbClr>
              </a:buClr>
            </a:pPr>
            <a:r>
              <a:rPr lang="en-US" sz="1100" dirty="0">
                <a:solidFill>
                  <a:srgbClr val="000000">
                    <a:lumMod val="65000"/>
                    <a:lumOff val="35000"/>
                  </a:srgbClr>
                </a:solidFill>
              </a:rPr>
              <a:t>Monitor system performance and tune operating system parameters for maximum efficiency</a:t>
            </a:r>
          </a:p>
          <a:p>
            <a:pPr>
              <a:lnSpc>
                <a:spcPts val="1200"/>
              </a:lnSpc>
              <a:spcBef>
                <a:spcPts val="0"/>
              </a:spcBef>
              <a:buClr>
                <a:srgbClr val="8DC63F">
                  <a:lumMod val="60000"/>
                  <a:lumOff val="40000"/>
                </a:srgbClr>
              </a:buClr>
            </a:pPr>
            <a:r>
              <a:rPr lang="en-US" sz="1100" dirty="0">
                <a:solidFill>
                  <a:srgbClr val="000000">
                    <a:lumMod val="65000"/>
                    <a:lumOff val="35000"/>
                  </a:srgbClr>
                </a:solidFill>
              </a:rPr>
              <a:t>Monitor disk and file system utilization/permissions and adjust as needed</a:t>
            </a:r>
          </a:p>
          <a:p>
            <a:pPr>
              <a:lnSpc>
                <a:spcPts val="1200"/>
              </a:lnSpc>
              <a:spcBef>
                <a:spcPts val="0"/>
              </a:spcBef>
              <a:buClr>
                <a:srgbClr val="8DC63F">
                  <a:lumMod val="60000"/>
                  <a:lumOff val="40000"/>
                </a:srgbClr>
              </a:buClr>
            </a:pPr>
            <a:r>
              <a:rPr lang="en-US" sz="1100" dirty="0">
                <a:solidFill>
                  <a:srgbClr val="000000">
                    <a:lumMod val="65000"/>
                    <a:lumOff val="35000"/>
                  </a:srgbClr>
                </a:solidFill>
              </a:rPr>
              <a:t>Administer network connectivity settings</a:t>
            </a:r>
          </a:p>
          <a:p>
            <a:pPr>
              <a:lnSpc>
                <a:spcPts val="1200"/>
              </a:lnSpc>
              <a:spcBef>
                <a:spcPts val="0"/>
              </a:spcBef>
              <a:buClr>
                <a:srgbClr val="8DC63F">
                  <a:lumMod val="60000"/>
                  <a:lumOff val="40000"/>
                </a:srgbClr>
              </a:buClr>
            </a:pPr>
            <a:r>
              <a:rPr lang="en-US" sz="1100" dirty="0">
                <a:solidFill>
                  <a:srgbClr val="000000">
                    <a:lumMod val="65000"/>
                    <a:lumOff val="35000"/>
                  </a:srgbClr>
                </a:solidFill>
              </a:rPr>
              <a:t>Administer printer connectivity</a:t>
            </a:r>
          </a:p>
          <a:p>
            <a:pPr>
              <a:lnSpc>
                <a:spcPts val="1200"/>
              </a:lnSpc>
              <a:spcBef>
                <a:spcPts val="0"/>
              </a:spcBef>
              <a:buClr>
                <a:srgbClr val="8DC63F">
                  <a:lumMod val="60000"/>
                  <a:lumOff val="40000"/>
                </a:srgbClr>
              </a:buClr>
            </a:pPr>
            <a:r>
              <a:rPr lang="en-US" sz="1100" dirty="0">
                <a:solidFill>
                  <a:srgbClr val="000000">
                    <a:lumMod val="65000"/>
                    <a:lumOff val="35000"/>
                  </a:srgbClr>
                </a:solidFill>
              </a:rPr>
              <a:t>Create or Modify default gateway</a:t>
            </a:r>
          </a:p>
          <a:p>
            <a:pPr marL="0" indent="0">
              <a:lnSpc>
                <a:spcPts val="1000"/>
              </a:lnSpc>
              <a:spcBef>
                <a:spcPts val="800"/>
              </a:spcBef>
              <a:buClr>
                <a:srgbClr val="8DC63F"/>
              </a:buClr>
              <a:buNone/>
            </a:pPr>
            <a:r>
              <a:rPr lang="en-US" sz="1300" b="1" dirty="0" smtClean="0">
                <a:solidFill>
                  <a:srgbClr val="098DCC"/>
                </a:solidFill>
              </a:rPr>
              <a:t>Management</a:t>
            </a:r>
          </a:p>
          <a:p>
            <a:pPr>
              <a:lnSpc>
                <a:spcPts val="1200"/>
              </a:lnSpc>
              <a:spcBef>
                <a:spcPts val="0"/>
              </a:spcBef>
              <a:buClr>
                <a:srgbClr val="8DC63F">
                  <a:lumMod val="60000"/>
                  <a:lumOff val="40000"/>
                </a:srgbClr>
              </a:buClr>
            </a:pPr>
            <a:r>
              <a:rPr lang="en-US" sz="1100" dirty="0" smtClean="0">
                <a:solidFill>
                  <a:srgbClr val="000000">
                    <a:lumMod val="65000"/>
                    <a:lumOff val="35000"/>
                  </a:srgbClr>
                </a:solidFill>
              </a:rPr>
              <a:t>Serve as a point person for all communication between MCOECN and SunGard K12</a:t>
            </a:r>
          </a:p>
          <a:p>
            <a:pPr>
              <a:lnSpc>
                <a:spcPts val="1200"/>
              </a:lnSpc>
              <a:spcBef>
                <a:spcPts val="0"/>
              </a:spcBef>
              <a:buClr>
                <a:srgbClr val="8DC63F">
                  <a:lumMod val="60000"/>
                  <a:lumOff val="40000"/>
                </a:srgbClr>
              </a:buClr>
            </a:pPr>
            <a:r>
              <a:rPr lang="en-US" sz="1100" dirty="0" smtClean="0">
                <a:solidFill>
                  <a:srgbClr val="000000">
                    <a:lumMod val="65000"/>
                    <a:lumOff val="35000"/>
                  </a:srgbClr>
                </a:solidFill>
              </a:rPr>
              <a:t>Part of integrated helpdesk</a:t>
            </a:r>
          </a:p>
          <a:p>
            <a:pPr>
              <a:lnSpc>
                <a:spcPts val="1200"/>
              </a:lnSpc>
              <a:spcBef>
                <a:spcPts val="0"/>
              </a:spcBef>
              <a:buClr>
                <a:srgbClr val="8DC63F">
                  <a:lumMod val="60000"/>
                  <a:lumOff val="40000"/>
                </a:srgbClr>
              </a:buClr>
            </a:pPr>
            <a:r>
              <a:rPr lang="en-US" sz="1100" dirty="0" smtClean="0">
                <a:solidFill>
                  <a:srgbClr val="000000">
                    <a:lumMod val="65000"/>
                    <a:lumOff val="35000"/>
                  </a:srgbClr>
                </a:solidFill>
              </a:rPr>
              <a:t>Oversee system on daily and basis and report administrative activities</a:t>
            </a:r>
            <a:endParaRPr lang="en-US" sz="1100" dirty="0">
              <a:solidFill>
                <a:srgbClr val="000000">
                  <a:lumMod val="65000"/>
                  <a:lumOff val="35000"/>
                </a:srgbClr>
              </a:solidFill>
            </a:endParaRPr>
          </a:p>
        </p:txBody>
      </p:sp>
      <p:sp>
        <p:nvSpPr>
          <p:cNvPr id="9" name="Content Placeholder 2"/>
          <p:cNvSpPr txBox="1">
            <a:spLocks/>
          </p:cNvSpPr>
          <p:nvPr/>
        </p:nvSpPr>
        <p:spPr>
          <a:xfrm>
            <a:off x="6034531" y="1376600"/>
            <a:ext cx="2971948" cy="4184683"/>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nSpc>
                <a:spcPts val="1100"/>
              </a:lnSpc>
              <a:spcBef>
                <a:spcPts val="800"/>
              </a:spcBef>
              <a:buClr>
                <a:srgbClr val="8DC63F"/>
              </a:buClr>
              <a:buNone/>
            </a:pPr>
            <a:r>
              <a:rPr lang="en-US" sz="1400" b="1" dirty="0">
                <a:solidFill>
                  <a:srgbClr val="098DCC"/>
                </a:solidFill>
              </a:rPr>
              <a:t>Database Admin</a:t>
            </a:r>
          </a:p>
          <a:p>
            <a:pPr>
              <a:lnSpc>
                <a:spcPts val="1200"/>
              </a:lnSpc>
              <a:spcBef>
                <a:spcPts val="0"/>
              </a:spcBef>
              <a:buClr>
                <a:srgbClr val="8DC63F">
                  <a:lumMod val="60000"/>
                  <a:lumOff val="40000"/>
                </a:srgbClr>
              </a:buClr>
            </a:pPr>
            <a:r>
              <a:rPr lang="en-US" sz="1100" dirty="0" smtClean="0">
                <a:solidFill>
                  <a:srgbClr val="000000">
                    <a:lumMod val="65000"/>
                    <a:lumOff val="35000"/>
                  </a:srgbClr>
                </a:solidFill>
              </a:rPr>
              <a:t>Maintain database security and permissions</a:t>
            </a:r>
          </a:p>
          <a:p>
            <a:pPr>
              <a:lnSpc>
                <a:spcPts val="1200"/>
              </a:lnSpc>
              <a:spcBef>
                <a:spcPts val="0"/>
              </a:spcBef>
              <a:buClr>
                <a:srgbClr val="8DC63F">
                  <a:lumMod val="60000"/>
                  <a:lumOff val="40000"/>
                </a:srgbClr>
              </a:buClr>
            </a:pPr>
            <a:r>
              <a:rPr lang="en-US" sz="1100" dirty="0" smtClean="0">
                <a:solidFill>
                  <a:srgbClr val="000000">
                    <a:lumMod val="65000"/>
                    <a:lumOff val="35000"/>
                  </a:srgbClr>
                </a:solidFill>
              </a:rPr>
              <a:t>Perform backup and restoration of specific database tables or an entire database environment</a:t>
            </a:r>
          </a:p>
          <a:p>
            <a:pPr>
              <a:lnSpc>
                <a:spcPts val="1200"/>
              </a:lnSpc>
              <a:spcBef>
                <a:spcPts val="0"/>
              </a:spcBef>
              <a:buClr>
                <a:srgbClr val="8DC63F">
                  <a:lumMod val="60000"/>
                  <a:lumOff val="40000"/>
                </a:srgbClr>
              </a:buClr>
            </a:pPr>
            <a:r>
              <a:rPr lang="en-US" sz="1100" dirty="0" smtClean="0">
                <a:solidFill>
                  <a:srgbClr val="000000">
                    <a:lumMod val="65000"/>
                    <a:lumOff val="35000"/>
                  </a:srgbClr>
                </a:solidFill>
              </a:rPr>
              <a:t>Perform checks for data consistency and monitor database performance</a:t>
            </a:r>
          </a:p>
          <a:p>
            <a:pPr>
              <a:lnSpc>
                <a:spcPts val="1200"/>
              </a:lnSpc>
              <a:spcBef>
                <a:spcPts val="0"/>
              </a:spcBef>
              <a:buClr>
                <a:srgbClr val="8DC63F">
                  <a:lumMod val="60000"/>
                  <a:lumOff val="40000"/>
                </a:srgbClr>
              </a:buClr>
            </a:pPr>
            <a:r>
              <a:rPr lang="en-US" sz="1100" dirty="0" smtClean="0">
                <a:solidFill>
                  <a:srgbClr val="000000">
                    <a:lumMod val="65000"/>
                    <a:lumOff val="35000"/>
                  </a:srgbClr>
                </a:solidFill>
              </a:rPr>
              <a:t>Monitor and modify data allocation</a:t>
            </a:r>
          </a:p>
          <a:p>
            <a:pPr>
              <a:lnSpc>
                <a:spcPts val="1200"/>
              </a:lnSpc>
              <a:spcBef>
                <a:spcPts val="0"/>
              </a:spcBef>
              <a:buClr>
                <a:srgbClr val="8DC63F">
                  <a:lumMod val="60000"/>
                  <a:lumOff val="40000"/>
                </a:srgbClr>
              </a:buClr>
            </a:pPr>
            <a:r>
              <a:rPr lang="en-US" sz="1100" dirty="0" smtClean="0">
                <a:solidFill>
                  <a:srgbClr val="000000">
                    <a:lumMod val="65000"/>
                    <a:lumOff val="35000"/>
                  </a:srgbClr>
                </a:solidFill>
              </a:rPr>
              <a:t>Add database space</a:t>
            </a:r>
          </a:p>
          <a:p>
            <a:pPr>
              <a:lnSpc>
                <a:spcPts val="1200"/>
              </a:lnSpc>
              <a:spcBef>
                <a:spcPts val="0"/>
              </a:spcBef>
              <a:buClr>
                <a:srgbClr val="8DC63F">
                  <a:lumMod val="60000"/>
                  <a:lumOff val="40000"/>
                </a:srgbClr>
              </a:buClr>
            </a:pPr>
            <a:r>
              <a:rPr lang="en-US" sz="1100" dirty="0" smtClean="0">
                <a:solidFill>
                  <a:srgbClr val="000000">
                    <a:lumMod val="65000"/>
                    <a:lumOff val="35000"/>
                  </a:srgbClr>
                </a:solidFill>
              </a:rPr>
              <a:t>Export and import databases as required</a:t>
            </a:r>
          </a:p>
          <a:p>
            <a:pPr>
              <a:lnSpc>
                <a:spcPts val="1200"/>
              </a:lnSpc>
              <a:spcBef>
                <a:spcPts val="0"/>
              </a:spcBef>
              <a:buClr>
                <a:srgbClr val="8DC63F">
                  <a:lumMod val="60000"/>
                  <a:lumOff val="40000"/>
                </a:srgbClr>
              </a:buClr>
            </a:pPr>
            <a:r>
              <a:rPr lang="en-US" sz="1100" dirty="0" smtClean="0">
                <a:solidFill>
                  <a:srgbClr val="000000">
                    <a:lumMod val="65000"/>
                    <a:lumOff val="35000"/>
                  </a:srgbClr>
                </a:solidFill>
              </a:rPr>
              <a:t>Create test (or other special purpose) databases as required</a:t>
            </a:r>
          </a:p>
          <a:p>
            <a:pPr>
              <a:lnSpc>
                <a:spcPts val="1200"/>
              </a:lnSpc>
              <a:spcBef>
                <a:spcPts val="0"/>
              </a:spcBef>
              <a:buClr>
                <a:srgbClr val="8DC63F">
                  <a:lumMod val="60000"/>
                  <a:lumOff val="40000"/>
                </a:srgbClr>
              </a:buClr>
            </a:pPr>
            <a:r>
              <a:rPr lang="en-US" sz="1100" dirty="0" smtClean="0">
                <a:solidFill>
                  <a:srgbClr val="000000">
                    <a:lumMod val="65000"/>
                    <a:lumOff val="35000"/>
                  </a:srgbClr>
                </a:solidFill>
              </a:rPr>
              <a:t>Install database system upgrades or downgrades as required (if included)</a:t>
            </a:r>
          </a:p>
          <a:p>
            <a:pPr marL="0" indent="0">
              <a:lnSpc>
                <a:spcPts val="1100"/>
              </a:lnSpc>
              <a:spcBef>
                <a:spcPts val="800"/>
              </a:spcBef>
              <a:buClr>
                <a:srgbClr val="8DC63F"/>
              </a:buClr>
              <a:buNone/>
            </a:pPr>
            <a:r>
              <a:rPr lang="en-US" sz="1400" b="1" dirty="0">
                <a:solidFill>
                  <a:srgbClr val="098DCC"/>
                </a:solidFill>
              </a:rPr>
              <a:t>Security Administration</a:t>
            </a:r>
          </a:p>
          <a:p>
            <a:pPr>
              <a:lnSpc>
                <a:spcPts val="1200"/>
              </a:lnSpc>
              <a:spcBef>
                <a:spcPts val="0"/>
              </a:spcBef>
              <a:buClr>
                <a:srgbClr val="8DC63F">
                  <a:lumMod val="60000"/>
                  <a:lumOff val="40000"/>
                </a:srgbClr>
              </a:buClr>
            </a:pPr>
            <a:r>
              <a:rPr lang="en-US" sz="1100" dirty="0">
                <a:solidFill>
                  <a:srgbClr val="000000">
                    <a:lumMod val="65000"/>
                    <a:lumOff val="35000"/>
                  </a:srgbClr>
                </a:solidFill>
              </a:rPr>
              <a:t>Monitor system </a:t>
            </a:r>
            <a:r>
              <a:rPr lang="en-US" sz="1100" dirty="0" err="1">
                <a:solidFill>
                  <a:srgbClr val="000000">
                    <a:lumMod val="65000"/>
                    <a:lumOff val="35000"/>
                  </a:srgbClr>
                </a:solidFill>
              </a:rPr>
              <a:t>acces</a:t>
            </a:r>
            <a:r>
              <a:rPr lang="en-US" sz="1100" dirty="0">
                <a:solidFill>
                  <a:srgbClr val="000000">
                    <a:lumMod val="65000"/>
                    <a:lumOff val="35000"/>
                  </a:srgbClr>
                </a:solidFill>
              </a:rPr>
              <a:t> via the Internet (</a:t>
            </a:r>
            <a:r>
              <a:rPr lang="en-US" sz="1100" dirty="0" err="1">
                <a:solidFill>
                  <a:srgbClr val="000000">
                    <a:lumMod val="65000"/>
                    <a:lumOff val="35000"/>
                  </a:srgbClr>
                </a:solidFill>
              </a:rPr>
              <a:t>SecureLink</a:t>
            </a:r>
            <a:r>
              <a:rPr lang="en-US" sz="1100" dirty="0">
                <a:solidFill>
                  <a:srgbClr val="000000">
                    <a:lumMod val="65000"/>
                    <a:lumOff val="35000"/>
                  </a:srgbClr>
                </a:solidFill>
              </a:rPr>
              <a:t>)</a:t>
            </a:r>
          </a:p>
          <a:p>
            <a:pPr>
              <a:lnSpc>
                <a:spcPts val="1200"/>
              </a:lnSpc>
              <a:spcBef>
                <a:spcPts val="0"/>
              </a:spcBef>
              <a:buClr>
                <a:srgbClr val="8DC63F">
                  <a:lumMod val="60000"/>
                  <a:lumOff val="40000"/>
                </a:srgbClr>
              </a:buClr>
            </a:pPr>
            <a:r>
              <a:rPr lang="en-US" sz="1100" dirty="0">
                <a:solidFill>
                  <a:srgbClr val="000000">
                    <a:lumMod val="65000"/>
                    <a:lumOff val="35000"/>
                  </a:srgbClr>
                </a:solidFill>
              </a:rPr>
              <a:t>Investigate attempted security breaches</a:t>
            </a:r>
          </a:p>
          <a:p>
            <a:pPr>
              <a:lnSpc>
                <a:spcPts val="1200"/>
              </a:lnSpc>
              <a:spcBef>
                <a:spcPts val="0"/>
              </a:spcBef>
              <a:buClr>
                <a:srgbClr val="8DC63F">
                  <a:lumMod val="60000"/>
                  <a:lumOff val="40000"/>
                </a:srgbClr>
              </a:buClr>
            </a:pPr>
            <a:r>
              <a:rPr lang="en-US" sz="1100" dirty="0">
                <a:solidFill>
                  <a:srgbClr val="000000">
                    <a:lumMod val="65000"/>
                    <a:lumOff val="35000"/>
                  </a:srgbClr>
                </a:solidFill>
              </a:rPr>
              <a:t>Monitor application software utilization and setup for correct authorizations</a:t>
            </a:r>
          </a:p>
          <a:p>
            <a:pPr>
              <a:lnSpc>
                <a:spcPts val="1200"/>
              </a:lnSpc>
              <a:spcBef>
                <a:spcPts val="0"/>
              </a:spcBef>
              <a:buClr>
                <a:srgbClr val="8DC63F">
                  <a:lumMod val="60000"/>
                  <a:lumOff val="40000"/>
                </a:srgbClr>
              </a:buClr>
            </a:pPr>
            <a:r>
              <a:rPr lang="en-US" sz="1100" dirty="0">
                <a:solidFill>
                  <a:srgbClr val="000000">
                    <a:lumMod val="65000"/>
                    <a:lumOff val="35000"/>
                  </a:srgbClr>
                </a:solidFill>
              </a:rPr>
              <a:t>Monitor file and database permissions and accounts</a:t>
            </a:r>
          </a:p>
          <a:p>
            <a:pPr>
              <a:lnSpc>
                <a:spcPts val="1100"/>
              </a:lnSpc>
              <a:spcBef>
                <a:spcPts val="800"/>
              </a:spcBef>
              <a:buClr>
                <a:srgbClr val="8DC63F"/>
              </a:buClr>
            </a:pPr>
            <a:endParaRPr lang="en-US" sz="1100" dirty="0">
              <a:solidFill>
                <a:srgbClr val="000000">
                  <a:lumMod val="65000"/>
                  <a:lumOff val="35000"/>
                </a:srgbClr>
              </a:solidFill>
            </a:endParaRPr>
          </a:p>
        </p:txBody>
      </p:sp>
      <p:sp>
        <p:nvSpPr>
          <p:cNvPr id="10" name="Rectangle 9"/>
          <p:cNvSpPr/>
          <p:nvPr/>
        </p:nvSpPr>
        <p:spPr>
          <a:xfrm>
            <a:off x="253853" y="992277"/>
            <a:ext cx="2804160" cy="4792441"/>
          </a:xfrm>
          <a:prstGeom prst="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a:r>
              <a:rPr lang="en-US" sz="1600" b="1" dirty="0">
                <a:solidFill>
                  <a:srgbClr val="8DC143"/>
                </a:solidFill>
              </a:rPr>
              <a:t>Hosting </a:t>
            </a:r>
            <a:r>
              <a:rPr lang="en-US" sz="1600" b="1" dirty="0" smtClean="0">
                <a:solidFill>
                  <a:srgbClr val="8DC143"/>
                </a:solidFill>
              </a:rPr>
              <a:t>– MCOECN</a:t>
            </a:r>
          </a:p>
          <a:p>
            <a:pPr>
              <a:lnSpc>
                <a:spcPts val="1100"/>
              </a:lnSpc>
              <a:spcBef>
                <a:spcPts val="800"/>
              </a:spcBef>
              <a:buClr>
                <a:srgbClr val="8DC63F"/>
              </a:buClr>
            </a:pPr>
            <a:r>
              <a:rPr lang="en-US" sz="1400" b="1" dirty="0" smtClean="0">
                <a:solidFill>
                  <a:srgbClr val="098DCC"/>
                </a:solidFill>
              </a:rPr>
              <a:t>Data Center</a:t>
            </a:r>
            <a:endParaRPr lang="en-US" sz="1400" b="1" dirty="0">
              <a:solidFill>
                <a:srgbClr val="098DCC"/>
              </a:solidFill>
            </a:endParaRPr>
          </a:p>
          <a:p>
            <a:pPr marL="171450" indent="-171450">
              <a:lnSpc>
                <a:spcPts val="1200"/>
              </a:lnSpc>
              <a:buClr>
                <a:srgbClr val="8DC63F">
                  <a:lumMod val="60000"/>
                  <a:lumOff val="40000"/>
                </a:srgbClr>
              </a:buClr>
              <a:buFont typeface="Wingdings" panose="05000000000000000000" pitchFamily="2" charset="2"/>
              <a:buChar char="§"/>
            </a:pPr>
            <a:r>
              <a:rPr lang="en-US" sz="1100" dirty="0">
                <a:solidFill>
                  <a:srgbClr val="000000">
                    <a:lumMod val="65000"/>
                    <a:lumOff val="35000"/>
                  </a:srgbClr>
                </a:solidFill>
              </a:rPr>
              <a:t>City of Westerville Owned</a:t>
            </a:r>
          </a:p>
          <a:p>
            <a:pPr marL="171450" indent="-171450">
              <a:lnSpc>
                <a:spcPts val="1200"/>
              </a:lnSpc>
              <a:buClr>
                <a:srgbClr val="8DC63F">
                  <a:lumMod val="60000"/>
                  <a:lumOff val="40000"/>
                </a:srgbClr>
              </a:buClr>
              <a:buFont typeface="Wingdings" panose="05000000000000000000" pitchFamily="2" charset="2"/>
              <a:buChar char="§"/>
            </a:pPr>
            <a:r>
              <a:rPr lang="en-US" sz="1100" dirty="0">
                <a:solidFill>
                  <a:srgbClr val="000000">
                    <a:lumMod val="65000"/>
                    <a:lumOff val="35000"/>
                  </a:srgbClr>
                </a:solidFill>
              </a:rPr>
              <a:t>Managed and Operated by </a:t>
            </a:r>
            <a:r>
              <a:rPr lang="en-US" sz="1100" dirty="0" err="1">
                <a:solidFill>
                  <a:srgbClr val="000000">
                    <a:lumMod val="65000"/>
                    <a:lumOff val="35000"/>
                  </a:srgbClr>
                </a:solidFill>
              </a:rPr>
              <a:t>Involta</a:t>
            </a:r>
            <a:endParaRPr lang="en-US" sz="1100" dirty="0">
              <a:solidFill>
                <a:srgbClr val="000000">
                  <a:lumMod val="65000"/>
                  <a:lumOff val="35000"/>
                </a:srgbClr>
              </a:solidFill>
            </a:endParaRPr>
          </a:p>
          <a:p>
            <a:pPr marL="171450" indent="-171450">
              <a:lnSpc>
                <a:spcPts val="1200"/>
              </a:lnSpc>
              <a:buClr>
                <a:srgbClr val="8DC63F">
                  <a:lumMod val="60000"/>
                  <a:lumOff val="40000"/>
                </a:srgbClr>
              </a:buClr>
              <a:buFont typeface="Wingdings" panose="05000000000000000000" pitchFamily="2" charset="2"/>
              <a:buChar char="§"/>
            </a:pPr>
            <a:r>
              <a:rPr lang="en-US" sz="1100" dirty="0">
                <a:solidFill>
                  <a:srgbClr val="000000">
                    <a:lumMod val="65000"/>
                    <a:lumOff val="35000"/>
                  </a:srgbClr>
                </a:solidFill>
              </a:rPr>
              <a:t>100% power uptime SLA</a:t>
            </a:r>
          </a:p>
          <a:p>
            <a:pPr marL="171450" indent="-171450">
              <a:lnSpc>
                <a:spcPts val="1200"/>
              </a:lnSpc>
              <a:buClr>
                <a:srgbClr val="8DC63F">
                  <a:lumMod val="60000"/>
                  <a:lumOff val="40000"/>
                </a:srgbClr>
              </a:buClr>
              <a:buFont typeface="Wingdings" panose="05000000000000000000" pitchFamily="2" charset="2"/>
              <a:buChar char="§"/>
            </a:pPr>
            <a:r>
              <a:rPr lang="en-US" sz="1100" dirty="0">
                <a:solidFill>
                  <a:srgbClr val="000000">
                    <a:lumMod val="65000"/>
                    <a:lumOff val="35000"/>
                  </a:srgbClr>
                </a:solidFill>
              </a:rPr>
              <a:t>Separate power feeds from 2 providers</a:t>
            </a:r>
          </a:p>
          <a:p>
            <a:pPr marL="171450" indent="-171450">
              <a:lnSpc>
                <a:spcPts val="1200"/>
              </a:lnSpc>
              <a:buClr>
                <a:srgbClr val="8DC63F">
                  <a:lumMod val="60000"/>
                  <a:lumOff val="40000"/>
                </a:srgbClr>
              </a:buClr>
              <a:buFont typeface="Wingdings" panose="05000000000000000000" pitchFamily="2" charset="2"/>
              <a:buChar char="§"/>
            </a:pPr>
            <a:r>
              <a:rPr lang="en-US" sz="1100" dirty="0">
                <a:solidFill>
                  <a:srgbClr val="000000">
                    <a:lumMod val="65000"/>
                    <a:lumOff val="35000"/>
                  </a:srgbClr>
                </a:solidFill>
              </a:rPr>
              <a:t>Generator backup</a:t>
            </a:r>
          </a:p>
          <a:p>
            <a:pPr marL="171450" indent="-171450">
              <a:lnSpc>
                <a:spcPts val="1200"/>
              </a:lnSpc>
              <a:buClr>
                <a:srgbClr val="8DC63F">
                  <a:lumMod val="60000"/>
                  <a:lumOff val="40000"/>
                </a:srgbClr>
              </a:buClr>
              <a:buFont typeface="Wingdings" panose="05000000000000000000" pitchFamily="2" charset="2"/>
              <a:buChar char="§"/>
            </a:pPr>
            <a:r>
              <a:rPr lang="en-US" sz="1100" dirty="0">
                <a:solidFill>
                  <a:srgbClr val="000000">
                    <a:lumMod val="65000"/>
                    <a:lumOff val="35000"/>
                  </a:srgbClr>
                </a:solidFill>
              </a:rPr>
              <a:t>Monitored 24x7x365</a:t>
            </a:r>
          </a:p>
          <a:p>
            <a:pPr marL="171450" indent="-171450">
              <a:lnSpc>
                <a:spcPts val="1200"/>
              </a:lnSpc>
              <a:buClr>
                <a:srgbClr val="8DC63F">
                  <a:lumMod val="60000"/>
                  <a:lumOff val="40000"/>
                </a:srgbClr>
              </a:buClr>
              <a:buFont typeface="Wingdings" panose="05000000000000000000" pitchFamily="2" charset="2"/>
              <a:buChar char="§"/>
            </a:pPr>
            <a:r>
              <a:rPr lang="en-US" sz="1100" dirty="0">
                <a:solidFill>
                  <a:srgbClr val="000000">
                    <a:lumMod val="65000"/>
                    <a:lumOff val="35000"/>
                  </a:srgbClr>
                </a:solidFill>
              </a:rPr>
              <a:t>Two-factor authentication (badge and biometric)</a:t>
            </a:r>
          </a:p>
          <a:p>
            <a:pPr>
              <a:lnSpc>
                <a:spcPts val="1100"/>
              </a:lnSpc>
              <a:spcBef>
                <a:spcPts val="800"/>
              </a:spcBef>
              <a:buClr>
                <a:srgbClr val="8DC63F"/>
              </a:buClr>
            </a:pPr>
            <a:r>
              <a:rPr lang="en-US" sz="1400" b="1" dirty="0">
                <a:solidFill>
                  <a:srgbClr val="098DCC"/>
                </a:solidFill>
              </a:rPr>
              <a:t>Infrastructure</a:t>
            </a:r>
          </a:p>
          <a:p>
            <a:pPr marL="171450" indent="-171450">
              <a:lnSpc>
                <a:spcPts val="1200"/>
              </a:lnSpc>
              <a:buClr>
                <a:srgbClr val="8DC63F">
                  <a:lumMod val="60000"/>
                  <a:lumOff val="40000"/>
                </a:srgbClr>
              </a:buClr>
              <a:buFont typeface="Wingdings" panose="05000000000000000000" pitchFamily="2" charset="2"/>
              <a:buChar char="§"/>
            </a:pPr>
            <a:r>
              <a:rPr lang="en-US" sz="1100" dirty="0">
                <a:solidFill>
                  <a:srgbClr val="000000">
                    <a:lumMod val="65000"/>
                    <a:lumOff val="35000"/>
                  </a:srgbClr>
                </a:solidFill>
              </a:rPr>
              <a:t>Redundant architecture – no single point of failure</a:t>
            </a:r>
          </a:p>
          <a:p>
            <a:pPr marL="628650" lvl="1" indent="-171450">
              <a:lnSpc>
                <a:spcPts val="1200"/>
              </a:lnSpc>
              <a:buClr>
                <a:srgbClr val="8DC63F">
                  <a:lumMod val="60000"/>
                  <a:lumOff val="40000"/>
                </a:srgbClr>
              </a:buClr>
              <a:buFont typeface="Wingdings" panose="05000000000000000000" pitchFamily="2" charset="2"/>
              <a:buChar char="§"/>
            </a:pPr>
            <a:r>
              <a:rPr lang="en-US" sz="1100" dirty="0">
                <a:solidFill>
                  <a:srgbClr val="000000">
                    <a:lumMod val="65000"/>
                    <a:lumOff val="35000"/>
                  </a:srgbClr>
                </a:solidFill>
              </a:rPr>
              <a:t>Server, Storage, Network fully redundant</a:t>
            </a:r>
          </a:p>
          <a:p>
            <a:pPr marL="171450" indent="-171450">
              <a:lnSpc>
                <a:spcPts val="1200"/>
              </a:lnSpc>
              <a:buClr>
                <a:srgbClr val="8DC63F">
                  <a:lumMod val="60000"/>
                  <a:lumOff val="40000"/>
                </a:srgbClr>
              </a:buClr>
              <a:buFont typeface="Wingdings" panose="05000000000000000000" pitchFamily="2" charset="2"/>
              <a:buChar char="§"/>
            </a:pPr>
            <a:r>
              <a:rPr lang="en-US" sz="1100" dirty="0">
                <a:solidFill>
                  <a:srgbClr val="000000">
                    <a:lumMod val="65000"/>
                    <a:lumOff val="35000"/>
                  </a:srgbClr>
                </a:solidFill>
              </a:rPr>
              <a:t>High performance, auto-tiered, scalable SSD backed storage</a:t>
            </a:r>
          </a:p>
          <a:p>
            <a:pPr marL="171450" indent="-171450">
              <a:lnSpc>
                <a:spcPts val="1200"/>
              </a:lnSpc>
              <a:buClr>
                <a:srgbClr val="8DC63F">
                  <a:lumMod val="60000"/>
                  <a:lumOff val="40000"/>
                </a:srgbClr>
              </a:buClr>
              <a:buFont typeface="Wingdings" panose="05000000000000000000" pitchFamily="2" charset="2"/>
              <a:buChar char="§"/>
            </a:pPr>
            <a:r>
              <a:rPr lang="en-US" sz="1100" dirty="0">
                <a:solidFill>
                  <a:srgbClr val="000000">
                    <a:lumMod val="65000"/>
                    <a:lumOff val="35000"/>
                  </a:srgbClr>
                </a:solidFill>
              </a:rPr>
              <a:t>Current Intel CPUs (i.e. Haswell)</a:t>
            </a:r>
          </a:p>
          <a:p>
            <a:pPr marL="171450" indent="-171450">
              <a:lnSpc>
                <a:spcPts val="1200"/>
              </a:lnSpc>
              <a:buClr>
                <a:srgbClr val="8DC63F">
                  <a:lumMod val="60000"/>
                  <a:lumOff val="40000"/>
                </a:srgbClr>
              </a:buClr>
              <a:buFont typeface="Wingdings" panose="05000000000000000000" pitchFamily="2" charset="2"/>
              <a:buChar char="§"/>
            </a:pPr>
            <a:r>
              <a:rPr lang="en-US" sz="1100" dirty="0">
                <a:solidFill>
                  <a:srgbClr val="000000">
                    <a:lumMod val="65000"/>
                    <a:lumOff val="35000"/>
                  </a:srgbClr>
                </a:solidFill>
              </a:rPr>
              <a:t>Highly configurable network services including load balancing</a:t>
            </a:r>
          </a:p>
          <a:p>
            <a:pPr marL="171450" indent="-171450">
              <a:lnSpc>
                <a:spcPts val="1200"/>
              </a:lnSpc>
              <a:buClr>
                <a:srgbClr val="8DC63F">
                  <a:lumMod val="60000"/>
                  <a:lumOff val="40000"/>
                </a:srgbClr>
              </a:buClr>
              <a:buFont typeface="Wingdings" panose="05000000000000000000" pitchFamily="2" charset="2"/>
              <a:buChar char="§"/>
            </a:pPr>
            <a:r>
              <a:rPr lang="en-US" sz="1100" dirty="0">
                <a:solidFill>
                  <a:srgbClr val="000000">
                    <a:lumMod val="65000"/>
                    <a:lumOff val="35000"/>
                  </a:srgbClr>
                </a:solidFill>
              </a:rPr>
              <a:t>20 Gb redundant ring connection to the </a:t>
            </a:r>
            <a:r>
              <a:rPr lang="en-US" sz="1100" dirty="0" err="1">
                <a:solidFill>
                  <a:srgbClr val="000000">
                    <a:lumMod val="65000"/>
                    <a:lumOff val="35000"/>
                  </a:srgbClr>
                </a:solidFill>
              </a:rPr>
              <a:t>OARnet</a:t>
            </a:r>
            <a:r>
              <a:rPr lang="en-US" sz="1100" dirty="0">
                <a:solidFill>
                  <a:srgbClr val="000000">
                    <a:lumMod val="65000"/>
                    <a:lumOff val="35000"/>
                  </a:srgbClr>
                </a:solidFill>
              </a:rPr>
              <a:t> backbone</a:t>
            </a:r>
          </a:p>
          <a:p>
            <a:pPr marL="171450" indent="-171450">
              <a:lnSpc>
                <a:spcPts val="1200"/>
              </a:lnSpc>
              <a:buClr>
                <a:srgbClr val="8DC63F">
                  <a:lumMod val="60000"/>
                  <a:lumOff val="40000"/>
                </a:srgbClr>
              </a:buClr>
              <a:buFont typeface="Wingdings" panose="05000000000000000000" pitchFamily="2" charset="2"/>
              <a:buChar char="§"/>
            </a:pPr>
            <a:r>
              <a:rPr lang="en-US" sz="1100" dirty="0">
                <a:solidFill>
                  <a:srgbClr val="000000">
                    <a:lumMod val="65000"/>
                    <a:lumOff val="35000"/>
                  </a:srgbClr>
                </a:solidFill>
              </a:rPr>
              <a:t>No ISP fees for intra-Ohio K-12, Government or HED traffic</a:t>
            </a:r>
          </a:p>
          <a:p>
            <a:pPr marL="171450" indent="-171450">
              <a:lnSpc>
                <a:spcPts val="1200"/>
              </a:lnSpc>
              <a:buClr>
                <a:srgbClr val="8DC63F">
                  <a:lumMod val="60000"/>
                  <a:lumOff val="40000"/>
                </a:srgbClr>
              </a:buClr>
              <a:buFont typeface="Wingdings" panose="05000000000000000000" pitchFamily="2" charset="2"/>
              <a:buChar char="§"/>
            </a:pPr>
            <a:r>
              <a:rPr lang="en-US" sz="1100" dirty="0">
                <a:solidFill>
                  <a:srgbClr val="000000">
                    <a:lumMod val="65000"/>
                    <a:lumOff val="35000"/>
                  </a:srgbClr>
                </a:solidFill>
              </a:rPr>
              <a:t>Highly scalable: from hundreds to thousands of VMs</a:t>
            </a:r>
          </a:p>
          <a:p>
            <a:endParaRPr lang="en-US" sz="1600" dirty="0"/>
          </a:p>
        </p:txBody>
      </p:sp>
    </p:spTree>
    <p:extLst>
      <p:ext uri="{BB962C8B-B14F-4D97-AF65-F5344CB8AC3E}">
        <p14:creationId xmlns:p14="http://schemas.microsoft.com/office/powerpoint/2010/main" val="3623466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Investment: Usage</a:t>
            </a:r>
            <a:endParaRPr lang="en-US" dirty="0"/>
          </a:p>
        </p:txBody>
      </p:sp>
      <p:pic>
        <p:nvPicPr>
          <p:cNvPr id="32" name="Picture 31"/>
          <p:cNvPicPr>
            <a:picLocks noChangeAspect="1"/>
          </p:cNvPicPr>
          <p:nvPr/>
        </p:nvPicPr>
        <p:blipFill>
          <a:blip r:embed="rId2"/>
          <a:stretch>
            <a:fillRect/>
          </a:stretch>
        </p:blipFill>
        <p:spPr>
          <a:xfrm>
            <a:off x="382588" y="1032837"/>
            <a:ext cx="8539049" cy="3443369"/>
          </a:xfrm>
          <a:prstGeom prst="rect">
            <a:avLst/>
          </a:prstGeom>
        </p:spPr>
      </p:pic>
    </p:spTree>
    <p:extLst>
      <p:ext uri="{BB962C8B-B14F-4D97-AF65-F5344CB8AC3E}">
        <p14:creationId xmlns:p14="http://schemas.microsoft.com/office/powerpoint/2010/main" val="2650466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Investment Examples: </a:t>
            </a:r>
            <a:br>
              <a:rPr lang="en-US" dirty="0" smtClean="0"/>
            </a:br>
            <a:r>
              <a:rPr lang="en-US" dirty="0" smtClean="0"/>
              <a:t>Sample On-Going Investment</a:t>
            </a:r>
            <a:endParaRPr lang="en-US" dirty="0"/>
          </a:p>
        </p:txBody>
      </p:sp>
      <p:pic>
        <p:nvPicPr>
          <p:cNvPr id="8" name="Picture 7"/>
          <p:cNvPicPr>
            <a:picLocks noChangeAspect="1"/>
          </p:cNvPicPr>
          <p:nvPr/>
        </p:nvPicPr>
        <p:blipFill>
          <a:blip r:embed="rId2"/>
          <a:stretch>
            <a:fillRect/>
          </a:stretch>
        </p:blipFill>
        <p:spPr>
          <a:xfrm>
            <a:off x="382587" y="1341494"/>
            <a:ext cx="7511369" cy="3935900"/>
          </a:xfrm>
          <a:prstGeom prst="rect">
            <a:avLst/>
          </a:prstGeom>
        </p:spPr>
      </p:pic>
    </p:spTree>
    <p:extLst>
      <p:ext uri="{BB962C8B-B14F-4D97-AF65-F5344CB8AC3E}">
        <p14:creationId xmlns:p14="http://schemas.microsoft.com/office/powerpoint/2010/main" val="2038526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4377" t="4761" r="4837" b="5525"/>
          <a:stretch/>
        </p:blipFill>
        <p:spPr>
          <a:xfrm>
            <a:off x="4462562" y="448409"/>
            <a:ext cx="4177856" cy="4198202"/>
          </a:xfrm>
          <a:prstGeom prst="rect">
            <a:avLst/>
          </a:prstGeom>
          <a:noFill/>
        </p:spPr>
      </p:pic>
      <p:sp>
        <p:nvSpPr>
          <p:cNvPr id="2" name="Text Placeholder 1"/>
          <p:cNvSpPr>
            <a:spLocks noGrp="1"/>
          </p:cNvSpPr>
          <p:nvPr>
            <p:ph type="body" sz="quarter" idx="14"/>
          </p:nvPr>
        </p:nvSpPr>
        <p:spPr/>
        <p:txBody>
          <a:bodyPr/>
          <a:lstStyle/>
          <a:p>
            <a:r>
              <a:rPr lang="en-US" dirty="0" smtClean="0"/>
              <a:t>Date</a:t>
            </a:r>
            <a:endParaRPr lang="en-US" dirty="0"/>
          </a:p>
        </p:txBody>
      </p:sp>
      <p:sp>
        <p:nvSpPr>
          <p:cNvPr id="3" name="Text Placeholder 2"/>
          <p:cNvSpPr>
            <a:spLocks noGrp="1"/>
          </p:cNvSpPr>
          <p:nvPr>
            <p:ph type="body" sz="quarter" idx="15"/>
          </p:nvPr>
        </p:nvSpPr>
        <p:spPr/>
        <p:txBody>
          <a:bodyPr/>
          <a:lstStyle/>
          <a:p>
            <a:r>
              <a:rPr lang="en-US" dirty="0" smtClean="0"/>
              <a:t>Speaker name, title</a:t>
            </a:r>
            <a:endParaRPr lang="en-US" dirty="0"/>
          </a:p>
        </p:txBody>
      </p:sp>
      <p:sp>
        <p:nvSpPr>
          <p:cNvPr id="4" name="Title 3"/>
          <p:cNvSpPr>
            <a:spLocks noGrp="1"/>
          </p:cNvSpPr>
          <p:nvPr>
            <p:ph type="title"/>
          </p:nvPr>
        </p:nvSpPr>
        <p:spPr>
          <a:xfrm>
            <a:off x="382588" y="448409"/>
            <a:ext cx="4079974" cy="1833019"/>
          </a:xfrm>
        </p:spPr>
        <p:txBody>
          <a:bodyPr/>
          <a:lstStyle/>
          <a:p>
            <a:r>
              <a:rPr lang="en-US" sz="4400" dirty="0" smtClean="0"/>
              <a:t>ERP Implementation</a:t>
            </a:r>
            <a:endParaRPr lang="en-US" sz="4400" dirty="0"/>
          </a:p>
        </p:txBody>
      </p:sp>
      <p:sp>
        <p:nvSpPr>
          <p:cNvPr id="5" name="Text Placeholder 4"/>
          <p:cNvSpPr>
            <a:spLocks noGrp="1"/>
          </p:cNvSpPr>
          <p:nvPr>
            <p:ph type="body" sz="quarter" idx="13"/>
          </p:nvPr>
        </p:nvSpPr>
        <p:spPr>
          <a:xfrm>
            <a:off x="382588" y="2415371"/>
            <a:ext cx="3958593" cy="595284"/>
          </a:xfrm>
        </p:spPr>
        <p:txBody>
          <a:bodyPr>
            <a:normAutofit/>
          </a:bodyPr>
          <a:lstStyle/>
          <a:p>
            <a:r>
              <a:rPr lang="en-US" dirty="0" smtClean="0">
                <a:solidFill>
                  <a:srgbClr val="8DC143"/>
                </a:solidFill>
              </a:rPr>
              <a:t>What you can do to get started</a:t>
            </a:r>
            <a:endParaRPr lang="en-US" dirty="0">
              <a:solidFill>
                <a:srgbClr val="8DC143"/>
              </a:solidFill>
            </a:endParaRPr>
          </a:p>
        </p:txBody>
      </p:sp>
    </p:spTree>
    <p:extLst>
      <p:ext uri="{BB962C8B-B14F-4D97-AF65-F5344CB8AC3E}">
        <p14:creationId xmlns:p14="http://schemas.microsoft.com/office/powerpoint/2010/main" val="1099760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Implementation</a:t>
            </a:r>
            <a:endParaRPr lang="en-US" dirty="0"/>
          </a:p>
        </p:txBody>
      </p:sp>
      <p:sp>
        <p:nvSpPr>
          <p:cNvPr id="3" name="Slide Number Placeholder 2"/>
          <p:cNvSpPr>
            <a:spLocks noGrp="1"/>
          </p:cNvSpPr>
          <p:nvPr>
            <p:ph type="sldNum" sz="quarter" idx="12"/>
          </p:nvPr>
        </p:nvSpPr>
        <p:spPr/>
        <p:txBody>
          <a:bodyPr/>
          <a:lstStyle/>
          <a:p>
            <a:fld id="{C60C2248-B95D-984B-A0F4-42B9A4652AA7}" type="slidenum">
              <a:rPr lang="en-US" smtClean="0"/>
              <a:pPr/>
              <a:t>44</a:t>
            </a:fld>
            <a:endParaRPr lang="en-US" dirty="0"/>
          </a:p>
        </p:txBody>
      </p:sp>
      <p:sp>
        <p:nvSpPr>
          <p:cNvPr id="9" name="Content Placeholder 8"/>
          <p:cNvSpPr>
            <a:spLocks noGrp="1"/>
          </p:cNvSpPr>
          <p:nvPr>
            <p:ph sz="quarter" idx="13"/>
          </p:nvPr>
        </p:nvSpPr>
        <p:spPr/>
        <p:txBody>
          <a:bodyPr/>
          <a:lstStyle/>
          <a:p>
            <a:r>
              <a:rPr lang="en-US" dirty="0" smtClean="0"/>
              <a:t>It’s All About Waves</a:t>
            </a:r>
            <a:endParaRPr lang="nl-BE" dirty="0" smtClean="0"/>
          </a:p>
          <a:p>
            <a:r>
              <a:rPr lang="en-US" dirty="0" smtClean="0"/>
              <a:t>What’s A Wave</a:t>
            </a:r>
          </a:p>
          <a:p>
            <a:r>
              <a:rPr lang="en-US" dirty="0" smtClean="0"/>
              <a:t>Program Schedule</a:t>
            </a:r>
          </a:p>
          <a:p>
            <a:r>
              <a:rPr lang="en-US" dirty="0" smtClean="0"/>
              <a:t>Time Lines</a:t>
            </a:r>
          </a:p>
          <a:p>
            <a:r>
              <a:rPr lang="en-US" dirty="0" smtClean="0"/>
              <a:t>What You Can Do To Get Ready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9776" y="4082398"/>
            <a:ext cx="6196563" cy="1946108"/>
          </a:xfrm>
          <a:prstGeom prst="rect">
            <a:avLst/>
          </a:prstGeom>
        </p:spPr>
      </p:pic>
    </p:spTree>
    <p:extLst>
      <p:ext uri="{BB962C8B-B14F-4D97-AF65-F5344CB8AC3E}">
        <p14:creationId xmlns:p14="http://schemas.microsoft.com/office/powerpoint/2010/main" val="37982824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549872"/>
            <a:ext cx="8361170" cy="1044000"/>
          </a:xfrm>
        </p:spPr>
        <p:txBody>
          <a:bodyPr/>
          <a:lstStyle/>
          <a:p>
            <a:r>
              <a:rPr lang="en-US" dirty="0" smtClean="0"/>
              <a:t>SunGard K-12’s </a:t>
            </a:r>
            <a:r>
              <a:rPr lang="en-US" dirty="0" err="1"/>
              <a:t>OnTrack</a:t>
            </a:r>
            <a:r>
              <a:rPr lang="en-US" dirty="0"/>
              <a:t> Method</a:t>
            </a:r>
          </a:p>
        </p:txBody>
      </p:sp>
      <p:sp>
        <p:nvSpPr>
          <p:cNvPr id="3" name="Slide Number Placeholder 2"/>
          <p:cNvSpPr>
            <a:spLocks noGrp="1"/>
          </p:cNvSpPr>
          <p:nvPr>
            <p:ph type="sldNum" sz="quarter" idx="12"/>
          </p:nvPr>
        </p:nvSpPr>
        <p:spPr/>
        <p:txBody>
          <a:bodyPr/>
          <a:lstStyle/>
          <a:p>
            <a:fld id="{C60C2248-B95D-984B-A0F4-42B9A4652AA7}" type="slidenum">
              <a:rPr lang="en-US" smtClean="0"/>
              <a:pPr/>
              <a:t>45</a:t>
            </a:fld>
            <a:endParaRPr lang="en-US"/>
          </a:p>
        </p:txBody>
      </p:sp>
      <p:grpSp>
        <p:nvGrpSpPr>
          <p:cNvPr id="4" name="Group 3"/>
          <p:cNvGrpSpPr/>
          <p:nvPr/>
        </p:nvGrpSpPr>
        <p:grpSpPr>
          <a:xfrm>
            <a:off x="668798" y="1058646"/>
            <a:ext cx="866954" cy="957150"/>
            <a:chOff x="-17653" y="154"/>
            <a:chExt cx="866956" cy="1213290"/>
          </a:xfrm>
        </p:grpSpPr>
        <p:sp>
          <p:nvSpPr>
            <p:cNvPr id="32" name="Chevron 31"/>
            <p:cNvSpPr/>
            <p:nvPr/>
          </p:nvSpPr>
          <p:spPr>
            <a:xfrm rot="5400000">
              <a:off x="-181993" y="182147"/>
              <a:ext cx="1213290" cy="849303"/>
            </a:xfrm>
            <a:prstGeom prst="chevron">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3" name="Chevron 4"/>
            <p:cNvSpPr/>
            <p:nvPr/>
          </p:nvSpPr>
          <p:spPr>
            <a:xfrm>
              <a:off x="-17653" y="546343"/>
              <a:ext cx="849303" cy="363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Plan</a:t>
              </a:r>
              <a:endParaRPr lang="en-US" sz="800" b="1" kern="1200" dirty="0"/>
            </a:p>
          </p:txBody>
        </p:sp>
      </p:grpSp>
      <p:grpSp>
        <p:nvGrpSpPr>
          <p:cNvPr id="5" name="Group 4"/>
          <p:cNvGrpSpPr/>
          <p:nvPr/>
        </p:nvGrpSpPr>
        <p:grpSpPr>
          <a:xfrm>
            <a:off x="1535773" y="1019854"/>
            <a:ext cx="6962052" cy="622147"/>
            <a:chOff x="849302" y="155"/>
            <a:chExt cx="8189765" cy="788638"/>
          </a:xfrm>
        </p:grpSpPr>
        <p:sp>
          <p:nvSpPr>
            <p:cNvPr id="30" name="Round Same Side Corner Rectangle 29"/>
            <p:cNvSpPr/>
            <p:nvPr/>
          </p:nvSpPr>
          <p:spPr>
            <a:xfrm rot="5400000">
              <a:off x="4549866" y="-3700409"/>
              <a:ext cx="788638" cy="8189765"/>
            </a:xfrm>
            <a:prstGeom prst="round2Same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ound Same Side Corner Rectangle 6"/>
            <p:cNvSpPr/>
            <p:nvPr/>
          </p:nvSpPr>
          <p:spPr>
            <a:xfrm>
              <a:off x="849303" y="38652"/>
              <a:ext cx="8151267" cy="711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mn-lt"/>
                </a:rPr>
                <a:t>Product Overviews</a:t>
              </a:r>
              <a:endParaRPr lang="en-US" sz="1100" kern="1200" dirty="0">
                <a:latin typeface="+mn-lt"/>
              </a:endParaRPr>
            </a:p>
            <a:p>
              <a:pPr marL="57150" lvl="1" indent="-57150" algn="l" defTabSz="488950">
                <a:lnSpc>
                  <a:spcPct val="90000"/>
                </a:lnSpc>
                <a:spcBef>
                  <a:spcPct val="0"/>
                </a:spcBef>
                <a:spcAft>
                  <a:spcPct val="15000"/>
                </a:spcAft>
                <a:buChar char="••"/>
              </a:pPr>
              <a:r>
                <a:rPr lang="en-US" sz="1100" kern="1200" dirty="0" smtClean="0">
                  <a:latin typeface="+mn-lt"/>
                </a:rPr>
                <a:t>Planning Meeting</a:t>
              </a:r>
              <a:endParaRPr lang="en-US" sz="1100" kern="1200" dirty="0">
                <a:latin typeface="+mn-lt"/>
              </a:endParaRPr>
            </a:p>
            <a:p>
              <a:pPr marL="57150" lvl="1" indent="-57150" algn="l" defTabSz="488950">
                <a:lnSpc>
                  <a:spcPct val="90000"/>
                </a:lnSpc>
                <a:spcBef>
                  <a:spcPct val="0"/>
                </a:spcBef>
                <a:spcAft>
                  <a:spcPct val="15000"/>
                </a:spcAft>
                <a:buChar char="••"/>
              </a:pPr>
              <a:r>
                <a:rPr lang="en-US" sz="1100" kern="1200" dirty="0" smtClean="0">
                  <a:latin typeface="+mn-lt"/>
                </a:rPr>
                <a:t>Goals and scope definition</a:t>
              </a:r>
              <a:endParaRPr lang="en-US" sz="1100" kern="1200" dirty="0">
                <a:latin typeface="+mn-lt"/>
              </a:endParaRPr>
            </a:p>
          </p:txBody>
        </p:sp>
      </p:grpSp>
      <p:grpSp>
        <p:nvGrpSpPr>
          <p:cNvPr id="6" name="Group 5"/>
          <p:cNvGrpSpPr/>
          <p:nvPr/>
        </p:nvGrpSpPr>
        <p:grpSpPr>
          <a:xfrm>
            <a:off x="686451" y="1899574"/>
            <a:ext cx="849302" cy="957150"/>
            <a:chOff x="0" y="1097442"/>
            <a:chExt cx="849304" cy="1213290"/>
          </a:xfrm>
        </p:grpSpPr>
        <p:sp>
          <p:nvSpPr>
            <p:cNvPr id="28" name="Chevron 27"/>
            <p:cNvSpPr/>
            <p:nvPr/>
          </p:nvSpPr>
          <p:spPr>
            <a:xfrm rot="5400000">
              <a:off x="-181993" y="1279435"/>
              <a:ext cx="1213290" cy="849303"/>
            </a:xfrm>
            <a:prstGeom prst="chevron">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9" name="Chevron 8"/>
            <p:cNvSpPr/>
            <p:nvPr/>
          </p:nvSpPr>
          <p:spPr>
            <a:xfrm>
              <a:off x="1" y="1583730"/>
              <a:ext cx="849303" cy="363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Prepare</a:t>
              </a:r>
              <a:endParaRPr lang="en-US" sz="800" b="1" kern="1200" dirty="0"/>
            </a:p>
          </p:txBody>
        </p:sp>
      </p:grpSp>
      <p:grpSp>
        <p:nvGrpSpPr>
          <p:cNvPr id="7" name="Group 6"/>
          <p:cNvGrpSpPr/>
          <p:nvPr/>
        </p:nvGrpSpPr>
        <p:grpSpPr>
          <a:xfrm>
            <a:off x="1535773" y="1899575"/>
            <a:ext cx="6962052" cy="622147"/>
            <a:chOff x="849302" y="1097443"/>
            <a:chExt cx="8189765" cy="788638"/>
          </a:xfrm>
        </p:grpSpPr>
        <p:sp>
          <p:nvSpPr>
            <p:cNvPr id="26" name="Round Same Side Corner Rectangle 25"/>
            <p:cNvSpPr/>
            <p:nvPr/>
          </p:nvSpPr>
          <p:spPr>
            <a:xfrm rot="5400000">
              <a:off x="4549866" y="-2603121"/>
              <a:ext cx="788638" cy="8189765"/>
            </a:xfrm>
            <a:prstGeom prst="round2Same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ound Same Side Corner Rectangle 10"/>
            <p:cNvSpPr/>
            <p:nvPr/>
          </p:nvSpPr>
          <p:spPr>
            <a:xfrm>
              <a:off x="849303" y="1135940"/>
              <a:ext cx="8151267" cy="711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Major Configuration Decisions Finalized</a:t>
              </a:r>
              <a:endParaRPr lang="en-US" sz="1100" kern="1200" dirty="0"/>
            </a:p>
            <a:p>
              <a:pPr marL="57150" lvl="1" indent="-57150" algn="l" defTabSz="488950">
                <a:lnSpc>
                  <a:spcPct val="90000"/>
                </a:lnSpc>
                <a:spcBef>
                  <a:spcPct val="0"/>
                </a:spcBef>
                <a:spcAft>
                  <a:spcPct val="15000"/>
                </a:spcAft>
                <a:buChar char="••"/>
              </a:pPr>
              <a:r>
                <a:rPr lang="en-US" sz="1100" kern="1200" dirty="0" smtClean="0"/>
                <a:t>Conversion Orientation and Specifications</a:t>
              </a:r>
              <a:endParaRPr lang="en-US" sz="1100" kern="1200" dirty="0"/>
            </a:p>
            <a:p>
              <a:pPr marL="57150" lvl="1" indent="-57150" algn="l" defTabSz="488950">
                <a:lnSpc>
                  <a:spcPct val="90000"/>
                </a:lnSpc>
                <a:spcBef>
                  <a:spcPct val="0"/>
                </a:spcBef>
                <a:spcAft>
                  <a:spcPct val="15000"/>
                </a:spcAft>
                <a:buChar char="••"/>
              </a:pPr>
              <a:r>
                <a:rPr lang="en-US" sz="1100" kern="1200" dirty="0" smtClean="0"/>
                <a:t>Phase 1 Training – Configuration</a:t>
              </a:r>
              <a:endParaRPr lang="en-US" sz="1100" kern="1200" dirty="0"/>
            </a:p>
          </p:txBody>
        </p:sp>
      </p:grpSp>
      <p:grpSp>
        <p:nvGrpSpPr>
          <p:cNvPr id="8" name="Group 7"/>
          <p:cNvGrpSpPr/>
          <p:nvPr/>
        </p:nvGrpSpPr>
        <p:grpSpPr>
          <a:xfrm>
            <a:off x="686451" y="2826353"/>
            <a:ext cx="849302" cy="957150"/>
            <a:chOff x="0" y="2194729"/>
            <a:chExt cx="849304" cy="1213290"/>
          </a:xfrm>
        </p:grpSpPr>
        <p:sp>
          <p:nvSpPr>
            <p:cNvPr id="24" name="Chevron 23"/>
            <p:cNvSpPr/>
            <p:nvPr/>
          </p:nvSpPr>
          <p:spPr>
            <a:xfrm rot="5400000">
              <a:off x="-181993" y="2376722"/>
              <a:ext cx="1213290" cy="849303"/>
            </a:xfrm>
            <a:prstGeom prst="chevron">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Chevron 12"/>
            <p:cNvSpPr/>
            <p:nvPr/>
          </p:nvSpPr>
          <p:spPr>
            <a:xfrm>
              <a:off x="1" y="2664949"/>
              <a:ext cx="849303" cy="363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Execute</a:t>
              </a:r>
              <a:endParaRPr lang="en-US" sz="800" b="1" kern="1200" dirty="0"/>
            </a:p>
          </p:txBody>
        </p:sp>
      </p:grpSp>
      <p:grpSp>
        <p:nvGrpSpPr>
          <p:cNvPr id="9" name="Group 8"/>
          <p:cNvGrpSpPr/>
          <p:nvPr/>
        </p:nvGrpSpPr>
        <p:grpSpPr>
          <a:xfrm>
            <a:off x="1535773" y="2826354"/>
            <a:ext cx="6962052" cy="622147"/>
            <a:chOff x="849302" y="2194730"/>
            <a:chExt cx="8189765" cy="788638"/>
          </a:xfrm>
        </p:grpSpPr>
        <p:sp>
          <p:nvSpPr>
            <p:cNvPr id="22" name="Round Same Side Corner Rectangle 21"/>
            <p:cNvSpPr/>
            <p:nvPr/>
          </p:nvSpPr>
          <p:spPr>
            <a:xfrm rot="5400000">
              <a:off x="4549866" y="-1505834"/>
              <a:ext cx="788638" cy="8189765"/>
            </a:xfrm>
            <a:prstGeom prst="round2Same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 Same Side Corner Rectangle 14"/>
            <p:cNvSpPr/>
            <p:nvPr/>
          </p:nvSpPr>
          <p:spPr>
            <a:xfrm>
              <a:off x="849303" y="2233227"/>
              <a:ext cx="8151267" cy="711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1</a:t>
              </a:r>
              <a:r>
                <a:rPr lang="en-US" sz="1100" kern="1200" baseline="30000" dirty="0" smtClean="0"/>
                <a:t>st</a:t>
              </a:r>
              <a:r>
                <a:rPr lang="en-US" sz="1100" kern="1200" dirty="0" smtClean="0"/>
                <a:t> Pass Data Conversions Completed</a:t>
              </a:r>
              <a:endParaRPr lang="en-US" sz="1100" kern="1200" dirty="0"/>
            </a:p>
            <a:p>
              <a:pPr marL="57150" lvl="1" indent="-57150" algn="l" defTabSz="488950">
                <a:lnSpc>
                  <a:spcPct val="90000"/>
                </a:lnSpc>
                <a:spcBef>
                  <a:spcPct val="0"/>
                </a:spcBef>
                <a:spcAft>
                  <a:spcPct val="15000"/>
                </a:spcAft>
                <a:buChar char="••"/>
              </a:pPr>
              <a:r>
                <a:rPr lang="en-US" sz="1100" kern="1200" dirty="0" smtClean="0"/>
                <a:t>Phase 2 – 4 Training – Daily and Periodic Processes</a:t>
              </a:r>
              <a:endParaRPr lang="en-US" sz="1100" kern="1200" dirty="0"/>
            </a:p>
          </p:txBody>
        </p:sp>
      </p:grpSp>
      <p:grpSp>
        <p:nvGrpSpPr>
          <p:cNvPr id="10" name="Group 9"/>
          <p:cNvGrpSpPr/>
          <p:nvPr/>
        </p:nvGrpSpPr>
        <p:grpSpPr>
          <a:xfrm>
            <a:off x="686449" y="3714672"/>
            <a:ext cx="849303" cy="957150"/>
            <a:chOff x="-1" y="3292018"/>
            <a:chExt cx="849305" cy="1213290"/>
          </a:xfrm>
        </p:grpSpPr>
        <p:sp>
          <p:nvSpPr>
            <p:cNvPr id="20" name="Chevron 19"/>
            <p:cNvSpPr/>
            <p:nvPr/>
          </p:nvSpPr>
          <p:spPr>
            <a:xfrm rot="5400000">
              <a:off x="-181994" y="3474011"/>
              <a:ext cx="1213290" cy="849303"/>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Chevron 16"/>
            <p:cNvSpPr/>
            <p:nvPr/>
          </p:nvSpPr>
          <p:spPr>
            <a:xfrm>
              <a:off x="1" y="3778306"/>
              <a:ext cx="849303" cy="363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Confirm</a:t>
              </a:r>
              <a:endParaRPr lang="en-US" sz="800" b="1" kern="1200" dirty="0"/>
            </a:p>
          </p:txBody>
        </p:sp>
      </p:grpSp>
      <p:grpSp>
        <p:nvGrpSpPr>
          <p:cNvPr id="11" name="Group 10"/>
          <p:cNvGrpSpPr/>
          <p:nvPr/>
        </p:nvGrpSpPr>
        <p:grpSpPr>
          <a:xfrm>
            <a:off x="1535773" y="3714673"/>
            <a:ext cx="6962052" cy="622147"/>
            <a:chOff x="849302" y="3292018"/>
            <a:chExt cx="8189765" cy="788638"/>
          </a:xfrm>
        </p:grpSpPr>
        <p:sp>
          <p:nvSpPr>
            <p:cNvPr id="18" name="Round Same Side Corner Rectangle 17"/>
            <p:cNvSpPr/>
            <p:nvPr/>
          </p:nvSpPr>
          <p:spPr>
            <a:xfrm rot="5400000">
              <a:off x="4549866" y="-408546"/>
              <a:ext cx="788638" cy="8189765"/>
            </a:xfrm>
            <a:prstGeom prst="round2Same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 Same Side Corner Rectangle 18"/>
            <p:cNvSpPr/>
            <p:nvPr/>
          </p:nvSpPr>
          <p:spPr>
            <a:xfrm>
              <a:off x="849303" y="3330515"/>
              <a:ext cx="8151267" cy="711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Conversion Verification</a:t>
              </a:r>
              <a:endParaRPr lang="en-US" sz="1100" kern="1200" dirty="0"/>
            </a:p>
            <a:p>
              <a:pPr marL="57150" lvl="1" indent="-57150" algn="l" defTabSz="488950">
                <a:lnSpc>
                  <a:spcPct val="90000"/>
                </a:lnSpc>
                <a:spcBef>
                  <a:spcPct val="0"/>
                </a:spcBef>
                <a:spcAft>
                  <a:spcPct val="15000"/>
                </a:spcAft>
                <a:buChar char="••"/>
              </a:pPr>
              <a:r>
                <a:rPr lang="en-US" sz="1100" kern="1200" dirty="0" smtClean="0"/>
                <a:t>Test Pilot Parallels</a:t>
              </a:r>
              <a:endParaRPr lang="en-US" sz="1100" kern="1200" dirty="0"/>
            </a:p>
            <a:p>
              <a:pPr marL="57150" lvl="1" indent="-57150" algn="l" defTabSz="488950">
                <a:lnSpc>
                  <a:spcPct val="90000"/>
                </a:lnSpc>
                <a:spcBef>
                  <a:spcPct val="0"/>
                </a:spcBef>
                <a:spcAft>
                  <a:spcPct val="15000"/>
                </a:spcAft>
                <a:buChar char="••"/>
              </a:pPr>
              <a:r>
                <a:rPr lang="en-US" sz="1100" kern="1200" dirty="0" smtClean="0"/>
                <a:t>District continues Verification and Testing</a:t>
              </a:r>
              <a:endParaRPr lang="en-US" sz="1100" kern="1200" dirty="0"/>
            </a:p>
          </p:txBody>
        </p:sp>
      </p:grpSp>
      <p:grpSp>
        <p:nvGrpSpPr>
          <p:cNvPr id="12" name="Group 11"/>
          <p:cNvGrpSpPr/>
          <p:nvPr/>
        </p:nvGrpSpPr>
        <p:grpSpPr>
          <a:xfrm>
            <a:off x="686451" y="4575026"/>
            <a:ext cx="849302" cy="957150"/>
            <a:chOff x="0" y="4389305"/>
            <a:chExt cx="849304" cy="1213290"/>
          </a:xfrm>
        </p:grpSpPr>
        <p:sp>
          <p:nvSpPr>
            <p:cNvPr id="16" name="Chevron 15"/>
            <p:cNvSpPr/>
            <p:nvPr/>
          </p:nvSpPr>
          <p:spPr>
            <a:xfrm rot="5400000">
              <a:off x="-181993" y="4571298"/>
              <a:ext cx="1213290" cy="849303"/>
            </a:xfrm>
            <a:prstGeom prst="chevron">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7" name="Chevron 20"/>
            <p:cNvSpPr/>
            <p:nvPr/>
          </p:nvSpPr>
          <p:spPr>
            <a:xfrm>
              <a:off x="1" y="4890451"/>
              <a:ext cx="849303" cy="363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Go Live &amp; Support</a:t>
              </a:r>
              <a:endParaRPr lang="en-US" sz="1100" b="1" kern="1200" dirty="0"/>
            </a:p>
          </p:txBody>
        </p:sp>
      </p:grpSp>
      <p:grpSp>
        <p:nvGrpSpPr>
          <p:cNvPr id="13" name="Group 12"/>
          <p:cNvGrpSpPr/>
          <p:nvPr/>
        </p:nvGrpSpPr>
        <p:grpSpPr>
          <a:xfrm>
            <a:off x="1535773" y="4590018"/>
            <a:ext cx="6962052" cy="622147"/>
            <a:chOff x="849302" y="4404297"/>
            <a:chExt cx="8189765" cy="788638"/>
          </a:xfrm>
        </p:grpSpPr>
        <p:sp>
          <p:nvSpPr>
            <p:cNvPr id="14" name="Round Same Side Corner Rectangle 13"/>
            <p:cNvSpPr/>
            <p:nvPr/>
          </p:nvSpPr>
          <p:spPr>
            <a:xfrm rot="5400000">
              <a:off x="4549866" y="703733"/>
              <a:ext cx="788638" cy="8189765"/>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 Same Side Corner Rectangle 22"/>
            <p:cNvSpPr/>
            <p:nvPr/>
          </p:nvSpPr>
          <p:spPr>
            <a:xfrm>
              <a:off x="849303" y="4442794"/>
              <a:ext cx="8151267" cy="711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End User Training</a:t>
              </a:r>
              <a:endParaRPr lang="en-US" sz="1100" kern="1200" dirty="0"/>
            </a:p>
            <a:p>
              <a:pPr marL="57150" lvl="1" indent="-57150" algn="l" defTabSz="488950">
                <a:lnSpc>
                  <a:spcPct val="90000"/>
                </a:lnSpc>
                <a:spcBef>
                  <a:spcPct val="0"/>
                </a:spcBef>
                <a:spcAft>
                  <a:spcPct val="15000"/>
                </a:spcAft>
                <a:buChar char="••"/>
              </a:pPr>
              <a:r>
                <a:rPr lang="en-US" sz="1100" kern="1200" dirty="0" smtClean="0"/>
                <a:t>Final Pass Data Conversions Completed</a:t>
              </a:r>
              <a:endParaRPr lang="en-US" sz="1100" kern="1200" dirty="0"/>
            </a:p>
            <a:p>
              <a:pPr marL="57150" lvl="1" indent="-57150" algn="l" defTabSz="488950">
                <a:lnSpc>
                  <a:spcPct val="90000"/>
                </a:lnSpc>
                <a:spcBef>
                  <a:spcPct val="0"/>
                </a:spcBef>
                <a:spcAft>
                  <a:spcPct val="15000"/>
                </a:spcAft>
                <a:buChar char="••"/>
              </a:pPr>
              <a:r>
                <a:rPr lang="en-US" sz="1100" kern="1200" dirty="0" smtClean="0"/>
                <a:t>Go Live Support</a:t>
              </a:r>
              <a:endParaRPr lang="en-US" sz="1100" kern="1200" dirty="0"/>
            </a:p>
          </p:txBody>
        </p:sp>
      </p:grpSp>
    </p:spTree>
    <p:extLst>
      <p:ext uri="{BB962C8B-B14F-4D97-AF65-F5344CB8AC3E}">
        <p14:creationId xmlns:p14="http://schemas.microsoft.com/office/powerpoint/2010/main" val="2275629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58" y="174060"/>
            <a:ext cx="7886700" cy="994172"/>
          </a:xfrm>
        </p:spPr>
        <p:txBody>
          <a:bodyPr/>
          <a:lstStyle/>
          <a:p>
            <a:r>
              <a:rPr lang="en-US" dirty="0"/>
              <a:t>Program Management </a:t>
            </a:r>
            <a:r>
              <a:rPr lang="en-US" dirty="0" smtClean="0"/>
              <a:t>Timeline</a:t>
            </a:r>
            <a:endParaRPr lang="en-US" dirty="0"/>
          </a:p>
        </p:txBody>
      </p:sp>
      <p:sp>
        <p:nvSpPr>
          <p:cNvPr id="3" name="Slide Number Placeholder 2"/>
          <p:cNvSpPr>
            <a:spLocks noGrp="1"/>
          </p:cNvSpPr>
          <p:nvPr>
            <p:ph type="sldNum" sz="quarter" idx="12"/>
          </p:nvPr>
        </p:nvSpPr>
        <p:spPr>
          <a:xfrm>
            <a:off x="6829621" y="6187220"/>
            <a:ext cx="2057400" cy="273844"/>
          </a:xfrm>
        </p:spPr>
        <p:txBody>
          <a:bodyPr/>
          <a:lstStyle/>
          <a:p>
            <a:fld id="{C60C2248-B95D-984B-A0F4-42B9A4652AA7}" type="slidenum">
              <a:rPr lang="en-US" smtClean="0"/>
              <a:pPr/>
              <a:t>46</a:t>
            </a:fld>
            <a:endParaRPr lang="en-US" dirty="0"/>
          </a:p>
        </p:txBody>
      </p:sp>
      <p:graphicFrame>
        <p:nvGraphicFramePr>
          <p:cNvPr id="10" name="Chart 9"/>
          <p:cNvGraphicFramePr>
            <a:graphicFrameLocks/>
          </p:cNvGraphicFramePr>
          <p:nvPr>
            <p:extLst/>
          </p:nvPr>
        </p:nvGraphicFramePr>
        <p:xfrm>
          <a:off x="0" y="671146"/>
          <a:ext cx="9144000" cy="3533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nvPr>
        </p:nvGraphicFramePr>
        <p:xfrm>
          <a:off x="0" y="4546496"/>
          <a:ext cx="9144000" cy="1152341"/>
        </p:xfrm>
        <a:graphic>
          <a:graphicData uri="http://schemas.openxmlformats.org/drawingml/2006/table">
            <a:tbl>
              <a:tblPr>
                <a:tableStyleId>{5C22544A-7EE6-4342-B048-85BDC9FD1C3A}</a:tableStyleId>
              </a:tblPr>
              <a:tblGrid>
                <a:gridCol w="1191491"/>
                <a:gridCol w="643992"/>
                <a:gridCol w="565682"/>
                <a:gridCol w="687411"/>
                <a:gridCol w="811527"/>
                <a:gridCol w="544201"/>
                <a:gridCol w="565682"/>
                <a:gridCol w="801980"/>
                <a:gridCol w="544201"/>
                <a:gridCol w="506010"/>
                <a:gridCol w="840169"/>
                <a:gridCol w="572842"/>
                <a:gridCol w="868812"/>
              </a:tblGrid>
              <a:tr h="444180">
                <a:tc>
                  <a:txBody>
                    <a:bodyPr/>
                    <a:lstStyle/>
                    <a:p>
                      <a:pPr algn="ct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6544" marR="6544" marT="6544"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u="none" strike="noStrike" dirty="0">
                          <a:effectLst/>
                        </a:rPr>
                        <a:t>Offering Period 1</a:t>
                      </a:r>
                      <a:endParaRPr lang="en-US" sz="900" b="1"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Project Planning </a:t>
                      </a:r>
                      <a:endParaRPr lang="en-US" sz="900" b="1"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Group 1 Selection</a:t>
                      </a:r>
                      <a:endParaRPr lang="en-US" sz="900" b="1"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Group 1  Implementation</a:t>
                      </a:r>
                      <a:endParaRPr lang="en-US" sz="900" b="1"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Offering Period 2</a:t>
                      </a:r>
                      <a:endParaRPr lang="en-US" sz="900" b="1"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Lessons Learned</a:t>
                      </a:r>
                      <a:endParaRPr lang="en-US" sz="900" b="1"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Group 2 Implementation</a:t>
                      </a:r>
                      <a:endParaRPr lang="en-US" sz="900" b="1"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Offering Period 3</a:t>
                      </a:r>
                      <a:endParaRPr lang="en-US" sz="900" b="1"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Lessons Learned</a:t>
                      </a:r>
                      <a:endParaRPr lang="en-US" sz="900" b="1"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Group 3 Implementation</a:t>
                      </a:r>
                      <a:endParaRPr lang="en-US" sz="900" b="1"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Offering Period 4</a:t>
                      </a:r>
                      <a:endParaRPr lang="en-US" sz="900" b="1"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Group 4 Implementation </a:t>
                      </a:r>
                      <a:endParaRPr lang="en-US" sz="900" b="1"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2184">
                <a:tc>
                  <a:txBody>
                    <a:bodyPr/>
                    <a:lstStyle/>
                    <a:p>
                      <a:pPr algn="l" fontAlgn="b"/>
                      <a:r>
                        <a:rPr lang="en-US" sz="900" u="none" strike="noStrike" dirty="0" smtClean="0">
                          <a:effectLst/>
                        </a:rPr>
                        <a:t>    Start </a:t>
                      </a:r>
                      <a:r>
                        <a:rPr lang="en-US" sz="900" u="none" strike="noStrike" dirty="0">
                          <a:effectLst/>
                        </a:rPr>
                        <a:t>Date</a:t>
                      </a:r>
                      <a:endParaRPr lang="en-US" sz="900" b="1"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3/7/16</a:t>
                      </a:r>
                      <a:endParaRPr lang="en-US" sz="900" b="0"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3/15/16</a:t>
                      </a:r>
                      <a:endParaRPr lang="en-US" sz="900" b="0" i="0" u="none" strike="noStrike">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5/7/16</a:t>
                      </a:r>
                      <a:endParaRPr lang="en-US" sz="900" b="0"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7/1/16</a:t>
                      </a:r>
                      <a:endParaRPr lang="en-US" sz="900" b="0" i="0" u="none" strike="noStrike">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9/1/16</a:t>
                      </a:r>
                      <a:endParaRPr lang="en-US" sz="900" b="0" i="0" u="none" strike="noStrike">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12/15/16</a:t>
                      </a:r>
                      <a:endParaRPr lang="en-US" sz="900" b="0" i="0" u="none" strike="noStrike">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1/1/17</a:t>
                      </a:r>
                      <a:endParaRPr lang="en-US" sz="900" b="0" i="0" u="none" strike="noStrike">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3/1/17</a:t>
                      </a:r>
                      <a:endParaRPr lang="en-US" sz="900" b="0" i="0" u="none" strike="noStrike">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6/15/17</a:t>
                      </a:r>
                      <a:endParaRPr lang="en-US" sz="900" b="0" i="0" u="none" strike="noStrike">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7/1/17</a:t>
                      </a:r>
                      <a:endParaRPr lang="en-US" sz="900" b="0" i="0" u="none" strike="noStrike">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9/1/17</a:t>
                      </a:r>
                      <a:endParaRPr lang="en-US" sz="900" b="0" i="0" u="none" strike="noStrike">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1/1/18</a:t>
                      </a:r>
                      <a:endParaRPr lang="en-US" sz="900" b="0" i="0" u="none" strike="noStrike">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2184">
                <a:tc>
                  <a:txBody>
                    <a:bodyPr/>
                    <a:lstStyle/>
                    <a:p>
                      <a:pPr algn="l" fontAlgn="b"/>
                      <a:r>
                        <a:rPr lang="en-US" sz="900" u="none" strike="noStrike" dirty="0" smtClean="0">
                          <a:effectLst/>
                        </a:rPr>
                        <a:t>    End </a:t>
                      </a:r>
                      <a:r>
                        <a:rPr lang="en-US" sz="900" u="none" strike="noStrike" dirty="0">
                          <a:effectLst/>
                        </a:rPr>
                        <a:t>Date</a:t>
                      </a:r>
                      <a:endParaRPr lang="en-US" sz="900" b="1"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rPr>
                        <a:t>5/7/16</a:t>
                      </a:r>
                      <a:endParaRPr lang="en-US" sz="900" b="0" i="0" u="none" strike="noStrike">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6/25/16</a:t>
                      </a:r>
                      <a:endParaRPr lang="en-US" sz="900" b="0" i="0" u="none" strike="noStrike">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6/7/16</a:t>
                      </a:r>
                      <a:endParaRPr lang="en-US" sz="900" b="0"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1/1/17</a:t>
                      </a:r>
                      <a:endParaRPr lang="en-US" sz="900" b="0"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12/1/16</a:t>
                      </a:r>
                      <a:endParaRPr lang="en-US" sz="900" b="0" i="0" u="none" strike="noStrike">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1/15/17</a:t>
                      </a:r>
                      <a:endParaRPr lang="en-US" sz="900" b="0"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7/1/17</a:t>
                      </a:r>
                      <a:endParaRPr lang="en-US" sz="900" b="0" i="0" u="none" strike="noStrike">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6/1/17</a:t>
                      </a:r>
                      <a:endParaRPr lang="en-US" sz="900" b="0" i="0" u="none" strike="noStrike">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7/15/17</a:t>
                      </a:r>
                      <a:endParaRPr lang="en-US" sz="900" b="0" i="0" u="none" strike="noStrike">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1/1/18</a:t>
                      </a:r>
                      <a:endParaRPr lang="en-US" sz="900" b="0" i="0" u="none" strike="noStrike">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12/1/17</a:t>
                      </a:r>
                      <a:endParaRPr lang="en-US" sz="900" b="0" i="0" u="none" strike="noStrike">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7/1/18</a:t>
                      </a:r>
                      <a:endParaRPr lang="en-US" sz="900" b="0" i="0" u="none" strike="noStrike">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3793">
                <a:tc>
                  <a:txBody>
                    <a:bodyPr/>
                    <a:lstStyle/>
                    <a:p>
                      <a:pPr algn="l" fontAlgn="b"/>
                      <a:r>
                        <a:rPr lang="en-US" sz="900" u="none" strike="noStrike" dirty="0" smtClean="0">
                          <a:effectLst/>
                        </a:rPr>
                        <a:t>    Duration</a:t>
                      </a:r>
                      <a:endParaRPr lang="en-US" sz="900" b="1"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900" u="none" strike="noStrike" dirty="0" smtClean="0">
                          <a:effectLst/>
                        </a:rPr>
                        <a:t>60 days</a:t>
                      </a:r>
                      <a:endParaRPr lang="en-US" sz="900" b="0"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en-US" sz="900" u="none" strike="noStrike" dirty="0" smtClean="0">
                          <a:effectLst/>
                        </a:rPr>
                        <a:t>100 days</a:t>
                      </a:r>
                      <a:endParaRPr lang="en-US" sz="900" b="0"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en-US" sz="900" u="none" strike="noStrike" dirty="0" smtClean="0">
                          <a:effectLst/>
                        </a:rPr>
                        <a:t>30 days</a:t>
                      </a:r>
                      <a:endParaRPr lang="en-US" sz="900" b="0"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en-US" sz="900" u="none" strike="noStrike" dirty="0" smtClean="0">
                          <a:effectLst/>
                        </a:rPr>
                        <a:t>180 days</a:t>
                      </a:r>
                      <a:endParaRPr lang="en-US" sz="900" b="0"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en-US" sz="900" u="none" strike="noStrike" dirty="0" smtClean="0">
                          <a:effectLst/>
                        </a:rPr>
                        <a:t>90 days </a:t>
                      </a:r>
                      <a:endParaRPr lang="en-US" sz="900" b="0"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en-US" sz="900" u="none" strike="noStrike" dirty="0" smtClean="0">
                          <a:effectLst/>
                        </a:rPr>
                        <a:t>30 days</a:t>
                      </a:r>
                      <a:endParaRPr lang="en-US" sz="900" b="0"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en-US" sz="900" u="none" strike="noStrike" dirty="0" smtClean="0">
                          <a:effectLst/>
                        </a:rPr>
                        <a:t>180 days</a:t>
                      </a:r>
                      <a:endParaRPr lang="en-US" sz="900" b="0"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en-US" sz="900" u="none" strike="noStrike" dirty="0" smtClean="0">
                          <a:effectLst/>
                        </a:rPr>
                        <a:t>90 days</a:t>
                      </a:r>
                      <a:endParaRPr lang="en-US" sz="900" b="0"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en-US" sz="900" u="none" strike="noStrike" dirty="0" smtClean="0">
                          <a:effectLst/>
                        </a:rPr>
                        <a:t>30 days</a:t>
                      </a:r>
                      <a:endParaRPr lang="en-US" sz="900" b="0"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en-US" sz="900" u="none" strike="noStrike" dirty="0" smtClean="0">
                          <a:effectLst/>
                        </a:rPr>
                        <a:t>180 days</a:t>
                      </a:r>
                      <a:endParaRPr lang="en-US" sz="900" b="0"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en-US" sz="900" u="none" strike="noStrike" dirty="0" smtClean="0">
                          <a:effectLst/>
                        </a:rPr>
                        <a:t>90 days</a:t>
                      </a:r>
                      <a:endParaRPr lang="en-US" sz="900" b="0"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en-US" sz="900" u="none" strike="noStrike" dirty="0" smtClean="0">
                          <a:effectLst/>
                        </a:rPr>
                        <a:t>180 days</a:t>
                      </a:r>
                      <a:endParaRPr lang="en-US" sz="900" b="0" i="0" u="none" strike="noStrike" dirty="0">
                        <a:solidFill>
                          <a:srgbClr val="000000"/>
                        </a:solidFill>
                        <a:effectLst/>
                        <a:latin typeface="Calibri" panose="020F0502020204030204" pitchFamily="34" charset="0"/>
                      </a:endParaRPr>
                    </a:p>
                  </a:txBody>
                  <a:tcPr marL="6544" marR="6544" marT="65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bl>
          </a:graphicData>
        </a:graphic>
      </p:graphicFrame>
    </p:spTree>
    <p:extLst>
      <p:ext uri="{BB962C8B-B14F-4D97-AF65-F5344CB8AC3E}">
        <p14:creationId xmlns:p14="http://schemas.microsoft.com/office/powerpoint/2010/main" val="42241194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60C2248-B95D-984B-A0F4-42B9A4652AA7}" type="slidenum">
              <a:rPr lang="en-US" smtClean="0"/>
              <a:pPr/>
              <a:t>47</a:t>
            </a:fld>
            <a:endParaRPr lang="en-US"/>
          </a:p>
        </p:txBody>
      </p:sp>
      <p:sp>
        <p:nvSpPr>
          <p:cNvPr id="4" name="Title 1"/>
          <p:cNvSpPr txBox="1">
            <a:spLocks/>
          </p:cNvSpPr>
          <p:nvPr/>
        </p:nvSpPr>
        <p:spPr>
          <a:xfrm>
            <a:off x="395169" y="391328"/>
            <a:ext cx="8361170" cy="1043517"/>
          </a:xfrm>
          <a:prstGeom prst="rect">
            <a:avLst/>
          </a:prstGeom>
        </p:spPr>
        <p:txBody>
          <a:bodyPr/>
          <a:lstStyle>
            <a:lvl1pPr algn="l" defTabSz="457200" rtl="0" eaLnBrk="1" latinLnBrk="0" hangingPunct="1">
              <a:lnSpc>
                <a:spcPct val="80000"/>
              </a:lnSpc>
              <a:spcBef>
                <a:spcPct val="0"/>
              </a:spcBef>
              <a:buNone/>
              <a:defRPr sz="2800" b="1" kern="1200">
                <a:solidFill>
                  <a:schemeClr val="tx1"/>
                </a:solidFill>
                <a:latin typeface="+mj-lt"/>
                <a:ea typeface="+mj-ea"/>
                <a:cs typeface="+mj-cs"/>
              </a:defRPr>
            </a:lvl1pPr>
          </a:lstStyle>
          <a:p>
            <a:r>
              <a:rPr lang="en-US" dirty="0" smtClean="0">
                <a:solidFill>
                  <a:srgbClr val="098DCC"/>
                </a:solidFill>
              </a:rPr>
              <a:t>Solutions Available</a:t>
            </a:r>
            <a:endParaRPr lang="en-US" dirty="0">
              <a:solidFill>
                <a:srgbClr val="098DCC"/>
              </a:solidFill>
            </a:endParaRPr>
          </a:p>
        </p:txBody>
      </p:sp>
      <p:grpSp>
        <p:nvGrpSpPr>
          <p:cNvPr id="7" name="Group 6"/>
          <p:cNvGrpSpPr/>
          <p:nvPr/>
        </p:nvGrpSpPr>
        <p:grpSpPr>
          <a:xfrm>
            <a:off x="1863384" y="1256390"/>
            <a:ext cx="5914838" cy="4528869"/>
            <a:chOff x="5722394" y="3841092"/>
            <a:chExt cx="5914838" cy="4528869"/>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662" t="15403" r="19169" b="11105"/>
            <a:stretch/>
          </p:blipFill>
          <p:spPr>
            <a:xfrm>
              <a:off x="5722394" y="3841092"/>
              <a:ext cx="5914838" cy="4528869"/>
            </a:xfrm>
            <a:prstGeom prst="rect">
              <a:avLst/>
            </a:prstGeom>
          </p:spPr>
        </p:pic>
        <p:sp>
          <p:nvSpPr>
            <p:cNvPr id="9" name="Rectangle 8"/>
            <p:cNvSpPr/>
            <p:nvPr/>
          </p:nvSpPr>
          <p:spPr>
            <a:xfrm>
              <a:off x="5996354" y="7444801"/>
              <a:ext cx="2621435" cy="661444"/>
            </a:xfrm>
            <a:prstGeom prst="rect">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8865577" y="5313984"/>
              <a:ext cx="2693819" cy="442553"/>
            </a:xfrm>
            <a:prstGeom prst="rect">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8660921" y="7813671"/>
              <a:ext cx="2898475" cy="442553"/>
            </a:xfrm>
            <a:prstGeom prst="rect">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Rectangle 11"/>
          <p:cNvSpPr/>
          <p:nvPr/>
        </p:nvSpPr>
        <p:spPr>
          <a:xfrm>
            <a:off x="4577822" y="6480801"/>
            <a:ext cx="1828800" cy="27604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solidFill>
                  <a:schemeClr val="accent5"/>
                </a:solidFill>
                <a:latin typeface="Arial" panose="020B0604020202020204" pitchFamily="34" charset="0"/>
                <a:cs typeface="Arial" panose="020B0604020202020204" pitchFamily="34" charset="0"/>
              </a:rPr>
              <a:t>Full Only</a:t>
            </a:r>
            <a:endParaRPr lang="en-US" sz="1200" dirty="0">
              <a:solidFill>
                <a:schemeClr val="accent5"/>
              </a:solidFill>
              <a:latin typeface="Arial" panose="020B0604020202020204" pitchFamily="34" charset="0"/>
              <a:cs typeface="Arial" panose="020B0604020202020204" pitchFamily="34" charset="0"/>
            </a:endParaRPr>
          </a:p>
        </p:txBody>
      </p:sp>
      <p:sp>
        <p:nvSpPr>
          <p:cNvPr id="3" name="Rectangle 2"/>
          <p:cNvSpPr/>
          <p:nvPr/>
        </p:nvSpPr>
        <p:spPr>
          <a:xfrm>
            <a:off x="3206222" y="5828006"/>
            <a:ext cx="4572000" cy="600164"/>
          </a:xfrm>
          <a:prstGeom prst="rect">
            <a:avLst/>
          </a:prstGeom>
        </p:spPr>
        <p:txBody>
          <a:bodyPr>
            <a:spAutoFit/>
          </a:bodyPr>
          <a:lstStyle/>
          <a:p>
            <a:r>
              <a:rPr lang="en-US" sz="1100" dirty="0" smtClean="0">
                <a:latin typeface="+mj-lt"/>
                <a:ea typeface="Calibri" panose="020F0502020204030204" pitchFamily="34" charset="0"/>
                <a:cs typeface="Times New Roman" panose="02020603050405020304" pitchFamily="18" charset="0"/>
              </a:rPr>
              <a:t>*SIF </a:t>
            </a:r>
            <a:r>
              <a:rPr lang="en-US" sz="1100" dirty="0">
                <a:latin typeface="+mj-lt"/>
                <a:ea typeface="Calibri" panose="020F0502020204030204" pitchFamily="34" charset="0"/>
                <a:cs typeface="Times New Roman" panose="02020603050405020304" pitchFamily="18" charset="0"/>
              </a:rPr>
              <a:t>in the base bundle </a:t>
            </a:r>
            <a:r>
              <a:rPr lang="en-US" sz="1100" dirty="0" smtClean="0">
                <a:latin typeface="+mj-lt"/>
                <a:ea typeface="Calibri" panose="020F0502020204030204" pitchFamily="34" charset="0"/>
                <a:cs typeface="Times New Roman" panose="02020603050405020304" pitchFamily="18" charset="0"/>
              </a:rPr>
              <a:t>ensures </a:t>
            </a:r>
            <a:r>
              <a:rPr lang="en-US" sz="1100" dirty="0">
                <a:latin typeface="+mj-lt"/>
                <a:ea typeface="Calibri" panose="020F0502020204030204" pitchFamily="34" charset="0"/>
                <a:cs typeface="Times New Roman" panose="02020603050405020304" pitchFamily="18" charset="0"/>
              </a:rPr>
              <a:t>all districts will be state reporting compliant. If a district wants to use SIF for anything beyond state reporting, they will need to purchase the </a:t>
            </a:r>
            <a:r>
              <a:rPr lang="en-US" sz="1100" dirty="0" smtClean="0">
                <a:latin typeface="+mj-lt"/>
                <a:ea typeface="Calibri" panose="020F0502020204030204" pitchFamily="34" charset="0"/>
                <a:cs typeface="Times New Roman" panose="02020603050405020304" pitchFamily="18" charset="0"/>
              </a:rPr>
              <a:t>full bundle</a:t>
            </a:r>
            <a:r>
              <a:rPr lang="en-US" sz="1100" dirty="0">
                <a:latin typeface="+mj-lt"/>
                <a:ea typeface="Calibri" panose="020F0502020204030204" pitchFamily="34" charset="0"/>
                <a:cs typeface="Times New Roman" panose="02020603050405020304" pitchFamily="18" charset="0"/>
              </a:rPr>
              <a:t>.  </a:t>
            </a:r>
            <a:endParaRPr lang="en-US" sz="1100" dirty="0">
              <a:latin typeface="+mj-lt"/>
            </a:endParaRPr>
          </a:p>
        </p:txBody>
      </p:sp>
      <p:sp>
        <p:nvSpPr>
          <p:cNvPr id="5" name="TextBox 4"/>
          <p:cNvSpPr txBox="1"/>
          <p:nvPr/>
        </p:nvSpPr>
        <p:spPr>
          <a:xfrm>
            <a:off x="2079777" y="4431665"/>
            <a:ext cx="933788" cy="503590"/>
          </a:xfrm>
          <a:prstGeom prst="rect">
            <a:avLst/>
          </a:prstGeom>
          <a:noFill/>
        </p:spPr>
        <p:txBody>
          <a:bodyPr wrap="square" lIns="36000" tIns="36000" rIns="36000" bIns="36000" rtlCol="0">
            <a:spAutoFit/>
          </a:bodyPr>
          <a:lstStyle/>
          <a:p>
            <a:r>
              <a:rPr lang="en-US" sz="2800" dirty="0" smtClean="0">
                <a:solidFill>
                  <a:schemeClr val="accent5">
                    <a:lumMod val="75000"/>
                  </a:schemeClr>
                </a:solidFill>
              </a:rPr>
              <a:t>*</a:t>
            </a:r>
          </a:p>
        </p:txBody>
      </p:sp>
    </p:spTree>
    <p:extLst>
      <p:ext uri="{BB962C8B-B14F-4D97-AF65-F5344CB8AC3E}">
        <p14:creationId xmlns:p14="http://schemas.microsoft.com/office/powerpoint/2010/main" val="2873582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Platform </a:t>
            </a:r>
            <a:r>
              <a:rPr lang="en-US" dirty="0"/>
              <a:t>for Success</a:t>
            </a:r>
          </a:p>
        </p:txBody>
      </p:sp>
      <p:sp>
        <p:nvSpPr>
          <p:cNvPr id="3" name="Content Placeholder 2"/>
          <p:cNvSpPr>
            <a:spLocks noGrp="1"/>
          </p:cNvSpPr>
          <p:nvPr>
            <p:ph sz="quarter" idx="13"/>
          </p:nvPr>
        </p:nvSpPr>
        <p:spPr/>
        <p:txBody>
          <a:bodyPr/>
          <a:lstStyle/>
          <a:p>
            <a:r>
              <a:rPr lang="en-US" dirty="0" smtClean="0"/>
              <a:t>SunGard K-12 Repeatable </a:t>
            </a:r>
            <a:r>
              <a:rPr lang="en-US" dirty="0"/>
              <a:t>Approach</a:t>
            </a:r>
          </a:p>
          <a:p>
            <a:pPr lvl="1"/>
            <a:r>
              <a:rPr lang="en-US" dirty="0"/>
              <a:t>Project Charter</a:t>
            </a:r>
          </a:p>
          <a:p>
            <a:pPr lvl="1"/>
            <a:r>
              <a:rPr lang="en-US" dirty="0"/>
              <a:t>Goals and Objectives</a:t>
            </a:r>
          </a:p>
          <a:p>
            <a:pPr lvl="1"/>
            <a:r>
              <a:rPr lang="en-US" dirty="0"/>
              <a:t>Risk Matrix</a:t>
            </a:r>
          </a:p>
          <a:p>
            <a:pPr lvl="1"/>
            <a:r>
              <a:rPr lang="en-US" dirty="0"/>
              <a:t>Communication Plan</a:t>
            </a:r>
          </a:p>
          <a:p>
            <a:pPr lvl="1"/>
            <a:r>
              <a:rPr lang="en-US" dirty="0"/>
              <a:t>Change Mgt. Guide</a:t>
            </a:r>
          </a:p>
          <a:p>
            <a:pPr lvl="1"/>
            <a:r>
              <a:rPr lang="en-US" dirty="0"/>
              <a:t>Implementation Schedule</a:t>
            </a:r>
          </a:p>
          <a:p>
            <a:pPr lvl="1"/>
            <a:r>
              <a:rPr lang="en-US" dirty="0"/>
              <a:t>Project Management Status Reports</a:t>
            </a:r>
          </a:p>
          <a:p>
            <a:pPr lvl="1"/>
            <a:r>
              <a:rPr lang="en-US" dirty="0"/>
              <a:t>Training and Trip Reports</a:t>
            </a:r>
          </a:p>
          <a:p>
            <a:pPr lvl="1"/>
            <a:r>
              <a:rPr lang="en-US" dirty="0"/>
              <a:t>Milestone Checklists </a:t>
            </a:r>
          </a:p>
          <a:p>
            <a:pPr lvl="1"/>
            <a:r>
              <a:rPr lang="en-US" dirty="0"/>
              <a:t>Defined Implementation Roles</a:t>
            </a:r>
          </a:p>
          <a:p>
            <a:endParaRPr lang="en-US" dirty="0"/>
          </a:p>
        </p:txBody>
      </p:sp>
      <p:sp>
        <p:nvSpPr>
          <p:cNvPr id="5" name="Slide Number Placeholder 4"/>
          <p:cNvSpPr>
            <a:spLocks noGrp="1"/>
          </p:cNvSpPr>
          <p:nvPr>
            <p:ph type="sldNum" sz="quarter" idx="15"/>
          </p:nvPr>
        </p:nvSpPr>
        <p:spPr/>
        <p:txBody>
          <a:bodyPr/>
          <a:lstStyle/>
          <a:p>
            <a:fld id="{C60C2248-B95D-984B-A0F4-42B9A4652AA7}" type="slidenum">
              <a:rPr lang="en-US" smtClean="0"/>
              <a:pPr/>
              <a:t>48</a:t>
            </a:fld>
            <a:endParaRPr lang="en-US" dirty="0"/>
          </a:p>
        </p:txBody>
      </p:sp>
      <p:pic>
        <p:nvPicPr>
          <p:cNvPr id="6" name="Picture 5"/>
          <p:cNvPicPr/>
          <p:nvPr/>
        </p:nvPicPr>
        <p:blipFill rotWithShape="1">
          <a:blip r:embed="rId3"/>
          <a:srcRect b="6418"/>
          <a:stretch/>
        </p:blipFill>
        <p:spPr>
          <a:xfrm>
            <a:off x="4399181" y="940389"/>
            <a:ext cx="4441751" cy="2263229"/>
          </a:xfrm>
          <a:prstGeom prst="rect">
            <a:avLst/>
          </a:prstGeom>
        </p:spPr>
      </p:pic>
      <p:pic>
        <p:nvPicPr>
          <p:cNvPr id="8" name="Picture 7"/>
          <p:cNvPicPr>
            <a:picLocks noChangeAspect="1"/>
          </p:cNvPicPr>
          <p:nvPr/>
        </p:nvPicPr>
        <p:blipFill>
          <a:blip r:embed="rId4"/>
          <a:stretch>
            <a:fillRect/>
          </a:stretch>
        </p:blipFill>
        <p:spPr>
          <a:xfrm>
            <a:off x="4157328" y="3309546"/>
            <a:ext cx="4925455" cy="2369219"/>
          </a:xfrm>
          <a:prstGeom prst="rect">
            <a:avLst/>
          </a:prstGeom>
          <a:ln>
            <a:solidFill>
              <a:schemeClr val="bg2"/>
            </a:solidFill>
          </a:ln>
        </p:spPr>
      </p:pic>
      <p:pic>
        <p:nvPicPr>
          <p:cNvPr id="4" name="Picture 3"/>
          <p:cNvPicPr>
            <a:picLocks noChangeAspect="1"/>
          </p:cNvPicPr>
          <p:nvPr/>
        </p:nvPicPr>
        <p:blipFill>
          <a:blip r:embed="rId5"/>
          <a:stretch>
            <a:fillRect/>
          </a:stretch>
        </p:blipFill>
        <p:spPr>
          <a:xfrm>
            <a:off x="0" y="5831379"/>
            <a:ext cx="9172767" cy="1026621"/>
          </a:xfrm>
          <a:prstGeom prst="rect">
            <a:avLst/>
          </a:prstGeom>
        </p:spPr>
      </p:pic>
    </p:spTree>
    <p:extLst>
      <p:ext uri="{BB962C8B-B14F-4D97-AF65-F5344CB8AC3E}">
        <p14:creationId xmlns:p14="http://schemas.microsoft.com/office/powerpoint/2010/main" val="34086189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Platform </a:t>
            </a:r>
            <a:r>
              <a:rPr lang="en-US" dirty="0"/>
              <a:t>for Success</a:t>
            </a:r>
          </a:p>
        </p:txBody>
      </p:sp>
      <p:sp>
        <p:nvSpPr>
          <p:cNvPr id="3" name="Content Placeholder 2"/>
          <p:cNvSpPr>
            <a:spLocks noGrp="1"/>
          </p:cNvSpPr>
          <p:nvPr>
            <p:ph sz="quarter" idx="13"/>
          </p:nvPr>
        </p:nvSpPr>
        <p:spPr/>
        <p:txBody>
          <a:bodyPr/>
          <a:lstStyle/>
          <a:p>
            <a:r>
              <a:rPr lang="en-US" dirty="0" smtClean="0"/>
              <a:t>Roles for ITCs </a:t>
            </a:r>
            <a:r>
              <a:rPr lang="en-US" dirty="0"/>
              <a:t>and </a:t>
            </a:r>
            <a:r>
              <a:rPr lang="en-US" dirty="0" smtClean="0"/>
              <a:t>Districts</a:t>
            </a:r>
            <a:endParaRPr lang="en-US" dirty="0"/>
          </a:p>
          <a:p>
            <a:pPr lvl="1"/>
            <a:r>
              <a:rPr lang="en-US" dirty="0"/>
              <a:t>Assign ITC Roles</a:t>
            </a:r>
          </a:p>
          <a:p>
            <a:pPr lvl="2"/>
            <a:r>
              <a:rPr lang="en-US" dirty="0"/>
              <a:t>ITC Project Manager</a:t>
            </a:r>
          </a:p>
          <a:p>
            <a:pPr lvl="2"/>
            <a:r>
              <a:rPr lang="en-US" dirty="0"/>
              <a:t>ITC HR Lead</a:t>
            </a:r>
          </a:p>
          <a:p>
            <a:pPr lvl="2"/>
            <a:r>
              <a:rPr lang="en-US" dirty="0"/>
              <a:t>ITC Payroll Lead</a:t>
            </a:r>
          </a:p>
          <a:p>
            <a:pPr lvl="2"/>
            <a:r>
              <a:rPr lang="en-US" dirty="0"/>
              <a:t>ITC Finance Lead</a:t>
            </a:r>
          </a:p>
          <a:p>
            <a:pPr lvl="2"/>
            <a:r>
              <a:rPr lang="en-US" dirty="0"/>
              <a:t>ITC Technical Lead</a:t>
            </a:r>
          </a:p>
          <a:p>
            <a:pPr lvl="1"/>
            <a:r>
              <a:rPr lang="en-US" dirty="0"/>
              <a:t>Assign District Roles</a:t>
            </a:r>
          </a:p>
          <a:p>
            <a:pPr lvl="2"/>
            <a:r>
              <a:rPr lang="en-US" dirty="0"/>
              <a:t>District Activity Coordinator</a:t>
            </a:r>
          </a:p>
          <a:p>
            <a:pPr lvl="2"/>
            <a:r>
              <a:rPr lang="en-US" dirty="0"/>
              <a:t>District Financial Core Team</a:t>
            </a:r>
          </a:p>
          <a:p>
            <a:pPr lvl="2"/>
            <a:r>
              <a:rPr lang="en-US" dirty="0"/>
              <a:t>District HR Core Team</a:t>
            </a:r>
          </a:p>
          <a:p>
            <a:pPr lvl="2"/>
            <a:r>
              <a:rPr lang="en-US" dirty="0"/>
              <a:t>District Payroll Core Team</a:t>
            </a:r>
          </a:p>
          <a:p>
            <a:pPr lvl="2"/>
            <a:r>
              <a:rPr lang="en-US" dirty="0"/>
              <a:t>District Technical Support Team</a:t>
            </a:r>
          </a:p>
          <a:p>
            <a:pPr marL="0" indent="0">
              <a:buNone/>
            </a:pPr>
            <a:endParaRPr lang="en-US" dirty="0"/>
          </a:p>
        </p:txBody>
      </p:sp>
      <p:sp>
        <p:nvSpPr>
          <p:cNvPr id="4" name="Content Placeholder 3"/>
          <p:cNvSpPr>
            <a:spLocks noGrp="1"/>
          </p:cNvSpPr>
          <p:nvPr>
            <p:ph sz="quarter" idx="14"/>
          </p:nvPr>
        </p:nvSpPr>
        <p:spPr/>
        <p:txBody>
          <a:bodyPr>
            <a:normAutofit/>
          </a:bodyPr>
          <a:lstStyle/>
          <a:p>
            <a:r>
              <a:rPr lang="en-US" dirty="0" smtClean="0"/>
              <a:t>What You Can Start Doing</a:t>
            </a:r>
            <a:endParaRPr lang="en-US" dirty="0"/>
          </a:p>
          <a:p>
            <a:pPr lvl="1"/>
            <a:r>
              <a:rPr lang="en-US" dirty="0"/>
              <a:t>Clean-up Old </a:t>
            </a:r>
            <a:r>
              <a:rPr lang="en-US" dirty="0" smtClean="0"/>
              <a:t>Data</a:t>
            </a:r>
          </a:p>
          <a:p>
            <a:pPr lvl="2"/>
            <a:r>
              <a:rPr lang="en-US" dirty="0"/>
              <a:t>Identifying or removing unused vendors</a:t>
            </a:r>
            <a:endParaRPr lang="en-US" sz="1600" dirty="0"/>
          </a:p>
          <a:p>
            <a:pPr lvl="2"/>
            <a:r>
              <a:rPr lang="en-US" dirty="0"/>
              <a:t>Identifying leave codes, their accrual rates, and maximum amounts</a:t>
            </a:r>
            <a:endParaRPr lang="en-US" sz="1600" dirty="0"/>
          </a:p>
          <a:p>
            <a:pPr lvl="1"/>
            <a:r>
              <a:rPr lang="en-US" dirty="0" smtClean="0"/>
              <a:t>Document </a:t>
            </a:r>
            <a:r>
              <a:rPr lang="en-US" dirty="0"/>
              <a:t>Pain Points</a:t>
            </a:r>
          </a:p>
          <a:p>
            <a:pPr lvl="1"/>
            <a:r>
              <a:rPr lang="en-US" dirty="0" smtClean="0"/>
              <a:t>Examining </a:t>
            </a:r>
            <a:r>
              <a:rPr lang="en-US" dirty="0"/>
              <a:t>the chart of accounts and documenting deviations from the state-mandated dimensions, values, etc. </a:t>
            </a:r>
            <a:endParaRPr lang="en-US" sz="1800" dirty="0"/>
          </a:p>
          <a:p>
            <a:pPr lvl="1"/>
            <a:r>
              <a:rPr lang="en-US" dirty="0" smtClean="0"/>
              <a:t>Obtaining </a:t>
            </a:r>
            <a:r>
              <a:rPr lang="en-US" dirty="0"/>
              <a:t>calendars and salary schedules for the go-live school year</a:t>
            </a:r>
            <a:endParaRPr lang="en-US" sz="1800" dirty="0"/>
          </a:p>
          <a:p>
            <a:pPr lvl="1"/>
            <a:r>
              <a:rPr lang="en-US" dirty="0"/>
              <a:t>Obtaining district tax ID numbers and ACH information</a:t>
            </a:r>
            <a:endParaRPr lang="en-US" sz="1800" dirty="0"/>
          </a:p>
          <a:p>
            <a:pPr lvl="1"/>
            <a:r>
              <a:rPr lang="en-US" dirty="0"/>
              <a:t>Reviewing deduction/benefit codes for old or unused ones, obtaining new year’s rates (if applicable</a:t>
            </a:r>
            <a:r>
              <a:rPr lang="en-US" dirty="0" smtClean="0"/>
              <a:t>)</a:t>
            </a:r>
            <a:endParaRPr lang="en-US" sz="1800" dirty="0"/>
          </a:p>
        </p:txBody>
      </p:sp>
      <p:sp>
        <p:nvSpPr>
          <p:cNvPr id="5" name="Slide Number Placeholder 4"/>
          <p:cNvSpPr>
            <a:spLocks noGrp="1"/>
          </p:cNvSpPr>
          <p:nvPr>
            <p:ph type="sldNum" sz="quarter" idx="15"/>
          </p:nvPr>
        </p:nvSpPr>
        <p:spPr/>
        <p:txBody>
          <a:bodyPr/>
          <a:lstStyle/>
          <a:p>
            <a:fld id="{C60C2248-B95D-984B-A0F4-42B9A4652AA7}" type="slidenum">
              <a:rPr lang="en-US" smtClean="0"/>
              <a:pPr/>
              <a:t>49</a:t>
            </a:fld>
            <a:endParaRPr lang="en-US" dirty="0"/>
          </a:p>
        </p:txBody>
      </p:sp>
    </p:spTree>
    <p:extLst>
      <p:ext uri="{BB962C8B-B14F-4D97-AF65-F5344CB8AC3E}">
        <p14:creationId xmlns:p14="http://schemas.microsoft.com/office/powerpoint/2010/main" val="418637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Importance of This Work</a:t>
            </a:r>
            <a:endParaRPr lang="en-US" dirty="0"/>
          </a:p>
        </p:txBody>
      </p:sp>
      <p:pic>
        <p:nvPicPr>
          <p:cNvPr id="4" name="Picture 3"/>
          <p:cNvPicPr>
            <a:picLocks noChangeAspect="1"/>
          </p:cNvPicPr>
          <p:nvPr/>
        </p:nvPicPr>
        <p:blipFill>
          <a:blip r:embed="rId3"/>
          <a:stretch>
            <a:fillRect/>
          </a:stretch>
        </p:blipFill>
        <p:spPr>
          <a:xfrm>
            <a:off x="1066169" y="950178"/>
            <a:ext cx="7580682" cy="5110599"/>
          </a:xfrm>
          <a:prstGeom prst="rect">
            <a:avLst/>
          </a:prstGeom>
        </p:spPr>
      </p:pic>
      <p:sp>
        <p:nvSpPr>
          <p:cNvPr id="2" name="Slide Number Placeholder 1"/>
          <p:cNvSpPr>
            <a:spLocks noGrp="1"/>
          </p:cNvSpPr>
          <p:nvPr>
            <p:ph type="sldNum" sz="quarter" idx="12"/>
          </p:nvPr>
        </p:nvSpPr>
        <p:spPr/>
        <p:txBody>
          <a:bodyPr/>
          <a:lstStyle/>
          <a:p>
            <a:fld id="{C60C2248-B95D-984B-A0F4-42B9A4652AA7}" type="slidenum">
              <a:rPr lang="en-US" smtClean="0"/>
              <a:pPr/>
              <a:t>5</a:t>
            </a:fld>
            <a:endParaRPr lang="en-US"/>
          </a:p>
        </p:txBody>
      </p:sp>
    </p:spTree>
    <p:extLst>
      <p:ext uri="{BB962C8B-B14F-4D97-AF65-F5344CB8AC3E}">
        <p14:creationId xmlns:p14="http://schemas.microsoft.com/office/powerpoint/2010/main" val="6937451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4377" t="4761" r="4837" b="5525"/>
          <a:stretch/>
        </p:blipFill>
        <p:spPr>
          <a:xfrm>
            <a:off x="4462562" y="448409"/>
            <a:ext cx="4177856" cy="4198202"/>
          </a:xfrm>
          <a:prstGeom prst="rect">
            <a:avLst/>
          </a:prstGeom>
          <a:noFill/>
        </p:spPr>
      </p:pic>
      <p:sp>
        <p:nvSpPr>
          <p:cNvPr id="2" name="Text Placeholder 1"/>
          <p:cNvSpPr>
            <a:spLocks noGrp="1"/>
          </p:cNvSpPr>
          <p:nvPr>
            <p:ph type="body" sz="quarter" idx="14"/>
          </p:nvPr>
        </p:nvSpPr>
        <p:spPr/>
        <p:txBody>
          <a:bodyPr/>
          <a:lstStyle/>
          <a:p>
            <a:r>
              <a:rPr lang="en-US" dirty="0" smtClean="0"/>
              <a:t>Date</a:t>
            </a:r>
            <a:endParaRPr lang="en-US" dirty="0"/>
          </a:p>
        </p:txBody>
      </p:sp>
      <p:sp>
        <p:nvSpPr>
          <p:cNvPr id="3" name="Text Placeholder 2"/>
          <p:cNvSpPr>
            <a:spLocks noGrp="1"/>
          </p:cNvSpPr>
          <p:nvPr>
            <p:ph type="body" sz="quarter" idx="15"/>
          </p:nvPr>
        </p:nvSpPr>
        <p:spPr/>
        <p:txBody>
          <a:bodyPr/>
          <a:lstStyle/>
          <a:p>
            <a:r>
              <a:rPr lang="en-US" dirty="0" smtClean="0"/>
              <a:t>Speaker name, title</a:t>
            </a:r>
            <a:endParaRPr lang="en-US" dirty="0"/>
          </a:p>
        </p:txBody>
      </p:sp>
      <p:sp>
        <p:nvSpPr>
          <p:cNvPr id="4" name="Title 3"/>
          <p:cNvSpPr>
            <a:spLocks noGrp="1"/>
          </p:cNvSpPr>
          <p:nvPr>
            <p:ph type="title"/>
          </p:nvPr>
        </p:nvSpPr>
        <p:spPr>
          <a:xfrm>
            <a:off x="382588" y="448409"/>
            <a:ext cx="4079974" cy="1833019"/>
          </a:xfrm>
        </p:spPr>
        <p:txBody>
          <a:bodyPr/>
          <a:lstStyle/>
          <a:p>
            <a:r>
              <a:rPr lang="en-US" sz="4400" dirty="0" smtClean="0"/>
              <a:t>ERP </a:t>
            </a:r>
            <a:br>
              <a:rPr lang="en-US" sz="4400" dirty="0" smtClean="0"/>
            </a:br>
            <a:r>
              <a:rPr lang="en-US" sz="4400" dirty="0" smtClean="0"/>
              <a:t>Adoption Plan</a:t>
            </a:r>
            <a:endParaRPr lang="en-US" sz="4400" dirty="0"/>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222010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Statewide Adoption</a:t>
            </a:r>
          </a:p>
        </p:txBody>
      </p:sp>
      <p:sp>
        <p:nvSpPr>
          <p:cNvPr id="3" name="Slide Number Placeholder 2"/>
          <p:cNvSpPr>
            <a:spLocks noGrp="1"/>
          </p:cNvSpPr>
          <p:nvPr>
            <p:ph type="sldNum" sz="quarter" idx="12"/>
          </p:nvPr>
        </p:nvSpPr>
        <p:spPr/>
        <p:txBody>
          <a:bodyPr/>
          <a:lstStyle/>
          <a:p>
            <a:fld id="{C60C2248-B95D-984B-A0F4-42B9A4652AA7}" type="slidenum">
              <a:rPr lang="en-US" smtClean="0"/>
              <a:pPr/>
              <a:t>51</a:t>
            </a:fld>
            <a:endParaRPr lang="en-US"/>
          </a:p>
        </p:txBody>
      </p:sp>
      <p:sp>
        <p:nvSpPr>
          <p:cNvPr id="4" name="Content Placeholder 3"/>
          <p:cNvSpPr>
            <a:spLocks noGrp="1"/>
          </p:cNvSpPr>
          <p:nvPr>
            <p:ph sz="quarter" idx="13"/>
          </p:nvPr>
        </p:nvSpPr>
        <p:spPr>
          <a:xfrm>
            <a:off x="382588" y="1198604"/>
            <a:ext cx="8353233" cy="4511242"/>
          </a:xfrm>
        </p:spPr>
        <p:txBody>
          <a:bodyPr/>
          <a:lstStyle/>
          <a:p>
            <a:pPr marL="0" indent="0">
              <a:buNone/>
            </a:pPr>
            <a:r>
              <a:rPr lang="en-US" dirty="0" smtClean="0"/>
              <a:t>ITC University</a:t>
            </a:r>
          </a:p>
          <a:p>
            <a:pPr lvl="1">
              <a:buFont typeface="Wingdings" panose="05000000000000000000" pitchFamily="2" charset="2"/>
              <a:buChar char="ü"/>
            </a:pPr>
            <a:r>
              <a:rPr lang="en-US" dirty="0" smtClean="0"/>
              <a:t>Ohio </a:t>
            </a:r>
            <a:r>
              <a:rPr lang="en-US" dirty="0"/>
              <a:t>specific training plan template and tools</a:t>
            </a:r>
          </a:p>
          <a:p>
            <a:pPr lvl="1">
              <a:buFont typeface="Wingdings" panose="05000000000000000000" pitchFamily="2" charset="2"/>
              <a:buChar char="ü"/>
            </a:pPr>
            <a:r>
              <a:rPr lang="en-US" dirty="0"/>
              <a:t>Ohio specific training agendas</a:t>
            </a:r>
          </a:p>
          <a:p>
            <a:pPr lvl="1">
              <a:buFont typeface="Wingdings" panose="05000000000000000000" pitchFamily="2" charset="2"/>
              <a:buChar char="ü"/>
            </a:pPr>
            <a:r>
              <a:rPr lang="en-US" dirty="0"/>
              <a:t>Ohio specific training handouts and supplements</a:t>
            </a:r>
          </a:p>
          <a:p>
            <a:pPr lvl="1">
              <a:buFont typeface="Wingdings" panose="05000000000000000000" pitchFamily="2" charset="2"/>
              <a:buChar char="ü"/>
            </a:pPr>
            <a:r>
              <a:rPr lang="en-US" dirty="0"/>
              <a:t>Ohio and ITC eLearning</a:t>
            </a:r>
          </a:p>
          <a:p>
            <a:pPr lvl="1">
              <a:buFont typeface="Wingdings" panose="05000000000000000000" pitchFamily="2" charset="2"/>
              <a:buChar char="ü"/>
            </a:pPr>
            <a:r>
              <a:rPr lang="en-US" dirty="0"/>
              <a:t>Ohio and ITC Seminar Series</a:t>
            </a:r>
          </a:p>
          <a:p>
            <a:pPr lvl="1">
              <a:buFont typeface="Wingdings" panose="05000000000000000000" pitchFamily="2" charset="2"/>
              <a:buChar char="ü"/>
            </a:pPr>
            <a:r>
              <a:rPr lang="en-US" dirty="0"/>
              <a:t>Configuration and setup plans</a:t>
            </a:r>
          </a:p>
          <a:p>
            <a:pPr lvl="1">
              <a:buFont typeface="Wingdings" panose="05000000000000000000" pitchFamily="2" charset="2"/>
              <a:buChar char="ü"/>
            </a:pPr>
            <a:r>
              <a:rPr lang="en-US" dirty="0"/>
              <a:t>Conversion Toolkit</a:t>
            </a:r>
          </a:p>
          <a:p>
            <a:pPr lvl="1">
              <a:buFont typeface="Wingdings" panose="05000000000000000000" pitchFamily="2" charset="2"/>
              <a:buChar char="ü"/>
            </a:pPr>
            <a:r>
              <a:rPr lang="en-US" dirty="0"/>
              <a:t>Train the trainer education and certifications</a:t>
            </a:r>
          </a:p>
          <a:p>
            <a:pPr>
              <a:buFont typeface="Wingdings" panose="05000000000000000000" pitchFamily="2" charset="2"/>
              <a:buChar char="ü"/>
            </a:pPr>
            <a:endParaRPr lang="en-US" dirty="0"/>
          </a:p>
        </p:txBody>
      </p:sp>
      <p:sp>
        <p:nvSpPr>
          <p:cNvPr id="7" name="TextBox 6"/>
          <p:cNvSpPr txBox="1"/>
          <p:nvPr/>
        </p:nvSpPr>
        <p:spPr>
          <a:xfrm>
            <a:off x="5855110" y="2521670"/>
            <a:ext cx="2901229" cy="181588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b="1" i="1" dirty="0" smtClean="0"/>
              <a:t>*Intent is for ITC’s to take implementation ownership</a:t>
            </a:r>
          </a:p>
          <a:p>
            <a:endParaRPr lang="en-US" sz="1400" b="1" i="1" dirty="0"/>
          </a:p>
          <a:p>
            <a:r>
              <a:rPr lang="en-US" sz="1400" b="1" i="1" dirty="0" smtClean="0"/>
              <a:t>*ITC education is of paramount importance</a:t>
            </a:r>
          </a:p>
          <a:p>
            <a:endParaRPr lang="en-US" sz="1400" b="1" i="1" dirty="0"/>
          </a:p>
          <a:p>
            <a:r>
              <a:rPr lang="en-US" sz="1400" b="1" i="1" dirty="0" smtClean="0"/>
              <a:t>ITC knowledge certification is a commitment to participate</a:t>
            </a:r>
            <a:endParaRPr lang="en-US" sz="1400" b="1" i="1" dirty="0"/>
          </a:p>
        </p:txBody>
      </p:sp>
    </p:spTree>
    <p:extLst>
      <p:ext uri="{BB962C8B-B14F-4D97-AF65-F5344CB8AC3E}">
        <p14:creationId xmlns:p14="http://schemas.microsoft.com/office/powerpoint/2010/main" val="311621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 Partnership</a:t>
            </a:r>
          </a:p>
        </p:txBody>
      </p:sp>
      <p:sp>
        <p:nvSpPr>
          <p:cNvPr id="3" name="Slide Number Placeholder 2"/>
          <p:cNvSpPr>
            <a:spLocks noGrp="1"/>
          </p:cNvSpPr>
          <p:nvPr>
            <p:ph type="sldNum" sz="quarter" idx="12"/>
          </p:nvPr>
        </p:nvSpPr>
        <p:spPr/>
        <p:txBody>
          <a:bodyPr/>
          <a:lstStyle/>
          <a:p>
            <a:fld id="{C60C2248-B95D-984B-A0F4-42B9A4652AA7}" type="slidenum">
              <a:rPr lang="en-US" smtClean="0"/>
              <a:pPr/>
              <a:t>52</a:t>
            </a:fld>
            <a:endParaRPr lang="en-US"/>
          </a:p>
        </p:txBody>
      </p:sp>
      <p:sp>
        <p:nvSpPr>
          <p:cNvPr id="4" name="Content Placeholder 3"/>
          <p:cNvSpPr>
            <a:spLocks noGrp="1"/>
          </p:cNvSpPr>
          <p:nvPr>
            <p:ph sz="quarter" idx="13"/>
          </p:nvPr>
        </p:nvSpPr>
        <p:spPr/>
        <p:txBody>
          <a:bodyPr/>
          <a:lstStyle/>
          <a:p>
            <a:r>
              <a:rPr lang="en-US" dirty="0"/>
              <a:t>What We Do For You (Long-Term)</a:t>
            </a:r>
          </a:p>
          <a:p>
            <a:pPr lvl="1">
              <a:lnSpc>
                <a:spcPct val="150000"/>
              </a:lnSpc>
            </a:pPr>
            <a:r>
              <a:rPr lang="en-US" dirty="0"/>
              <a:t>Continuing Education Opportunities for ITC</a:t>
            </a:r>
          </a:p>
          <a:p>
            <a:pPr lvl="1">
              <a:lnSpc>
                <a:spcPct val="150000"/>
              </a:lnSpc>
            </a:pPr>
            <a:r>
              <a:rPr lang="en-US" dirty="0"/>
              <a:t>Ongoing Implementation Certifications</a:t>
            </a:r>
          </a:p>
          <a:p>
            <a:pPr lvl="1">
              <a:lnSpc>
                <a:spcPct val="150000"/>
              </a:lnSpc>
            </a:pPr>
            <a:r>
              <a:rPr lang="en-US" dirty="0"/>
              <a:t>Dedicated SunGard K-12 Executive Sponsorship</a:t>
            </a:r>
          </a:p>
          <a:p>
            <a:pPr lvl="1">
              <a:lnSpc>
                <a:spcPct val="150000"/>
              </a:lnSpc>
            </a:pPr>
            <a:r>
              <a:rPr lang="en-US" dirty="0"/>
              <a:t>SunGard K-12 Marketing Support</a:t>
            </a:r>
          </a:p>
          <a:p>
            <a:pPr lvl="1">
              <a:lnSpc>
                <a:spcPct val="150000"/>
              </a:lnSpc>
            </a:pPr>
            <a:r>
              <a:rPr lang="en-US" dirty="0"/>
              <a:t>Quarterly Executive Reviews</a:t>
            </a:r>
          </a:p>
          <a:p>
            <a:pPr lvl="1">
              <a:lnSpc>
                <a:spcPct val="150000"/>
              </a:lnSpc>
            </a:pPr>
            <a:r>
              <a:rPr lang="en-US" dirty="0"/>
              <a:t>Maximize Your ROI</a:t>
            </a:r>
          </a:p>
          <a:p>
            <a:endParaRPr lang="en-US" dirty="0"/>
          </a:p>
        </p:txBody>
      </p:sp>
    </p:spTree>
    <p:extLst>
      <p:ext uri="{BB962C8B-B14F-4D97-AF65-F5344CB8AC3E}">
        <p14:creationId xmlns:p14="http://schemas.microsoft.com/office/powerpoint/2010/main" val="3158030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Benefit Examples</a:t>
            </a:r>
          </a:p>
        </p:txBody>
      </p:sp>
      <p:sp>
        <p:nvSpPr>
          <p:cNvPr id="3" name="Slide Number Placeholder 2"/>
          <p:cNvSpPr>
            <a:spLocks noGrp="1"/>
          </p:cNvSpPr>
          <p:nvPr>
            <p:ph type="sldNum" sz="quarter" idx="12"/>
          </p:nvPr>
        </p:nvSpPr>
        <p:spPr/>
        <p:txBody>
          <a:bodyPr/>
          <a:lstStyle/>
          <a:p>
            <a:fld id="{C60C2248-B95D-984B-A0F4-42B9A4652AA7}" type="slidenum">
              <a:rPr lang="en-US" smtClean="0"/>
              <a:pPr/>
              <a:t>53</a:t>
            </a:fld>
            <a:endParaRPr lang="en-US"/>
          </a:p>
        </p:txBody>
      </p:sp>
      <p:sp>
        <p:nvSpPr>
          <p:cNvPr id="4" name="Content Placeholder 3"/>
          <p:cNvSpPr>
            <a:spLocks noGrp="1"/>
          </p:cNvSpPr>
          <p:nvPr>
            <p:ph sz="quarter" idx="13"/>
          </p:nvPr>
        </p:nvSpPr>
        <p:spPr/>
        <p:txBody>
          <a:bodyPr/>
          <a:lstStyle/>
          <a:p>
            <a:pPr marL="342900" indent="-342900">
              <a:buFont typeface="Arial" panose="020B0604020202020204" pitchFamily="34" charset="0"/>
              <a:buChar char="•"/>
            </a:pPr>
            <a:r>
              <a:rPr lang="en-US" dirty="0"/>
              <a:t>Through adoption of standards, ITC(s) and District(s) can share Financial Report Writer templates, host and participate in collaborative learning sessions, and develop shared eLearning content</a:t>
            </a:r>
          </a:p>
          <a:p>
            <a:endParaRPr lang="en-US" dirty="0"/>
          </a:p>
          <a:p>
            <a:pPr marL="342900" indent="-342900">
              <a:buFont typeface="Arial" panose="020B0604020202020204" pitchFamily="34" charset="0"/>
              <a:buChar char="•"/>
            </a:pPr>
            <a:r>
              <a:rPr lang="en-US" dirty="0"/>
              <a:t>The formation of a user group(s) specific to MC•OECN, ITC(s), and constituent districts becomes possible, and the benefits of such conferences are magnified when participants are using identical software packages</a:t>
            </a:r>
          </a:p>
          <a:p>
            <a:endParaRPr lang="en-US" dirty="0"/>
          </a:p>
          <a:p>
            <a:pPr marL="342900" indent="-342900">
              <a:buFont typeface="Arial" panose="020B0604020202020204" pitchFamily="34" charset="0"/>
              <a:buChar char="•"/>
            </a:pPr>
            <a:r>
              <a:rPr lang="en-US" dirty="0"/>
              <a:t>Move from silos to 1 solution with integration to the State or third-parties made feasible by adopting a standardized implementation model and configuration. Customization can be developed once and deployed state-wide </a:t>
            </a:r>
          </a:p>
          <a:p>
            <a:endParaRPr lang="en-US" dirty="0"/>
          </a:p>
        </p:txBody>
      </p:sp>
    </p:spTree>
    <p:extLst>
      <p:ext uri="{BB962C8B-B14F-4D97-AF65-F5344CB8AC3E}">
        <p14:creationId xmlns:p14="http://schemas.microsoft.com/office/powerpoint/2010/main" val="3895155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4377" t="4761" r="4837" b="5525"/>
          <a:stretch/>
        </p:blipFill>
        <p:spPr>
          <a:xfrm>
            <a:off x="4462562" y="448409"/>
            <a:ext cx="4177856" cy="4198202"/>
          </a:xfrm>
          <a:prstGeom prst="rect">
            <a:avLst/>
          </a:prstGeom>
          <a:noFill/>
        </p:spPr>
      </p:pic>
      <p:sp>
        <p:nvSpPr>
          <p:cNvPr id="2" name="Text Placeholder 1"/>
          <p:cNvSpPr>
            <a:spLocks noGrp="1"/>
          </p:cNvSpPr>
          <p:nvPr>
            <p:ph type="body" sz="quarter" idx="14"/>
          </p:nvPr>
        </p:nvSpPr>
        <p:spPr/>
        <p:txBody>
          <a:bodyPr/>
          <a:lstStyle/>
          <a:p>
            <a:r>
              <a:rPr lang="en-US" dirty="0" smtClean="0"/>
              <a:t>Date</a:t>
            </a:r>
            <a:endParaRPr lang="en-US" dirty="0"/>
          </a:p>
        </p:txBody>
      </p:sp>
      <p:sp>
        <p:nvSpPr>
          <p:cNvPr id="3" name="Text Placeholder 2"/>
          <p:cNvSpPr>
            <a:spLocks noGrp="1"/>
          </p:cNvSpPr>
          <p:nvPr>
            <p:ph type="body" sz="quarter" idx="15"/>
          </p:nvPr>
        </p:nvSpPr>
        <p:spPr/>
        <p:txBody>
          <a:bodyPr/>
          <a:lstStyle/>
          <a:p>
            <a:r>
              <a:rPr lang="en-US" dirty="0" smtClean="0"/>
              <a:t>Speaker name, title</a:t>
            </a:r>
            <a:endParaRPr lang="en-US" dirty="0"/>
          </a:p>
        </p:txBody>
      </p:sp>
      <p:sp>
        <p:nvSpPr>
          <p:cNvPr id="4" name="Title 3"/>
          <p:cNvSpPr>
            <a:spLocks noGrp="1"/>
          </p:cNvSpPr>
          <p:nvPr>
            <p:ph type="title"/>
          </p:nvPr>
        </p:nvSpPr>
        <p:spPr/>
        <p:txBody>
          <a:bodyPr/>
          <a:lstStyle/>
          <a:p>
            <a:r>
              <a:rPr lang="en-US" sz="4800" dirty="0" smtClean="0"/>
              <a:t>More Info</a:t>
            </a:r>
            <a:endParaRPr lang="en-US" sz="4800" dirty="0"/>
          </a:p>
        </p:txBody>
      </p:sp>
      <p:sp>
        <p:nvSpPr>
          <p:cNvPr id="5" name="Text Placeholder 4"/>
          <p:cNvSpPr>
            <a:spLocks noGrp="1"/>
          </p:cNvSpPr>
          <p:nvPr>
            <p:ph type="body" sz="quarter" idx="13"/>
          </p:nvPr>
        </p:nvSpPr>
        <p:spPr>
          <a:xfrm>
            <a:off x="382588" y="2415371"/>
            <a:ext cx="3958593" cy="595284"/>
          </a:xfrm>
        </p:spPr>
        <p:txBody>
          <a:bodyPr>
            <a:normAutofit lnSpcReduction="10000"/>
          </a:bodyPr>
          <a:lstStyle/>
          <a:p>
            <a:r>
              <a:rPr lang="en-US" dirty="0" smtClean="0">
                <a:solidFill>
                  <a:srgbClr val="8DC143"/>
                </a:solidFill>
              </a:rPr>
              <a:t>Powered by SunGard K-12 &amp; the MCOECN</a:t>
            </a:r>
            <a:endParaRPr lang="en-US" dirty="0">
              <a:solidFill>
                <a:srgbClr val="8DC143"/>
              </a:solidFill>
            </a:endParaRPr>
          </a:p>
        </p:txBody>
      </p:sp>
    </p:spTree>
    <p:extLst>
      <p:ext uri="{BB962C8B-B14F-4D97-AF65-F5344CB8AC3E}">
        <p14:creationId xmlns:p14="http://schemas.microsoft.com/office/powerpoint/2010/main" val="36231180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More Info</a:t>
            </a:r>
            <a:endParaRPr lang="en-US" dirty="0"/>
          </a:p>
        </p:txBody>
      </p:sp>
      <p:sp>
        <p:nvSpPr>
          <p:cNvPr id="3" name="Slide Number Placeholder 2"/>
          <p:cNvSpPr>
            <a:spLocks noGrp="1"/>
          </p:cNvSpPr>
          <p:nvPr>
            <p:ph type="sldNum" sz="quarter" idx="12"/>
          </p:nvPr>
        </p:nvSpPr>
        <p:spPr/>
        <p:txBody>
          <a:bodyPr/>
          <a:lstStyle/>
          <a:p>
            <a:fld id="{C60C2248-B95D-984B-A0F4-42B9A4652AA7}" type="slidenum">
              <a:rPr lang="en-US" smtClean="0"/>
              <a:pPr/>
              <a:t>55</a:t>
            </a:fld>
            <a:endParaRPr lang="en-US" dirty="0"/>
          </a:p>
        </p:txBody>
      </p:sp>
      <p:sp>
        <p:nvSpPr>
          <p:cNvPr id="9" name="Content Placeholder 8"/>
          <p:cNvSpPr>
            <a:spLocks noGrp="1"/>
          </p:cNvSpPr>
          <p:nvPr>
            <p:ph sz="quarter" idx="13"/>
          </p:nvPr>
        </p:nvSpPr>
        <p:spPr/>
        <p:txBody>
          <a:bodyPr/>
          <a:lstStyle/>
          <a:p>
            <a:r>
              <a:rPr lang="en-US" dirty="0" smtClean="0"/>
              <a:t>Program Portal: </a:t>
            </a:r>
            <a:r>
              <a:rPr lang="en-US" dirty="0" smtClean="0">
                <a:hlinkClick r:id="rId2"/>
              </a:rPr>
              <a:t>www.sungardk12.com/mcoecn</a:t>
            </a:r>
            <a:r>
              <a:rPr lang="en-US" dirty="0" smtClean="0"/>
              <a:t> </a:t>
            </a:r>
          </a:p>
          <a:p>
            <a:endParaRPr lang="en-US" dirty="0" smtClean="0"/>
          </a:p>
          <a:p>
            <a:r>
              <a:rPr lang="en-US" dirty="0" smtClean="0"/>
              <a:t>Frequently Asked Questions </a:t>
            </a:r>
            <a:r>
              <a:rPr lang="en-US" dirty="0" smtClean="0">
                <a:solidFill>
                  <a:srgbClr val="FF0066"/>
                </a:solidFill>
              </a:rPr>
              <a:t>Coming soon!</a:t>
            </a:r>
          </a:p>
          <a:p>
            <a:endParaRPr lang="en-US" dirty="0" smtClean="0"/>
          </a:p>
          <a:p>
            <a:r>
              <a:rPr lang="en-US" dirty="0" smtClean="0"/>
              <a:t>Your Local ITC</a:t>
            </a:r>
            <a:r>
              <a:rPr lang="en-US" dirty="0" smtClean="0">
                <a:solidFill>
                  <a:srgbClr val="FF0066"/>
                </a:solidFill>
              </a:rPr>
              <a:t> </a:t>
            </a:r>
            <a:r>
              <a:rPr lang="en-US" dirty="0">
                <a:solidFill>
                  <a:srgbClr val="FF0066"/>
                </a:solidFill>
                <a:hlinkClick r:id="rId3"/>
              </a:rPr>
              <a:t>http://</a:t>
            </a:r>
            <a:r>
              <a:rPr lang="en-US" dirty="0" smtClean="0">
                <a:solidFill>
                  <a:srgbClr val="FF0066"/>
                </a:solidFill>
                <a:hlinkClick r:id="rId3"/>
              </a:rPr>
              <a:t>www.mcoecn.org/about-the-mcoecn/itc-locations</a:t>
            </a:r>
            <a:r>
              <a:rPr lang="en-US" dirty="0" smtClean="0">
                <a:solidFill>
                  <a:srgbClr val="FF0066"/>
                </a:solidFill>
              </a:rPr>
              <a:t> </a:t>
            </a:r>
          </a:p>
          <a:p>
            <a:endParaRPr lang="en-US" dirty="0" smtClean="0"/>
          </a:p>
          <a:p>
            <a:r>
              <a:rPr lang="en-US" dirty="0" smtClean="0"/>
              <a:t>MCOECN Contact Info: </a:t>
            </a:r>
            <a:r>
              <a:rPr lang="en-US" dirty="0" smtClean="0">
                <a:hlinkClick r:id="rId4"/>
              </a:rPr>
              <a:t>get-efinanceplus@mcoecn.org</a:t>
            </a:r>
            <a:r>
              <a:rPr lang="en-US" dirty="0" smtClean="0"/>
              <a:t> </a:t>
            </a:r>
          </a:p>
        </p:txBody>
      </p:sp>
    </p:spTree>
    <p:extLst>
      <p:ext uri="{BB962C8B-B14F-4D97-AF65-F5344CB8AC3E}">
        <p14:creationId xmlns:p14="http://schemas.microsoft.com/office/powerpoint/2010/main" val="24934112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Available – </a:t>
            </a:r>
            <a:r>
              <a:rPr lang="en-US" dirty="0" smtClean="0">
                <a:solidFill>
                  <a:srgbClr val="FF0066"/>
                </a:solidFill>
              </a:rPr>
              <a:t>links to come 3.8</a:t>
            </a:r>
            <a:endParaRPr lang="en-US" dirty="0">
              <a:solidFill>
                <a:srgbClr val="FF0066"/>
              </a:solidFill>
            </a:endParaRPr>
          </a:p>
        </p:txBody>
      </p:sp>
      <p:sp>
        <p:nvSpPr>
          <p:cNvPr id="3" name="Slide Number Placeholder 2"/>
          <p:cNvSpPr>
            <a:spLocks noGrp="1"/>
          </p:cNvSpPr>
          <p:nvPr>
            <p:ph type="sldNum" sz="quarter" idx="11"/>
          </p:nvPr>
        </p:nvSpPr>
        <p:spPr/>
        <p:txBody>
          <a:bodyPr/>
          <a:lstStyle/>
          <a:p>
            <a:fld id="{C60C2248-B95D-984B-A0F4-42B9A4652AA7}" type="slidenum">
              <a:rPr lang="en-US" smtClean="0"/>
              <a:pPr/>
              <a:t>56</a:t>
            </a:fld>
            <a:endParaRPr lang="en-US"/>
          </a:p>
        </p:txBody>
      </p:sp>
      <p:sp>
        <p:nvSpPr>
          <p:cNvPr id="4" name="Content Placeholder 3"/>
          <p:cNvSpPr>
            <a:spLocks noGrp="1"/>
          </p:cNvSpPr>
          <p:nvPr>
            <p:ph idx="1"/>
          </p:nvPr>
        </p:nvSpPr>
        <p:spPr/>
        <p:txBody>
          <a:bodyPr/>
          <a:lstStyle/>
          <a:p>
            <a:pPr>
              <a:buFont typeface="Wingdings" panose="05000000000000000000" pitchFamily="2" charset="2"/>
              <a:buChar char="ü"/>
            </a:pPr>
            <a:r>
              <a:rPr lang="en-US" dirty="0" smtClean="0"/>
              <a:t>UI / Navigation Overview</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HR/Payroll Overview</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GL/Financials Overview</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Data Reporting Overview</a:t>
            </a:r>
            <a:endParaRPr lang="en-US" dirty="0"/>
          </a:p>
        </p:txBody>
      </p:sp>
      <p:sp>
        <p:nvSpPr>
          <p:cNvPr id="7" name="Content Placeholder 3"/>
          <p:cNvSpPr txBox="1">
            <a:spLocks/>
          </p:cNvSpPr>
          <p:nvPr/>
        </p:nvSpPr>
        <p:spPr>
          <a:xfrm>
            <a:off x="392112" y="1209196"/>
            <a:ext cx="6746107" cy="4511675"/>
          </a:xfrm>
          <a:prstGeom prst="rect">
            <a:avLst/>
          </a:prstGeom>
        </p:spPr>
        <p:txBody>
          <a:bodyPr vert="horz" lIns="0" tIns="0" rIns="0" bIns="0" rtlCol="0">
            <a:normAutofit/>
          </a:bodyPr>
          <a:lstStyle>
            <a:lvl1pPr marL="180975" marR="0" indent="-180975"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sz="1600" b="1" kern="1200">
                <a:solidFill>
                  <a:srgbClr val="098DCC"/>
                </a:solidFill>
                <a:latin typeface="+mn-lt"/>
                <a:ea typeface="+mn-ea"/>
                <a:cs typeface="+mn-cs"/>
              </a:defRPr>
            </a:lvl1pPr>
            <a:lvl2pPr marL="361950" marR="0" indent="-180975" algn="l" defTabSz="914400" rtl="0" eaLnBrk="1" fontAlgn="auto" latinLnBrk="0" hangingPunct="1">
              <a:lnSpc>
                <a:spcPct val="100000"/>
              </a:lnSpc>
              <a:spcBef>
                <a:spcPts val="600"/>
              </a:spcBef>
              <a:spcAft>
                <a:spcPts val="0"/>
              </a:spcAft>
              <a:buClrTx/>
              <a:buSzTx/>
              <a:buFont typeface="Lucida Grande"/>
              <a:buChar char="–"/>
              <a:tabLst/>
              <a:defRPr sz="1400" kern="1200">
                <a:solidFill>
                  <a:schemeClr val="tx1"/>
                </a:solidFill>
                <a:latin typeface="+mn-lt"/>
                <a:ea typeface="+mn-ea"/>
                <a:cs typeface="+mn-cs"/>
              </a:defRPr>
            </a:lvl2pPr>
            <a:lvl3pPr marL="542925" marR="0" indent="-180975" algn="l" defTabSz="914400" rtl="0" eaLnBrk="1" fontAlgn="auto" latinLnBrk="0" hangingPunct="1">
              <a:lnSpc>
                <a:spcPct val="100000"/>
              </a:lnSpc>
              <a:spcBef>
                <a:spcPts val="400"/>
              </a:spcBef>
              <a:spcAft>
                <a:spcPts val="0"/>
              </a:spcAft>
              <a:buClrTx/>
              <a:buSzPct val="80000"/>
              <a:buFont typeface="Symbol" panose="05050102010706020507" pitchFamily="18" charset="2"/>
              <a:buChar char="·"/>
              <a:tabLst/>
              <a:defRPr sz="1200" kern="1200">
                <a:solidFill>
                  <a:schemeClr val="tx1"/>
                </a:solidFill>
                <a:latin typeface="+mn-lt"/>
                <a:ea typeface="+mn-ea"/>
                <a:cs typeface="+mn-cs"/>
              </a:defRPr>
            </a:lvl3pPr>
            <a:lvl4pPr marL="627063" marR="0" indent="-179388" algn="l" defTabSz="914400" rtl="0" eaLnBrk="1" fontAlgn="auto" latinLnBrk="0" hangingPunct="1">
              <a:lnSpc>
                <a:spcPct val="130000"/>
              </a:lnSpc>
              <a:spcBef>
                <a:spcPts val="0"/>
              </a:spcBef>
              <a:spcAft>
                <a:spcPts val="0"/>
              </a:spcAft>
              <a:buClrTx/>
              <a:buSzTx/>
              <a:buFont typeface="Lucida Grande"/>
              <a:buChar char="–"/>
              <a:tabLst/>
              <a:defRPr sz="1000" kern="1200">
                <a:solidFill>
                  <a:schemeClr val="tx1"/>
                </a:solidFill>
                <a:latin typeface="+mn-lt"/>
                <a:ea typeface="+mn-ea"/>
                <a:cs typeface="+mn-cs"/>
              </a:defRPr>
            </a:lvl4pPr>
            <a:lvl5pPr marL="806450" marR="0" indent="-179388" algn="l" defTabSz="914400" rtl="0" eaLnBrk="1" fontAlgn="auto" latinLnBrk="0" hangingPunct="1">
              <a:lnSpc>
                <a:spcPct val="130000"/>
              </a:lnSpc>
              <a:spcBef>
                <a:spcPts val="0"/>
              </a:spcBef>
              <a:spcAft>
                <a:spcPts val="0"/>
              </a:spcAft>
              <a:buClrTx/>
              <a:buSzTx/>
              <a:buFont typeface="Calibri" panose="020F0502020204030204" pitchFamily="34" charset="0"/>
              <a:buChar char="•"/>
              <a:tabLst/>
              <a:defRPr sz="1000" kern="1200">
                <a:solidFill>
                  <a:schemeClr val="tx1"/>
                </a:solidFill>
                <a:latin typeface="+mn-lt"/>
                <a:ea typeface="+mn-ea"/>
                <a:cs typeface="+mn-cs"/>
              </a:defRPr>
            </a:lvl5pPr>
            <a:lvl6pPr marL="360000" indent="-180000" algn="l" defTabSz="457200" rtl="0" eaLnBrk="1" latinLnBrk="0" hangingPunct="1">
              <a:lnSpc>
                <a:spcPct val="110000"/>
              </a:lnSpc>
              <a:spcBef>
                <a:spcPts val="0"/>
              </a:spcBef>
              <a:buFont typeface="Arial"/>
              <a:buChar char="•"/>
              <a:defRPr sz="1400" kern="1200">
                <a:solidFill>
                  <a:schemeClr val="tx1"/>
                </a:solidFill>
                <a:latin typeface="+mn-lt"/>
                <a:ea typeface="+mn-ea"/>
                <a:cs typeface="+mn-cs"/>
              </a:defRPr>
            </a:lvl6pPr>
            <a:lvl7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9pPr>
          </a:lstStyle>
          <a:p>
            <a:pPr marL="0" indent="0">
              <a:buFont typeface="Calibri" panose="020F0502020204030204" pitchFamily="34" charset="0"/>
              <a:buNone/>
            </a:pPr>
            <a:r>
              <a:rPr lang="en-US" dirty="0" smtClean="0">
                <a:solidFill>
                  <a:srgbClr val="8DC143"/>
                </a:solidFill>
              </a:rPr>
              <a:t>4-5 Minute Overviews of Key Solution Areas</a:t>
            </a:r>
          </a:p>
          <a:p>
            <a:pPr marL="0" indent="0">
              <a:buFont typeface="Calibri" panose="020F0502020204030204" pitchFamily="34" charset="0"/>
              <a:buNone/>
            </a:pPr>
            <a:r>
              <a:rPr lang="en-US" dirty="0" smtClean="0"/>
              <a:t>   </a:t>
            </a:r>
          </a:p>
          <a:p>
            <a:pPr marL="0" indent="0">
              <a:buFont typeface="Calibri" panose="020F0502020204030204" pitchFamily="34" charset="0"/>
              <a:buNone/>
            </a:pPr>
            <a:endParaRPr lang="en-US" dirty="0" smtClean="0">
              <a:solidFill>
                <a:srgbClr val="8DC143"/>
              </a:solidFill>
            </a:endParaRPr>
          </a:p>
          <a:p>
            <a:endParaRPr lang="en-US" dirty="0"/>
          </a:p>
        </p:txBody>
      </p:sp>
    </p:spTree>
    <p:extLst>
      <p:ext uri="{BB962C8B-B14F-4D97-AF65-F5344CB8AC3E}">
        <p14:creationId xmlns:p14="http://schemas.microsoft.com/office/powerpoint/2010/main" val="2324703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to Use</a:t>
            </a:r>
            <a:br>
              <a:rPr lang="en-US" dirty="0" smtClean="0"/>
            </a:br>
            <a:r>
              <a:rPr lang="en-US" dirty="0">
                <a:solidFill>
                  <a:srgbClr val="FF0066"/>
                </a:solidFill>
              </a:rPr>
              <a:t>links to come 3.8</a:t>
            </a:r>
            <a:endParaRPr lang="en-US" dirty="0"/>
          </a:p>
        </p:txBody>
      </p:sp>
      <p:sp>
        <p:nvSpPr>
          <p:cNvPr id="3" name="Slide Number Placeholder 2"/>
          <p:cNvSpPr>
            <a:spLocks noGrp="1"/>
          </p:cNvSpPr>
          <p:nvPr>
            <p:ph type="sldNum" sz="quarter" idx="11"/>
          </p:nvPr>
        </p:nvSpPr>
        <p:spPr/>
        <p:txBody>
          <a:bodyPr/>
          <a:lstStyle/>
          <a:p>
            <a:fld id="{C60C2248-B95D-984B-A0F4-42B9A4652AA7}" type="slidenum">
              <a:rPr lang="en-US" smtClean="0"/>
              <a:pPr/>
              <a:t>57</a:t>
            </a:fld>
            <a:endParaRPr lang="en-US"/>
          </a:p>
        </p:txBody>
      </p:sp>
      <p:sp>
        <p:nvSpPr>
          <p:cNvPr id="4" name="Content Placeholder 3"/>
          <p:cNvSpPr>
            <a:spLocks noGrp="1"/>
          </p:cNvSpPr>
          <p:nvPr>
            <p:ph idx="1"/>
          </p:nvPr>
        </p:nvSpPr>
        <p:spPr/>
        <p:txBody>
          <a:bodyPr/>
          <a:lstStyle/>
          <a:p>
            <a:r>
              <a:rPr lang="en-US" dirty="0" smtClean="0"/>
              <a:t>Financials Overview</a:t>
            </a:r>
          </a:p>
          <a:p>
            <a:endParaRPr lang="en-US" dirty="0"/>
          </a:p>
          <a:p>
            <a:r>
              <a:rPr lang="en-US" dirty="0" smtClean="0"/>
              <a:t>HR Overview</a:t>
            </a:r>
            <a:endParaRPr lang="en-US" dirty="0"/>
          </a:p>
        </p:txBody>
      </p:sp>
      <p:pic>
        <p:nvPicPr>
          <p:cNvPr id="8" name="Picture 7"/>
          <p:cNvPicPr>
            <a:picLocks noChangeAspect="1"/>
          </p:cNvPicPr>
          <p:nvPr/>
        </p:nvPicPr>
        <p:blipFill>
          <a:blip r:embed="rId2"/>
          <a:stretch>
            <a:fillRect/>
          </a:stretch>
        </p:blipFill>
        <p:spPr>
          <a:xfrm>
            <a:off x="5842239" y="1886693"/>
            <a:ext cx="2757487" cy="3556056"/>
          </a:xfrm>
          <a:prstGeom prst="rect">
            <a:avLst/>
          </a:prstGeom>
          <a:ln>
            <a:solidFill>
              <a:schemeClr val="bg2"/>
            </a:solidFill>
          </a:ln>
        </p:spPr>
      </p:pic>
      <p:pic>
        <p:nvPicPr>
          <p:cNvPr id="7" name="Picture 6"/>
          <p:cNvPicPr>
            <a:picLocks noChangeAspect="1"/>
          </p:cNvPicPr>
          <p:nvPr/>
        </p:nvPicPr>
        <p:blipFill>
          <a:blip r:embed="rId3"/>
          <a:stretch>
            <a:fillRect/>
          </a:stretch>
        </p:blipFill>
        <p:spPr>
          <a:xfrm>
            <a:off x="4169255" y="484336"/>
            <a:ext cx="2834350" cy="3662362"/>
          </a:xfrm>
          <a:prstGeom prst="rect">
            <a:avLst/>
          </a:prstGeom>
          <a:ln>
            <a:solidFill>
              <a:schemeClr val="bg2"/>
            </a:solidFill>
          </a:ln>
        </p:spPr>
      </p:pic>
    </p:spTree>
    <p:extLst>
      <p:ext uri="{BB962C8B-B14F-4D97-AF65-F5344CB8AC3E}">
        <p14:creationId xmlns:p14="http://schemas.microsoft.com/office/powerpoint/2010/main" val="34773870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Schedule</a:t>
            </a:r>
            <a:endParaRPr lang="en-US" dirty="0">
              <a:solidFill>
                <a:schemeClr val="accent1"/>
              </a:solidFill>
            </a:endParaRPr>
          </a:p>
        </p:txBody>
      </p:sp>
      <p:sp>
        <p:nvSpPr>
          <p:cNvPr id="3" name="Slide Number Placeholder 2"/>
          <p:cNvSpPr>
            <a:spLocks noGrp="1"/>
          </p:cNvSpPr>
          <p:nvPr>
            <p:ph type="sldNum" sz="quarter" idx="11"/>
          </p:nvPr>
        </p:nvSpPr>
        <p:spPr/>
        <p:txBody>
          <a:bodyPr/>
          <a:lstStyle/>
          <a:p>
            <a:fld id="{C60C2248-B95D-984B-A0F4-42B9A4652AA7}" type="slidenum">
              <a:rPr lang="en-US" smtClean="0"/>
              <a:pPr/>
              <a:t>58</a:t>
            </a:fld>
            <a:endParaRPr lang="en-US"/>
          </a:p>
        </p:txBody>
      </p:sp>
      <p:sp>
        <p:nvSpPr>
          <p:cNvPr id="4" name="Content Placeholder 3"/>
          <p:cNvSpPr>
            <a:spLocks noGrp="1"/>
          </p:cNvSpPr>
          <p:nvPr>
            <p:ph idx="1"/>
          </p:nvPr>
        </p:nvSpPr>
        <p:spPr>
          <a:xfrm>
            <a:off x="392111" y="1655764"/>
            <a:ext cx="6746107" cy="4511675"/>
          </a:xfrm>
        </p:spPr>
        <p:txBody>
          <a:bodyPr>
            <a:normAutofit/>
          </a:bodyPr>
          <a:lstStyle/>
          <a:p>
            <a:pPr marL="0" indent="0">
              <a:buNone/>
            </a:pPr>
            <a:r>
              <a:rPr lang="en-US" dirty="0" smtClean="0">
                <a:solidFill>
                  <a:srgbClr val="8DC143"/>
                </a:solidFill>
              </a:rPr>
              <a:t>Live Weekly Webinars Focused on Solution Overview (90 minutes)</a:t>
            </a:r>
          </a:p>
          <a:p>
            <a:pPr marL="0" indent="0">
              <a:buNone/>
            </a:pPr>
            <a:r>
              <a:rPr lang="en-US" dirty="0"/>
              <a:t>   </a:t>
            </a:r>
          </a:p>
          <a:p>
            <a:pPr marL="0" indent="0">
              <a:buNone/>
            </a:pPr>
            <a:endParaRPr lang="en-US" dirty="0">
              <a:solidFill>
                <a:srgbClr val="8DC143"/>
              </a:solidFill>
            </a:endParaRP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5503526"/>
              </p:ext>
            </p:extLst>
          </p:nvPr>
        </p:nvGraphicFramePr>
        <p:xfrm>
          <a:off x="382587" y="2107421"/>
          <a:ext cx="8361172" cy="2966720"/>
        </p:xfrm>
        <a:graphic>
          <a:graphicData uri="http://schemas.openxmlformats.org/drawingml/2006/table">
            <a:tbl>
              <a:tblPr firstRow="1" bandRow="1">
                <a:tableStyleId>{F5AB1C69-6EDB-4FF4-983F-18BD219EF322}</a:tableStyleId>
              </a:tblPr>
              <a:tblGrid>
                <a:gridCol w="2868077"/>
                <a:gridCol w="2216683"/>
                <a:gridCol w="3276412"/>
              </a:tblGrid>
              <a:tr h="370840">
                <a:tc>
                  <a:txBody>
                    <a:bodyPr/>
                    <a:lstStyle/>
                    <a:p>
                      <a:r>
                        <a:rPr lang="en-US" dirty="0" smtClean="0"/>
                        <a:t>Date</a:t>
                      </a:r>
                      <a:endParaRPr lang="en-US" dirty="0"/>
                    </a:p>
                  </a:txBody>
                  <a:tcPr/>
                </a:tc>
                <a:tc>
                  <a:txBody>
                    <a:bodyPr/>
                    <a:lstStyle/>
                    <a:p>
                      <a:r>
                        <a:rPr lang="en-US" dirty="0" smtClean="0"/>
                        <a:t>Time</a:t>
                      </a:r>
                      <a:endParaRPr lang="en-US" dirty="0"/>
                    </a:p>
                  </a:txBody>
                  <a:tcPr/>
                </a:tc>
                <a:tc>
                  <a:txBody>
                    <a:bodyPr/>
                    <a:lstStyle/>
                    <a:p>
                      <a:r>
                        <a:rPr lang="en-US" dirty="0" smtClean="0"/>
                        <a:t>Link</a:t>
                      </a:r>
                      <a:r>
                        <a:rPr lang="en-US" baseline="0" dirty="0" smtClean="0"/>
                        <a:t> to Register</a:t>
                      </a:r>
                      <a:endParaRPr lang="en-US" dirty="0"/>
                    </a:p>
                  </a:txBody>
                  <a:tcPr/>
                </a:tc>
              </a:tr>
              <a:tr h="370840">
                <a:tc>
                  <a:txBody>
                    <a:bodyPr/>
                    <a:lstStyle/>
                    <a:p>
                      <a:r>
                        <a:rPr lang="en-US" sz="1600" dirty="0" smtClean="0"/>
                        <a:t>Friday, March 18</a:t>
                      </a:r>
                      <a:r>
                        <a:rPr lang="en-US" sz="1600" baseline="30000" dirty="0" smtClean="0"/>
                        <a:t>th</a:t>
                      </a:r>
                      <a:endParaRPr lang="en-US" sz="1600" dirty="0"/>
                    </a:p>
                  </a:txBody>
                  <a:tcPr/>
                </a:tc>
                <a:tc>
                  <a:txBody>
                    <a:bodyPr/>
                    <a:lstStyle/>
                    <a:p>
                      <a:r>
                        <a:rPr lang="en-US" sz="1600" dirty="0" smtClean="0"/>
                        <a:t>10:00 – 11:30 EST</a:t>
                      </a:r>
                      <a:endParaRPr lang="en-US" sz="1600" dirty="0"/>
                    </a:p>
                  </a:txBody>
                  <a:tcPr/>
                </a:tc>
                <a:tc>
                  <a:txBody>
                    <a:bodyPr/>
                    <a:lstStyle/>
                    <a:p>
                      <a:r>
                        <a:rPr lang="en-US" dirty="0" smtClean="0">
                          <a:hlinkClick r:id="rId2"/>
                        </a:rPr>
                        <a:t>Click to Register</a:t>
                      </a:r>
                      <a:endParaRPr lang="en-US" dirty="0"/>
                    </a:p>
                  </a:txBody>
                  <a:tcPr/>
                </a:tc>
              </a:tr>
              <a:tr h="370840">
                <a:tc>
                  <a:txBody>
                    <a:bodyPr/>
                    <a:lstStyle/>
                    <a:p>
                      <a:r>
                        <a:rPr lang="en-US" sz="1600" dirty="0" smtClean="0"/>
                        <a:t>Friday, March 25</a:t>
                      </a:r>
                      <a:r>
                        <a:rPr lang="en-US" sz="1600" baseline="30000" dirty="0" smtClean="0"/>
                        <a:t>th</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10:00 – 11:30 EST</a:t>
                      </a:r>
                    </a:p>
                  </a:txBody>
                  <a:tcPr/>
                </a:tc>
                <a:tc>
                  <a:txBody>
                    <a:bodyPr/>
                    <a:lstStyle/>
                    <a:p>
                      <a:r>
                        <a:rPr lang="en-US" dirty="0" smtClean="0">
                          <a:hlinkClick r:id="rId3"/>
                        </a:rPr>
                        <a:t>Click to Register</a:t>
                      </a:r>
                      <a:endParaRPr lang="en-US" dirty="0"/>
                    </a:p>
                  </a:txBody>
                  <a:tcPr/>
                </a:tc>
              </a:tr>
              <a:tr h="370840">
                <a:tc>
                  <a:txBody>
                    <a:bodyPr/>
                    <a:lstStyle/>
                    <a:p>
                      <a:r>
                        <a:rPr lang="en-US" sz="1600" dirty="0" smtClean="0"/>
                        <a:t>Friday, April 1</a:t>
                      </a:r>
                      <a:r>
                        <a:rPr lang="en-US" sz="1600" baseline="30000" dirty="0" smtClean="0"/>
                        <a:t>st</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10:00 – 11:30 EST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4"/>
                        </a:rPr>
                        <a:t>Click to Register</a:t>
                      </a:r>
                      <a:endParaRPr lang="en-US" dirty="0" smtClean="0"/>
                    </a:p>
                  </a:txBody>
                  <a:tcPr/>
                </a:tc>
              </a:tr>
              <a:tr h="370840">
                <a:tc>
                  <a:txBody>
                    <a:bodyPr/>
                    <a:lstStyle/>
                    <a:p>
                      <a:r>
                        <a:rPr lang="en-US" sz="1600" dirty="0" smtClean="0"/>
                        <a:t>Friday, April 8</a:t>
                      </a:r>
                      <a:r>
                        <a:rPr lang="en-US" sz="1600" baseline="30000" dirty="0" smtClean="0"/>
                        <a:t>th</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10:00 – 11:30 EST</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5"/>
                        </a:rPr>
                        <a:t>Click to Register</a:t>
                      </a:r>
                      <a:endParaRPr lang="en-US" dirty="0" smtClean="0"/>
                    </a:p>
                  </a:txBody>
                  <a:tcPr/>
                </a:tc>
              </a:tr>
              <a:tr h="370840">
                <a:tc>
                  <a:txBody>
                    <a:bodyPr/>
                    <a:lstStyle/>
                    <a:p>
                      <a:r>
                        <a:rPr lang="en-US" sz="1600" dirty="0" smtClean="0"/>
                        <a:t>Friday, April 15</a:t>
                      </a:r>
                      <a:r>
                        <a:rPr lang="en-US" sz="1600" baseline="30000" dirty="0" smtClean="0"/>
                        <a:t>th</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10:00 – 11:30 EST</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6"/>
                        </a:rPr>
                        <a:t>Click to Register</a:t>
                      </a:r>
                      <a:endParaRPr lang="en-US" dirty="0" smtClean="0"/>
                    </a:p>
                  </a:txBody>
                  <a:tcPr/>
                </a:tc>
              </a:tr>
              <a:tr h="370840">
                <a:tc>
                  <a:txBody>
                    <a:bodyPr/>
                    <a:lstStyle/>
                    <a:p>
                      <a:r>
                        <a:rPr lang="en-US" sz="1600" dirty="0" smtClean="0"/>
                        <a:t>Wednesday, April 20</a:t>
                      </a:r>
                      <a:r>
                        <a:rPr lang="en-US" sz="1600" baseline="30000" dirty="0" smtClean="0"/>
                        <a:t>th</a:t>
                      </a:r>
                      <a:r>
                        <a:rPr lang="en-US" sz="1600" dirty="0" smtClean="0"/>
                        <a:t> </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10:00 – 11:30 EST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7"/>
                        </a:rPr>
                        <a:t>Click to Register</a:t>
                      </a:r>
                      <a:endParaRPr lang="en-US" dirty="0" smtClean="0"/>
                    </a:p>
                  </a:txBody>
                  <a:tcPr/>
                </a:tc>
              </a:tr>
              <a:tr h="370840">
                <a:tc>
                  <a:txBody>
                    <a:bodyPr/>
                    <a:lstStyle/>
                    <a:p>
                      <a:r>
                        <a:rPr lang="en-US" sz="1600" dirty="0" smtClean="0"/>
                        <a:t>Friday, April 29</a:t>
                      </a:r>
                      <a:r>
                        <a:rPr lang="en-US" sz="1600" baseline="30000" dirty="0" smtClean="0"/>
                        <a:t>th</a:t>
                      </a:r>
                      <a:r>
                        <a:rPr lang="en-US" sz="1600" dirty="0" smtClean="0"/>
                        <a:t> </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10:00 – 11:30 EST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8"/>
                        </a:rPr>
                        <a:t>Click to Register</a:t>
                      </a:r>
                      <a:endParaRPr lang="en-US" dirty="0" smtClean="0"/>
                    </a:p>
                  </a:txBody>
                  <a:tcPr/>
                </a:tc>
              </a:tr>
            </a:tbl>
          </a:graphicData>
        </a:graphic>
      </p:graphicFrame>
    </p:spTree>
    <p:extLst>
      <p:ext uri="{BB962C8B-B14F-4D97-AF65-F5344CB8AC3E}">
        <p14:creationId xmlns:p14="http://schemas.microsoft.com/office/powerpoint/2010/main" val="1765633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4377" t="4761" r="4837" b="5525"/>
          <a:stretch/>
        </p:blipFill>
        <p:spPr>
          <a:xfrm>
            <a:off x="4462562" y="448409"/>
            <a:ext cx="4177856" cy="4198202"/>
          </a:xfrm>
          <a:prstGeom prst="rect">
            <a:avLst/>
          </a:prstGeom>
          <a:noFill/>
        </p:spPr>
      </p:pic>
      <p:sp>
        <p:nvSpPr>
          <p:cNvPr id="2" name="Text Placeholder 1"/>
          <p:cNvSpPr>
            <a:spLocks noGrp="1"/>
          </p:cNvSpPr>
          <p:nvPr>
            <p:ph type="body" sz="quarter" idx="14"/>
          </p:nvPr>
        </p:nvSpPr>
        <p:spPr/>
        <p:txBody>
          <a:bodyPr/>
          <a:lstStyle/>
          <a:p>
            <a:r>
              <a:rPr lang="en-US" dirty="0" smtClean="0"/>
              <a:t>Date</a:t>
            </a:r>
            <a:endParaRPr lang="en-US" dirty="0"/>
          </a:p>
        </p:txBody>
      </p:sp>
      <p:sp>
        <p:nvSpPr>
          <p:cNvPr id="3" name="Text Placeholder 2"/>
          <p:cNvSpPr>
            <a:spLocks noGrp="1"/>
          </p:cNvSpPr>
          <p:nvPr>
            <p:ph type="body" sz="quarter" idx="15"/>
          </p:nvPr>
        </p:nvSpPr>
        <p:spPr/>
        <p:txBody>
          <a:bodyPr/>
          <a:lstStyle/>
          <a:p>
            <a:r>
              <a:rPr lang="en-US" dirty="0" smtClean="0"/>
              <a:t>Speaker name, title</a:t>
            </a:r>
            <a:endParaRPr lang="en-US" dirty="0"/>
          </a:p>
        </p:txBody>
      </p:sp>
      <p:sp>
        <p:nvSpPr>
          <p:cNvPr id="4" name="Title 3"/>
          <p:cNvSpPr>
            <a:spLocks noGrp="1"/>
          </p:cNvSpPr>
          <p:nvPr>
            <p:ph type="title"/>
          </p:nvPr>
        </p:nvSpPr>
        <p:spPr/>
        <p:txBody>
          <a:bodyPr/>
          <a:lstStyle/>
          <a:p>
            <a:r>
              <a:rPr lang="en-US" sz="4800" dirty="0" smtClean="0"/>
              <a:t>Q&amp;A</a:t>
            </a:r>
            <a:endParaRPr lang="en-US" sz="4800" dirty="0"/>
          </a:p>
        </p:txBody>
      </p:sp>
      <p:sp>
        <p:nvSpPr>
          <p:cNvPr id="5" name="Text Placeholder 4"/>
          <p:cNvSpPr>
            <a:spLocks noGrp="1"/>
          </p:cNvSpPr>
          <p:nvPr>
            <p:ph type="body" sz="quarter" idx="13"/>
          </p:nvPr>
        </p:nvSpPr>
        <p:spPr>
          <a:xfrm>
            <a:off x="382588" y="2415371"/>
            <a:ext cx="3958593" cy="595284"/>
          </a:xfrm>
        </p:spPr>
        <p:txBody>
          <a:bodyPr>
            <a:normAutofit lnSpcReduction="10000"/>
          </a:bodyPr>
          <a:lstStyle/>
          <a:p>
            <a:r>
              <a:rPr lang="en-US" dirty="0" smtClean="0"/>
              <a:t>Powered by SunGard &amp; the MCOECN</a:t>
            </a:r>
            <a:endParaRPr lang="en-US" dirty="0"/>
          </a:p>
        </p:txBody>
      </p:sp>
    </p:spTree>
    <p:extLst>
      <p:ext uri="{BB962C8B-B14F-4D97-AF65-F5344CB8AC3E}">
        <p14:creationId xmlns:p14="http://schemas.microsoft.com/office/powerpoint/2010/main" val="2599387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511079"/>
            <a:ext cx="8483116" cy="1043517"/>
          </a:xfrm>
        </p:spPr>
        <p:txBody>
          <a:bodyPr>
            <a:normAutofit/>
          </a:bodyPr>
          <a:lstStyle/>
          <a:p>
            <a:r>
              <a:rPr lang="en-US" smtClean="0"/>
              <a:t>Efficacy of Prior State Efforts </a:t>
            </a:r>
            <a:r>
              <a:rPr lang="en-US" b="1" smtClean="0"/>
              <a:t>=</a:t>
            </a:r>
            <a:r>
              <a:rPr lang="en-US" smtClean="0"/>
              <a:t> </a:t>
            </a:r>
            <a:br>
              <a:rPr lang="en-US" smtClean="0"/>
            </a:br>
            <a:r>
              <a:rPr lang="en-US" smtClean="0"/>
              <a:t>Lower TCO and Higher Value</a:t>
            </a:r>
            <a:endParaRPr lang="en-US" dirty="0"/>
          </a:p>
        </p:txBody>
      </p:sp>
      <p:sp>
        <p:nvSpPr>
          <p:cNvPr id="4" name="Content Placeholder 3"/>
          <p:cNvSpPr>
            <a:spLocks noGrp="1"/>
          </p:cNvSpPr>
          <p:nvPr>
            <p:ph sz="half" idx="4294967295"/>
          </p:nvPr>
        </p:nvSpPr>
        <p:spPr>
          <a:xfrm>
            <a:off x="4359965" y="1477618"/>
            <a:ext cx="4777709" cy="5236406"/>
          </a:xfrm>
          <a:prstGeom prst="rect">
            <a:avLst/>
          </a:prstGeom>
        </p:spPr>
        <p:txBody>
          <a:bodyPr>
            <a:noAutofit/>
          </a:bodyPr>
          <a:lstStyle/>
          <a:p>
            <a:r>
              <a:rPr lang="en-US" sz="2000" smtClean="0">
                <a:solidFill>
                  <a:srgbClr val="098DCC"/>
                </a:solidFill>
              </a:rPr>
              <a:t>Adoption of Standards Reduces Costs and Improves Results</a:t>
            </a:r>
          </a:p>
          <a:p>
            <a:pPr lvl="1"/>
            <a:r>
              <a:rPr lang="en-US" sz="2000" smtClean="0"/>
              <a:t>lower hardware and software costs</a:t>
            </a:r>
          </a:p>
          <a:p>
            <a:pPr lvl="2"/>
            <a:r>
              <a:rPr lang="en-US" sz="2000" smtClean="0"/>
              <a:t>development or licensing</a:t>
            </a:r>
          </a:p>
          <a:p>
            <a:pPr lvl="2"/>
            <a:r>
              <a:rPr lang="en-US" sz="2000" smtClean="0"/>
              <a:t>reporting or customization</a:t>
            </a:r>
          </a:p>
          <a:p>
            <a:pPr lvl="1"/>
            <a:r>
              <a:rPr lang="en-US" sz="2000" smtClean="0"/>
              <a:t>knowledge capital flourishes - users share expertise across the system and environment</a:t>
            </a:r>
          </a:p>
          <a:p>
            <a:pPr lvl="1"/>
            <a:r>
              <a:rPr lang="en-US" sz="2000" smtClean="0"/>
              <a:t>improved business processes and productivity</a:t>
            </a:r>
          </a:p>
          <a:p>
            <a:pPr lvl="1"/>
            <a:r>
              <a:rPr lang="en-US" sz="2000" smtClean="0"/>
              <a:t>higher data quality and decision making</a:t>
            </a:r>
          </a:p>
          <a:p>
            <a:pPr lvl="1"/>
            <a:r>
              <a:rPr lang="en-US" sz="2000" smtClean="0"/>
              <a:t>improved business owner and public confidence</a:t>
            </a:r>
            <a:endParaRPr lang="en-US" sz="2000" dirty="0" smtClean="0"/>
          </a:p>
        </p:txBody>
      </p:sp>
      <p:grpSp>
        <p:nvGrpSpPr>
          <p:cNvPr id="17" name="Group 16"/>
          <p:cNvGrpSpPr/>
          <p:nvPr/>
        </p:nvGrpSpPr>
        <p:grpSpPr>
          <a:xfrm>
            <a:off x="-602837" y="1023602"/>
            <a:ext cx="5760358" cy="4684397"/>
            <a:chOff x="-546798" y="1389725"/>
            <a:chExt cx="5760358" cy="4684397"/>
          </a:xfrm>
        </p:grpSpPr>
        <p:graphicFrame>
          <p:nvGraphicFramePr>
            <p:cNvPr id="8" name="Chart 7"/>
            <p:cNvGraphicFramePr/>
            <p:nvPr>
              <p:extLst/>
            </p:nvPr>
          </p:nvGraphicFramePr>
          <p:xfrm>
            <a:off x="-546798" y="1389725"/>
            <a:ext cx="5760358" cy="468439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346292" y="3216351"/>
              <a:ext cx="1192480" cy="1015663"/>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pPr marL="117475" indent="-117475">
                <a:buFont typeface="Arial"/>
                <a:buChar char="•"/>
              </a:pPr>
              <a:r>
                <a:rPr lang="en-US" sz="1200" dirty="0" smtClean="0">
                  <a:solidFill>
                    <a:srgbClr val="000000"/>
                  </a:solidFill>
                </a:rPr>
                <a:t>software</a:t>
              </a:r>
            </a:p>
            <a:p>
              <a:pPr marL="117475" indent="-117475">
                <a:buFont typeface="Arial"/>
                <a:buChar char="•"/>
              </a:pPr>
              <a:r>
                <a:rPr lang="en-US" sz="1200" dirty="0" smtClean="0">
                  <a:solidFill>
                    <a:srgbClr val="000000"/>
                  </a:solidFill>
                </a:rPr>
                <a:t>hardware</a:t>
              </a:r>
            </a:p>
            <a:p>
              <a:pPr marL="117475" indent="-117475">
                <a:buFont typeface="Arial"/>
                <a:buChar char="•"/>
              </a:pPr>
              <a:r>
                <a:rPr lang="en-US" sz="1200" dirty="0" smtClean="0">
                  <a:solidFill>
                    <a:srgbClr val="000000"/>
                  </a:solidFill>
                </a:rPr>
                <a:t>IT staff</a:t>
              </a:r>
            </a:p>
            <a:p>
              <a:pPr marL="117475" indent="-117475">
                <a:buFont typeface="Arial"/>
                <a:buChar char="•"/>
              </a:pPr>
              <a:r>
                <a:rPr lang="en-US" sz="1200" dirty="0" smtClean="0">
                  <a:solidFill>
                    <a:srgbClr val="000000"/>
                  </a:solidFill>
                </a:rPr>
                <a:t>datacenter</a:t>
              </a:r>
            </a:p>
            <a:p>
              <a:pPr marL="117475" indent="-117475">
                <a:buFont typeface="Arial"/>
                <a:buChar char="•"/>
              </a:pPr>
              <a:r>
                <a:rPr lang="en-US" sz="1200" dirty="0" smtClean="0">
                  <a:solidFill>
                    <a:srgbClr val="000000"/>
                  </a:solidFill>
                </a:rPr>
                <a:t>training</a:t>
              </a:r>
              <a:endParaRPr lang="en-US" sz="1200" dirty="0">
                <a:solidFill>
                  <a:srgbClr val="000000"/>
                </a:solidFill>
              </a:endParaRPr>
            </a:p>
          </p:txBody>
        </p:sp>
        <p:sp>
          <p:nvSpPr>
            <p:cNvPr id="10" name="TextBox 9"/>
            <p:cNvSpPr txBox="1"/>
            <p:nvPr/>
          </p:nvSpPr>
          <p:spPr>
            <a:xfrm>
              <a:off x="357981" y="4673884"/>
              <a:ext cx="1680035" cy="1015663"/>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pPr marL="117475" indent="-117475">
                <a:buFont typeface="Arial"/>
                <a:buChar char="•"/>
              </a:pPr>
              <a:r>
                <a:rPr lang="en-US" sz="1200" dirty="0" smtClean="0">
                  <a:solidFill>
                    <a:srgbClr val="000000"/>
                  </a:solidFill>
                </a:rPr>
                <a:t>cost of downtime</a:t>
              </a:r>
            </a:p>
            <a:p>
              <a:pPr marL="117475" indent="-117475">
                <a:buFont typeface="Arial"/>
                <a:buChar char="•"/>
              </a:pPr>
              <a:r>
                <a:rPr lang="en-US" sz="1200" dirty="0" smtClean="0">
                  <a:solidFill>
                    <a:srgbClr val="000000"/>
                  </a:solidFill>
                </a:rPr>
                <a:t>lost productivity</a:t>
              </a:r>
            </a:p>
            <a:p>
              <a:pPr marL="117475" indent="-117475">
                <a:buFont typeface="Arial"/>
                <a:buChar char="•"/>
              </a:pPr>
              <a:r>
                <a:rPr lang="en-US" sz="1200" dirty="0" smtClean="0">
                  <a:solidFill>
                    <a:srgbClr val="000000"/>
                  </a:solidFill>
                </a:rPr>
                <a:t>opportunity costs</a:t>
              </a:r>
            </a:p>
            <a:p>
              <a:pPr marL="117475" indent="-117475">
                <a:buFont typeface="Arial"/>
                <a:buChar char="•"/>
              </a:pPr>
              <a:r>
                <a:rPr lang="en-US" sz="1200" dirty="0" smtClean="0">
                  <a:solidFill>
                    <a:srgbClr val="000000"/>
                  </a:solidFill>
                </a:rPr>
                <a:t>value of customer buy-in</a:t>
              </a:r>
              <a:endParaRPr lang="en-US" sz="1200" dirty="0">
                <a:solidFill>
                  <a:srgbClr val="000000"/>
                </a:solidFill>
              </a:endParaRPr>
            </a:p>
          </p:txBody>
        </p:sp>
      </p:grpSp>
      <p:sp>
        <p:nvSpPr>
          <p:cNvPr id="7" name="Slide Number Placeholder 6"/>
          <p:cNvSpPr>
            <a:spLocks noGrp="1"/>
          </p:cNvSpPr>
          <p:nvPr>
            <p:ph type="sldNum" sz="quarter" idx="15"/>
          </p:nvPr>
        </p:nvSpPr>
        <p:spPr/>
        <p:txBody>
          <a:bodyPr/>
          <a:lstStyle/>
          <a:p>
            <a:fld id="{C60C2248-B95D-984B-A0F4-42B9A4652AA7}" type="slidenum">
              <a:rPr lang="en-US" smtClean="0"/>
              <a:pPr/>
              <a:t>6</a:t>
            </a:fld>
            <a:endParaRPr lang="en-US" dirty="0"/>
          </a:p>
        </p:txBody>
      </p:sp>
    </p:spTree>
    <p:extLst>
      <p:ext uri="{BB962C8B-B14F-4D97-AF65-F5344CB8AC3E}">
        <p14:creationId xmlns:p14="http://schemas.microsoft.com/office/powerpoint/2010/main" val="42933491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989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Software</a:t>
            </a:r>
            <a:endParaRPr lang="en-US" dirty="0"/>
          </a:p>
        </p:txBody>
      </p:sp>
      <p:sp>
        <p:nvSpPr>
          <p:cNvPr id="4" name="Text Placeholder 3"/>
          <p:cNvSpPr>
            <a:spLocks noGrp="1"/>
          </p:cNvSpPr>
          <p:nvPr>
            <p:ph type="body" sz="half" idx="2"/>
          </p:nvPr>
        </p:nvSpPr>
        <p:spPr>
          <a:xfrm>
            <a:off x="495827" y="1142578"/>
            <a:ext cx="7558960" cy="774700"/>
          </a:xfrm>
        </p:spPr>
        <p:txBody>
          <a:bodyPr/>
          <a:lstStyle/>
          <a:p>
            <a:r>
              <a:rPr lang="en-US" dirty="0" smtClean="0"/>
              <a:t>Many Districts </a:t>
            </a:r>
            <a:r>
              <a:rPr lang="en-US" dirty="0" smtClean="0"/>
              <a:t>are </a:t>
            </a:r>
            <a:r>
              <a:rPr lang="en-US" dirty="0" smtClean="0"/>
              <a:t>a</a:t>
            </a:r>
            <a:r>
              <a:rPr lang="en-US" dirty="0" smtClean="0"/>
              <a:t>t an </a:t>
            </a:r>
            <a:r>
              <a:rPr lang="en-US" dirty="0" smtClean="0"/>
              <a:t>Important Inflection Point...</a:t>
            </a:r>
            <a:endParaRPr lang="en-US" dirty="0"/>
          </a:p>
        </p:txBody>
      </p:sp>
      <p:pic>
        <p:nvPicPr>
          <p:cNvPr id="1026" name="Picture 2" descr="ttp://res.freestockphotos.biz/originals/14/14233-illustration-of-a-penci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63" y="1690924"/>
            <a:ext cx="6761771" cy="338088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7226346" y="2011222"/>
            <a:ext cx="1592003" cy="247072"/>
          </a:xfrm>
          <a:prstGeom prst="rect">
            <a:avLst/>
          </a:prstGeom>
        </p:spPr>
        <p:txBody>
          <a:bodyPr vert="horz" lIns="0" tIns="0" rIns="0" bIns="0" rtlCol="0">
            <a:normAutofit/>
          </a:bodyPr>
          <a:lstStyle>
            <a:lvl1pPr marL="180975" marR="0" indent="-180975"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sz="1600" b="1" kern="1200">
                <a:solidFill>
                  <a:schemeClr val="tx1"/>
                </a:solidFill>
                <a:latin typeface="+mn-lt"/>
                <a:ea typeface="+mn-ea"/>
                <a:cs typeface="+mn-cs"/>
              </a:defRPr>
            </a:lvl1pPr>
            <a:lvl2pPr marL="361950" marR="0" indent="-180975" algn="l" defTabSz="914400" rtl="0" eaLnBrk="1" fontAlgn="auto" latinLnBrk="0" hangingPunct="1">
              <a:lnSpc>
                <a:spcPct val="100000"/>
              </a:lnSpc>
              <a:spcBef>
                <a:spcPts val="600"/>
              </a:spcBef>
              <a:spcAft>
                <a:spcPts val="0"/>
              </a:spcAft>
              <a:buClrTx/>
              <a:buSzTx/>
              <a:buFont typeface="Lucida Grande"/>
              <a:buChar char="–"/>
              <a:tabLst/>
              <a:defRPr sz="1400" kern="1200">
                <a:solidFill>
                  <a:schemeClr val="tx1"/>
                </a:solidFill>
                <a:latin typeface="+mn-lt"/>
                <a:ea typeface="+mn-ea"/>
                <a:cs typeface="+mn-cs"/>
              </a:defRPr>
            </a:lvl2pPr>
            <a:lvl3pPr marL="542925" marR="0" indent="-180975" algn="l" defTabSz="914400" rtl="0" eaLnBrk="1" fontAlgn="auto" latinLnBrk="0" hangingPunct="1">
              <a:lnSpc>
                <a:spcPct val="100000"/>
              </a:lnSpc>
              <a:spcBef>
                <a:spcPts val="400"/>
              </a:spcBef>
              <a:spcAft>
                <a:spcPts val="0"/>
              </a:spcAft>
              <a:buClrTx/>
              <a:buSzPct val="80000"/>
              <a:buFont typeface="Symbol" panose="05050102010706020507" pitchFamily="18" charset="2"/>
              <a:buChar char="·"/>
              <a:tabLst/>
              <a:defRPr sz="1200" kern="1200">
                <a:solidFill>
                  <a:schemeClr val="tx1"/>
                </a:solidFill>
                <a:latin typeface="+mn-lt"/>
                <a:ea typeface="+mn-ea"/>
                <a:cs typeface="+mn-cs"/>
              </a:defRPr>
            </a:lvl3pPr>
            <a:lvl4pPr marL="627063" marR="0" indent="-179388" algn="l" defTabSz="914400" rtl="0" eaLnBrk="1" fontAlgn="auto" latinLnBrk="0" hangingPunct="1">
              <a:lnSpc>
                <a:spcPct val="130000"/>
              </a:lnSpc>
              <a:spcBef>
                <a:spcPts val="0"/>
              </a:spcBef>
              <a:spcAft>
                <a:spcPts val="0"/>
              </a:spcAft>
              <a:buClrTx/>
              <a:buSzTx/>
              <a:buFont typeface="Lucida Grande"/>
              <a:buChar char="–"/>
              <a:tabLst/>
              <a:defRPr sz="1000" kern="1200">
                <a:solidFill>
                  <a:schemeClr val="tx1"/>
                </a:solidFill>
                <a:latin typeface="+mn-lt"/>
                <a:ea typeface="+mn-ea"/>
                <a:cs typeface="+mn-cs"/>
              </a:defRPr>
            </a:lvl4pPr>
            <a:lvl5pPr marL="806450" marR="0" indent="-179388" algn="l" defTabSz="914400" rtl="0" eaLnBrk="1" fontAlgn="auto" latinLnBrk="0" hangingPunct="1">
              <a:lnSpc>
                <a:spcPct val="130000"/>
              </a:lnSpc>
              <a:spcBef>
                <a:spcPts val="0"/>
              </a:spcBef>
              <a:spcAft>
                <a:spcPts val="0"/>
              </a:spcAft>
              <a:buClrTx/>
              <a:buSzTx/>
              <a:buFont typeface="Calibri" panose="020F0502020204030204" pitchFamily="34" charset="0"/>
              <a:buChar char="•"/>
              <a:tabLst/>
              <a:defRPr sz="1000" kern="1200">
                <a:solidFill>
                  <a:schemeClr val="tx1"/>
                </a:solidFill>
                <a:latin typeface="+mn-lt"/>
                <a:ea typeface="+mn-ea"/>
                <a:cs typeface="+mn-cs"/>
              </a:defRPr>
            </a:lvl5pPr>
            <a:lvl6pPr marL="360000" indent="-180000" algn="l" defTabSz="457200" rtl="0" eaLnBrk="1" latinLnBrk="0" hangingPunct="1">
              <a:lnSpc>
                <a:spcPct val="110000"/>
              </a:lnSpc>
              <a:spcBef>
                <a:spcPts val="0"/>
              </a:spcBef>
              <a:buFont typeface="Arial"/>
              <a:buChar char="•"/>
              <a:defRPr sz="1400" kern="1200">
                <a:solidFill>
                  <a:schemeClr val="tx1"/>
                </a:solidFill>
                <a:latin typeface="+mn-lt"/>
                <a:ea typeface="+mn-ea"/>
                <a:cs typeface="+mn-cs"/>
              </a:defRPr>
            </a:lvl6pPr>
            <a:lvl7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9pPr>
          </a:lstStyle>
          <a:p>
            <a:pPr marL="0" indent="0">
              <a:buFont typeface="Calibri" panose="020F0502020204030204" pitchFamily="34" charset="0"/>
              <a:buNone/>
            </a:pPr>
            <a:r>
              <a:rPr lang="en-US" sz="1050" dirty="0" smtClean="0">
                <a:solidFill>
                  <a:srgbClr val="000000"/>
                </a:solidFill>
              </a:rPr>
              <a:t>OpenVMS Introduced</a:t>
            </a:r>
          </a:p>
        </p:txBody>
      </p:sp>
      <p:sp>
        <p:nvSpPr>
          <p:cNvPr id="10" name="Content Placeholder 2"/>
          <p:cNvSpPr txBox="1">
            <a:spLocks/>
          </p:cNvSpPr>
          <p:nvPr/>
        </p:nvSpPr>
        <p:spPr>
          <a:xfrm>
            <a:off x="5715632" y="1875769"/>
            <a:ext cx="1171922" cy="258989"/>
          </a:xfrm>
          <a:prstGeom prst="rect">
            <a:avLst/>
          </a:prstGeom>
        </p:spPr>
        <p:txBody>
          <a:bodyPr vert="horz" lIns="0" tIns="0" rIns="0" bIns="0" rtlCol="0">
            <a:normAutofit/>
          </a:bodyPr>
          <a:lstStyle>
            <a:lvl1pPr marL="180975" marR="0" indent="-180975"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sz="1600" b="1" kern="1200">
                <a:solidFill>
                  <a:schemeClr val="tx1"/>
                </a:solidFill>
                <a:latin typeface="+mn-lt"/>
                <a:ea typeface="+mn-ea"/>
                <a:cs typeface="+mn-cs"/>
              </a:defRPr>
            </a:lvl1pPr>
            <a:lvl2pPr marL="361950" marR="0" indent="-180975" algn="l" defTabSz="914400" rtl="0" eaLnBrk="1" fontAlgn="auto" latinLnBrk="0" hangingPunct="1">
              <a:lnSpc>
                <a:spcPct val="100000"/>
              </a:lnSpc>
              <a:spcBef>
                <a:spcPts val="600"/>
              </a:spcBef>
              <a:spcAft>
                <a:spcPts val="0"/>
              </a:spcAft>
              <a:buClrTx/>
              <a:buSzTx/>
              <a:buFont typeface="Lucida Grande"/>
              <a:buChar char="–"/>
              <a:tabLst/>
              <a:defRPr sz="1400" kern="1200">
                <a:solidFill>
                  <a:schemeClr val="tx1"/>
                </a:solidFill>
                <a:latin typeface="+mn-lt"/>
                <a:ea typeface="+mn-ea"/>
                <a:cs typeface="+mn-cs"/>
              </a:defRPr>
            </a:lvl2pPr>
            <a:lvl3pPr marL="542925" marR="0" indent="-180975" algn="l" defTabSz="914400" rtl="0" eaLnBrk="1" fontAlgn="auto" latinLnBrk="0" hangingPunct="1">
              <a:lnSpc>
                <a:spcPct val="100000"/>
              </a:lnSpc>
              <a:spcBef>
                <a:spcPts val="400"/>
              </a:spcBef>
              <a:spcAft>
                <a:spcPts val="0"/>
              </a:spcAft>
              <a:buClrTx/>
              <a:buSzPct val="80000"/>
              <a:buFont typeface="Symbol" panose="05050102010706020507" pitchFamily="18" charset="2"/>
              <a:buChar char="·"/>
              <a:tabLst/>
              <a:defRPr sz="1200" kern="1200">
                <a:solidFill>
                  <a:schemeClr val="tx1"/>
                </a:solidFill>
                <a:latin typeface="+mn-lt"/>
                <a:ea typeface="+mn-ea"/>
                <a:cs typeface="+mn-cs"/>
              </a:defRPr>
            </a:lvl3pPr>
            <a:lvl4pPr marL="627063" marR="0" indent="-179388" algn="l" defTabSz="914400" rtl="0" eaLnBrk="1" fontAlgn="auto" latinLnBrk="0" hangingPunct="1">
              <a:lnSpc>
                <a:spcPct val="130000"/>
              </a:lnSpc>
              <a:spcBef>
                <a:spcPts val="0"/>
              </a:spcBef>
              <a:spcAft>
                <a:spcPts val="0"/>
              </a:spcAft>
              <a:buClrTx/>
              <a:buSzTx/>
              <a:buFont typeface="Lucida Grande"/>
              <a:buChar char="–"/>
              <a:tabLst/>
              <a:defRPr sz="1000" kern="1200">
                <a:solidFill>
                  <a:schemeClr val="tx1"/>
                </a:solidFill>
                <a:latin typeface="+mn-lt"/>
                <a:ea typeface="+mn-ea"/>
                <a:cs typeface="+mn-cs"/>
              </a:defRPr>
            </a:lvl4pPr>
            <a:lvl5pPr marL="806450" marR="0" indent="-179388" algn="l" defTabSz="914400" rtl="0" eaLnBrk="1" fontAlgn="auto" latinLnBrk="0" hangingPunct="1">
              <a:lnSpc>
                <a:spcPct val="130000"/>
              </a:lnSpc>
              <a:spcBef>
                <a:spcPts val="0"/>
              </a:spcBef>
              <a:spcAft>
                <a:spcPts val="0"/>
              </a:spcAft>
              <a:buClrTx/>
              <a:buSzTx/>
              <a:buFont typeface="Calibri" panose="020F0502020204030204" pitchFamily="34" charset="0"/>
              <a:buChar char="•"/>
              <a:tabLst/>
              <a:defRPr sz="1000" kern="1200">
                <a:solidFill>
                  <a:schemeClr val="tx1"/>
                </a:solidFill>
                <a:latin typeface="+mn-lt"/>
                <a:ea typeface="+mn-ea"/>
                <a:cs typeface="+mn-cs"/>
              </a:defRPr>
            </a:lvl5pPr>
            <a:lvl6pPr marL="360000" indent="-180000" algn="l" defTabSz="457200" rtl="0" eaLnBrk="1" latinLnBrk="0" hangingPunct="1">
              <a:lnSpc>
                <a:spcPct val="110000"/>
              </a:lnSpc>
              <a:spcBef>
                <a:spcPts val="0"/>
              </a:spcBef>
              <a:buFont typeface="Arial"/>
              <a:buChar char="•"/>
              <a:defRPr sz="1400" kern="1200">
                <a:solidFill>
                  <a:schemeClr val="tx1"/>
                </a:solidFill>
                <a:latin typeface="+mn-lt"/>
                <a:ea typeface="+mn-ea"/>
                <a:cs typeface="+mn-cs"/>
              </a:defRPr>
            </a:lvl6pPr>
            <a:lvl7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9pPr>
          </a:lstStyle>
          <a:p>
            <a:pPr marL="0" indent="0">
              <a:buFont typeface="Calibri" panose="020F0502020204030204" pitchFamily="34" charset="0"/>
              <a:buNone/>
            </a:pPr>
            <a:r>
              <a:rPr lang="en-US" sz="1050" dirty="0" smtClean="0">
                <a:solidFill>
                  <a:srgbClr val="000000"/>
                </a:solidFill>
              </a:rPr>
              <a:t>USAS written</a:t>
            </a:r>
          </a:p>
        </p:txBody>
      </p:sp>
      <p:sp>
        <p:nvSpPr>
          <p:cNvPr id="12" name="Content Placeholder 2"/>
          <p:cNvSpPr txBox="1">
            <a:spLocks/>
          </p:cNvSpPr>
          <p:nvPr/>
        </p:nvSpPr>
        <p:spPr>
          <a:xfrm>
            <a:off x="2773061" y="3611981"/>
            <a:ext cx="1529283" cy="268021"/>
          </a:xfrm>
          <a:prstGeom prst="rect">
            <a:avLst/>
          </a:prstGeom>
        </p:spPr>
        <p:txBody>
          <a:bodyPr vert="horz" lIns="0" tIns="0" rIns="0" bIns="0" rtlCol="0">
            <a:noAutofit/>
          </a:bodyPr>
          <a:lstStyle>
            <a:lvl1pPr marL="180975" marR="0" indent="-180975"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sz="1600" b="1" kern="1200">
                <a:solidFill>
                  <a:schemeClr val="tx1"/>
                </a:solidFill>
                <a:latin typeface="+mn-lt"/>
                <a:ea typeface="+mn-ea"/>
                <a:cs typeface="+mn-cs"/>
              </a:defRPr>
            </a:lvl1pPr>
            <a:lvl2pPr marL="361950" marR="0" indent="-180975" algn="l" defTabSz="914400" rtl="0" eaLnBrk="1" fontAlgn="auto" latinLnBrk="0" hangingPunct="1">
              <a:lnSpc>
                <a:spcPct val="100000"/>
              </a:lnSpc>
              <a:spcBef>
                <a:spcPts val="600"/>
              </a:spcBef>
              <a:spcAft>
                <a:spcPts val="0"/>
              </a:spcAft>
              <a:buClrTx/>
              <a:buSzTx/>
              <a:buFont typeface="Lucida Grande"/>
              <a:buChar char="–"/>
              <a:tabLst/>
              <a:defRPr sz="1400" kern="1200">
                <a:solidFill>
                  <a:schemeClr val="tx1"/>
                </a:solidFill>
                <a:latin typeface="+mn-lt"/>
                <a:ea typeface="+mn-ea"/>
                <a:cs typeface="+mn-cs"/>
              </a:defRPr>
            </a:lvl2pPr>
            <a:lvl3pPr marL="542925" marR="0" indent="-180975" algn="l" defTabSz="914400" rtl="0" eaLnBrk="1" fontAlgn="auto" latinLnBrk="0" hangingPunct="1">
              <a:lnSpc>
                <a:spcPct val="100000"/>
              </a:lnSpc>
              <a:spcBef>
                <a:spcPts val="400"/>
              </a:spcBef>
              <a:spcAft>
                <a:spcPts val="0"/>
              </a:spcAft>
              <a:buClrTx/>
              <a:buSzPct val="80000"/>
              <a:buFont typeface="Symbol" panose="05050102010706020507" pitchFamily="18" charset="2"/>
              <a:buChar char="·"/>
              <a:tabLst/>
              <a:defRPr sz="1200" kern="1200">
                <a:solidFill>
                  <a:schemeClr val="tx1"/>
                </a:solidFill>
                <a:latin typeface="+mn-lt"/>
                <a:ea typeface="+mn-ea"/>
                <a:cs typeface="+mn-cs"/>
              </a:defRPr>
            </a:lvl3pPr>
            <a:lvl4pPr marL="627063" marR="0" indent="-179388" algn="l" defTabSz="914400" rtl="0" eaLnBrk="1" fontAlgn="auto" latinLnBrk="0" hangingPunct="1">
              <a:lnSpc>
                <a:spcPct val="130000"/>
              </a:lnSpc>
              <a:spcBef>
                <a:spcPts val="0"/>
              </a:spcBef>
              <a:spcAft>
                <a:spcPts val="0"/>
              </a:spcAft>
              <a:buClrTx/>
              <a:buSzTx/>
              <a:buFont typeface="Lucida Grande"/>
              <a:buChar char="–"/>
              <a:tabLst/>
              <a:defRPr sz="1000" kern="1200">
                <a:solidFill>
                  <a:schemeClr val="tx1"/>
                </a:solidFill>
                <a:latin typeface="+mn-lt"/>
                <a:ea typeface="+mn-ea"/>
                <a:cs typeface="+mn-cs"/>
              </a:defRPr>
            </a:lvl4pPr>
            <a:lvl5pPr marL="806450" marR="0" indent="-179388" algn="l" defTabSz="914400" rtl="0" eaLnBrk="1" fontAlgn="auto" latinLnBrk="0" hangingPunct="1">
              <a:lnSpc>
                <a:spcPct val="130000"/>
              </a:lnSpc>
              <a:spcBef>
                <a:spcPts val="0"/>
              </a:spcBef>
              <a:spcAft>
                <a:spcPts val="0"/>
              </a:spcAft>
              <a:buClrTx/>
              <a:buSzTx/>
              <a:buFont typeface="Calibri" panose="020F0502020204030204" pitchFamily="34" charset="0"/>
              <a:buChar char="•"/>
              <a:tabLst/>
              <a:defRPr sz="1000" kern="1200">
                <a:solidFill>
                  <a:schemeClr val="tx1"/>
                </a:solidFill>
                <a:latin typeface="+mn-lt"/>
                <a:ea typeface="+mn-ea"/>
                <a:cs typeface="+mn-cs"/>
              </a:defRPr>
            </a:lvl5pPr>
            <a:lvl6pPr marL="360000" indent="-180000" algn="l" defTabSz="457200" rtl="0" eaLnBrk="1" latinLnBrk="0" hangingPunct="1">
              <a:lnSpc>
                <a:spcPct val="110000"/>
              </a:lnSpc>
              <a:spcBef>
                <a:spcPts val="0"/>
              </a:spcBef>
              <a:buFont typeface="Arial"/>
              <a:buChar char="•"/>
              <a:defRPr sz="1400" kern="1200">
                <a:solidFill>
                  <a:schemeClr val="tx1"/>
                </a:solidFill>
                <a:latin typeface="+mn-lt"/>
                <a:ea typeface="+mn-ea"/>
                <a:cs typeface="+mn-cs"/>
              </a:defRPr>
            </a:lvl6pPr>
            <a:lvl7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9pPr>
          </a:lstStyle>
          <a:p>
            <a:pPr marL="0" indent="0">
              <a:buFont typeface="Calibri" panose="020F0502020204030204" pitchFamily="34" charset="0"/>
              <a:buNone/>
            </a:pPr>
            <a:r>
              <a:rPr lang="en-US" sz="1050" dirty="0" smtClean="0">
                <a:solidFill>
                  <a:srgbClr val="000000"/>
                </a:solidFill>
              </a:rPr>
              <a:t>OpenVMS sold</a:t>
            </a:r>
          </a:p>
        </p:txBody>
      </p:sp>
      <p:sp>
        <p:nvSpPr>
          <p:cNvPr id="13" name="Content Placeholder 2"/>
          <p:cNvSpPr txBox="1">
            <a:spLocks/>
          </p:cNvSpPr>
          <p:nvPr/>
        </p:nvSpPr>
        <p:spPr>
          <a:xfrm>
            <a:off x="2110545" y="2738359"/>
            <a:ext cx="2306361" cy="204154"/>
          </a:xfrm>
          <a:prstGeom prst="rect">
            <a:avLst/>
          </a:prstGeom>
        </p:spPr>
        <p:txBody>
          <a:bodyPr vert="horz" lIns="0" tIns="0" rIns="0" bIns="0" rtlCol="0">
            <a:noAutofit/>
          </a:bodyPr>
          <a:lstStyle>
            <a:lvl1pPr marL="180975" marR="0" indent="-180975"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sz="1600" b="1" kern="1200">
                <a:solidFill>
                  <a:schemeClr val="tx1"/>
                </a:solidFill>
                <a:latin typeface="+mn-lt"/>
                <a:ea typeface="+mn-ea"/>
                <a:cs typeface="+mn-cs"/>
              </a:defRPr>
            </a:lvl1pPr>
            <a:lvl2pPr marL="361950" marR="0" indent="-180975" algn="l" defTabSz="914400" rtl="0" eaLnBrk="1" fontAlgn="auto" latinLnBrk="0" hangingPunct="1">
              <a:lnSpc>
                <a:spcPct val="100000"/>
              </a:lnSpc>
              <a:spcBef>
                <a:spcPts val="600"/>
              </a:spcBef>
              <a:spcAft>
                <a:spcPts val="0"/>
              </a:spcAft>
              <a:buClrTx/>
              <a:buSzTx/>
              <a:buFont typeface="Lucida Grande"/>
              <a:buChar char="–"/>
              <a:tabLst/>
              <a:defRPr sz="1400" kern="1200">
                <a:solidFill>
                  <a:schemeClr val="tx1"/>
                </a:solidFill>
                <a:latin typeface="+mn-lt"/>
                <a:ea typeface="+mn-ea"/>
                <a:cs typeface="+mn-cs"/>
              </a:defRPr>
            </a:lvl2pPr>
            <a:lvl3pPr marL="542925" marR="0" indent="-180975" algn="l" defTabSz="914400" rtl="0" eaLnBrk="1" fontAlgn="auto" latinLnBrk="0" hangingPunct="1">
              <a:lnSpc>
                <a:spcPct val="100000"/>
              </a:lnSpc>
              <a:spcBef>
                <a:spcPts val="400"/>
              </a:spcBef>
              <a:spcAft>
                <a:spcPts val="0"/>
              </a:spcAft>
              <a:buClrTx/>
              <a:buSzPct val="80000"/>
              <a:buFont typeface="Symbol" panose="05050102010706020507" pitchFamily="18" charset="2"/>
              <a:buChar char="·"/>
              <a:tabLst/>
              <a:defRPr sz="1200" kern="1200">
                <a:solidFill>
                  <a:schemeClr val="tx1"/>
                </a:solidFill>
                <a:latin typeface="+mn-lt"/>
                <a:ea typeface="+mn-ea"/>
                <a:cs typeface="+mn-cs"/>
              </a:defRPr>
            </a:lvl3pPr>
            <a:lvl4pPr marL="627063" marR="0" indent="-179388" algn="l" defTabSz="914400" rtl="0" eaLnBrk="1" fontAlgn="auto" latinLnBrk="0" hangingPunct="1">
              <a:lnSpc>
                <a:spcPct val="130000"/>
              </a:lnSpc>
              <a:spcBef>
                <a:spcPts val="0"/>
              </a:spcBef>
              <a:spcAft>
                <a:spcPts val="0"/>
              </a:spcAft>
              <a:buClrTx/>
              <a:buSzTx/>
              <a:buFont typeface="Lucida Grande"/>
              <a:buChar char="–"/>
              <a:tabLst/>
              <a:defRPr sz="1000" kern="1200">
                <a:solidFill>
                  <a:schemeClr val="tx1"/>
                </a:solidFill>
                <a:latin typeface="+mn-lt"/>
                <a:ea typeface="+mn-ea"/>
                <a:cs typeface="+mn-cs"/>
              </a:defRPr>
            </a:lvl4pPr>
            <a:lvl5pPr marL="806450" marR="0" indent="-179388" algn="l" defTabSz="914400" rtl="0" eaLnBrk="1" fontAlgn="auto" latinLnBrk="0" hangingPunct="1">
              <a:lnSpc>
                <a:spcPct val="130000"/>
              </a:lnSpc>
              <a:spcBef>
                <a:spcPts val="0"/>
              </a:spcBef>
              <a:spcAft>
                <a:spcPts val="0"/>
              </a:spcAft>
              <a:buClrTx/>
              <a:buSzTx/>
              <a:buFont typeface="Calibri" panose="020F0502020204030204" pitchFamily="34" charset="0"/>
              <a:buChar char="•"/>
              <a:tabLst/>
              <a:defRPr sz="1000" kern="1200">
                <a:solidFill>
                  <a:schemeClr val="tx1"/>
                </a:solidFill>
                <a:latin typeface="+mn-lt"/>
                <a:ea typeface="+mn-ea"/>
                <a:cs typeface="+mn-cs"/>
              </a:defRPr>
            </a:lvl5pPr>
            <a:lvl6pPr marL="360000" indent="-180000" algn="l" defTabSz="457200" rtl="0" eaLnBrk="1" latinLnBrk="0" hangingPunct="1">
              <a:lnSpc>
                <a:spcPct val="110000"/>
              </a:lnSpc>
              <a:spcBef>
                <a:spcPts val="0"/>
              </a:spcBef>
              <a:buFont typeface="Arial"/>
              <a:buChar char="•"/>
              <a:defRPr sz="1400" kern="1200">
                <a:solidFill>
                  <a:schemeClr val="tx1"/>
                </a:solidFill>
                <a:latin typeface="+mn-lt"/>
                <a:ea typeface="+mn-ea"/>
                <a:cs typeface="+mn-cs"/>
              </a:defRPr>
            </a:lvl6pPr>
            <a:lvl7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9pPr>
          </a:lstStyle>
          <a:p>
            <a:pPr marL="0" indent="0">
              <a:spcBef>
                <a:spcPts val="0"/>
              </a:spcBef>
              <a:buFontTx/>
              <a:buNone/>
              <a:defRPr/>
            </a:pPr>
            <a:r>
              <a:rPr lang="en-US" sz="1050" dirty="0" smtClean="0">
                <a:solidFill>
                  <a:srgbClr val="000000"/>
                </a:solidFill>
              </a:rPr>
              <a:t>State Accounting Re-Write begins</a:t>
            </a:r>
          </a:p>
        </p:txBody>
      </p:sp>
      <p:sp>
        <p:nvSpPr>
          <p:cNvPr id="14" name="Content Placeholder 2"/>
          <p:cNvSpPr txBox="1">
            <a:spLocks/>
          </p:cNvSpPr>
          <p:nvPr/>
        </p:nvSpPr>
        <p:spPr>
          <a:xfrm>
            <a:off x="4714282" y="2929765"/>
            <a:ext cx="1728926" cy="194107"/>
          </a:xfrm>
          <a:prstGeom prst="rect">
            <a:avLst/>
          </a:prstGeom>
        </p:spPr>
        <p:txBody>
          <a:bodyPr vert="horz" lIns="0" tIns="0" rIns="0" bIns="0" rtlCol="0">
            <a:noAutofit/>
          </a:bodyPr>
          <a:lstStyle>
            <a:lvl1pPr marL="180975" marR="0" indent="-180975"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sz="1600" b="1" kern="1200">
                <a:solidFill>
                  <a:schemeClr val="tx1"/>
                </a:solidFill>
                <a:latin typeface="+mn-lt"/>
                <a:ea typeface="+mn-ea"/>
                <a:cs typeface="+mn-cs"/>
              </a:defRPr>
            </a:lvl1pPr>
            <a:lvl2pPr marL="361950" marR="0" indent="-180975" algn="l" defTabSz="914400" rtl="0" eaLnBrk="1" fontAlgn="auto" latinLnBrk="0" hangingPunct="1">
              <a:lnSpc>
                <a:spcPct val="100000"/>
              </a:lnSpc>
              <a:spcBef>
                <a:spcPts val="600"/>
              </a:spcBef>
              <a:spcAft>
                <a:spcPts val="0"/>
              </a:spcAft>
              <a:buClrTx/>
              <a:buSzTx/>
              <a:buFont typeface="Lucida Grande"/>
              <a:buChar char="–"/>
              <a:tabLst/>
              <a:defRPr sz="1400" kern="1200">
                <a:solidFill>
                  <a:schemeClr val="tx1"/>
                </a:solidFill>
                <a:latin typeface="+mn-lt"/>
                <a:ea typeface="+mn-ea"/>
                <a:cs typeface="+mn-cs"/>
              </a:defRPr>
            </a:lvl2pPr>
            <a:lvl3pPr marL="542925" marR="0" indent="-180975" algn="l" defTabSz="914400" rtl="0" eaLnBrk="1" fontAlgn="auto" latinLnBrk="0" hangingPunct="1">
              <a:lnSpc>
                <a:spcPct val="100000"/>
              </a:lnSpc>
              <a:spcBef>
                <a:spcPts val="400"/>
              </a:spcBef>
              <a:spcAft>
                <a:spcPts val="0"/>
              </a:spcAft>
              <a:buClrTx/>
              <a:buSzPct val="80000"/>
              <a:buFont typeface="Symbol" panose="05050102010706020507" pitchFamily="18" charset="2"/>
              <a:buChar char="·"/>
              <a:tabLst/>
              <a:defRPr sz="1200" kern="1200">
                <a:solidFill>
                  <a:schemeClr val="tx1"/>
                </a:solidFill>
                <a:latin typeface="+mn-lt"/>
                <a:ea typeface="+mn-ea"/>
                <a:cs typeface="+mn-cs"/>
              </a:defRPr>
            </a:lvl3pPr>
            <a:lvl4pPr marL="627063" marR="0" indent="-179388" algn="l" defTabSz="914400" rtl="0" eaLnBrk="1" fontAlgn="auto" latinLnBrk="0" hangingPunct="1">
              <a:lnSpc>
                <a:spcPct val="130000"/>
              </a:lnSpc>
              <a:spcBef>
                <a:spcPts val="0"/>
              </a:spcBef>
              <a:spcAft>
                <a:spcPts val="0"/>
              </a:spcAft>
              <a:buClrTx/>
              <a:buSzTx/>
              <a:buFont typeface="Lucida Grande"/>
              <a:buChar char="–"/>
              <a:tabLst/>
              <a:defRPr sz="1000" kern="1200">
                <a:solidFill>
                  <a:schemeClr val="tx1"/>
                </a:solidFill>
                <a:latin typeface="+mn-lt"/>
                <a:ea typeface="+mn-ea"/>
                <a:cs typeface="+mn-cs"/>
              </a:defRPr>
            </a:lvl4pPr>
            <a:lvl5pPr marL="806450" marR="0" indent="-179388" algn="l" defTabSz="914400" rtl="0" eaLnBrk="1" fontAlgn="auto" latinLnBrk="0" hangingPunct="1">
              <a:lnSpc>
                <a:spcPct val="130000"/>
              </a:lnSpc>
              <a:spcBef>
                <a:spcPts val="0"/>
              </a:spcBef>
              <a:spcAft>
                <a:spcPts val="0"/>
              </a:spcAft>
              <a:buClrTx/>
              <a:buSzTx/>
              <a:buFont typeface="Calibri" panose="020F0502020204030204" pitchFamily="34" charset="0"/>
              <a:buChar char="•"/>
              <a:tabLst/>
              <a:defRPr sz="1000" kern="1200">
                <a:solidFill>
                  <a:schemeClr val="tx1"/>
                </a:solidFill>
                <a:latin typeface="+mn-lt"/>
                <a:ea typeface="+mn-ea"/>
                <a:cs typeface="+mn-cs"/>
              </a:defRPr>
            </a:lvl5pPr>
            <a:lvl6pPr marL="360000" indent="-180000" algn="l" defTabSz="457200" rtl="0" eaLnBrk="1" latinLnBrk="0" hangingPunct="1">
              <a:lnSpc>
                <a:spcPct val="110000"/>
              </a:lnSpc>
              <a:spcBef>
                <a:spcPts val="0"/>
              </a:spcBef>
              <a:buFont typeface="Arial"/>
              <a:buChar char="•"/>
              <a:defRPr sz="1400" kern="1200">
                <a:solidFill>
                  <a:schemeClr val="tx1"/>
                </a:solidFill>
                <a:latin typeface="+mn-lt"/>
                <a:ea typeface="+mn-ea"/>
                <a:cs typeface="+mn-cs"/>
              </a:defRPr>
            </a:lvl6pPr>
            <a:lvl7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9pPr>
          </a:lstStyle>
          <a:p>
            <a:pPr marL="0" indent="0">
              <a:spcBef>
                <a:spcPts val="0"/>
              </a:spcBef>
              <a:buFontTx/>
              <a:buNone/>
              <a:defRPr/>
            </a:pPr>
            <a:r>
              <a:rPr lang="en-US" sz="1050" dirty="0" smtClean="0">
                <a:solidFill>
                  <a:srgbClr val="000000"/>
                </a:solidFill>
              </a:rPr>
              <a:t>Alpha discontinued</a:t>
            </a:r>
          </a:p>
        </p:txBody>
      </p:sp>
      <p:sp>
        <p:nvSpPr>
          <p:cNvPr id="15" name="Content Placeholder 2"/>
          <p:cNvSpPr txBox="1">
            <a:spLocks/>
          </p:cNvSpPr>
          <p:nvPr/>
        </p:nvSpPr>
        <p:spPr>
          <a:xfrm>
            <a:off x="3537703" y="2437101"/>
            <a:ext cx="1529283" cy="194107"/>
          </a:xfrm>
          <a:prstGeom prst="rect">
            <a:avLst/>
          </a:prstGeom>
        </p:spPr>
        <p:txBody>
          <a:bodyPr vert="horz" lIns="0" tIns="0" rIns="0" bIns="0" rtlCol="0">
            <a:noAutofit/>
          </a:bodyPr>
          <a:lstStyle>
            <a:lvl1pPr marL="180975" marR="0" indent="-180975"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sz="1600" b="1" kern="1200">
                <a:solidFill>
                  <a:schemeClr val="tx1"/>
                </a:solidFill>
                <a:latin typeface="+mn-lt"/>
                <a:ea typeface="+mn-ea"/>
                <a:cs typeface="+mn-cs"/>
              </a:defRPr>
            </a:lvl1pPr>
            <a:lvl2pPr marL="361950" marR="0" indent="-180975" algn="l" defTabSz="914400" rtl="0" eaLnBrk="1" fontAlgn="auto" latinLnBrk="0" hangingPunct="1">
              <a:lnSpc>
                <a:spcPct val="100000"/>
              </a:lnSpc>
              <a:spcBef>
                <a:spcPts val="600"/>
              </a:spcBef>
              <a:spcAft>
                <a:spcPts val="0"/>
              </a:spcAft>
              <a:buClrTx/>
              <a:buSzTx/>
              <a:buFont typeface="Lucida Grande"/>
              <a:buChar char="–"/>
              <a:tabLst/>
              <a:defRPr sz="1400" kern="1200">
                <a:solidFill>
                  <a:schemeClr val="tx1"/>
                </a:solidFill>
                <a:latin typeface="+mn-lt"/>
                <a:ea typeface="+mn-ea"/>
                <a:cs typeface="+mn-cs"/>
              </a:defRPr>
            </a:lvl2pPr>
            <a:lvl3pPr marL="542925" marR="0" indent="-180975" algn="l" defTabSz="914400" rtl="0" eaLnBrk="1" fontAlgn="auto" latinLnBrk="0" hangingPunct="1">
              <a:lnSpc>
                <a:spcPct val="100000"/>
              </a:lnSpc>
              <a:spcBef>
                <a:spcPts val="400"/>
              </a:spcBef>
              <a:spcAft>
                <a:spcPts val="0"/>
              </a:spcAft>
              <a:buClrTx/>
              <a:buSzPct val="80000"/>
              <a:buFont typeface="Symbol" panose="05050102010706020507" pitchFamily="18" charset="2"/>
              <a:buChar char="·"/>
              <a:tabLst/>
              <a:defRPr sz="1200" kern="1200">
                <a:solidFill>
                  <a:schemeClr val="tx1"/>
                </a:solidFill>
                <a:latin typeface="+mn-lt"/>
                <a:ea typeface="+mn-ea"/>
                <a:cs typeface="+mn-cs"/>
              </a:defRPr>
            </a:lvl3pPr>
            <a:lvl4pPr marL="627063" marR="0" indent="-179388" algn="l" defTabSz="914400" rtl="0" eaLnBrk="1" fontAlgn="auto" latinLnBrk="0" hangingPunct="1">
              <a:lnSpc>
                <a:spcPct val="130000"/>
              </a:lnSpc>
              <a:spcBef>
                <a:spcPts val="0"/>
              </a:spcBef>
              <a:spcAft>
                <a:spcPts val="0"/>
              </a:spcAft>
              <a:buClrTx/>
              <a:buSzTx/>
              <a:buFont typeface="Lucida Grande"/>
              <a:buChar char="–"/>
              <a:tabLst/>
              <a:defRPr sz="1000" kern="1200">
                <a:solidFill>
                  <a:schemeClr val="tx1"/>
                </a:solidFill>
                <a:latin typeface="+mn-lt"/>
                <a:ea typeface="+mn-ea"/>
                <a:cs typeface="+mn-cs"/>
              </a:defRPr>
            </a:lvl4pPr>
            <a:lvl5pPr marL="806450" marR="0" indent="-179388" algn="l" defTabSz="914400" rtl="0" eaLnBrk="1" fontAlgn="auto" latinLnBrk="0" hangingPunct="1">
              <a:lnSpc>
                <a:spcPct val="130000"/>
              </a:lnSpc>
              <a:spcBef>
                <a:spcPts val="0"/>
              </a:spcBef>
              <a:spcAft>
                <a:spcPts val="0"/>
              </a:spcAft>
              <a:buClrTx/>
              <a:buSzTx/>
              <a:buFont typeface="Calibri" panose="020F0502020204030204" pitchFamily="34" charset="0"/>
              <a:buChar char="•"/>
              <a:tabLst/>
              <a:defRPr sz="1000" kern="1200">
                <a:solidFill>
                  <a:schemeClr val="tx1"/>
                </a:solidFill>
                <a:latin typeface="+mn-lt"/>
                <a:ea typeface="+mn-ea"/>
                <a:cs typeface="+mn-cs"/>
              </a:defRPr>
            </a:lvl5pPr>
            <a:lvl6pPr marL="360000" indent="-180000" algn="l" defTabSz="457200" rtl="0" eaLnBrk="1" latinLnBrk="0" hangingPunct="1">
              <a:lnSpc>
                <a:spcPct val="110000"/>
              </a:lnSpc>
              <a:spcBef>
                <a:spcPts val="0"/>
              </a:spcBef>
              <a:buFont typeface="Arial"/>
              <a:buChar char="•"/>
              <a:defRPr sz="1400" kern="1200">
                <a:solidFill>
                  <a:schemeClr val="tx1"/>
                </a:solidFill>
                <a:latin typeface="+mn-lt"/>
                <a:ea typeface="+mn-ea"/>
                <a:cs typeface="+mn-cs"/>
              </a:defRPr>
            </a:lvl6pPr>
            <a:lvl7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9pPr>
          </a:lstStyle>
          <a:p>
            <a:pPr marL="0" indent="0" algn="r">
              <a:buFont typeface="Calibri" panose="020F0502020204030204" pitchFamily="34" charset="0"/>
              <a:buNone/>
            </a:pPr>
            <a:r>
              <a:rPr lang="en-US" sz="1050" dirty="0" smtClean="0">
                <a:solidFill>
                  <a:srgbClr val="000000"/>
                </a:solidFill>
              </a:rPr>
              <a:t>Itanium Introduced</a:t>
            </a:r>
          </a:p>
        </p:txBody>
      </p:sp>
      <p:sp>
        <p:nvSpPr>
          <p:cNvPr id="16" name="Content Placeholder 2"/>
          <p:cNvSpPr txBox="1">
            <a:spLocks/>
          </p:cNvSpPr>
          <p:nvPr/>
        </p:nvSpPr>
        <p:spPr>
          <a:xfrm>
            <a:off x="94371" y="3445821"/>
            <a:ext cx="2211869" cy="395318"/>
          </a:xfrm>
          <a:prstGeom prst="rect">
            <a:avLst/>
          </a:prstGeom>
        </p:spPr>
        <p:txBody>
          <a:bodyPr vert="horz" lIns="0" tIns="0" rIns="0" bIns="0" rtlCol="0">
            <a:noAutofit/>
          </a:bodyPr>
          <a:lstStyle>
            <a:lvl1pPr marL="180975" marR="0" indent="-180975"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sz="1600" b="1" kern="1200">
                <a:solidFill>
                  <a:schemeClr val="tx1"/>
                </a:solidFill>
                <a:latin typeface="+mn-lt"/>
                <a:ea typeface="+mn-ea"/>
                <a:cs typeface="+mn-cs"/>
              </a:defRPr>
            </a:lvl1pPr>
            <a:lvl2pPr marL="361950" marR="0" indent="-180975" algn="l" defTabSz="914400" rtl="0" eaLnBrk="1" fontAlgn="auto" latinLnBrk="0" hangingPunct="1">
              <a:lnSpc>
                <a:spcPct val="100000"/>
              </a:lnSpc>
              <a:spcBef>
                <a:spcPts val="600"/>
              </a:spcBef>
              <a:spcAft>
                <a:spcPts val="0"/>
              </a:spcAft>
              <a:buClrTx/>
              <a:buSzTx/>
              <a:buFont typeface="Lucida Grande"/>
              <a:buChar char="–"/>
              <a:tabLst/>
              <a:defRPr sz="1400" kern="1200">
                <a:solidFill>
                  <a:schemeClr val="tx1"/>
                </a:solidFill>
                <a:latin typeface="+mn-lt"/>
                <a:ea typeface="+mn-ea"/>
                <a:cs typeface="+mn-cs"/>
              </a:defRPr>
            </a:lvl2pPr>
            <a:lvl3pPr marL="542925" marR="0" indent="-180975" algn="l" defTabSz="914400" rtl="0" eaLnBrk="1" fontAlgn="auto" latinLnBrk="0" hangingPunct="1">
              <a:lnSpc>
                <a:spcPct val="100000"/>
              </a:lnSpc>
              <a:spcBef>
                <a:spcPts val="400"/>
              </a:spcBef>
              <a:spcAft>
                <a:spcPts val="0"/>
              </a:spcAft>
              <a:buClrTx/>
              <a:buSzPct val="80000"/>
              <a:buFont typeface="Symbol" panose="05050102010706020507" pitchFamily="18" charset="2"/>
              <a:buChar char="·"/>
              <a:tabLst/>
              <a:defRPr sz="1200" kern="1200">
                <a:solidFill>
                  <a:schemeClr val="tx1"/>
                </a:solidFill>
                <a:latin typeface="+mn-lt"/>
                <a:ea typeface="+mn-ea"/>
                <a:cs typeface="+mn-cs"/>
              </a:defRPr>
            </a:lvl3pPr>
            <a:lvl4pPr marL="627063" marR="0" indent="-179388" algn="l" defTabSz="914400" rtl="0" eaLnBrk="1" fontAlgn="auto" latinLnBrk="0" hangingPunct="1">
              <a:lnSpc>
                <a:spcPct val="130000"/>
              </a:lnSpc>
              <a:spcBef>
                <a:spcPts val="0"/>
              </a:spcBef>
              <a:spcAft>
                <a:spcPts val="0"/>
              </a:spcAft>
              <a:buClrTx/>
              <a:buSzTx/>
              <a:buFont typeface="Lucida Grande"/>
              <a:buChar char="–"/>
              <a:tabLst/>
              <a:defRPr sz="1000" kern="1200">
                <a:solidFill>
                  <a:schemeClr val="tx1"/>
                </a:solidFill>
                <a:latin typeface="+mn-lt"/>
                <a:ea typeface="+mn-ea"/>
                <a:cs typeface="+mn-cs"/>
              </a:defRPr>
            </a:lvl4pPr>
            <a:lvl5pPr marL="806450" marR="0" indent="-179388" algn="l" defTabSz="914400" rtl="0" eaLnBrk="1" fontAlgn="auto" latinLnBrk="0" hangingPunct="1">
              <a:lnSpc>
                <a:spcPct val="130000"/>
              </a:lnSpc>
              <a:spcBef>
                <a:spcPts val="0"/>
              </a:spcBef>
              <a:spcAft>
                <a:spcPts val="0"/>
              </a:spcAft>
              <a:buClrTx/>
              <a:buSzTx/>
              <a:buFont typeface="Calibri" panose="020F0502020204030204" pitchFamily="34" charset="0"/>
              <a:buChar char="•"/>
              <a:tabLst/>
              <a:defRPr sz="1000" kern="1200">
                <a:solidFill>
                  <a:schemeClr val="tx1"/>
                </a:solidFill>
                <a:latin typeface="+mn-lt"/>
                <a:ea typeface="+mn-ea"/>
                <a:cs typeface="+mn-cs"/>
              </a:defRPr>
            </a:lvl5pPr>
            <a:lvl6pPr marL="360000" indent="-180000" algn="l" defTabSz="457200" rtl="0" eaLnBrk="1" latinLnBrk="0" hangingPunct="1">
              <a:lnSpc>
                <a:spcPct val="110000"/>
              </a:lnSpc>
              <a:spcBef>
                <a:spcPts val="0"/>
              </a:spcBef>
              <a:buFont typeface="Arial"/>
              <a:buChar char="•"/>
              <a:defRPr sz="1400" kern="1200">
                <a:solidFill>
                  <a:schemeClr val="tx1"/>
                </a:solidFill>
                <a:latin typeface="+mn-lt"/>
                <a:ea typeface="+mn-ea"/>
                <a:cs typeface="+mn-cs"/>
              </a:defRPr>
            </a:lvl6pPr>
            <a:lvl7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9pPr>
          </a:lstStyle>
          <a:p>
            <a:pPr marL="0" indent="0" algn="r">
              <a:buFont typeface="Calibri" panose="020F0502020204030204" pitchFamily="34" charset="0"/>
              <a:buNone/>
            </a:pPr>
            <a:r>
              <a:rPr lang="en-US" sz="1050" dirty="0" smtClean="0">
                <a:solidFill>
                  <a:srgbClr val="000000"/>
                </a:solidFill>
              </a:rPr>
              <a:t>State Software Rewrite In Testing</a:t>
            </a:r>
          </a:p>
        </p:txBody>
      </p:sp>
      <p:sp>
        <p:nvSpPr>
          <p:cNvPr id="17" name="Content Placeholder 2"/>
          <p:cNvSpPr txBox="1">
            <a:spLocks/>
          </p:cNvSpPr>
          <p:nvPr/>
        </p:nvSpPr>
        <p:spPr>
          <a:xfrm rot="20398369">
            <a:off x="464643" y="2988553"/>
            <a:ext cx="6995639" cy="223560"/>
          </a:xfrm>
          <a:prstGeom prst="rect">
            <a:avLst/>
          </a:prstGeom>
        </p:spPr>
        <p:txBody>
          <a:bodyPr vert="horz" lIns="0" tIns="0" rIns="0" bIns="0" rtlCol="0">
            <a:noAutofit/>
            <a:scene3d>
              <a:camera prst="orthographicFront">
                <a:rot lat="0" lon="0" rev="0"/>
              </a:camera>
              <a:lightRig rig="threePt" dir="t"/>
            </a:scene3d>
          </a:bodyPr>
          <a:lstStyle>
            <a:lvl1pPr marL="180975" marR="0" indent="-180975"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sz="1600" b="1" kern="1200">
                <a:solidFill>
                  <a:schemeClr val="tx1"/>
                </a:solidFill>
                <a:latin typeface="+mn-lt"/>
                <a:ea typeface="+mn-ea"/>
                <a:cs typeface="+mn-cs"/>
              </a:defRPr>
            </a:lvl1pPr>
            <a:lvl2pPr marL="361950" marR="0" indent="-180975" algn="l" defTabSz="914400" rtl="0" eaLnBrk="1" fontAlgn="auto" latinLnBrk="0" hangingPunct="1">
              <a:lnSpc>
                <a:spcPct val="100000"/>
              </a:lnSpc>
              <a:spcBef>
                <a:spcPts val="600"/>
              </a:spcBef>
              <a:spcAft>
                <a:spcPts val="0"/>
              </a:spcAft>
              <a:buClrTx/>
              <a:buSzTx/>
              <a:buFont typeface="Lucida Grande"/>
              <a:buChar char="–"/>
              <a:tabLst/>
              <a:defRPr sz="1400" kern="1200">
                <a:solidFill>
                  <a:schemeClr val="tx1"/>
                </a:solidFill>
                <a:latin typeface="+mn-lt"/>
                <a:ea typeface="+mn-ea"/>
                <a:cs typeface="+mn-cs"/>
              </a:defRPr>
            </a:lvl2pPr>
            <a:lvl3pPr marL="542925" marR="0" indent="-180975" algn="l" defTabSz="914400" rtl="0" eaLnBrk="1" fontAlgn="auto" latinLnBrk="0" hangingPunct="1">
              <a:lnSpc>
                <a:spcPct val="100000"/>
              </a:lnSpc>
              <a:spcBef>
                <a:spcPts val="400"/>
              </a:spcBef>
              <a:spcAft>
                <a:spcPts val="0"/>
              </a:spcAft>
              <a:buClrTx/>
              <a:buSzPct val="80000"/>
              <a:buFont typeface="Symbol" panose="05050102010706020507" pitchFamily="18" charset="2"/>
              <a:buChar char="·"/>
              <a:tabLst/>
              <a:defRPr sz="1200" kern="1200">
                <a:solidFill>
                  <a:schemeClr val="tx1"/>
                </a:solidFill>
                <a:latin typeface="+mn-lt"/>
                <a:ea typeface="+mn-ea"/>
                <a:cs typeface="+mn-cs"/>
              </a:defRPr>
            </a:lvl3pPr>
            <a:lvl4pPr marL="627063" marR="0" indent="-179388" algn="l" defTabSz="914400" rtl="0" eaLnBrk="1" fontAlgn="auto" latinLnBrk="0" hangingPunct="1">
              <a:lnSpc>
                <a:spcPct val="130000"/>
              </a:lnSpc>
              <a:spcBef>
                <a:spcPts val="0"/>
              </a:spcBef>
              <a:spcAft>
                <a:spcPts val="0"/>
              </a:spcAft>
              <a:buClrTx/>
              <a:buSzTx/>
              <a:buFont typeface="Lucida Grande"/>
              <a:buChar char="–"/>
              <a:tabLst/>
              <a:defRPr sz="1000" kern="1200">
                <a:solidFill>
                  <a:schemeClr val="tx1"/>
                </a:solidFill>
                <a:latin typeface="+mn-lt"/>
                <a:ea typeface="+mn-ea"/>
                <a:cs typeface="+mn-cs"/>
              </a:defRPr>
            </a:lvl4pPr>
            <a:lvl5pPr marL="806450" marR="0" indent="-179388" algn="l" defTabSz="914400" rtl="0" eaLnBrk="1" fontAlgn="auto" latinLnBrk="0" hangingPunct="1">
              <a:lnSpc>
                <a:spcPct val="130000"/>
              </a:lnSpc>
              <a:spcBef>
                <a:spcPts val="0"/>
              </a:spcBef>
              <a:spcAft>
                <a:spcPts val="0"/>
              </a:spcAft>
              <a:buClrTx/>
              <a:buSzTx/>
              <a:buFont typeface="Calibri" panose="020F0502020204030204" pitchFamily="34" charset="0"/>
              <a:buChar char="•"/>
              <a:tabLst/>
              <a:defRPr sz="1000" kern="1200">
                <a:solidFill>
                  <a:schemeClr val="tx1"/>
                </a:solidFill>
                <a:latin typeface="+mn-lt"/>
                <a:ea typeface="+mn-ea"/>
                <a:cs typeface="+mn-cs"/>
              </a:defRPr>
            </a:lvl5pPr>
            <a:lvl6pPr marL="360000" indent="-180000" algn="l" defTabSz="457200" rtl="0" eaLnBrk="1" latinLnBrk="0" hangingPunct="1">
              <a:lnSpc>
                <a:spcPct val="110000"/>
              </a:lnSpc>
              <a:spcBef>
                <a:spcPts val="0"/>
              </a:spcBef>
              <a:buFont typeface="Arial"/>
              <a:buChar char="•"/>
              <a:defRPr sz="1400" kern="1200">
                <a:solidFill>
                  <a:schemeClr val="tx1"/>
                </a:solidFill>
                <a:latin typeface="+mn-lt"/>
                <a:ea typeface="+mn-ea"/>
                <a:cs typeface="+mn-cs"/>
              </a:defRPr>
            </a:lvl6pPr>
            <a:lvl7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9pPr>
          </a:lstStyle>
          <a:p>
            <a:pPr marL="0" indent="0" algn="r">
              <a:buFont typeface="Calibri" panose="020F0502020204030204" pitchFamily="34" charset="0"/>
              <a:buNone/>
            </a:pPr>
            <a:r>
              <a:rPr lang="en-US" sz="1400" dirty="0" smtClean="0">
                <a:solidFill>
                  <a:srgbClr val="FFFFFF">
                    <a:lumMod val="95000"/>
                  </a:srgbClr>
                </a:solidFill>
              </a:rPr>
              <a:t>2020                  2016 2015       2011 2010 2009 2007   2001       1992         1979  1977</a:t>
            </a:r>
          </a:p>
        </p:txBody>
      </p:sp>
      <p:sp>
        <p:nvSpPr>
          <p:cNvPr id="20" name="Content Placeholder 2"/>
          <p:cNvSpPr txBox="1">
            <a:spLocks/>
          </p:cNvSpPr>
          <p:nvPr/>
        </p:nvSpPr>
        <p:spPr>
          <a:xfrm>
            <a:off x="6023091" y="2392481"/>
            <a:ext cx="1728926" cy="194107"/>
          </a:xfrm>
          <a:prstGeom prst="rect">
            <a:avLst/>
          </a:prstGeom>
        </p:spPr>
        <p:txBody>
          <a:bodyPr vert="horz" lIns="0" tIns="0" rIns="0" bIns="0" rtlCol="0">
            <a:noAutofit/>
          </a:bodyPr>
          <a:lstStyle>
            <a:lvl1pPr marL="180975" marR="0" indent="-180975"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sz="1600" b="1" kern="1200">
                <a:solidFill>
                  <a:schemeClr val="tx1"/>
                </a:solidFill>
                <a:latin typeface="+mn-lt"/>
                <a:ea typeface="+mn-ea"/>
                <a:cs typeface="+mn-cs"/>
              </a:defRPr>
            </a:lvl1pPr>
            <a:lvl2pPr marL="361950" marR="0" indent="-180975" algn="l" defTabSz="914400" rtl="0" eaLnBrk="1" fontAlgn="auto" latinLnBrk="0" hangingPunct="1">
              <a:lnSpc>
                <a:spcPct val="100000"/>
              </a:lnSpc>
              <a:spcBef>
                <a:spcPts val="600"/>
              </a:spcBef>
              <a:spcAft>
                <a:spcPts val="0"/>
              </a:spcAft>
              <a:buClrTx/>
              <a:buSzTx/>
              <a:buFont typeface="Lucida Grande"/>
              <a:buChar char="–"/>
              <a:tabLst/>
              <a:defRPr sz="1400" kern="1200">
                <a:solidFill>
                  <a:schemeClr val="tx1"/>
                </a:solidFill>
                <a:latin typeface="+mn-lt"/>
                <a:ea typeface="+mn-ea"/>
                <a:cs typeface="+mn-cs"/>
              </a:defRPr>
            </a:lvl2pPr>
            <a:lvl3pPr marL="542925" marR="0" indent="-180975" algn="l" defTabSz="914400" rtl="0" eaLnBrk="1" fontAlgn="auto" latinLnBrk="0" hangingPunct="1">
              <a:lnSpc>
                <a:spcPct val="100000"/>
              </a:lnSpc>
              <a:spcBef>
                <a:spcPts val="400"/>
              </a:spcBef>
              <a:spcAft>
                <a:spcPts val="0"/>
              </a:spcAft>
              <a:buClrTx/>
              <a:buSzPct val="80000"/>
              <a:buFont typeface="Symbol" panose="05050102010706020507" pitchFamily="18" charset="2"/>
              <a:buChar char="·"/>
              <a:tabLst/>
              <a:defRPr sz="1200" kern="1200">
                <a:solidFill>
                  <a:schemeClr val="tx1"/>
                </a:solidFill>
                <a:latin typeface="+mn-lt"/>
                <a:ea typeface="+mn-ea"/>
                <a:cs typeface="+mn-cs"/>
              </a:defRPr>
            </a:lvl3pPr>
            <a:lvl4pPr marL="627063" marR="0" indent="-179388" algn="l" defTabSz="914400" rtl="0" eaLnBrk="1" fontAlgn="auto" latinLnBrk="0" hangingPunct="1">
              <a:lnSpc>
                <a:spcPct val="130000"/>
              </a:lnSpc>
              <a:spcBef>
                <a:spcPts val="0"/>
              </a:spcBef>
              <a:spcAft>
                <a:spcPts val="0"/>
              </a:spcAft>
              <a:buClrTx/>
              <a:buSzTx/>
              <a:buFont typeface="Lucida Grande"/>
              <a:buChar char="–"/>
              <a:tabLst/>
              <a:defRPr sz="1000" kern="1200">
                <a:solidFill>
                  <a:schemeClr val="tx1"/>
                </a:solidFill>
                <a:latin typeface="+mn-lt"/>
                <a:ea typeface="+mn-ea"/>
                <a:cs typeface="+mn-cs"/>
              </a:defRPr>
            </a:lvl4pPr>
            <a:lvl5pPr marL="806450" marR="0" indent="-179388" algn="l" defTabSz="914400" rtl="0" eaLnBrk="1" fontAlgn="auto" latinLnBrk="0" hangingPunct="1">
              <a:lnSpc>
                <a:spcPct val="130000"/>
              </a:lnSpc>
              <a:spcBef>
                <a:spcPts val="0"/>
              </a:spcBef>
              <a:spcAft>
                <a:spcPts val="0"/>
              </a:spcAft>
              <a:buClrTx/>
              <a:buSzTx/>
              <a:buFont typeface="Calibri" panose="020F0502020204030204" pitchFamily="34" charset="0"/>
              <a:buChar char="•"/>
              <a:tabLst/>
              <a:defRPr sz="1000" kern="1200">
                <a:solidFill>
                  <a:schemeClr val="tx1"/>
                </a:solidFill>
                <a:latin typeface="+mn-lt"/>
                <a:ea typeface="+mn-ea"/>
                <a:cs typeface="+mn-cs"/>
              </a:defRPr>
            </a:lvl5pPr>
            <a:lvl6pPr marL="360000" indent="-180000" algn="l" defTabSz="457200" rtl="0" eaLnBrk="1" latinLnBrk="0" hangingPunct="1">
              <a:lnSpc>
                <a:spcPct val="110000"/>
              </a:lnSpc>
              <a:spcBef>
                <a:spcPts val="0"/>
              </a:spcBef>
              <a:buFont typeface="Arial"/>
              <a:buChar char="•"/>
              <a:defRPr sz="1400" kern="1200">
                <a:solidFill>
                  <a:schemeClr val="tx1"/>
                </a:solidFill>
                <a:latin typeface="+mn-lt"/>
                <a:ea typeface="+mn-ea"/>
                <a:cs typeface="+mn-cs"/>
              </a:defRPr>
            </a:lvl6pPr>
            <a:lvl7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9pPr>
          </a:lstStyle>
          <a:p>
            <a:pPr marL="0" indent="0">
              <a:spcBef>
                <a:spcPts val="0"/>
              </a:spcBef>
              <a:buFontTx/>
              <a:buNone/>
              <a:defRPr/>
            </a:pPr>
            <a:r>
              <a:rPr lang="en-US" sz="1050" dirty="0" smtClean="0">
                <a:solidFill>
                  <a:srgbClr val="000000"/>
                </a:solidFill>
              </a:rPr>
              <a:t>Alpha introduced</a:t>
            </a:r>
          </a:p>
        </p:txBody>
      </p:sp>
      <p:sp>
        <p:nvSpPr>
          <p:cNvPr id="21" name="Content Placeholder 2"/>
          <p:cNvSpPr txBox="1">
            <a:spLocks/>
          </p:cNvSpPr>
          <p:nvPr/>
        </p:nvSpPr>
        <p:spPr>
          <a:xfrm>
            <a:off x="3213151" y="3437698"/>
            <a:ext cx="1728926" cy="194107"/>
          </a:xfrm>
          <a:prstGeom prst="rect">
            <a:avLst/>
          </a:prstGeom>
        </p:spPr>
        <p:txBody>
          <a:bodyPr vert="horz" lIns="0" tIns="0" rIns="0" bIns="0" rtlCol="0">
            <a:noAutofit/>
          </a:bodyPr>
          <a:lstStyle>
            <a:lvl1pPr marL="180975" marR="0" indent="-180975"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sz="1600" b="1" kern="1200">
                <a:solidFill>
                  <a:schemeClr val="tx1"/>
                </a:solidFill>
                <a:latin typeface="+mn-lt"/>
                <a:ea typeface="+mn-ea"/>
                <a:cs typeface="+mn-cs"/>
              </a:defRPr>
            </a:lvl1pPr>
            <a:lvl2pPr marL="361950" marR="0" indent="-180975" algn="l" defTabSz="914400" rtl="0" eaLnBrk="1" fontAlgn="auto" latinLnBrk="0" hangingPunct="1">
              <a:lnSpc>
                <a:spcPct val="100000"/>
              </a:lnSpc>
              <a:spcBef>
                <a:spcPts val="600"/>
              </a:spcBef>
              <a:spcAft>
                <a:spcPts val="0"/>
              </a:spcAft>
              <a:buClrTx/>
              <a:buSzTx/>
              <a:buFont typeface="Lucida Grande"/>
              <a:buChar char="–"/>
              <a:tabLst/>
              <a:defRPr sz="1400" kern="1200">
                <a:solidFill>
                  <a:schemeClr val="tx1"/>
                </a:solidFill>
                <a:latin typeface="+mn-lt"/>
                <a:ea typeface="+mn-ea"/>
                <a:cs typeface="+mn-cs"/>
              </a:defRPr>
            </a:lvl2pPr>
            <a:lvl3pPr marL="542925" marR="0" indent="-180975" algn="l" defTabSz="914400" rtl="0" eaLnBrk="1" fontAlgn="auto" latinLnBrk="0" hangingPunct="1">
              <a:lnSpc>
                <a:spcPct val="100000"/>
              </a:lnSpc>
              <a:spcBef>
                <a:spcPts val="400"/>
              </a:spcBef>
              <a:spcAft>
                <a:spcPts val="0"/>
              </a:spcAft>
              <a:buClrTx/>
              <a:buSzPct val="80000"/>
              <a:buFont typeface="Symbol" panose="05050102010706020507" pitchFamily="18" charset="2"/>
              <a:buChar char="·"/>
              <a:tabLst/>
              <a:defRPr sz="1200" kern="1200">
                <a:solidFill>
                  <a:schemeClr val="tx1"/>
                </a:solidFill>
                <a:latin typeface="+mn-lt"/>
                <a:ea typeface="+mn-ea"/>
                <a:cs typeface="+mn-cs"/>
              </a:defRPr>
            </a:lvl3pPr>
            <a:lvl4pPr marL="627063" marR="0" indent="-179388" algn="l" defTabSz="914400" rtl="0" eaLnBrk="1" fontAlgn="auto" latinLnBrk="0" hangingPunct="1">
              <a:lnSpc>
                <a:spcPct val="130000"/>
              </a:lnSpc>
              <a:spcBef>
                <a:spcPts val="0"/>
              </a:spcBef>
              <a:spcAft>
                <a:spcPts val="0"/>
              </a:spcAft>
              <a:buClrTx/>
              <a:buSzTx/>
              <a:buFont typeface="Lucida Grande"/>
              <a:buChar char="–"/>
              <a:tabLst/>
              <a:defRPr sz="1000" kern="1200">
                <a:solidFill>
                  <a:schemeClr val="tx1"/>
                </a:solidFill>
                <a:latin typeface="+mn-lt"/>
                <a:ea typeface="+mn-ea"/>
                <a:cs typeface="+mn-cs"/>
              </a:defRPr>
            </a:lvl4pPr>
            <a:lvl5pPr marL="806450" marR="0" indent="-179388" algn="l" defTabSz="914400" rtl="0" eaLnBrk="1" fontAlgn="auto" latinLnBrk="0" hangingPunct="1">
              <a:lnSpc>
                <a:spcPct val="130000"/>
              </a:lnSpc>
              <a:spcBef>
                <a:spcPts val="0"/>
              </a:spcBef>
              <a:spcAft>
                <a:spcPts val="0"/>
              </a:spcAft>
              <a:buClrTx/>
              <a:buSzTx/>
              <a:buFont typeface="Calibri" panose="020F0502020204030204" pitchFamily="34" charset="0"/>
              <a:buChar char="•"/>
              <a:tabLst/>
              <a:defRPr sz="1000" kern="1200">
                <a:solidFill>
                  <a:schemeClr val="tx1"/>
                </a:solidFill>
                <a:latin typeface="+mn-lt"/>
                <a:ea typeface="+mn-ea"/>
                <a:cs typeface="+mn-cs"/>
              </a:defRPr>
            </a:lvl5pPr>
            <a:lvl6pPr marL="360000" indent="-180000" algn="l" defTabSz="457200" rtl="0" eaLnBrk="1" latinLnBrk="0" hangingPunct="1">
              <a:lnSpc>
                <a:spcPct val="110000"/>
              </a:lnSpc>
              <a:spcBef>
                <a:spcPts val="0"/>
              </a:spcBef>
              <a:buFont typeface="Arial"/>
              <a:buChar char="•"/>
              <a:defRPr sz="1400" kern="1200">
                <a:solidFill>
                  <a:schemeClr val="tx1"/>
                </a:solidFill>
                <a:latin typeface="+mn-lt"/>
                <a:ea typeface="+mn-ea"/>
                <a:cs typeface="+mn-cs"/>
              </a:defRPr>
            </a:lvl6pPr>
            <a:lvl7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9pPr>
          </a:lstStyle>
          <a:p>
            <a:pPr marL="0" indent="0">
              <a:spcBef>
                <a:spcPts val="0"/>
              </a:spcBef>
              <a:buFontTx/>
              <a:buNone/>
              <a:defRPr/>
            </a:pPr>
            <a:r>
              <a:rPr lang="en-US" sz="1050" dirty="0" smtClean="0">
                <a:solidFill>
                  <a:srgbClr val="000000"/>
                </a:solidFill>
              </a:rPr>
              <a:t>Itanium EOL</a:t>
            </a:r>
          </a:p>
        </p:txBody>
      </p:sp>
      <p:sp>
        <p:nvSpPr>
          <p:cNvPr id="22" name="Content Placeholder 2"/>
          <p:cNvSpPr txBox="1">
            <a:spLocks/>
          </p:cNvSpPr>
          <p:nvPr/>
        </p:nvSpPr>
        <p:spPr>
          <a:xfrm>
            <a:off x="2306077" y="3821493"/>
            <a:ext cx="1529283" cy="194107"/>
          </a:xfrm>
          <a:prstGeom prst="rect">
            <a:avLst/>
          </a:prstGeom>
        </p:spPr>
        <p:txBody>
          <a:bodyPr vert="horz" lIns="0" tIns="0" rIns="0" bIns="0" rtlCol="0">
            <a:noAutofit/>
          </a:bodyPr>
          <a:lstStyle>
            <a:lvl1pPr marL="180975" marR="0" indent="-180975"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sz="1600" b="1" kern="1200">
                <a:solidFill>
                  <a:schemeClr val="tx1"/>
                </a:solidFill>
                <a:latin typeface="+mn-lt"/>
                <a:ea typeface="+mn-ea"/>
                <a:cs typeface="+mn-cs"/>
              </a:defRPr>
            </a:lvl1pPr>
            <a:lvl2pPr marL="361950" marR="0" indent="-180975" algn="l" defTabSz="914400" rtl="0" eaLnBrk="1" fontAlgn="auto" latinLnBrk="0" hangingPunct="1">
              <a:lnSpc>
                <a:spcPct val="100000"/>
              </a:lnSpc>
              <a:spcBef>
                <a:spcPts val="600"/>
              </a:spcBef>
              <a:spcAft>
                <a:spcPts val="0"/>
              </a:spcAft>
              <a:buClrTx/>
              <a:buSzTx/>
              <a:buFont typeface="Lucida Grande"/>
              <a:buChar char="–"/>
              <a:tabLst/>
              <a:defRPr sz="1400" kern="1200">
                <a:solidFill>
                  <a:schemeClr val="tx1"/>
                </a:solidFill>
                <a:latin typeface="+mn-lt"/>
                <a:ea typeface="+mn-ea"/>
                <a:cs typeface="+mn-cs"/>
              </a:defRPr>
            </a:lvl2pPr>
            <a:lvl3pPr marL="542925" marR="0" indent="-180975" algn="l" defTabSz="914400" rtl="0" eaLnBrk="1" fontAlgn="auto" latinLnBrk="0" hangingPunct="1">
              <a:lnSpc>
                <a:spcPct val="100000"/>
              </a:lnSpc>
              <a:spcBef>
                <a:spcPts val="400"/>
              </a:spcBef>
              <a:spcAft>
                <a:spcPts val="0"/>
              </a:spcAft>
              <a:buClrTx/>
              <a:buSzPct val="80000"/>
              <a:buFont typeface="Symbol" panose="05050102010706020507" pitchFamily="18" charset="2"/>
              <a:buChar char="·"/>
              <a:tabLst/>
              <a:defRPr sz="1200" kern="1200">
                <a:solidFill>
                  <a:schemeClr val="tx1"/>
                </a:solidFill>
                <a:latin typeface="+mn-lt"/>
                <a:ea typeface="+mn-ea"/>
                <a:cs typeface="+mn-cs"/>
              </a:defRPr>
            </a:lvl3pPr>
            <a:lvl4pPr marL="627063" marR="0" indent="-179388" algn="l" defTabSz="914400" rtl="0" eaLnBrk="1" fontAlgn="auto" latinLnBrk="0" hangingPunct="1">
              <a:lnSpc>
                <a:spcPct val="130000"/>
              </a:lnSpc>
              <a:spcBef>
                <a:spcPts val="0"/>
              </a:spcBef>
              <a:spcAft>
                <a:spcPts val="0"/>
              </a:spcAft>
              <a:buClrTx/>
              <a:buSzTx/>
              <a:buFont typeface="Lucida Grande"/>
              <a:buChar char="–"/>
              <a:tabLst/>
              <a:defRPr sz="1000" kern="1200">
                <a:solidFill>
                  <a:schemeClr val="tx1"/>
                </a:solidFill>
                <a:latin typeface="+mn-lt"/>
                <a:ea typeface="+mn-ea"/>
                <a:cs typeface="+mn-cs"/>
              </a:defRPr>
            </a:lvl4pPr>
            <a:lvl5pPr marL="806450" marR="0" indent="-179388" algn="l" defTabSz="914400" rtl="0" eaLnBrk="1" fontAlgn="auto" latinLnBrk="0" hangingPunct="1">
              <a:lnSpc>
                <a:spcPct val="130000"/>
              </a:lnSpc>
              <a:spcBef>
                <a:spcPts val="0"/>
              </a:spcBef>
              <a:spcAft>
                <a:spcPts val="0"/>
              </a:spcAft>
              <a:buClrTx/>
              <a:buSzTx/>
              <a:buFont typeface="Calibri" panose="020F0502020204030204" pitchFamily="34" charset="0"/>
              <a:buChar char="•"/>
              <a:tabLst/>
              <a:defRPr sz="1000" kern="1200">
                <a:solidFill>
                  <a:schemeClr val="tx1"/>
                </a:solidFill>
                <a:latin typeface="+mn-lt"/>
                <a:ea typeface="+mn-ea"/>
                <a:cs typeface="+mn-cs"/>
              </a:defRPr>
            </a:lvl5pPr>
            <a:lvl6pPr marL="360000" indent="-180000" algn="l" defTabSz="457200" rtl="0" eaLnBrk="1" latinLnBrk="0" hangingPunct="1">
              <a:lnSpc>
                <a:spcPct val="110000"/>
              </a:lnSpc>
              <a:spcBef>
                <a:spcPts val="0"/>
              </a:spcBef>
              <a:buFont typeface="Arial"/>
              <a:buChar char="•"/>
              <a:defRPr sz="1400" kern="1200">
                <a:solidFill>
                  <a:schemeClr val="tx1"/>
                </a:solidFill>
                <a:latin typeface="+mn-lt"/>
                <a:ea typeface="+mn-ea"/>
                <a:cs typeface="+mn-cs"/>
              </a:defRPr>
            </a:lvl6pPr>
            <a:lvl7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9pPr>
          </a:lstStyle>
          <a:p>
            <a:pPr marL="0" indent="0">
              <a:buFont typeface="Calibri" panose="020F0502020204030204" pitchFamily="34" charset="0"/>
              <a:buNone/>
            </a:pPr>
            <a:r>
              <a:rPr lang="en-US" sz="1050" dirty="0" smtClean="0">
                <a:solidFill>
                  <a:srgbClr val="000000"/>
                </a:solidFill>
              </a:rPr>
              <a:t>Alpha support ends</a:t>
            </a:r>
          </a:p>
        </p:txBody>
      </p:sp>
      <p:sp>
        <p:nvSpPr>
          <p:cNvPr id="23" name="Content Placeholder 2"/>
          <p:cNvSpPr txBox="1">
            <a:spLocks/>
          </p:cNvSpPr>
          <p:nvPr/>
        </p:nvSpPr>
        <p:spPr>
          <a:xfrm>
            <a:off x="536694" y="4284192"/>
            <a:ext cx="1592574" cy="363834"/>
          </a:xfrm>
          <a:prstGeom prst="rect">
            <a:avLst/>
          </a:prstGeom>
        </p:spPr>
        <p:txBody>
          <a:bodyPr vert="horz" lIns="0" tIns="0" rIns="0" bIns="0" rtlCol="0">
            <a:noAutofit/>
          </a:bodyPr>
          <a:lstStyle>
            <a:lvl1pPr marL="180975" marR="0" indent="-180975"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sz="1600" b="1" kern="1200">
                <a:solidFill>
                  <a:schemeClr val="tx1"/>
                </a:solidFill>
                <a:latin typeface="+mn-lt"/>
                <a:ea typeface="+mn-ea"/>
                <a:cs typeface="+mn-cs"/>
              </a:defRPr>
            </a:lvl1pPr>
            <a:lvl2pPr marL="361950" marR="0" indent="-180975" algn="l" defTabSz="914400" rtl="0" eaLnBrk="1" fontAlgn="auto" latinLnBrk="0" hangingPunct="1">
              <a:lnSpc>
                <a:spcPct val="100000"/>
              </a:lnSpc>
              <a:spcBef>
                <a:spcPts val="600"/>
              </a:spcBef>
              <a:spcAft>
                <a:spcPts val="0"/>
              </a:spcAft>
              <a:buClrTx/>
              <a:buSzTx/>
              <a:buFont typeface="Lucida Grande"/>
              <a:buChar char="–"/>
              <a:tabLst/>
              <a:defRPr sz="1400" kern="1200">
                <a:solidFill>
                  <a:schemeClr val="tx1"/>
                </a:solidFill>
                <a:latin typeface="+mn-lt"/>
                <a:ea typeface="+mn-ea"/>
                <a:cs typeface="+mn-cs"/>
              </a:defRPr>
            </a:lvl2pPr>
            <a:lvl3pPr marL="542925" marR="0" indent="-180975" algn="l" defTabSz="914400" rtl="0" eaLnBrk="1" fontAlgn="auto" latinLnBrk="0" hangingPunct="1">
              <a:lnSpc>
                <a:spcPct val="100000"/>
              </a:lnSpc>
              <a:spcBef>
                <a:spcPts val="400"/>
              </a:spcBef>
              <a:spcAft>
                <a:spcPts val="0"/>
              </a:spcAft>
              <a:buClrTx/>
              <a:buSzPct val="80000"/>
              <a:buFont typeface="Symbol" panose="05050102010706020507" pitchFamily="18" charset="2"/>
              <a:buChar char="·"/>
              <a:tabLst/>
              <a:defRPr sz="1200" kern="1200">
                <a:solidFill>
                  <a:schemeClr val="tx1"/>
                </a:solidFill>
                <a:latin typeface="+mn-lt"/>
                <a:ea typeface="+mn-ea"/>
                <a:cs typeface="+mn-cs"/>
              </a:defRPr>
            </a:lvl3pPr>
            <a:lvl4pPr marL="627063" marR="0" indent="-179388" algn="l" defTabSz="914400" rtl="0" eaLnBrk="1" fontAlgn="auto" latinLnBrk="0" hangingPunct="1">
              <a:lnSpc>
                <a:spcPct val="130000"/>
              </a:lnSpc>
              <a:spcBef>
                <a:spcPts val="0"/>
              </a:spcBef>
              <a:spcAft>
                <a:spcPts val="0"/>
              </a:spcAft>
              <a:buClrTx/>
              <a:buSzTx/>
              <a:buFont typeface="Lucida Grande"/>
              <a:buChar char="–"/>
              <a:tabLst/>
              <a:defRPr sz="1000" kern="1200">
                <a:solidFill>
                  <a:schemeClr val="tx1"/>
                </a:solidFill>
                <a:latin typeface="+mn-lt"/>
                <a:ea typeface="+mn-ea"/>
                <a:cs typeface="+mn-cs"/>
              </a:defRPr>
            </a:lvl4pPr>
            <a:lvl5pPr marL="806450" marR="0" indent="-179388" algn="l" defTabSz="914400" rtl="0" eaLnBrk="1" fontAlgn="auto" latinLnBrk="0" hangingPunct="1">
              <a:lnSpc>
                <a:spcPct val="130000"/>
              </a:lnSpc>
              <a:spcBef>
                <a:spcPts val="0"/>
              </a:spcBef>
              <a:spcAft>
                <a:spcPts val="0"/>
              </a:spcAft>
              <a:buClrTx/>
              <a:buSzTx/>
              <a:buFont typeface="Calibri" panose="020F0502020204030204" pitchFamily="34" charset="0"/>
              <a:buChar char="•"/>
              <a:tabLst/>
              <a:defRPr sz="1000" kern="1200">
                <a:solidFill>
                  <a:schemeClr val="tx1"/>
                </a:solidFill>
                <a:latin typeface="+mn-lt"/>
                <a:ea typeface="+mn-ea"/>
                <a:cs typeface="+mn-cs"/>
              </a:defRPr>
            </a:lvl5pPr>
            <a:lvl6pPr marL="360000" indent="-180000" algn="l" defTabSz="457200" rtl="0" eaLnBrk="1" latinLnBrk="0" hangingPunct="1">
              <a:lnSpc>
                <a:spcPct val="110000"/>
              </a:lnSpc>
              <a:spcBef>
                <a:spcPts val="0"/>
              </a:spcBef>
              <a:buFont typeface="Arial"/>
              <a:buChar char="•"/>
              <a:defRPr sz="1400" kern="1200">
                <a:solidFill>
                  <a:schemeClr val="tx1"/>
                </a:solidFill>
                <a:latin typeface="+mn-lt"/>
                <a:ea typeface="+mn-ea"/>
                <a:cs typeface="+mn-cs"/>
              </a:defRPr>
            </a:lvl6pPr>
            <a:lvl7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9pPr>
          </a:lstStyle>
          <a:p>
            <a:pPr marL="0" indent="0">
              <a:buFont typeface="Calibri" panose="020F0502020204030204" pitchFamily="34" charset="0"/>
              <a:buNone/>
            </a:pPr>
            <a:r>
              <a:rPr lang="en-US" sz="1050" dirty="0" smtClean="0">
                <a:solidFill>
                  <a:srgbClr val="000000"/>
                </a:solidFill>
              </a:rPr>
              <a:t>Itanium support ends</a:t>
            </a:r>
          </a:p>
        </p:txBody>
      </p:sp>
      <p:sp>
        <p:nvSpPr>
          <p:cNvPr id="35" name="Content Placeholder 2"/>
          <p:cNvSpPr txBox="1">
            <a:spLocks/>
          </p:cNvSpPr>
          <p:nvPr/>
        </p:nvSpPr>
        <p:spPr>
          <a:xfrm>
            <a:off x="1769176" y="4067264"/>
            <a:ext cx="3100457" cy="194107"/>
          </a:xfrm>
          <a:prstGeom prst="rect">
            <a:avLst/>
          </a:prstGeom>
        </p:spPr>
        <p:txBody>
          <a:bodyPr vert="horz" lIns="0" tIns="0" rIns="0" bIns="0" rtlCol="0">
            <a:noAutofit/>
          </a:bodyPr>
          <a:lstStyle>
            <a:lvl1pPr marL="180975" marR="0" indent="-180975"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sz="1600" b="1" kern="1200">
                <a:solidFill>
                  <a:schemeClr val="tx1"/>
                </a:solidFill>
                <a:latin typeface="+mn-lt"/>
                <a:ea typeface="+mn-ea"/>
                <a:cs typeface="+mn-cs"/>
              </a:defRPr>
            </a:lvl1pPr>
            <a:lvl2pPr marL="361950" marR="0" indent="-180975" algn="l" defTabSz="914400" rtl="0" eaLnBrk="1" fontAlgn="auto" latinLnBrk="0" hangingPunct="1">
              <a:lnSpc>
                <a:spcPct val="100000"/>
              </a:lnSpc>
              <a:spcBef>
                <a:spcPts val="600"/>
              </a:spcBef>
              <a:spcAft>
                <a:spcPts val="0"/>
              </a:spcAft>
              <a:buClrTx/>
              <a:buSzTx/>
              <a:buFont typeface="Lucida Grande"/>
              <a:buChar char="–"/>
              <a:tabLst/>
              <a:defRPr sz="1400" kern="1200">
                <a:solidFill>
                  <a:schemeClr val="tx1"/>
                </a:solidFill>
                <a:latin typeface="+mn-lt"/>
                <a:ea typeface="+mn-ea"/>
                <a:cs typeface="+mn-cs"/>
              </a:defRPr>
            </a:lvl2pPr>
            <a:lvl3pPr marL="542925" marR="0" indent="-180975" algn="l" defTabSz="914400" rtl="0" eaLnBrk="1" fontAlgn="auto" latinLnBrk="0" hangingPunct="1">
              <a:lnSpc>
                <a:spcPct val="100000"/>
              </a:lnSpc>
              <a:spcBef>
                <a:spcPts val="400"/>
              </a:spcBef>
              <a:spcAft>
                <a:spcPts val="0"/>
              </a:spcAft>
              <a:buClrTx/>
              <a:buSzPct val="80000"/>
              <a:buFont typeface="Symbol" panose="05050102010706020507" pitchFamily="18" charset="2"/>
              <a:buChar char="·"/>
              <a:tabLst/>
              <a:defRPr sz="1200" kern="1200">
                <a:solidFill>
                  <a:schemeClr val="tx1"/>
                </a:solidFill>
                <a:latin typeface="+mn-lt"/>
                <a:ea typeface="+mn-ea"/>
                <a:cs typeface="+mn-cs"/>
              </a:defRPr>
            </a:lvl3pPr>
            <a:lvl4pPr marL="627063" marR="0" indent="-179388" algn="l" defTabSz="914400" rtl="0" eaLnBrk="1" fontAlgn="auto" latinLnBrk="0" hangingPunct="1">
              <a:lnSpc>
                <a:spcPct val="130000"/>
              </a:lnSpc>
              <a:spcBef>
                <a:spcPts val="0"/>
              </a:spcBef>
              <a:spcAft>
                <a:spcPts val="0"/>
              </a:spcAft>
              <a:buClrTx/>
              <a:buSzTx/>
              <a:buFont typeface="Lucida Grande"/>
              <a:buChar char="–"/>
              <a:tabLst/>
              <a:defRPr sz="1000" kern="1200">
                <a:solidFill>
                  <a:schemeClr val="tx1"/>
                </a:solidFill>
                <a:latin typeface="+mn-lt"/>
                <a:ea typeface="+mn-ea"/>
                <a:cs typeface="+mn-cs"/>
              </a:defRPr>
            </a:lvl4pPr>
            <a:lvl5pPr marL="806450" marR="0" indent="-179388" algn="l" defTabSz="914400" rtl="0" eaLnBrk="1" fontAlgn="auto" latinLnBrk="0" hangingPunct="1">
              <a:lnSpc>
                <a:spcPct val="130000"/>
              </a:lnSpc>
              <a:spcBef>
                <a:spcPts val="0"/>
              </a:spcBef>
              <a:spcAft>
                <a:spcPts val="0"/>
              </a:spcAft>
              <a:buClrTx/>
              <a:buSzTx/>
              <a:buFont typeface="Calibri" panose="020F0502020204030204" pitchFamily="34" charset="0"/>
              <a:buChar char="•"/>
              <a:tabLst/>
              <a:defRPr sz="1000" kern="1200">
                <a:solidFill>
                  <a:schemeClr val="tx1"/>
                </a:solidFill>
                <a:latin typeface="+mn-lt"/>
                <a:ea typeface="+mn-ea"/>
                <a:cs typeface="+mn-cs"/>
              </a:defRPr>
            </a:lvl5pPr>
            <a:lvl6pPr marL="360000" indent="-180000" algn="l" defTabSz="457200" rtl="0" eaLnBrk="1" latinLnBrk="0" hangingPunct="1">
              <a:lnSpc>
                <a:spcPct val="110000"/>
              </a:lnSpc>
              <a:spcBef>
                <a:spcPts val="0"/>
              </a:spcBef>
              <a:buFont typeface="Arial"/>
              <a:buChar char="•"/>
              <a:defRPr sz="1400" kern="1200">
                <a:solidFill>
                  <a:schemeClr val="tx1"/>
                </a:solidFill>
                <a:latin typeface="+mn-lt"/>
                <a:ea typeface="+mn-ea"/>
                <a:cs typeface="+mn-cs"/>
              </a:defRPr>
            </a:lvl6pPr>
            <a:lvl7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9pPr>
          </a:lstStyle>
          <a:p>
            <a:pPr marL="0" indent="0">
              <a:buFont typeface="Calibri" panose="020F0502020204030204" pitchFamily="34" charset="0"/>
              <a:buNone/>
            </a:pPr>
            <a:r>
              <a:rPr lang="en-US" sz="1050" dirty="0" smtClean="0">
                <a:solidFill>
                  <a:srgbClr val="000000"/>
                </a:solidFill>
              </a:rPr>
              <a:t>State Software Rewrite In Production</a:t>
            </a:r>
          </a:p>
        </p:txBody>
      </p:sp>
      <p:sp>
        <p:nvSpPr>
          <p:cNvPr id="36" name="Content Placeholder 2"/>
          <p:cNvSpPr>
            <a:spLocks noGrp="1"/>
          </p:cNvSpPr>
          <p:nvPr>
            <p:ph idx="1"/>
          </p:nvPr>
        </p:nvSpPr>
        <p:spPr>
          <a:xfrm>
            <a:off x="5399405" y="3478716"/>
            <a:ext cx="3550836" cy="2883489"/>
          </a:xfrm>
        </p:spPr>
        <p:txBody>
          <a:bodyPr>
            <a:normAutofit lnSpcReduction="10000"/>
          </a:bodyPr>
          <a:lstStyle/>
          <a:p>
            <a:r>
              <a:rPr lang="en-US" b="0" dirty="0" smtClean="0"/>
              <a:t>Age and support of current environment suggest a new finance, accounting HR platform for Ohio schools is </a:t>
            </a:r>
            <a:r>
              <a:rPr lang="en-US" dirty="0" smtClean="0">
                <a:solidFill>
                  <a:srgbClr val="8DC143"/>
                </a:solidFill>
              </a:rPr>
              <a:t>inevitable</a:t>
            </a:r>
          </a:p>
          <a:p>
            <a:r>
              <a:rPr lang="en-US" b="0" dirty="0" smtClean="0"/>
              <a:t>USAS-Rewrite is an option to maintain legacy of low TCO and high value-add for some Ohio’s schools</a:t>
            </a:r>
          </a:p>
          <a:p>
            <a:r>
              <a:rPr lang="en-US" b="0" dirty="0" smtClean="0"/>
              <a:t>Many ITCs and districts have been exploring their own alternatives due to critical need, or desire for more functionality</a:t>
            </a:r>
          </a:p>
        </p:txBody>
      </p:sp>
      <p:sp>
        <p:nvSpPr>
          <p:cNvPr id="37" name="Content Placeholder 2"/>
          <p:cNvSpPr txBox="1">
            <a:spLocks/>
          </p:cNvSpPr>
          <p:nvPr/>
        </p:nvSpPr>
        <p:spPr>
          <a:xfrm>
            <a:off x="1832287" y="2937117"/>
            <a:ext cx="2306361" cy="204154"/>
          </a:xfrm>
          <a:prstGeom prst="rect">
            <a:avLst/>
          </a:prstGeom>
        </p:spPr>
        <p:txBody>
          <a:bodyPr vert="horz" lIns="0" tIns="0" rIns="0" bIns="0" rtlCol="0">
            <a:noAutofit/>
          </a:bodyPr>
          <a:lstStyle>
            <a:lvl1pPr marL="180975" marR="0" indent="-180975"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sz="1600" b="1" kern="1200">
                <a:solidFill>
                  <a:schemeClr val="tx1"/>
                </a:solidFill>
                <a:latin typeface="+mn-lt"/>
                <a:ea typeface="+mn-ea"/>
                <a:cs typeface="+mn-cs"/>
              </a:defRPr>
            </a:lvl1pPr>
            <a:lvl2pPr marL="361950" marR="0" indent="-180975" algn="l" defTabSz="914400" rtl="0" eaLnBrk="1" fontAlgn="auto" latinLnBrk="0" hangingPunct="1">
              <a:lnSpc>
                <a:spcPct val="100000"/>
              </a:lnSpc>
              <a:spcBef>
                <a:spcPts val="600"/>
              </a:spcBef>
              <a:spcAft>
                <a:spcPts val="0"/>
              </a:spcAft>
              <a:buClrTx/>
              <a:buSzTx/>
              <a:buFont typeface="Lucida Grande"/>
              <a:buChar char="–"/>
              <a:tabLst/>
              <a:defRPr sz="1400" kern="1200">
                <a:solidFill>
                  <a:schemeClr val="tx1"/>
                </a:solidFill>
                <a:latin typeface="+mn-lt"/>
                <a:ea typeface="+mn-ea"/>
                <a:cs typeface="+mn-cs"/>
              </a:defRPr>
            </a:lvl2pPr>
            <a:lvl3pPr marL="542925" marR="0" indent="-180975" algn="l" defTabSz="914400" rtl="0" eaLnBrk="1" fontAlgn="auto" latinLnBrk="0" hangingPunct="1">
              <a:lnSpc>
                <a:spcPct val="100000"/>
              </a:lnSpc>
              <a:spcBef>
                <a:spcPts val="400"/>
              </a:spcBef>
              <a:spcAft>
                <a:spcPts val="0"/>
              </a:spcAft>
              <a:buClrTx/>
              <a:buSzPct val="80000"/>
              <a:buFont typeface="Symbol" panose="05050102010706020507" pitchFamily="18" charset="2"/>
              <a:buChar char="·"/>
              <a:tabLst/>
              <a:defRPr sz="1200" kern="1200">
                <a:solidFill>
                  <a:schemeClr val="tx1"/>
                </a:solidFill>
                <a:latin typeface="+mn-lt"/>
                <a:ea typeface="+mn-ea"/>
                <a:cs typeface="+mn-cs"/>
              </a:defRPr>
            </a:lvl3pPr>
            <a:lvl4pPr marL="627063" marR="0" indent="-179388" algn="l" defTabSz="914400" rtl="0" eaLnBrk="1" fontAlgn="auto" latinLnBrk="0" hangingPunct="1">
              <a:lnSpc>
                <a:spcPct val="130000"/>
              </a:lnSpc>
              <a:spcBef>
                <a:spcPts val="0"/>
              </a:spcBef>
              <a:spcAft>
                <a:spcPts val="0"/>
              </a:spcAft>
              <a:buClrTx/>
              <a:buSzTx/>
              <a:buFont typeface="Lucida Grande"/>
              <a:buChar char="–"/>
              <a:tabLst/>
              <a:defRPr sz="1000" kern="1200">
                <a:solidFill>
                  <a:schemeClr val="tx1"/>
                </a:solidFill>
                <a:latin typeface="+mn-lt"/>
                <a:ea typeface="+mn-ea"/>
                <a:cs typeface="+mn-cs"/>
              </a:defRPr>
            </a:lvl4pPr>
            <a:lvl5pPr marL="806450" marR="0" indent="-179388" algn="l" defTabSz="914400" rtl="0" eaLnBrk="1" fontAlgn="auto" latinLnBrk="0" hangingPunct="1">
              <a:lnSpc>
                <a:spcPct val="130000"/>
              </a:lnSpc>
              <a:spcBef>
                <a:spcPts val="0"/>
              </a:spcBef>
              <a:spcAft>
                <a:spcPts val="0"/>
              </a:spcAft>
              <a:buClrTx/>
              <a:buSzTx/>
              <a:buFont typeface="Calibri" panose="020F0502020204030204" pitchFamily="34" charset="0"/>
              <a:buChar char="•"/>
              <a:tabLst/>
              <a:defRPr sz="1000" kern="1200">
                <a:solidFill>
                  <a:schemeClr val="tx1"/>
                </a:solidFill>
                <a:latin typeface="+mn-lt"/>
                <a:ea typeface="+mn-ea"/>
                <a:cs typeface="+mn-cs"/>
              </a:defRPr>
            </a:lvl5pPr>
            <a:lvl6pPr marL="360000" indent="-180000" algn="l" defTabSz="457200" rtl="0" eaLnBrk="1" latinLnBrk="0" hangingPunct="1">
              <a:lnSpc>
                <a:spcPct val="110000"/>
              </a:lnSpc>
              <a:spcBef>
                <a:spcPts val="0"/>
              </a:spcBef>
              <a:buFont typeface="Arial"/>
              <a:buChar char="•"/>
              <a:defRPr sz="1400" kern="1200">
                <a:solidFill>
                  <a:schemeClr val="tx1"/>
                </a:solidFill>
                <a:latin typeface="+mn-lt"/>
                <a:ea typeface="+mn-ea"/>
                <a:cs typeface="+mn-cs"/>
              </a:defRPr>
            </a:lvl6pPr>
            <a:lvl7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9pPr>
          </a:lstStyle>
          <a:p>
            <a:pPr marL="0" indent="0">
              <a:spcBef>
                <a:spcPts val="0"/>
              </a:spcBef>
              <a:buFontTx/>
              <a:buNone/>
              <a:defRPr/>
            </a:pPr>
            <a:r>
              <a:rPr lang="en-US" sz="1050" dirty="0" smtClean="0">
                <a:solidFill>
                  <a:srgbClr val="000000"/>
                </a:solidFill>
              </a:rPr>
              <a:t>State Payroll Re-Write begins</a:t>
            </a:r>
          </a:p>
        </p:txBody>
      </p:sp>
      <p:sp>
        <p:nvSpPr>
          <p:cNvPr id="3" name="Slide Number Placeholder 2"/>
          <p:cNvSpPr>
            <a:spLocks noGrp="1"/>
          </p:cNvSpPr>
          <p:nvPr>
            <p:ph type="sldNum" sz="quarter" idx="12"/>
          </p:nvPr>
        </p:nvSpPr>
        <p:spPr/>
        <p:txBody>
          <a:bodyPr/>
          <a:lstStyle/>
          <a:p>
            <a:fld id="{687D7A59-36E2-48B9-B146-C1E59501F63F}" type="slidenum">
              <a:rPr lang="en-US" smtClean="0"/>
              <a:pPr/>
              <a:t>7</a:t>
            </a:fld>
            <a:endParaRPr lang="en-US"/>
          </a:p>
        </p:txBody>
      </p:sp>
    </p:spTree>
    <p:extLst>
      <p:ext uri="{BB962C8B-B14F-4D97-AF65-F5344CB8AC3E}">
        <p14:creationId xmlns:p14="http://schemas.microsoft.com/office/powerpoint/2010/main" val="3208640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518" y="258758"/>
            <a:ext cx="7556313" cy="995082"/>
          </a:xfrm>
        </p:spPr>
        <p:txBody>
          <a:bodyPr/>
          <a:lstStyle/>
          <a:p>
            <a:pPr>
              <a:lnSpc>
                <a:spcPct val="90000"/>
              </a:lnSpc>
            </a:pPr>
            <a:r>
              <a:rPr lang="en-US" dirty="0" smtClean="0"/>
              <a:t>ERP Landscape</a:t>
            </a:r>
            <a:endParaRPr lang="en-US" dirty="0"/>
          </a:p>
        </p:txBody>
      </p:sp>
      <p:sp>
        <p:nvSpPr>
          <p:cNvPr id="7" name="Text Placeholder 3"/>
          <p:cNvSpPr>
            <a:spLocks noGrp="1"/>
          </p:cNvSpPr>
          <p:nvPr>
            <p:ph type="body" sz="half" idx="2"/>
          </p:nvPr>
        </p:nvSpPr>
        <p:spPr>
          <a:xfrm>
            <a:off x="498518" y="1215327"/>
            <a:ext cx="7558960" cy="774700"/>
          </a:xfrm>
        </p:spPr>
        <p:txBody>
          <a:bodyPr/>
          <a:lstStyle/>
          <a:p>
            <a:r>
              <a:rPr lang="en-US" dirty="0" smtClean="0"/>
              <a:t>From silos to one integrated solution</a:t>
            </a:r>
            <a:endParaRPr lang="en-US" dirty="0"/>
          </a:p>
        </p:txBody>
      </p:sp>
      <p:graphicFrame>
        <p:nvGraphicFramePr>
          <p:cNvPr id="4" name="Diagram 3"/>
          <p:cNvGraphicFramePr/>
          <p:nvPr>
            <p:extLst/>
          </p:nvPr>
        </p:nvGraphicFramePr>
        <p:xfrm>
          <a:off x="4101527" y="1990027"/>
          <a:ext cx="5087452" cy="3391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reeform 11"/>
          <p:cNvSpPr/>
          <p:nvPr/>
        </p:nvSpPr>
        <p:spPr>
          <a:xfrm>
            <a:off x="1670414" y="1788298"/>
            <a:ext cx="1259217" cy="1259217"/>
          </a:xfrm>
          <a:custGeom>
            <a:avLst/>
            <a:gdLst>
              <a:gd name="connsiteX0" fmla="*/ 0 w 1432388"/>
              <a:gd name="connsiteY0" fmla="*/ 716194 h 1432388"/>
              <a:gd name="connsiteX1" fmla="*/ 716194 w 1432388"/>
              <a:gd name="connsiteY1" fmla="*/ 0 h 1432388"/>
              <a:gd name="connsiteX2" fmla="*/ 1432388 w 1432388"/>
              <a:gd name="connsiteY2" fmla="*/ 716194 h 1432388"/>
              <a:gd name="connsiteX3" fmla="*/ 716194 w 1432388"/>
              <a:gd name="connsiteY3" fmla="*/ 1432388 h 1432388"/>
              <a:gd name="connsiteX4" fmla="*/ 0 w 1432388"/>
              <a:gd name="connsiteY4" fmla="*/ 716194 h 14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388" h="1432388">
                <a:moveTo>
                  <a:pt x="0" y="716194"/>
                </a:moveTo>
                <a:cubicBezTo>
                  <a:pt x="0" y="320651"/>
                  <a:pt x="320651" y="0"/>
                  <a:pt x="716194" y="0"/>
                </a:cubicBezTo>
                <a:cubicBezTo>
                  <a:pt x="1111737" y="0"/>
                  <a:pt x="1432388" y="320651"/>
                  <a:pt x="1432388" y="716194"/>
                </a:cubicBezTo>
                <a:cubicBezTo>
                  <a:pt x="1432388" y="1111737"/>
                  <a:pt x="1111737" y="1432388"/>
                  <a:pt x="716194" y="1432388"/>
                </a:cubicBezTo>
                <a:cubicBezTo>
                  <a:pt x="320651" y="1432388"/>
                  <a:pt x="0" y="1111737"/>
                  <a:pt x="0" y="716194"/>
                </a:cubicBezTo>
                <a:close/>
              </a:path>
            </a:pathLst>
          </a:cu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223738" tIns="223738" rIns="223738" bIns="223738" numCol="1" spcCol="1270" anchor="ctr" anchorCtr="0">
            <a:noAutofit/>
          </a:bodyPr>
          <a:lstStyle/>
          <a:p>
            <a:pPr algn="ctr" defTabSz="488950">
              <a:lnSpc>
                <a:spcPct val="90000"/>
              </a:lnSpc>
              <a:spcBef>
                <a:spcPct val="0"/>
              </a:spcBef>
              <a:spcAft>
                <a:spcPct val="35000"/>
              </a:spcAft>
            </a:pPr>
            <a:r>
              <a:rPr lang="en-US" sz="1100" b="1" dirty="0" smtClean="0">
                <a:solidFill>
                  <a:srgbClr val="FFFFFF"/>
                </a:solidFill>
              </a:rPr>
              <a:t>Finance &amp; Accounting</a:t>
            </a:r>
            <a:endParaRPr lang="en-US" sz="1100" b="1" dirty="0">
              <a:solidFill>
                <a:srgbClr val="FFFFFF"/>
              </a:solidFill>
            </a:endParaRPr>
          </a:p>
        </p:txBody>
      </p:sp>
      <p:sp>
        <p:nvSpPr>
          <p:cNvPr id="14" name="Freeform 13"/>
          <p:cNvSpPr/>
          <p:nvPr/>
        </p:nvSpPr>
        <p:spPr>
          <a:xfrm>
            <a:off x="1864589" y="3178497"/>
            <a:ext cx="1082937" cy="1096359"/>
          </a:xfrm>
          <a:custGeom>
            <a:avLst/>
            <a:gdLst>
              <a:gd name="connsiteX0" fmla="*/ 0 w 1432388"/>
              <a:gd name="connsiteY0" fmla="*/ 716194 h 1432388"/>
              <a:gd name="connsiteX1" fmla="*/ 716194 w 1432388"/>
              <a:gd name="connsiteY1" fmla="*/ 0 h 1432388"/>
              <a:gd name="connsiteX2" fmla="*/ 1432388 w 1432388"/>
              <a:gd name="connsiteY2" fmla="*/ 716194 h 1432388"/>
              <a:gd name="connsiteX3" fmla="*/ 716194 w 1432388"/>
              <a:gd name="connsiteY3" fmla="*/ 1432388 h 1432388"/>
              <a:gd name="connsiteX4" fmla="*/ 0 w 1432388"/>
              <a:gd name="connsiteY4" fmla="*/ 716194 h 14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388" h="1432388">
                <a:moveTo>
                  <a:pt x="0" y="716194"/>
                </a:moveTo>
                <a:cubicBezTo>
                  <a:pt x="0" y="320651"/>
                  <a:pt x="320651" y="0"/>
                  <a:pt x="716194" y="0"/>
                </a:cubicBezTo>
                <a:cubicBezTo>
                  <a:pt x="1111737" y="0"/>
                  <a:pt x="1432388" y="320651"/>
                  <a:pt x="1432388" y="716194"/>
                </a:cubicBezTo>
                <a:cubicBezTo>
                  <a:pt x="1432388" y="1111737"/>
                  <a:pt x="1111737" y="1432388"/>
                  <a:pt x="716194" y="1432388"/>
                </a:cubicBezTo>
                <a:cubicBezTo>
                  <a:pt x="320651" y="1432388"/>
                  <a:pt x="0" y="1111737"/>
                  <a:pt x="0" y="716194"/>
                </a:cubicBezTo>
                <a:close/>
              </a:path>
            </a:pathLst>
          </a:custGeom>
          <a:solidFill>
            <a:schemeClr val="tx1"/>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223738" tIns="223738" rIns="223738" bIns="223738" numCol="1" spcCol="1270" anchor="ctr" anchorCtr="0">
            <a:noAutofit/>
          </a:bodyPr>
          <a:lstStyle/>
          <a:p>
            <a:pPr algn="ctr" defTabSz="488950">
              <a:lnSpc>
                <a:spcPct val="90000"/>
              </a:lnSpc>
              <a:spcBef>
                <a:spcPct val="0"/>
              </a:spcBef>
              <a:spcAft>
                <a:spcPct val="35000"/>
              </a:spcAft>
            </a:pPr>
            <a:r>
              <a:rPr lang="en-US" sz="1100" b="1" dirty="0" smtClean="0">
                <a:solidFill>
                  <a:srgbClr val="FFFFFF"/>
                </a:solidFill>
              </a:rPr>
              <a:t>Payroll &amp; </a:t>
            </a:r>
            <a:r>
              <a:rPr lang="en-US" sz="1100" b="1" smtClean="0">
                <a:solidFill>
                  <a:srgbClr val="FFFFFF"/>
                </a:solidFill>
              </a:rPr>
              <a:t>Benefit Mgt.</a:t>
            </a:r>
            <a:endParaRPr lang="en-US" sz="1100" b="1" dirty="0">
              <a:solidFill>
                <a:srgbClr val="FFFFFF"/>
              </a:solidFill>
            </a:endParaRPr>
          </a:p>
        </p:txBody>
      </p:sp>
      <p:sp>
        <p:nvSpPr>
          <p:cNvPr id="16" name="Freeform 15"/>
          <p:cNvSpPr/>
          <p:nvPr/>
        </p:nvSpPr>
        <p:spPr>
          <a:xfrm>
            <a:off x="2588535" y="4443982"/>
            <a:ext cx="1314148" cy="1314148"/>
          </a:xfrm>
          <a:custGeom>
            <a:avLst/>
            <a:gdLst>
              <a:gd name="connsiteX0" fmla="*/ 0 w 1432388"/>
              <a:gd name="connsiteY0" fmla="*/ 716194 h 1432388"/>
              <a:gd name="connsiteX1" fmla="*/ 716194 w 1432388"/>
              <a:gd name="connsiteY1" fmla="*/ 0 h 1432388"/>
              <a:gd name="connsiteX2" fmla="*/ 1432388 w 1432388"/>
              <a:gd name="connsiteY2" fmla="*/ 716194 h 1432388"/>
              <a:gd name="connsiteX3" fmla="*/ 716194 w 1432388"/>
              <a:gd name="connsiteY3" fmla="*/ 1432388 h 1432388"/>
              <a:gd name="connsiteX4" fmla="*/ 0 w 1432388"/>
              <a:gd name="connsiteY4" fmla="*/ 716194 h 14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388" h="1432388">
                <a:moveTo>
                  <a:pt x="0" y="716194"/>
                </a:moveTo>
                <a:cubicBezTo>
                  <a:pt x="0" y="320651"/>
                  <a:pt x="320651" y="0"/>
                  <a:pt x="716194" y="0"/>
                </a:cubicBezTo>
                <a:cubicBezTo>
                  <a:pt x="1111737" y="0"/>
                  <a:pt x="1432388" y="320651"/>
                  <a:pt x="1432388" y="716194"/>
                </a:cubicBezTo>
                <a:cubicBezTo>
                  <a:pt x="1432388" y="1111737"/>
                  <a:pt x="1111737" y="1432388"/>
                  <a:pt x="716194" y="1432388"/>
                </a:cubicBezTo>
                <a:cubicBezTo>
                  <a:pt x="320651" y="1432388"/>
                  <a:pt x="0" y="1111737"/>
                  <a:pt x="0" y="716194"/>
                </a:cubicBezTo>
                <a:close/>
              </a:path>
            </a:pathLst>
          </a:custGeom>
          <a:solidFill>
            <a:srgbClr val="00B0F0"/>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223738" tIns="223738" rIns="223738" bIns="223738" numCol="1" spcCol="1270" anchor="ctr" anchorCtr="0">
            <a:noAutofit/>
          </a:bodyPr>
          <a:lstStyle/>
          <a:p>
            <a:pPr algn="ctr" defTabSz="488950">
              <a:lnSpc>
                <a:spcPct val="90000"/>
              </a:lnSpc>
              <a:spcBef>
                <a:spcPct val="0"/>
              </a:spcBef>
              <a:spcAft>
                <a:spcPct val="35000"/>
              </a:spcAft>
            </a:pPr>
            <a:r>
              <a:rPr lang="en-US" sz="1100" b="1" dirty="0" smtClean="0">
                <a:solidFill>
                  <a:srgbClr val="FFFFFF"/>
                </a:solidFill>
              </a:rPr>
              <a:t>Inventory Management</a:t>
            </a:r>
            <a:endParaRPr lang="en-US" sz="1100" b="1" dirty="0">
              <a:solidFill>
                <a:srgbClr val="FFFFFF"/>
              </a:solidFill>
            </a:endParaRPr>
          </a:p>
        </p:txBody>
      </p:sp>
      <p:sp>
        <p:nvSpPr>
          <p:cNvPr id="18" name="Freeform 17"/>
          <p:cNvSpPr/>
          <p:nvPr/>
        </p:nvSpPr>
        <p:spPr>
          <a:xfrm>
            <a:off x="866080" y="4005087"/>
            <a:ext cx="1275591" cy="1275591"/>
          </a:xfrm>
          <a:custGeom>
            <a:avLst/>
            <a:gdLst>
              <a:gd name="connsiteX0" fmla="*/ 0 w 1432388"/>
              <a:gd name="connsiteY0" fmla="*/ 716194 h 1432388"/>
              <a:gd name="connsiteX1" fmla="*/ 716194 w 1432388"/>
              <a:gd name="connsiteY1" fmla="*/ 0 h 1432388"/>
              <a:gd name="connsiteX2" fmla="*/ 1432388 w 1432388"/>
              <a:gd name="connsiteY2" fmla="*/ 716194 h 1432388"/>
              <a:gd name="connsiteX3" fmla="*/ 716194 w 1432388"/>
              <a:gd name="connsiteY3" fmla="*/ 1432388 h 1432388"/>
              <a:gd name="connsiteX4" fmla="*/ 0 w 1432388"/>
              <a:gd name="connsiteY4" fmla="*/ 716194 h 14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388" h="1432388">
                <a:moveTo>
                  <a:pt x="0" y="716194"/>
                </a:moveTo>
                <a:cubicBezTo>
                  <a:pt x="0" y="320651"/>
                  <a:pt x="320651" y="0"/>
                  <a:pt x="716194" y="0"/>
                </a:cubicBezTo>
                <a:cubicBezTo>
                  <a:pt x="1111737" y="0"/>
                  <a:pt x="1432388" y="320651"/>
                  <a:pt x="1432388" y="716194"/>
                </a:cubicBezTo>
                <a:cubicBezTo>
                  <a:pt x="1432388" y="1111737"/>
                  <a:pt x="1111737" y="1432388"/>
                  <a:pt x="716194" y="1432388"/>
                </a:cubicBezTo>
                <a:cubicBezTo>
                  <a:pt x="320651" y="1432388"/>
                  <a:pt x="0" y="1111737"/>
                  <a:pt x="0" y="716194"/>
                </a:cubicBezTo>
                <a:close/>
              </a:path>
            </a:pathLst>
          </a:custGeom>
          <a:solidFill>
            <a:schemeClr val="accent4"/>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223738" tIns="223738" rIns="223738" bIns="223738" numCol="1" spcCol="1270" anchor="ctr" anchorCtr="0">
            <a:noAutofit/>
          </a:bodyPr>
          <a:lstStyle/>
          <a:p>
            <a:pPr algn="ctr" defTabSz="488950">
              <a:lnSpc>
                <a:spcPct val="90000"/>
              </a:lnSpc>
              <a:spcBef>
                <a:spcPct val="0"/>
              </a:spcBef>
              <a:spcAft>
                <a:spcPct val="35000"/>
              </a:spcAft>
            </a:pPr>
            <a:r>
              <a:rPr lang="en-US" sz="1100" b="1" dirty="0" smtClean="0">
                <a:solidFill>
                  <a:srgbClr val="FFFFFF"/>
                </a:solidFill>
              </a:rPr>
              <a:t>Reporting</a:t>
            </a:r>
            <a:endParaRPr lang="en-US" sz="1100" b="1" dirty="0">
              <a:solidFill>
                <a:srgbClr val="FFFFFF"/>
              </a:solidFill>
            </a:endParaRPr>
          </a:p>
        </p:txBody>
      </p:sp>
      <p:sp>
        <p:nvSpPr>
          <p:cNvPr id="20" name="Freeform 19"/>
          <p:cNvSpPr/>
          <p:nvPr/>
        </p:nvSpPr>
        <p:spPr>
          <a:xfrm>
            <a:off x="238026" y="2617997"/>
            <a:ext cx="1256108" cy="1256108"/>
          </a:xfrm>
          <a:custGeom>
            <a:avLst/>
            <a:gdLst>
              <a:gd name="connsiteX0" fmla="*/ 0 w 1432388"/>
              <a:gd name="connsiteY0" fmla="*/ 716194 h 1432388"/>
              <a:gd name="connsiteX1" fmla="*/ 716194 w 1432388"/>
              <a:gd name="connsiteY1" fmla="*/ 0 h 1432388"/>
              <a:gd name="connsiteX2" fmla="*/ 1432388 w 1432388"/>
              <a:gd name="connsiteY2" fmla="*/ 716194 h 1432388"/>
              <a:gd name="connsiteX3" fmla="*/ 716194 w 1432388"/>
              <a:gd name="connsiteY3" fmla="*/ 1432388 h 1432388"/>
              <a:gd name="connsiteX4" fmla="*/ 0 w 1432388"/>
              <a:gd name="connsiteY4" fmla="*/ 716194 h 14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388" h="1432388">
                <a:moveTo>
                  <a:pt x="0" y="716194"/>
                </a:moveTo>
                <a:cubicBezTo>
                  <a:pt x="0" y="320651"/>
                  <a:pt x="320651" y="0"/>
                  <a:pt x="716194" y="0"/>
                </a:cubicBezTo>
                <a:cubicBezTo>
                  <a:pt x="1111737" y="0"/>
                  <a:pt x="1432388" y="320651"/>
                  <a:pt x="1432388" y="716194"/>
                </a:cubicBezTo>
                <a:cubicBezTo>
                  <a:pt x="1432388" y="1111737"/>
                  <a:pt x="1111737" y="1432388"/>
                  <a:pt x="716194" y="1432388"/>
                </a:cubicBezTo>
                <a:cubicBezTo>
                  <a:pt x="320651" y="1432388"/>
                  <a:pt x="0" y="1111737"/>
                  <a:pt x="0" y="716194"/>
                </a:cubicBezTo>
                <a:close/>
              </a:path>
            </a:pathLst>
          </a:custGeom>
          <a:solidFill>
            <a:schemeClr val="accent5">
              <a:lumMod val="75000"/>
            </a:schemeClr>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223738" tIns="223738" rIns="223738" bIns="223738" numCol="1" spcCol="1270" anchor="ctr" anchorCtr="0">
            <a:noAutofit/>
          </a:bodyPr>
          <a:lstStyle/>
          <a:p>
            <a:pPr algn="ctr" defTabSz="488950">
              <a:lnSpc>
                <a:spcPct val="90000"/>
              </a:lnSpc>
              <a:spcBef>
                <a:spcPct val="0"/>
              </a:spcBef>
              <a:spcAft>
                <a:spcPct val="35000"/>
              </a:spcAft>
            </a:pPr>
            <a:r>
              <a:rPr lang="en-US" sz="1100" b="1" dirty="0" smtClean="0">
                <a:solidFill>
                  <a:srgbClr val="FFFFFF"/>
                </a:solidFill>
              </a:rPr>
              <a:t>Purchasing</a:t>
            </a:r>
            <a:endParaRPr lang="en-US" sz="1100" b="1" dirty="0">
              <a:solidFill>
                <a:srgbClr val="FFFFFF"/>
              </a:solidFill>
            </a:endParaRPr>
          </a:p>
        </p:txBody>
      </p:sp>
      <p:sp>
        <p:nvSpPr>
          <p:cNvPr id="10" name="Freeform 9"/>
          <p:cNvSpPr/>
          <p:nvPr/>
        </p:nvSpPr>
        <p:spPr>
          <a:xfrm>
            <a:off x="2725744" y="1797185"/>
            <a:ext cx="745356" cy="745356"/>
          </a:xfrm>
          <a:custGeom>
            <a:avLst/>
            <a:gdLst>
              <a:gd name="connsiteX0" fmla="*/ 0 w 1179542"/>
              <a:gd name="connsiteY0" fmla="*/ 589771 h 1179542"/>
              <a:gd name="connsiteX1" fmla="*/ 589771 w 1179542"/>
              <a:gd name="connsiteY1" fmla="*/ 0 h 1179542"/>
              <a:gd name="connsiteX2" fmla="*/ 1179542 w 1179542"/>
              <a:gd name="connsiteY2" fmla="*/ 589771 h 1179542"/>
              <a:gd name="connsiteX3" fmla="*/ 589771 w 1179542"/>
              <a:gd name="connsiteY3" fmla="*/ 1179542 h 1179542"/>
              <a:gd name="connsiteX4" fmla="*/ 0 w 1179542"/>
              <a:gd name="connsiteY4" fmla="*/ 589771 h 1179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42" h="1179542">
                <a:moveTo>
                  <a:pt x="0" y="589771"/>
                </a:moveTo>
                <a:cubicBezTo>
                  <a:pt x="0" y="264049"/>
                  <a:pt x="264049" y="0"/>
                  <a:pt x="589771" y="0"/>
                </a:cubicBezTo>
                <a:cubicBezTo>
                  <a:pt x="915493" y="0"/>
                  <a:pt x="1179542" y="264049"/>
                  <a:pt x="1179542" y="589771"/>
                </a:cubicBezTo>
                <a:cubicBezTo>
                  <a:pt x="1179542" y="915493"/>
                  <a:pt x="915493" y="1179542"/>
                  <a:pt x="589771" y="1179542"/>
                </a:cubicBezTo>
                <a:cubicBezTo>
                  <a:pt x="264049" y="1179542"/>
                  <a:pt x="0" y="915493"/>
                  <a:pt x="0" y="589771"/>
                </a:cubicBezTo>
                <a:close/>
              </a:path>
            </a:pathLst>
          </a:cu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86710" tIns="186710" rIns="186710" bIns="186710" numCol="1" spcCol="1270" anchor="ctr" anchorCtr="0">
            <a:noAutofit/>
          </a:bodyPr>
          <a:lstStyle/>
          <a:p>
            <a:pPr algn="ctr" defTabSz="488950">
              <a:lnSpc>
                <a:spcPct val="90000"/>
              </a:lnSpc>
              <a:spcBef>
                <a:spcPct val="0"/>
              </a:spcBef>
              <a:spcAft>
                <a:spcPct val="35000"/>
              </a:spcAft>
            </a:pPr>
            <a:r>
              <a:rPr lang="en-US" sz="1100" b="1" dirty="0" smtClean="0">
                <a:solidFill>
                  <a:srgbClr val="FFFFFF"/>
                </a:solidFill>
              </a:rPr>
              <a:t>Data</a:t>
            </a:r>
            <a:endParaRPr lang="en-US" sz="1100" b="1" dirty="0">
              <a:solidFill>
                <a:srgbClr val="FFFFFF"/>
              </a:solidFill>
            </a:endParaRPr>
          </a:p>
        </p:txBody>
      </p:sp>
      <p:sp>
        <p:nvSpPr>
          <p:cNvPr id="21" name="Freeform 20"/>
          <p:cNvSpPr/>
          <p:nvPr/>
        </p:nvSpPr>
        <p:spPr>
          <a:xfrm>
            <a:off x="238026" y="3508126"/>
            <a:ext cx="745356" cy="745356"/>
          </a:xfrm>
          <a:custGeom>
            <a:avLst/>
            <a:gdLst>
              <a:gd name="connsiteX0" fmla="*/ 0 w 1179542"/>
              <a:gd name="connsiteY0" fmla="*/ 589771 h 1179542"/>
              <a:gd name="connsiteX1" fmla="*/ 589771 w 1179542"/>
              <a:gd name="connsiteY1" fmla="*/ 0 h 1179542"/>
              <a:gd name="connsiteX2" fmla="*/ 1179542 w 1179542"/>
              <a:gd name="connsiteY2" fmla="*/ 589771 h 1179542"/>
              <a:gd name="connsiteX3" fmla="*/ 589771 w 1179542"/>
              <a:gd name="connsiteY3" fmla="*/ 1179542 h 1179542"/>
              <a:gd name="connsiteX4" fmla="*/ 0 w 1179542"/>
              <a:gd name="connsiteY4" fmla="*/ 589771 h 1179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42" h="1179542">
                <a:moveTo>
                  <a:pt x="0" y="589771"/>
                </a:moveTo>
                <a:cubicBezTo>
                  <a:pt x="0" y="264049"/>
                  <a:pt x="264049" y="0"/>
                  <a:pt x="589771" y="0"/>
                </a:cubicBezTo>
                <a:cubicBezTo>
                  <a:pt x="915493" y="0"/>
                  <a:pt x="1179542" y="264049"/>
                  <a:pt x="1179542" y="589771"/>
                </a:cubicBezTo>
                <a:cubicBezTo>
                  <a:pt x="1179542" y="915493"/>
                  <a:pt x="915493" y="1179542"/>
                  <a:pt x="589771" y="1179542"/>
                </a:cubicBezTo>
                <a:cubicBezTo>
                  <a:pt x="264049" y="1179542"/>
                  <a:pt x="0" y="915493"/>
                  <a:pt x="0" y="589771"/>
                </a:cubicBezTo>
                <a:close/>
              </a:path>
            </a:pathLst>
          </a:custGeom>
          <a:solidFill>
            <a:schemeClr val="accent5">
              <a:lumMod val="75000"/>
            </a:schemeClr>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86710" tIns="186710" rIns="186710" bIns="186710" numCol="1" spcCol="1270" anchor="ctr" anchorCtr="0">
            <a:noAutofit/>
          </a:bodyPr>
          <a:lstStyle/>
          <a:p>
            <a:pPr algn="ctr" defTabSz="488950">
              <a:lnSpc>
                <a:spcPct val="90000"/>
              </a:lnSpc>
              <a:spcBef>
                <a:spcPct val="0"/>
              </a:spcBef>
              <a:spcAft>
                <a:spcPct val="35000"/>
              </a:spcAft>
            </a:pPr>
            <a:r>
              <a:rPr lang="en-US" sz="1100" b="1" dirty="0" smtClean="0">
                <a:solidFill>
                  <a:srgbClr val="FFFFFF"/>
                </a:solidFill>
              </a:rPr>
              <a:t>Data</a:t>
            </a:r>
            <a:endParaRPr lang="en-US" sz="1100" b="1" dirty="0">
              <a:solidFill>
                <a:srgbClr val="FFFFFF"/>
              </a:solidFill>
            </a:endParaRPr>
          </a:p>
        </p:txBody>
      </p:sp>
      <p:sp>
        <p:nvSpPr>
          <p:cNvPr id="22" name="Freeform 21"/>
          <p:cNvSpPr/>
          <p:nvPr/>
        </p:nvSpPr>
        <p:spPr>
          <a:xfrm>
            <a:off x="1382361" y="4831677"/>
            <a:ext cx="745356" cy="745356"/>
          </a:xfrm>
          <a:custGeom>
            <a:avLst/>
            <a:gdLst>
              <a:gd name="connsiteX0" fmla="*/ 0 w 1179542"/>
              <a:gd name="connsiteY0" fmla="*/ 589771 h 1179542"/>
              <a:gd name="connsiteX1" fmla="*/ 589771 w 1179542"/>
              <a:gd name="connsiteY1" fmla="*/ 0 h 1179542"/>
              <a:gd name="connsiteX2" fmla="*/ 1179542 w 1179542"/>
              <a:gd name="connsiteY2" fmla="*/ 589771 h 1179542"/>
              <a:gd name="connsiteX3" fmla="*/ 589771 w 1179542"/>
              <a:gd name="connsiteY3" fmla="*/ 1179542 h 1179542"/>
              <a:gd name="connsiteX4" fmla="*/ 0 w 1179542"/>
              <a:gd name="connsiteY4" fmla="*/ 589771 h 1179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42" h="1179542">
                <a:moveTo>
                  <a:pt x="0" y="589771"/>
                </a:moveTo>
                <a:cubicBezTo>
                  <a:pt x="0" y="264049"/>
                  <a:pt x="264049" y="0"/>
                  <a:pt x="589771" y="0"/>
                </a:cubicBezTo>
                <a:cubicBezTo>
                  <a:pt x="915493" y="0"/>
                  <a:pt x="1179542" y="264049"/>
                  <a:pt x="1179542" y="589771"/>
                </a:cubicBezTo>
                <a:cubicBezTo>
                  <a:pt x="1179542" y="915493"/>
                  <a:pt x="915493" y="1179542"/>
                  <a:pt x="589771" y="1179542"/>
                </a:cubicBezTo>
                <a:cubicBezTo>
                  <a:pt x="264049" y="1179542"/>
                  <a:pt x="0" y="915493"/>
                  <a:pt x="0" y="589771"/>
                </a:cubicBezTo>
                <a:close/>
              </a:path>
            </a:pathLst>
          </a:custGeom>
          <a:solidFill>
            <a:schemeClr val="accent4"/>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86710" tIns="186710" rIns="186710" bIns="186710" numCol="1" spcCol="1270" anchor="ctr" anchorCtr="0">
            <a:noAutofit/>
          </a:bodyPr>
          <a:lstStyle/>
          <a:p>
            <a:pPr algn="ctr" defTabSz="488950">
              <a:lnSpc>
                <a:spcPct val="90000"/>
              </a:lnSpc>
              <a:spcBef>
                <a:spcPct val="0"/>
              </a:spcBef>
              <a:spcAft>
                <a:spcPct val="35000"/>
              </a:spcAft>
            </a:pPr>
            <a:r>
              <a:rPr lang="en-US" sz="1100" b="1" dirty="0" smtClean="0">
                <a:solidFill>
                  <a:srgbClr val="FFFFFF"/>
                </a:solidFill>
              </a:rPr>
              <a:t>Data</a:t>
            </a:r>
            <a:endParaRPr lang="en-US" sz="1100" b="1" dirty="0">
              <a:solidFill>
                <a:srgbClr val="FFFFFF"/>
              </a:solidFill>
            </a:endParaRPr>
          </a:p>
        </p:txBody>
      </p:sp>
      <p:sp>
        <p:nvSpPr>
          <p:cNvPr id="23" name="Freeform 22"/>
          <p:cNvSpPr/>
          <p:nvPr/>
        </p:nvSpPr>
        <p:spPr>
          <a:xfrm>
            <a:off x="2816464" y="3501427"/>
            <a:ext cx="745356" cy="745356"/>
          </a:xfrm>
          <a:custGeom>
            <a:avLst/>
            <a:gdLst>
              <a:gd name="connsiteX0" fmla="*/ 0 w 1179542"/>
              <a:gd name="connsiteY0" fmla="*/ 589771 h 1179542"/>
              <a:gd name="connsiteX1" fmla="*/ 589771 w 1179542"/>
              <a:gd name="connsiteY1" fmla="*/ 0 h 1179542"/>
              <a:gd name="connsiteX2" fmla="*/ 1179542 w 1179542"/>
              <a:gd name="connsiteY2" fmla="*/ 589771 h 1179542"/>
              <a:gd name="connsiteX3" fmla="*/ 589771 w 1179542"/>
              <a:gd name="connsiteY3" fmla="*/ 1179542 h 1179542"/>
              <a:gd name="connsiteX4" fmla="*/ 0 w 1179542"/>
              <a:gd name="connsiteY4" fmla="*/ 589771 h 1179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42" h="1179542">
                <a:moveTo>
                  <a:pt x="0" y="589771"/>
                </a:moveTo>
                <a:cubicBezTo>
                  <a:pt x="0" y="264049"/>
                  <a:pt x="264049" y="0"/>
                  <a:pt x="589771" y="0"/>
                </a:cubicBezTo>
                <a:cubicBezTo>
                  <a:pt x="915493" y="0"/>
                  <a:pt x="1179542" y="264049"/>
                  <a:pt x="1179542" y="589771"/>
                </a:cubicBezTo>
                <a:cubicBezTo>
                  <a:pt x="1179542" y="915493"/>
                  <a:pt x="915493" y="1179542"/>
                  <a:pt x="589771" y="1179542"/>
                </a:cubicBezTo>
                <a:cubicBezTo>
                  <a:pt x="264049" y="1179542"/>
                  <a:pt x="0" y="915493"/>
                  <a:pt x="0" y="589771"/>
                </a:cubicBezTo>
                <a:close/>
              </a:path>
            </a:pathLst>
          </a:custGeom>
          <a:solidFill>
            <a:schemeClr val="tx1"/>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86710" tIns="186710" rIns="186710" bIns="186710" numCol="1" spcCol="1270" anchor="ctr" anchorCtr="0">
            <a:noAutofit/>
          </a:bodyPr>
          <a:lstStyle/>
          <a:p>
            <a:pPr algn="ctr" defTabSz="488950">
              <a:lnSpc>
                <a:spcPct val="90000"/>
              </a:lnSpc>
              <a:spcBef>
                <a:spcPct val="0"/>
              </a:spcBef>
              <a:spcAft>
                <a:spcPct val="35000"/>
              </a:spcAft>
            </a:pPr>
            <a:r>
              <a:rPr lang="en-US" sz="1100" b="1" dirty="0" smtClean="0">
                <a:solidFill>
                  <a:srgbClr val="FFFFFF"/>
                </a:solidFill>
              </a:rPr>
              <a:t>Data</a:t>
            </a:r>
            <a:endParaRPr lang="en-US" sz="1100" b="1" dirty="0">
              <a:solidFill>
                <a:srgbClr val="FFFFFF"/>
              </a:solidFill>
            </a:endParaRPr>
          </a:p>
        </p:txBody>
      </p:sp>
      <p:sp>
        <p:nvSpPr>
          <p:cNvPr id="24" name="Freeform 23"/>
          <p:cNvSpPr/>
          <p:nvPr/>
        </p:nvSpPr>
        <p:spPr>
          <a:xfrm>
            <a:off x="3078866" y="5343149"/>
            <a:ext cx="745356" cy="745356"/>
          </a:xfrm>
          <a:custGeom>
            <a:avLst/>
            <a:gdLst>
              <a:gd name="connsiteX0" fmla="*/ 0 w 1179542"/>
              <a:gd name="connsiteY0" fmla="*/ 589771 h 1179542"/>
              <a:gd name="connsiteX1" fmla="*/ 589771 w 1179542"/>
              <a:gd name="connsiteY1" fmla="*/ 0 h 1179542"/>
              <a:gd name="connsiteX2" fmla="*/ 1179542 w 1179542"/>
              <a:gd name="connsiteY2" fmla="*/ 589771 h 1179542"/>
              <a:gd name="connsiteX3" fmla="*/ 589771 w 1179542"/>
              <a:gd name="connsiteY3" fmla="*/ 1179542 h 1179542"/>
              <a:gd name="connsiteX4" fmla="*/ 0 w 1179542"/>
              <a:gd name="connsiteY4" fmla="*/ 589771 h 1179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42" h="1179542">
                <a:moveTo>
                  <a:pt x="0" y="589771"/>
                </a:moveTo>
                <a:cubicBezTo>
                  <a:pt x="0" y="264049"/>
                  <a:pt x="264049" y="0"/>
                  <a:pt x="589771" y="0"/>
                </a:cubicBezTo>
                <a:cubicBezTo>
                  <a:pt x="915493" y="0"/>
                  <a:pt x="1179542" y="264049"/>
                  <a:pt x="1179542" y="589771"/>
                </a:cubicBezTo>
                <a:cubicBezTo>
                  <a:pt x="1179542" y="915493"/>
                  <a:pt x="915493" y="1179542"/>
                  <a:pt x="589771" y="1179542"/>
                </a:cubicBezTo>
                <a:cubicBezTo>
                  <a:pt x="264049" y="1179542"/>
                  <a:pt x="0" y="915493"/>
                  <a:pt x="0" y="589771"/>
                </a:cubicBezTo>
                <a:close/>
              </a:path>
            </a:pathLst>
          </a:custGeom>
          <a:solidFill>
            <a:srgbClr val="00B0F0"/>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86710" tIns="186710" rIns="186710" bIns="186710" numCol="1" spcCol="1270" anchor="ctr" anchorCtr="0">
            <a:noAutofit/>
          </a:bodyPr>
          <a:lstStyle/>
          <a:p>
            <a:pPr algn="ctr" defTabSz="488950">
              <a:lnSpc>
                <a:spcPct val="90000"/>
              </a:lnSpc>
              <a:spcBef>
                <a:spcPct val="0"/>
              </a:spcBef>
              <a:spcAft>
                <a:spcPct val="35000"/>
              </a:spcAft>
            </a:pPr>
            <a:r>
              <a:rPr lang="en-US" sz="1100" b="1" dirty="0" smtClean="0">
                <a:solidFill>
                  <a:srgbClr val="FFFFFF"/>
                </a:solidFill>
              </a:rPr>
              <a:t>Data</a:t>
            </a:r>
            <a:endParaRPr lang="en-US" sz="1100" b="1" dirty="0">
              <a:solidFill>
                <a:srgbClr val="FFFFFF"/>
              </a:solidFill>
            </a:endParaRPr>
          </a:p>
        </p:txBody>
      </p:sp>
      <p:sp>
        <p:nvSpPr>
          <p:cNvPr id="3" name="Slide Number Placeholder 2"/>
          <p:cNvSpPr>
            <a:spLocks noGrp="1"/>
          </p:cNvSpPr>
          <p:nvPr>
            <p:ph type="sldNum" sz="quarter" idx="12"/>
          </p:nvPr>
        </p:nvSpPr>
        <p:spPr/>
        <p:txBody>
          <a:bodyPr/>
          <a:lstStyle/>
          <a:p>
            <a:fld id="{687D7A59-36E2-48B9-B146-C1E59501F63F}" type="slidenum">
              <a:rPr lang="en-US" smtClean="0"/>
              <a:pPr/>
              <a:t>8</a:t>
            </a:fld>
            <a:endParaRPr lang="en-US"/>
          </a:p>
        </p:txBody>
      </p:sp>
    </p:spTree>
    <p:extLst>
      <p:ext uri="{BB962C8B-B14F-4D97-AF65-F5344CB8AC3E}">
        <p14:creationId xmlns:p14="http://schemas.microsoft.com/office/powerpoint/2010/main" val="2132713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4377" t="4761" r="4837" b="5525"/>
          <a:stretch/>
        </p:blipFill>
        <p:spPr>
          <a:xfrm>
            <a:off x="4462562" y="448409"/>
            <a:ext cx="4177856" cy="4198202"/>
          </a:xfrm>
          <a:prstGeom prst="rect">
            <a:avLst/>
          </a:prstGeom>
          <a:noFill/>
        </p:spPr>
      </p:pic>
      <p:sp>
        <p:nvSpPr>
          <p:cNvPr id="4" name="Title 3"/>
          <p:cNvSpPr>
            <a:spLocks noGrp="1"/>
          </p:cNvSpPr>
          <p:nvPr>
            <p:ph type="title"/>
          </p:nvPr>
        </p:nvSpPr>
        <p:spPr>
          <a:xfrm>
            <a:off x="382588" y="448409"/>
            <a:ext cx="4079974" cy="1833019"/>
          </a:xfrm>
        </p:spPr>
        <p:txBody>
          <a:bodyPr/>
          <a:lstStyle/>
          <a:p>
            <a:r>
              <a:rPr lang="en-US" sz="4800" dirty="0" smtClean="0"/>
              <a:t>Statewide ERP</a:t>
            </a:r>
            <a:endParaRPr lang="en-US" sz="4800" dirty="0"/>
          </a:p>
        </p:txBody>
      </p:sp>
      <p:sp>
        <p:nvSpPr>
          <p:cNvPr id="5" name="Text Placeholder 4"/>
          <p:cNvSpPr>
            <a:spLocks noGrp="1"/>
          </p:cNvSpPr>
          <p:nvPr>
            <p:ph type="body" sz="quarter" idx="13"/>
          </p:nvPr>
        </p:nvSpPr>
        <p:spPr/>
        <p:txBody>
          <a:bodyPr/>
          <a:lstStyle/>
          <a:p>
            <a:r>
              <a:rPr lang="en-US" dirty="0" smtClean="0">
                <a:solidFill>
                  <a:srgbClr val="8DC143"/>
                </a:solidFill>
              </a:rPr>
              <a:t>Program Overview</a:t>
            </a:r>
            <a:endParaRPr lang="en-US" dirty="0">
              <a:solidFill>
                <a:srgbClr val="8DC143"/>
              </a:solidFill>
            </a:endParaRPr>
          </a:p>
        </p:txBody>
      </p:sp>
    </p:spTree>
    <p:extLst>
      <p:ext uri="{BB962C8B-B14F-4D97-AF65-F5344CB8AC3E}">
        <p14:creationId xmlns:p14="http://schemas.microsoft.com/office/powerpoint/2010/main" val="2995960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FIS">
  <a:themeElements>
    <a:clrScheme name="Custom 1">
      <a:dk1>
        <a:srgbClr val="000000"/>
      </a:dk1>
      <a:lt1>
        <a:srgbClr val="FFFFFF"/>
      </a:lt1>
      <a:dk2>
        <a:srgbClr val="8DC63F"/>
      </a:dk2>
      <a:lt2>
        <a:srgbClr val="BBBCBC"/>
      </a:lt2>
      <a:accent1>
        <a:srgbClr val="8DC63F"/>
      </a:accent1>
      <a:accent2>
        <a:srgbClr val="004F59"/>
      </a:accent2>
      <a:accent3>
        <a:srgbClr val="00C1D5"/>
      </a:accent3>
      <a:accent4>
        <a:srgbClr val="009273"/>
      </a:accent4>
      <a:accent5>
        <a:srgbClr val="FFC845"/>
      </a:accent5>
      <a:accent6>
        <a:srgbClr val="BBBCBC"/>
      </a:accent6>
      <a:hlink>
        <a:srgbClr val="8DC63F"/>
      </a:hlink>
      <a:folHlink>
        <a:srgbClr val="004F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lIns="36000" tIns="36000" rIns="36000" bIns="36000" rtlCol="0" anchor="ctr"/>
      <a:lstStyle>
        <a:defPPr algn="ctr">
          <a:defRPr sz="1600" b="1" dirty="0" err="1" smtClean="0"/>
        </a:defPPr>
      </a:lstStyle>
      <a:style>
        <a:lnRef idx="1">
          <a:schemeClr val="accent1"/>
        </a:lnRef>
        <a:fillRef idx="3">
          <a:schemeClr val="accent1"/>
        </a:fillRef>
        <a:effectRef idx="2">
          <a:schemeClr val="accent1"/>
        </a:effectRef>
        <a:fontRef idx="minor">
          <a:schemeClr val="lt1"/>
        </a:fontRef>
      </a:style>
    </a:spDef>
    <a:lnDef>
      <a:spPr>
        <a:ln w="9525">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36000" tIns="36000" rIns="36000" bIns="36000" rtlCol="0">
        <a:spAutoFit/>
      </a:bodyPr>
      <a:lstStyle>
        <a:defPPr>
          <a:defRPr sz="1600" dirty="0" err="1" smtClean="0"/>
        </a:defPPr>
      </a:lstStyle>
    </a:txDef>
  </a:objectDefaults>
  <a:extraClrSchemeLst/>
</a:theme>
</file>

<file path=ppt/theme/theme2.xml><?xml version="1.0" encoding="utf-8"?>
<a:theme xmlns:a="http://schemas.openxmlformats.org/drawingml/2006/main" name="eFinancePLUS Slides">
  <a:themeElements>
    <a:clrScheme name="FIS oct2015">
      <a:dk1>
        <a:sysClr val="windowText" lastClr="000000"/>
      </a:dk1>
      <a:lt1>
        <a:sysClr val="window" lastClr="FFFFFF"/>
      </a:lt1>
      <a:dk2>
        <a:srgbClr val="8DC63F"/>
      </a:dk2>
      <a:lt2>
        <a:srgbClr val="BBBCBC"/>
      </a:lt2>
      <a:accent1>
        <a:srgbClr val="8DC63F"/>
      </a:accent1>
      <a:accent2>
        <a:srgbClr val="004F59"/>
      </a:accent2>
      <a:accent3>
        <a:srgbClr val="00C1D5"/>
      </a:accent3>
      <a:accent4>
        <a:srgbClr val="009273"/>
      </a:accent4>
      <a:accent5>
        <a:srgbClr val="FFC845"/>
      </a:accent5>
      <a:accent6>
        <a:srgbClr val="BBBCBC"/>
      </a:accent6>
      <a:hlink>
        <a:srgbClr val="8DC63F"/>
      </a:hlink>
      <a:folHlink>
        <a:srgbClr val="004F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lIns="36000" tIns="36000" rIns="36000" bIns="36000" rtlCol="0" anchor="ctr"/>
      <a:lstStyle>
        <a:defPPr algn="ctr">
          <a:defRPr sz="1600" b="1" dirty="0" err="1" smtClean="0"/>
        </a:defPPr>
      </a:lstStyle>
      <a:style>
        <a:lnRef idx="1">
          <a:schemeClr val="accent1"/>
        </a:lnRef>
        <a:fillRef idx="3">
          <a:schemeClr val="accent1"/>
        </a:fillRef>
        <a:effectRef idx="2">
          <a:schemeClr val="accent1"/>
        </a:effectRef>
        <a:fontRef idx="minor">
          <a:schemeClr val="lt1"/>
        </a:fontRef>
      </a:style>
    </a:spDef>
    <a:lnDef>
      <a:spPr>
        <a:ln w="9525">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36000" tIns="36000" rIns="36000" bIns="36000" rtlCol="0">
        <a:spAutoFit/>
      </a:bodyPr>
      <a:lstStyle>
        <a:defPPr>
          <a:defRPr sz="1600" dirty="0" err="1" smtClean="0"/>
        </a:defPPr>
      </a:lstStyle>
    </a:tx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Official Record" ma:contentTypeID="0x010100B1AF7E0DF49F8B4998DFBA24D0E94F0400EF6AA88B9EC56046829175579DD56F62" ma:contentTypeVersion="17" ma:contentTypeDescription="FIS official records per the Records and Retention policy.&#10;" ma:contentTypeScope="" ma:versionID="40f055bb11b490dc86941d6fb9463cbb">
  <xsd:schema xmlns:xsd="http://www.w3.org/2001/XMLSchema" xmlns:xs="http://www.w3.org/2001/XMLSchema" xmlns:p="http://schemas.microsoft.com/office/2006/metadata/properties" xmlns:ns2="27be7644-ceb4-4b99-a982-54c24b0d5763" xmlns:ns3="f973b30c-1df3-4c2a-bca9-cf21b10eff93" xmlns:ns4="da2d9307-b2cc-4afe-9596-29bf38550d3c" targetNamespace="http://schemas.microsoft.com/office/2006/metadata/properties" ma:root="true" ma:fieldsID="9a5b38b3c82e31a9f808790e1f49f3f9" ns2:_="" ns3:_="" ns4:_="">
    <xsd:import namespace="27be7644-ceb4-4b99-a982-54c24b0d5763"/>
    <xsd:import namespace="f973b30c-1df3-4c2a-bca9-cf21b10eff93"/>
    <xsd:import namespace="da2d9307-b2cc-4afe-9596-29bf38550d3c"/>
    <xsd:element name="properties">
      <xsd:complexType>
        <xsd:sequence>
          <xsd:element name="documentManagement">
            <xsd:complexType>
              <xsd:all>
                <xsd:element ref="ns2:TaxCatchAll" minOccurs="0"/>
                <xsd:element ref="ns2:TaxCatchAllLabel" minOccurs="0"/>
                <xsd:element ref="ns2:p2ccda1aa538431ebdbd9aff2e618395" minOccurs="0"/>
                <xsd:element ref="ns2:m212503b6b334cf5939abe2139ab9989" minOccurs="0"/>
                <xsd:element ref="ns3:d85f6d7fdfbb4fcb9928e85e20829f11" minOccurs="0"/>
                <xsd:element ref="ns4:FIS_x0020_Templa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be7644-ceb4-4b99-a982-54c24b0d5763"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ee0b3923-50aa-4895-b825-540afbf82b57}" ma:internalName="TaxCatchAll" ma:showField="CatchAllData" ma:web="f973b30c-1df3-4c2a-bca9-cf21b10eff93">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ee0b3923-50aa-4895-b825-540afbf82b57}" ma:internalName="TaxCatchAllLabel" ma:readOnly="true" ma:showField="CatchAllDataLabel" ma:web="f973b30c-1df3-4c2a-bca9-cf21b10eff93">
      <xsd:complexType>
        <xsd:complexContent>
          <xsd:extension base="dms:MultiChoiceLookup">
            <xsd:sequence>
              <xsd:element name="Value" type="dms:Lookup" maxOccurs="unbounded" minOccurs="0" nillable="true"/>
            </xsd:sequence>
          </xsd:extension>
        </xsd:complexContent>
      </xsd:complexType>
    </xsd:element>
    <xsd:element name="p2ccda1aa538431ebdbd9aff2e618395" ma:index="10" ma:taxonomy="true" ma:internalName="p2ccda1aa538431ebdbd9aff2e618395" ma:taxonomyFieldName="hubDataClassification" ma:displayName="Data Classification" ma:default="120;#Internal Use|c3cad031-fee6-47a9-aad0-2ffea30ffed6" ma:fieldId="{92ccda1a-a538-431e-bdbd-9aff2e618395}" ma:sspId="131c18cc-2474-4745-871d-6b663d645c63" ma:termSetId="eb0af5e7-1eeb-4e7f-b793-c64bc7a9f483" ma:anchorId="00000000-0000-0000-0000-000000000000" ma:open="false" ma:isKeyword="false">
      <xsd:complexType>
        <xsd:sequence>
          <xsd:element ref="pc:Terms" minOccurs="0" maxOccurs="1"/>
        </xsd:sequence>
      </xsd:complexType>
    </xsd:element>
    <xsd:element name="m212503b6b334cf5939abe2139ab9989" ma:index="12" ma:taxonomy="true" ma:internalName="m212503b6b334cf5939abe2139ab9989" ma:taxonomyFieldName="hubOfficialRecord" ma:displayName="Record Type" ma:default="118;#Discretionary|be304623-379d-4a0b-8bdf-b30f264f5d0f" ma:fieldId="{6212503b-6b33-4cf5-939a-be2139ab9989}" ma:sspId="131c18cc-2474-4745-871d-6b663d645c63" ma:termSetId="bd792795-f08d-4e72-bb89-f38d6c0b487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73b30c-1df3-4c2a-bca9-cf21b10eff93" elementFormDefault="qualified">
    <xsd:import namespace="http://schemas.microsoft.com/office/2006/documentManagement/types"/>
    <xsd:import namespace="http://schemas.microsoft.com/office/infopath/2007/PartnerControls"/>
    <xsd:element name="d85f6d7fdfbb4fcb9928e85e20829f11" ma:index="14" ma:taxonomy="true" ma:internalName="d85f6d7fdfbb4fcb9928e85e20829f11" ma:taxonomyFieldName="ContentCategory1" ma:displayName="Content Category" ma:default="116;#General|df414748-05a1-4eef-b671-5b3efbbf31a9" ma:fieldId="{d85f6d7f-dfbb-4fcb-9928-e85e20829f11}" ma:sspId="131c18cc-2474-4745-871d-6b663d645c63" ma:termSetId="957a4a28-c6ea-4b9b-9330-da922fce844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a2d9307-b2cc-4afe-9596-29bf38550d3c" elementFormDefault="qualified">
    <xsd:import namespace="http://schemas.microsoft.com/office/2006/documentManagement/types"/>
    <xsd:import namespace="http://schemas.microsoft.com/office/infopath/2007/PartnerControls"/>
    <xsd:element name="FIS_x0020_Templates" ma:index="16" nillable="true" ma:displayName="FIS Templates" ma:default="Microsoft PowerPoint Templates" ma:format="Dropdown" ma:internalName="FIS_x0020_Templates">
      <xsd:simpleType>
        <xsd:restriction base="dms:Choice">
          <xsd:enumeration value="Microsoft PowerPoint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31c18cc-2474-4745-871d-6b663d645c63" ContentTypeId="0x010100B1AF7E0DF49F8B4998DFBA24D0E94F04"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27be7644-ceb4-4b99-a982-54c24b0d5763">
      <Value>120</Value>
      <Value>118</Value>
      <Value>116</Value>
    </TaxCatchAll>
    <d85f6d7fdfbb4fcb9928e85e20829f11 xmlns="f973b30c-1df3-4c2a-bca9-cf21b10eff93">
      <Terms xmlns="http://schemas.microsoft.com/office/infopath/2007/PartnerControls">
        <TermInfo xmlns="http://schemas.microsoft.com/office/infopath/2007/PartnerControls">
          <TermName xmlns="http://schemas.microsoft.com/office/infopath/2007/PartnerControls">General</TermName>
          <TermId xmlns="http://schemas.microsoft.com/office/infopath/2007/PartnerControls">df414748-05a1-4eef-b671-5b3efbbf31a9</TermId>
        </TermInfo>
      </Terms>
    </d85f6d7fdfbb4fcb9928e85e20829f11>
    <FIS_x0020_Templates xmlns="da2d9307-b2cc-4afe-9596-29bf38550d3c">Microsoft PowerPoint Templates</FIS_x0020_Templates>
    <p2ccda1aa538431ebdbd9aff2e618395 xmlns="27be7644-ceb4-4b99-a982-54c24b0d5763">
      <Terms xmlns="http://schemas.microsoft.com/office/infopath/2007/PartnerControls">
        <TermInfo xmlns="http://schemas.microsoft.com/office/infopath/2007/PartnerControls">
          <TermName xmlns="http://schemas.microsoft.com/office/infopath/2007/PartnerControls">Internal Use</TermName>
          <TermId xmlns="http://schemas.microsoft.com/office/infopath/2007/PartnerControls">c3cad031-fee6-47a9-aad0-2ffea30ffed6</TermId>
        </TermInfo>
      </Terms>
    </p2ccda1aa538431ebdbd9aff2e618395>
    <m212503b6b334cf5939abe2139ab9989 xmlns="27be7644-ceb4-4b99-a982-54c24b0d5763">
      <Terms xmlns="http://schemas.microsoft.com/office/infopath/2007/PartnerControls">
        <TermInfo xmlns="http://schemas.microsoft.com/office/infopath/2007/PartnerControls">
          <TermName xmlns="http://schemas.microsoft.com/office/infopath/2007/PartnerControls">Discretionary</TermName>
          <TermId xmlns="http://schemas.microsoft.com/office/infopath/2007/PartnerControls">be304623-379d-4a0b-8bdf-b30f264f5d0f</TermId>
        </TermInfo>
      </Terms>
    </m212503b6b334cf5939abe2139ab9989>
  </documentManagement>
</p:propertie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7BA720AF-2CEF-423F-9FCF-7149E0EA27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be7644-ceb4-4b99-a982-54c24b0d5763"/>
    <ds:schemaRef ds:uri="f973b30c-1df3-4c2a-bca9-cf21b10eff93"/>
    <ds:schemaRef ds:uri="da2d9307-b2cc-4afe-9596-29bf38550d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0A972F-6730-455A-933F-740C1787D217}">
  <ds:schemaRefs>
    <ds:schemaRef ds:uri="Microsoft.SharePoint.Taxonomy.ContentTypeSync"/>
  </ds:schemaRefs>
</ds:datastoreItem>
</file>

<file path=customXml/itemProps3.xml><?xml version="1.0" encoding="utf-8"?>
<ds:datastoreItem xmlns:ds="http://schemas.openxmlformats.org/officeDocument/2006/customXml" ds:itemID="{1A37F9A3-EA5A-4E06-A6C1-87BD06DA93E8}">
  <ds:schemaRefs>
    <ds:schemaRef ds:uri="http://schemas.microsoft.com/sharepoint/v3/contenttype/forms"/>
  </ds:schemaRefs>
</ds:datastoreItem>
</file>

<file path=customXml/itemProps4.xml><?xml version="1.0" encoding="utf-8"?>
<ds:datastoreItem xmlns:ds="http://schemas.openxmlformats.org/officeDocument/2006/customXml" ds:itemID="{4D1C8507-2323-4F70-BA89-CDD7282BE077}">
  <ds:schemaRefs>
    <ds:schemaRef ds:uri="http://www.w3.org/XML/1998/namespace"/>
    <ds:schemaRef ds:uri="http://schemas.openxmlformats.org/package/2006/metadata/core-properties"/>
    <ds:schemaRef ds:uri="http://purl.org/dc/dcmitype/"/>
    <ds:schemaRef ds:uri="http://purl.org/dc/elements/1.1/"/>
    <ds:schemaRef ds:uri="http://schemas.microsoft.com/office/2006/documentManagement/types"/>
    <ds:schemaRef ds:uri="http://purl.org/dc/terms/"/>
    <ds:schemaRef ds:uri="http://schemas.microsoft.com/office/2006/metadata/properties"/>
    <ds:schemaRef ds:uri="f973b30c-1df3-4c2a-bca9-cf21b10eff93"/>
    <ds:schemaRef ds:uri="http://schemas.microsoft.com/office/infopath/2007/PartnerControls"/>
    <ds:schemaRef ds:uri="da2d9307-b2cc-4afe-9596-29bf38550d3c"/>
    <ds:schemaRef ds:uri="27be7644-ceb4-4b99-a982-54c24b0d5763"/>
  </ds:schemaRefs>
</ds:datastoreItem>
</file>

<file path=customXml/itemProps5.xml><?xml version="1.0" encoding="utf-8"?>
<ds:datastoreItem xmlns:ds="http://schemas.openxmlformats.org/officeDocument/2006/customXml" ds:itemID="{284F8C91-0952-45A4-892E-7585035C57BE}">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FIS 4x3 Presentation and Toolkit</Template>
  <TotalTime>1770</TotalTime>
  <Words>6490</Words>
  <Application>Microsoft Macintosh PowerPoint</Application>
  <PresentationFormat>On-screen Show (4:3)</PresentationFormat>
  <Paragraphs>944</Paragraphs>
  <Slides>60</Slides>
  <Notes>17</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74" baseType="lpstr">
      <vt:lpstr>Avenir LT Std 55</vt:lpstr>
      <vt:lpstr>Calibri</vt:lpstr>
      <vt:lpstr>Gill Sans</vt:lpstr>
      <vt:lpstr>Lucida Grande</vt:lpstr>
      <vt:lpstr>ＭＳ Ｐゴシック</vt:lpstr>
      <vt:lpstr>Source Sans Pro Black</vt:lpstr>
      <vt:lpstr>Symbol</vt:lpstr>
      <vt:lpstr>Times New Roman</vt:lpstr>
      <vt:lpstr>Wingdings</vt:lpstr>
      <vt:lpstr>Zapf Dingbats</vt:lpstr>
      <vt:lpstr>Arial</vt:lpstr>
      <vt:lpstr>FIS</vt:lpstr>
      <vt:lpstr>eFinancePLUS Slides</vt:lpstr>
      <vt:lpstr>Microsoft Excel Worksheet</vt:lpstr>
      <vt:lpstr>eFinancePLUS</vt:lpstr>
      <vt:lpstr>Important Notifications</vt:lpstr>
      <vt:lpstr>Background</vt:lpstr>
      <vt:lpstr>Program Background</vt:lpstr>
      <vt:lpstr>Importance of This Work</vt:lpstr>
      <vt:lpstr>Efficacy of Prior State Efforts =  Lower TCO and Higher Value</vt:lpstr>
      <vt:lpstr>State Software</vt:lpstr>
      <vt:lpstr>ERP Landscape</vt:lpstr>
      <vt:lpstr>Statewide ERP</vt:lpstr>
      <vt:lpstr>PowerPoint Presentation</vt:lpstr>
      <vt:lpstr>PowerPoint Presentation</vt:lpstr>
      <vt:lpstr>MCOECN Enterprise Resource Planning</vt:lpstr>
      <vt:lpstr>ERP Goals of the Program</vt:lpstr>
      <vt:lpstr>ERP Program</vt:lpstr>
      <vt:lpstr>ERP Process Overview</vt:lpstr>
      <vt:lpstr>ERP Example Use Case</vt:lpstr>
      <vt:lpstr>ERP – eFinancePLUS Scored Highest t</vt:lpstr>
      <vt:lpstr>ERP Relationship – SunGard K-12’s Commitment To Ohio</vt:lpstr>
      <vt:lpstr>SunGard K-12 Company Profile</vt:lpstr>
      <vt:lpstr>SunGard K-12 Company History</vt:lpstr>
      <vt:lpstr>SunGard  K-12  Company History</vt:lpstr>
      <vt:lpstr>PowerPoint Presentation</vt:lpstr>
      <vt:lpstr>ERP Components</vt:lpstr>
      <vt:lpstr>PowerPoint Presentation</vt:lpstr>
      <vt:lpstr>PowerPoint Presentation</vt:lpstr>
      <vt:lpstr>Modules Overview</vt:lpstr>
      <vt:lpstr>Modules Overview</vt:lpstr>
      <vt:lpstr>Modules Overview</vt:lpstr>
      <vt:lpstr>Modules Overview</vt:lpstr>
      <vt:lpstr>Modules Overview</vt:lpstr>
      <vt:lpstr>Modules Overview</vt:lpstr>
      <vt:lpstr>Modules Overview</vt:lpstr>
      <vt:lpstr>Modules Overview</vt:lpstr>
      <vt:lpstr>PowerPoint Presentation</vt:lpstr>
      <vt:lpstr>Ohio Reporting</vt:lpstr>
      <vt:lpstr>SunGard K-12 and Regulatory Reporting in Ohio</vt:lpstr>
      <vt:lpstr>ERP Investment</vt:lpstr>
      <vt:lpstr>What is Included</vt:lpstr>
      <vt:lpstr>District Investment: Implementation</vt:lpstr>
      <vt:lpstr>What Is Included – Hosting &amp; Managed Support</vt:lpstr>
      <vt:lpstr>District Investment: Usage</vt:lpstr>
      <vt:lpstr>District Investment Examples:  Sample On-Going Investment</vt:lpstr>
      <vt:lpstr>ERP Implementation</vt:lpstr>
      <vt:lpstr>Implementation</vt:lpstr>
      <vt:lpstr>SunGard K-12’s OnTrack Method</vt:lpstr>
      <vt:lpstr>Program Management Timeline</vt:lpstr>
      <vt:lpstr>PowerPoint Presentation</vt:lpstr>
      <vt:lpstr>Building a Platform for Success</vt:lpstr>
      <vt:lpstr>Building a Platform for Success</vt:lpstr>
      <vt:lpstr>ERP  Adoption Plan</vt:lpstr>
      <vt:lpstr>Benefits of Statewide Adoption</vt:lpstr>
      <vt:lpstr>Continued Partnership</vt:lpstr>
      <vt:lpstr>Implementation Benefit Examples</vt:lpstr>
      <vt:lpstr>More Info</vt:lpstr>
      <vt:lpstr>More Info</vt:lpstr>
      <vt:lpstr>Videos Available – links to come 3.8</vt:lpstr>
      <vt:lpstr>Literature to Use links to come 3.8</vt:lpstr>
      <vt:lpstr>Webinar Schedule</vt:lpstr>
      <vt:lpstr>Q&amp;A</vt:lpstr>
      <vt:lpstr>PowerPoint Presentation</vt:lpstr>
    </vt:vector>
  </TitlesOfParts>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title slide</dc:title>
  <dc:creator>Christy Smits</dc:creator>
  <cp:lastModifiedBy>Geoffrey Andrews</cp:lastModifiedBy>
  <cp:revision>232</cp:revision>
  <cp:lastPrinted>2016-03-02T16:09:58Z</cp:lastPrinted>
  <dcterms:created xsi:type="dcterms:W3CDTF">2015-12-22T16:22:14Z</dcterms:created>
  <dcterms:modified xsi:type="dcterms:W3CDTF">2016-03-07T21:34:20Z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0x010100B1AF7E0DF49F8B4998DFBA24D0E94F0400EF6AA88B9EC56046829175579DD56F62</vt:lpwstr>
  </property>
</Properties>
</file>