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408" r:id="rId4"/>
    <p:sldId id="406" r:id="rId5"/>
    <p:sldId id="389" r:id="rId6"/>
    <p:sldId id="392" r:id="rId7"/>
    <p:sldId id="410" r:id="rId8"/>
    <p:sldId id="380" r:id="rId9"/>
    <p:sldId id="412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</p:sldIdLst>
  <p:sldSz cx="12192000" cy="6858000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ndara Light" panose="020E0502030303020204" pitchFamily="34" charset="0"/>
      <p:regular r:id="rId38"/>
      <p: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8" roundtripDataSignature="AMtx7miIZ/jlqdrh6nsesKvR6vqStCr1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y Nelson" initials="BN" lastIdx="1" clrIdx="0">
    <p:extLst>
      <p:ext uri="{19B8F6BF-5375-455C-9EA6-DF929625EA0E}">
        <p15:presenceInfo xmlns:p15="http://schemas.microsoft.com/office/powerpoint/2012/main" userId="S-1-5-21-3744854174-15633196-3083770953-5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23" autoAdjust="0"/>
  </p:normalViewPr>
  <p:slideViewPr>
    <p:cSldViewPr snapToGrid="0">
      <p:cViewPr varScale="1">
        <p:scale>
          <a:sx n="104" d="100"/>
          <a:sy n="104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138" Type="http://customschemas.google.com/relationships/presentationmetadata" Target="metadata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139" Type="http://schemas.openxmlformats.org/officeDocument/2006/relationships/commentAuthors" Target="commentAuthors.xml"/><Relationship Id="rId8" Type="http://schemas.openxmlformats.org/officeDocument/2006/relationships/slide" Target="slides/slide7.xml"/><Relationship Id="rId14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28T14:29:09.27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7B132B-4B6F-42B0-9243-54FB0D33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037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901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919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314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626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36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113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886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9804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76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3299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685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948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276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0950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329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482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7375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9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waiting on SSDT to advise on whom this will affect and how this will be reported. We plan to send out updates as we receive them.</a:t>
            </a: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420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*We can run the errors through a Debugging tool in the </a:t>
            </a:r>
            <a:r>
              <a:rPr lang="en-US" dirty="0" err="1"/>
              <a:t>AppLog</a:t>
            </a:r>
            <a:r>
              <a:rPr lang="en-US" dirty="0"/>
              <a:t> grid. The debugging process provides details of the errors from the EMIS report.</a:t>
            </a: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43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*Typically, the Level 1 error sheet will name one part of Element list within the error. Level 1 Report different than USPS EMIS report: It might </a:t>
            </a:r>
            <a:r>
              <a:rPr lang="en-US" sz="11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mean the error may not be required to be fixed before submitting EMIS collection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68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849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602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324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6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Data/EMIS/EMIS-Documentation/Current-EMIS-Manu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mveca.org/RedesignUSPS.aspx" TargetMode="External"/><Relationship Id="rId4" Type="http://schemas.openxmlformats.org/officeDocument/2006/relationships/hyperlink" Target="https://mcoecn.atlassian.net/wiki/spaces/uspsrdoc/pages/2490606/Staff+and+Course+L+Collection+Checklist" TargetMode="Externa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55200" y="1054500"/>
            <a:ext cx="4173600" cy="3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rgbClr val="FFFFFF"/>
                </a:solidFill>
              </a:rPr>
              <a:t>2026 </a:t>
            </a:r>
            <a:endParaRPr sz="4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rgbClr val="FFFFFF"/>
                </a:solidFill>
              </a:rPr>
              <a:t>EMIS Review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55200" y="4457200"/>
            <a:ext cx="41736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3500" dirty="0">
                <a:solidFill>
                  <a:srgbClr val="FFFFFF"/>
                </a:solidFill>
              </a:rPr>
              <a:t>May 11, 2026</a:t>
            </a:r>
            <a:endParaRPr sz="3500" dirty="0">
              <a:solidFill>
                <a:srgbClr val="FFFFFF"/>
              </a:solidFill>
            </a:endParaRPr>
          </a:p>
        </p:txBody>
      </p:sp>
      <p:pic>
        <p:nvPicPr>
          <p:cNvPr id="6" name="Picture 5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131" y="2705099"/>
            <a:ext cx="4197961" cy="13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Understanding: ‘Hours In Day’ vs ‘Length of Work Day’ </a:t>
            </a:r>
          </a:p>
          <a:p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a value is entered in Position &gt; EMIS Related Information</a:t>
            </a:r>
          </a:p>
          <a:p>
            <a:pPr lvl="1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Hours in the Day field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that is the value that is reported to EMIS as the ‘Length of the Work Day’   </a:t>
            </a:r>
          </a:p>
          <a:p>
            <a:pPr lvl="1"/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a value is </a:t>
            </a:r>
            <a:r>
              <a:rPr lang="en-US" sz="1800" b="1" i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entered in Position &gt; EMIS Related Information</a:t>
            </a:r>
          </a:p>
          <a:p>
            <a:pPr lvl="1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Hours in the Day Field,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Then the value in Compensation Hours in Day is reported </a:t>
            </a:r>
          </a:p>
          <a:p>
            <a:pPr lvl="1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to EMIS as the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‘Length of the Work Day’</a:t>
            </a:r>
          </a:p>
          <a:p>
            <a:pPr lvl="1"/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EMIS Override Fields –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Optional</a:t>
            </a:r>
          </a:p>
          <a:p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Suggestion –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the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Position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grid under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Related Information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Make the following changes to Headers: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Full Time Equivalent &gt;    </a:t>
            </a:r>
            <a:r>
              <a:rPr lang="en-US" sz="1800" b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Override Full Time Equivalent</a:t>
            </a:r>
          </a:p>
          <a:p>
            <a:pPr lvl="2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Contract Amount &gt;         </a:t>
            </a:r>
            <a:r>
              <a:rPr lang="en-US" sz="1800" b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Override Contract Amount</a:t>
            </a:r>
          </a:p>
          <a:p>
            <a:pPr lvl="2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Contract Work Days &gt;    </a:t>
            </a:r>
            <a:r>
              <a:rPr lang="en-US" sz="1800" b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Override Contract Work Days</a:t>
            </a:r>
          </a:p>
          <a:p>
            <a:pPr lvl="2"/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Hours in The Day &gt;         </a:t>
            </a:r>
            <a:r>
              <a:rPr lang="en-US" sz="1800" b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Override Hours in The Day </a:t>
            </a:r>
          </a:p>
          <a:p>
            <a:endParaRPr lang="en-US" sz="1800" b="1" dirty="0">
              <a:solidFill>
                <a:srgbClr val="FFC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5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A22130-E251-438D-91AC-98AF320B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0" y="2469839"/>
            <a:ext cx="11869255" cy="370187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EMIS Override Fields –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Optional</a:t>
            </a:r>
          </a:p>
          <a:p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9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EMIS Override Fields –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Optional</a:t>
            </a:r>
          </a:p>
          <a:p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Suggestion –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the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Position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grid under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Related Information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Make the following changes to Headers: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These new field names will help remind you that these fields are EMIS Override data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*Use these fields with caution. These fields could report data that is different from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what is in the Compensation record.</a:t>
            </a:r>
          </a:p>
          <a:p>
            <a:pPr lvl="1"/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7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EMIS Override Fields –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Optional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make these changes: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 to: System/Custom Field Definition/Applies to Position</a:t>
            </a: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86FE0-1B3B-4F6F-8C61-E2BB5C93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36" y="3410528"/>
            <a:ext cx="2286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3B487-FF59-4BAB-A093-D74DDD738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291" y="3410527"/>
            <a:ext cx="2261374" cy="3417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054CE2-D2EF-48B0-B56D-E0F03E4E6757}"/>
              </a:ext>
            </a:extLst>
          </p:cNvPr>
          <p:cNvSpPr txBox="1"/>
          <p:nvPr/>
        </p:nvSpPr>
        <p:spPr>
          <a:xfrm>
            <a:off x="910336" y="31218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6A0BF-0E1C-4544-9233-905D9AFC277C}"/>
              </a:ext>
            </a:extLst>
          </p:cNvPr>
          <p:cNvSpPr txBox="1"/>
          <p:nvPr/>
        </p:nvSpPr>
        <p:spPr>
          <a:xfrm>
            <a:off x="4544292" y="3133231"/>
            <a:ext cx="226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52827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EMIS Override Fields –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Optional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is how the Custom Field Definition change affects the EMIS Related Information fields on the Position Screen.               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1D749-D946-459E-9323-878589F0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22" y="3314557"/>
            <a:ext cx="9704532" cy="1501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903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8AB5201E-FE57-4FB2-9E00-AC534A32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01781" y="1683957"/>
            <a:ext cx="808183" cy="808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546099" y="1698690"/>
            <a:ext cx="110997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is reported at the Employee level and returned with the Employee collection.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Employee “Report to EMIS” flag is True</a:t>
            </a:r>
            <a:r>
              <a:rPr lang="en-US" sz="1800" dirty="0"/>
              <a:t>, then a count of attendance and absences occurs, and WILL be included in the collection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system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DOES NOT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dirty="0"/>
              <a:t>exclude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Compensations</a:t>
            </a:r>
            <a:r>
              <a:rPr lang="en-US" sz="1800" dirty="0"/>
              <a:t> when the EMIS flag is False.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Attendance and Absence records are counted if the record is assigned to a Compensation and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Activity Date falls within the ‘fiscal year’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date range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38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dirty="0">
              <a:solidFill>
                <a:srgbClr val="FFC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WORK AROUND: </a:t>
            </a:r>
            <a:r>
              <a:rPr lang="en-US" dirty="0"/>
              <a:t>If you are receiving an EMIS error on attendance days that should not be reporting, Add a Compensation Calendar Stop Date using the date prior to the first attendance record posted. Then these attendance days will not report and will prevent errors.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06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Items to Consider: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*</a:t>
            </a:r>
            <a:r>
              <a:rPr lang="en-US" b="1" dirty="0">
                <a:solidFill>
                  <a:srgbClr val="FFC000"/>
                </a:solidFill>
              </a:rPr>
              <a:t>Position/Termination Date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used in Attendance Days Calculation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when counting days from the Job Calendar for the employee’s Position/Compensations.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*If the Position Job Status is set to Terminated, then the STOP DATE used to find days 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	  the calendars will be set to the Position Termination Date.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*If no Position Termination Date is entered, then the Employee Termination date is used.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*If no Employee Termination Date is entered, then the Compensation Calendar Stop Date is used.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*If no Compensation Calendar Stop Date is entered, the Compensation Stop Date is used.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*If none of these dates are entered, then the System Configuration EMIS Reporting Fiscal Year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 is used, which would be June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6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Hourly Employees: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* </a:t>
            </a:r>
            <a:r>
              <a:rPr lang="en-US" dirty="0">
                <a:solidFill>
                  <a:schemeClr val="tx1"/>
                </a:solidFill>
              </a:rPr>
              <a:t>If the employee has Hourly Absences and Attendances, they are converted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to days. In the process of doing this, the system needs to know how many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hours are in a day.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    * This happens by using the Compensation Hours in Day field that is assigned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      to the Absence and Attendance and the value is provided.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    * If there is no Compensation assigned, then the system looks to find an Active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      Compensation. Then the Compensation date range is used to convert hours to days.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     * The system looks for a Compensation where the Absence and/or Attendance Activity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	        Date falls within the date range of the Compensation Start and Stop Dates.</a:t>
            </a:r>
          </a:p>
          <a:p>
            <a:br>
              <a:rPr lang="en-US" b="1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4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EMIS BASICS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546100" y="4251868"/>
            <a:ext cx="11099800" cy="24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>
              <a:buNone/>
            </a:pPr>
            <a:endParaRPr lang="en-US" sz="2000" i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buNone/>
            </a:pPr>
            <a:endParaRPr lang="en-US" sz="2000" i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DF72E1-1660-4F0D-B06F-E29F8D877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35921"/>
              </p:ext>
            </p:extLst>
          </p:nvPr>
        </p:nvGraphicFramePr>
        <p:xfrm>
          <a:off x="546100" y="2243328"/>
          <a:ext cx="11099800" cy="1947482"/>
        </p:xfrm>
        <a:graphic>
          <a:graphicData uri="http://schemas.openxmlformats.org/drawingml/2006/table">
            <a:tbl>
              <a:tblPr/>
              <a:tblGrid>
                <a:gridCol w="2520244">
                  <a:extLst>
                    <a:ext uri="{9D8B030D-6E8A-4147-A177-3AD203B41FA5}">
                      <a16:colId xmlns:a16="http://schemas.microsoft.com/office/drawing/2014/main" val="991603209"/>
                    </a:ext>
                  </a:extLst>
                </a:gridCol>
                <a:gridCol w="4325527">
                  <a:extLst>
                    <a:ext uri="{9D8B030D-6E8A-4147-A177-3AD203B41FA5}">
                      <a16:colId xmlns:a16="http://schemas.microsoft.com/office/drawing/2014/main" val="2149400773"/>
                    </a:ext>
                  </a:extLst>
                </a:gridCol>
                <a:gridCol w="4254029">
                  <a:extLst>
                    <a:ext uri="{9D8B030D-6E8A-4147-A177-3AD203B41FA5}">
                      <a16:colId xmlns:a16="http://schemas.microsoft.com/office/drawing/2014/main" val="2949463149"/>
                    </a:ext>
                  </a:extLst>
                </a:gridCol>
              </a:tblGrid>
              <a:tr h="4323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EMIS Acronym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EMIS Description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 Software Knows It As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17506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Demographic Record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95154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Employment Record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 </a:t>
                      </a:r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Compensation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032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CJ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Staff Employment Record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 Entry&gt;Contractor (CJ)</a:t>
                      </a:r>
                      <a:endParaRPr lang="en-US" sz="120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22426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Only Staff Record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 Entry&gt;EMIS Contracted Service (CC)</a:t>
                      </a:r>
                      <a:endParaRPr lang="en-US" sz="1200" dirty="0">
                        <a:effectLst/>
                      </a:endParaRPr>
                    </a:p>
                  </a:txBody>
                  <a:tcPr marL="84667" marR="84667" marT="42333" marB="42333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466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B89ABBD-1608-4DB9-BC98-DA8545BE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78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C:\Users\reineke\Pictures\MVECA New logo.png">
            <a:extLst>
              <a:ext uri="{FF2B5EF4-FFF2-40B4-BE49-F238E27FC236}">
                <a16:creationId xmlns:a16="http://schemas.microsoft.com/office/drawing/2014/main" id="{BE072E80-AA43-4A71-B5B3-213F7738957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487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5225F-F4C4-4BDA-9000-B25C4E6BB7C3}"/>
              </a:ext>
            </a:extLst>
          </p:cNvPr>
          <p:cNvSpPr txBox="1"/>
          <p:nvPr/>
        </p:nvSpPr>
        <p:spPr>
          <a:xfrm>
            <a:off x="546100" y="4361175"/>
            <a:ext cx="1109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*NEW*</a:t>
            </a:r>
          </a:p>
          <a:p>
            <a:r>
              <a:rPr lang="en-US" sz="22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CR: Staff Vacancy Record </a:t>
            </a:r>
            <a:r>
              <a:rPr lang="en-US" sz="22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ODEW Reports: </a:t>
            </a:r>
            <a:r>
              <a:rPr lang="en-US" sz="2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‘This change adds a new record to EMIS reporting to collect data regarding staff vacancies. This record is still under development. The change document will be posted as soon as possible’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Hourly Employees: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* </a:t>
            </a:r>
            <a:r>
              <a:rPr lang="en-US" dirty="0">
                <a:solidFill>
                  <a:schemeClr val="tx1"/>
                </a:solidFill>
              </a:rPr>
              <a:t>If there is no Compensation Hours in Day value, then the system looks at the Position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  EMIS Related Information for Hours in the Day and then that value is used in the conversion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  to hours.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* If no hours in the day is found in either place, an error is returned.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   (no hours in a day found)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	* Once the system determines the hourly values the system uses the following conversion.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  </a:t>
            </a:r>
            <a:r>
              <a:rPr lang="en-US" b="1" dirty="0">
                <a:solidFill>
                  <a:schemeClr val="tx1"/>
                </a:solidFill>
              </a:rPr>
              <a:t> The Conversion = Length of Attendance divided by Hours in Day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7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EMIS ADJUSTMENTS: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*</a:t>
            </a:r>
            <a:r>
              <a:rPr lang="en-US" dirty="0">
                <a:solidFill>
                  <a:schemeClr val="tx1"/>
                </a:solidFill>
              </a:rPr>
              <a:t> Core &gt; Adjustments &gt; Type: EMIS Attendance and EMIS Absence is available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   to adjust EMIS Attendance and Absences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* The Transaction Date needs to fall within the EMIS fiscal year.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92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19AB6B-4BA8-4B0D-9316-B30277CC5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49" y="3057172"/>
            <a:ext cx="5824105" cy="35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Reporting Entity - Count Summary Report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Reports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*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20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Absences/Attendance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Reporting Entity - Count Summary Report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600" dirty="0">
                <a:solidFill>
                  <a:schemeClr val="tx1"/>
                </a:solidFill>
              </a:rPr>
              <a:t>Helpful in verifying Attendance and Absence days for EMIS Reporting</a:t>
            </a:r>
            <a:br>
              <a:rPr lang="en-US" b="1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DAED4-45DA-442B-909E-D809E428C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83" y="3256545"/>
            <a:ext cx="10416642" cy="1768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13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Long Term Illness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Long Term Illness Days are 15 Consecutive Absence Days.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     </a:t>
            </a:r>
            <a:r>
              <a:rPr lang="en-US" sz="1600" dirty="0">
                <a:solidFill>
                  <a:schemeClr val="tx1"/>
                </a:solidFill>
              </a:rPr>
              <a:t>(Entered on Employee Record)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* At least 15 consecutive days absent due to an illness of the staff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      </a:t>
            </a:r>
            <a:r>
              <a:rPr lang="en-US" sz="1600" dirty="0">
                <a:solidFill>
                  <a:schemeClr val="tx1"/>
                </a:solidFill>
              </a:rPr>
              <a:t>member or the staff member’s spouse, child or parent.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    * </a:t>
            </a:r>
            <a:r>
              <a:rPr lang="en-US" sz="1600" dirty="0">
                <a:solidFill>
                  <a:schemeClr val="tx1"/>
                </a:solidFill>
              </a:rPr>
              <a:t>Note that a day is defined as the period of time the staff member normally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       spends at work during a 24-hr period. This may vary from staff member to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       staff member.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     * Please remember that if you enter long term illness on the Employee Record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        you must also have Absences entered in Attendance to match otherwise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        EMIS errors will occur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50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Staff EMIS Separation Scenarios FY26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reference the Staff EMIS Separation Scenarios for FY26 for all staff who are resigning or retiring from your district for the fiscal year.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None of the Scenarios have changed, but at the top of the document are the reporting periods.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Staff and Course Initial Collection ended February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4, 2026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Staff and Course Final Collection begins February 10, 2026, and ends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August 5, 2026.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**ALL employees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who are retiring or resigning need to be Separated in USPS BEFORE you close the fiscal year!!!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(even if they’re still getting paid)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     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49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Quick Check Tips and Tricks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Go to System &gt; Configuration &gt; EMIS Configuration. Make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sure the Fiscal Year is correct.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Is the Credential ID the valid number of characters (must be 9 digits) Type over Credential ID to make sure there are no white spaces.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Are all dates valid especially </a:t>
            </a:r>
            <a:r>
              <a:rPr lang="en-US" sz="1800" b="1" dirty="0">
                <a:solidFill>
                  <a:schemeClr val="tx1"/>
                </a:solidFill>
              </a:rPr>
              <a:t>Hire Date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b="1" dirty="0">
                <a:solidFill>
                  <a:schemeClr val="tx1"/>
                </a:solidFill>
              </a:rPr>
              <a:t>Birth Date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     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6F16381C-6BE3-45E4-8117-F7C1C4970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424" y="1658266"/>
            <a:ext cx="752423" cy="7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751820" y="1791050"/>
            <a:ext cx="8869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en-US" sz="2200" b="1" u="sng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Staff and Course Collection Reminder</a:t>
            </a:r>
          </a:p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algn="ctr"/>
            <a:endParaRPr lang="en-US" sz="2400" u="sng" dirty="0">
              <a:solidFill>
                <a:srgbClr val="FF0000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Final L Collection closes August 5, 2026    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544949" y="2908650"/>
            <a:ext cx="110085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endParaRPr lang="en-US" sz="180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algn="ctr"/>
            <a:endParaRPr lang="en-US" sz="2400" b="1" u="sng" dirty="0">
              <a:solidFill>
                <a:srgbClr val="FF0000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4" algn="ctr"/>
            <a:r>
              <a:rPr lang="en-US" sz="3200" b="1" dirty="0">
                <a:solidFill>
                  <a:srgbClr val="FFC00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endParaRPr lang="en-US" sz="3200" b="1" dirty="0">
              <a:solidFill>
                <a:srgbClr val="FFC000"/>
              </a:solidFill>
              <a:latin typeface="+mn-lt"/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u="sng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Checking Errors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21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reineke\Pictures\MVECA New logo.png">
            <a:extLst>
              <a:ext uri="{FF2B5EF4-FFF2-40B4-BE49-F238E27FC236}">
                <a16:creationId xmlns:a16="http://schemas.microsoft.com/office/drawing/2014/main" id="{BE072E80-AA43-4A71-B5B3-213F7738957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487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Google Shape;92;p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EMIS BASICS - continued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546100" y="2243058"/>
            <a:ext cx="11099800" cy="4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l">
              <a:buNone/>
            </a:pPr>
            <a:r>
              <a:rPr lang="en-US" sz="28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*NEW* CR Vacancy Record</a:t>
            </a:r>
          </a:p>
          <a:p>
            <a:pPr marL="114300" indent="0">
              <a:buNone/>
            </a:pPr>
            <a:r>
              <a:rPr lang="en-US" sz="24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we know…</a:t>
            </a:r>
          </a:p>
          <a:p>
            <a:r>
              <a:rPr lang="en-US" sz="24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new record will be included in the FY27 EMIS manual changes</a:t>
            </a:r>
          </a:p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Purpose: To collect statewide staffing shortages, vacancies that occur, how they are filled, and if the position does not get filled.</a:t>
            </a:r>
          </a:p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by state law</a:t>
            </a:r>
          </a:p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collected in both Initial and Final Staff EMIS L Collections</a:t>
            </a:r>
          </a:p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waiting on SSDT and ODEW to advise on this record</a:t>
            </a:r>
          </a:p>
          <a:p>
            <a:pPr lvl="1"/>
            <a:endParaRPr lang="en-US" sz="1600" i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2000" i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89ABBD-1608-4DB9-BC98-DA8545BE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2971800"/>
            <a:ext cx="111870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641899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0" y="681038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EMIS Reports – Checking Errors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391568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sz="2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</a:t>
            </a:r>
          </a:p>
          <a:p>
            <a:r>
              <a:rPr lang="en-US" sz="2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Reports/EMIS REPORTS/</a:t>
            </a:r>
            <a:r>
              <a:rPr lang="en-US" sz="20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Generate Employee Report</a:t>
            </a:r>
          </a:p>
          <a:p>
            <a:r>
              <a:rPr lang="en-US" sz="2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Reports/EMIS REPORTS/</a:t>
            </a:r>
            <a:r>
              <a:rPr lang="en-US" sz="20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Generate Position Report</a:t>
            </a:r>
          </a:p>
          <a:p>
            <a:pPr marL="571500" lvl="1" indent="0">
              <a:buNone/>
            </a:pPr>
            <a:r>
              <a:rPr lang="en-US" sz="2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*Run these reports as many times as needed until they are error-free.</a:t>
            </a:r>
          </a:p>
          <a:p>
            <a:pPr marL="571500" lvl="1" indent="0">
              <a:buNone/>
            </a:pPr>
            <a:endParaRPr lang="en-US" sz="20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errors are on the Employee Report and/or Position Report</a:t>
            </a: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Email helpfiscal@mveca.org, and we will run the Debugging EMIS Report Errors.</a:t>
            </a:r>
            <a:endParaRPr lang="en-US" sz="24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en-US" sz="2400" b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351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641899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0" y="681038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EMIS Reports – Checking Errors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391568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sz="2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</a:t>
            </a:r>
          </a:p>
          <a:p>
            <a:r>
              <a:rPr lang="en-US" sz="2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 Level 1 Reports from the Data Collector to correct errors – Your EMIS coordinator can assist in providing you with a Level 1 error report.</a:t>
            </a:r>
          </a:p>
          <a:p>
            <a:r>
              <a:rPr lang="en-US" sz="2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 there are a large number of errors in the EMIS USPS report, ask your EMIS coordinator to run a staff collection to verify if there are errors that warrant these corrections.</a:t>
            </a:r>
          </a:p>
          <a:p>
            <a:r>
              <a:rPr lang="en-US" sz="20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EMIS Manual: Chapter 3 Element List</a:t>
            </a:r>
            <a:endParaRPr lang="en-US" sz="2000" i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Breakdown of each EMIS record. Lists every area that EMIS is looking at when it produces an error on the Level 1 report. Refer to this list for details when reviewing the Level 1 errors from EMIS.</a:t>
            </a:r>
          </a:p>
          <a:p>
            <a:endParaRPr lang="en-US" sz="20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en-US" sz="2400" b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351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26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608246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-48710" y="588168"/>
            <a:ext cx="10142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EMIS Reports – Checking Errors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0639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608246" y="2309271"/>
            <a:ext cx="11099800" cy="444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Resources to Assist in Correcting Errors</a:t>
            </a:r>
          </a:p>
          <a:p>
            <a:r>
              <a:rPr lang="en-US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ODEW EMIS Manual</a:t>
            </a:r>
            <a:br>
              <a:rPr lang="en-US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</a:br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pPr marL="114300" indent="0">
              <a:buNone/>
            </a:pPr>
            <a:br>
              <a:rPr lang="en-US" sz="1300" b="0" i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</a:br>
            <a:br>
              <a:rPr lang="en-US" sz="1300" b="0" i="1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</a:br>
            <a:r>
              <a:rPr lang="en-US" sz="13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https://education.ohio.gov/Topics/Data/EMIS/EMIS-Documentation/Current-EMIS-Manual</a:t>
            </a:r>
            <a:endParaRPr lang="en-US" sz="1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6F475-E7AB-420F-B754-1A4C637C1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84" y="3202743"/>
            <a:ext cx="5304080" cy="3335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24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608246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-48710" y="588168"/>
            <a:ext cx="10142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EMIS Reports – Checking Errors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50392-8AB3-4847-A2CE-0994E1586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0639" y="6007649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608246" y="2234947"/>
            <a:ext cx="11099800" cy="444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entury Gothic"/>
              </a:rPr>
              <a:t>Level 1 Errors: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  <a:p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entury Gothic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4C3B96-BDC5-4620-B87D-F2A894F9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" y="4216068"/>
            <a:ext cx="4373880" cy="2378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86B335-AC60-4614-BC91-E5D0FA95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76538"/>
            <a:ext cx="10572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D310DE3-1536-4145-9629-3D629244D6FA}"/>
              </a:ext>
            </a:extLst>
          </p:cNvPr>
          <p:cNvSpPr/>
          <p:nvPr/>
        </p:nvSpPr>
        <p:spPr>
          <a:xfrm>
            <a:off x="246888" y="4746052"/>
            <a:ext cx="1024128" cy="45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4FD6F7D-DC88-4B37-AF7F-CFD59EF00FFE}"/>
              </a:ext>
            </a:extLst>
          </p:cNvPr>
          <p:cNvSpPr/>
          <p:nvPr/>
        </p:nvSpPr>
        <p:spPr>
          <a:xfrm>
            <a:off x="4965192" y="3209544"/>
            <a:ext cx="457200" cy="849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911860" y="1930147"/>
            <a:ext cx="107340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Staff and Course (L) Collection Checklist</a:t>
            </a: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Adding an Employee for EMIS Reporting.docx  </a:t>
            </a: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EMIS Quick Reference Sheet.docx</a:t>
            </a:r>
            <a:endParaRPr lang="en-US" sz="18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Open hand with plant with solid fill">
            <a:extLst>
              <a:ext uri="{FF2B5EF4-FFF2-40B4-BE49-F238E27FC236}">
                <a16:creationId xmlns:a16="http://schemas.microsoft.com/office/drawing/2014/main" id="{AA9348CE-9179-4454-94BD-52841DEC3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00" y="1683957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0208D-65CE-4CBE-995A-5CD53E4E1D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61" t="11519" r="1"/>
          <a:stretch/>
        </p:blipFill>
        <p:spPr>
          <a:xfrm rot="597459">
            <a:off x="5519839" y="3076158"/>
            <a:ext cx="502883" cy="4155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DAD837-8837-4548-BC0E-793F102F24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61" t="11519" r="1"/>
          <a:stretch/>
        </p:blipFill>
        <p:spPr>
          <a:xfrm rot="597459">
            <a:off x="4483520" y="3661300"/>
            <a:ext cx="502883" cy="4155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Business man pulling a block from Jenga tower">
            <a:extLst>
              <a:ext uri="{FF2B5EF4-FFF2-40B4-BE49-F238E27FC236}">
                <a16:creationId xmlns:a16="http://schemas.microsoft.com/office/drawing/2014/main" id="{64D96791-C01C-4E78-9CF6-1156DE30A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54" t="-1" b="-4311"/>
          <a:stretch/>
        </p:blipFill>
        <p:spPr>
          <a:xfrm rot="10800000" flipV="1">
            <a:off x="6263639" y="3092017"/>
            <a:ext cx="4147605" cy="28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6C6C41-3AF9-469A-A62A-F84EB5F6C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94309"/>
              </p:ext>
            </p:extLst>
          </p:nvPr>
        </p:nvGraphicFramePr>
        <p:xfrm>
          <a:off x="1189386" y="2342244"/>
          <a:ext cx="9377012" cy="4235847"/>
        </p:xfrm>
        <a:graphic>
          <a:graphicData uri="http://schemas.openxmlformats.org/drawingml/2006/table">
            <a:tbl>
              <a:tblPr/>
              <a:tblGrid>
                <a:gridCol w="7131949">
                  <a:extLst>
                    <a:ext uri="{9D8B030D-6E8A-4147-A177-3AD203B41FA5}">
                      <a16:colId xmlns:a16="http://schemas.microsoft.com/office/drawing/2014/main" val="793161661"/>
                    </a:ext>
                  </a:extLst>
                </a:gridCol>
                <a:gridCol w="2245063">
                  <a:extLst>
                    <a:ext uri="{9D8B030D-6E8A-4147-A177-3AD203B41FA5}">
                      <a16:colId xmlns:a16="http://schemas.microsoft.com/office/drawing/2014/main" val="3145172496"/>
                    </a:ext>
                  </a:extLst>
                </a:gridCol>
              </a:tblGrid>
              <a:tr h="3196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 SOFTWARE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EMIS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19533"/>
                  </a:ext>
                </a:extLst>
              </a:tr>
              <a:tr h="8555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 in Day</a:t>
                      </a:r>
                      <a:endParaRPr lang="en-US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Position&gt;Hours In The Day or Compensation&gt;Hours In Day</a:t>
                      </a:r>
                      <a:endParaRPr lang="en-US">
                        <a:effectLst/>
                      </a:endParaRPr>
                    </a:p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Workday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25530"/>
                  </a:ext>
                </a:extLst>
              </a:tr>
              <a:tr h="9773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Workdays</a:t>
                      </a:r>
                      <a:endParaRPr lang="en-US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Position&gt;Contract Work Days or Compensation&gt;Contract Work Days</a:t>
                      </a:r>
                      <a:endParaRPr lang="en-US">
                        <a:effectLst/>
                      </a:endParaRPr>
                    </a:p>
                    <a:p>
                      <a:pPr fontAlgn="t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 Workdays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17993"/>
                  </a:ext>
                </a:extLst>
              </a:tr>
              <a:tr h="806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Unit</a:t>
                      </a:r>
                      <a:endParaRPr lang="en-US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 based on Position&gt;Contract Amount, Hours In The Day, Contract Work Days, and Compensation&gt;Pay Unit or Compensation&gt;Contract Amount, Hours In Day, and Pay Unit.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Type</a:t>
                      </a:r>
                      <a:endParaRPr lang="en-US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3331"/>
                  </a:ext>
                </a:extLst>
              </a:tr>
              <a:tr h="8555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Amount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Position&gt;Contract Amount or Compensation&gt;Contract Amount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Amount/Rate</a:t>
                      </a:r>
                      <a:endParaRPr lang="en-US" dirty="0">
                        <a:effectLst/>
                      </a:endParaRPr>
                    </a:p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47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A60EE08-724B-4E02-A493-AD6B1F7F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20" y="649183"/>
            <a:ext cx="11516403" cy="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Google Shape;100;p3"/>
          <p:cNvSpPr/>
          <p:nvPr/>
        </p:nvSpPr>
        <p:spPr>
          <a:xfrm>
            <a:off x="546100" y="358394"/>
            <a:ext cx="110998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0184" y="3583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EMIS – Error Prevention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2E6BF-4D2F-4F61-9542-8160936F5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:\Users\reineke\Pictures\MVECA New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61" y="6018720"/>
            <a:ext cx="2581275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9474B-5B1E-46E0-8A94-BE9FA4740A2F}"/>
              </a:ext>
            </a:extLst>
          </p:cNvPr>
          <p:cNvSpPr txBox="1"/>
          <p:nvPr/>
        </p:nvSpPr>
        <p:spPr>
          <a:xfrm>
            <a:off x="1097280" y="1985011"/>
            <a:ext cx="103748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EMIS Error Prevention Tools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Terminology – Redesign vs EMIS</a:t>
            </a:r>
          </a:p>
          <a:p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25049</TotalTime>
  <Words>2010</Words>
  <Application>Microsoft Office PowerPoint</Application>
  <PresentationFormat>Widescreen</PresentationFormat>
  <Paragraphs>310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 Light</vt:lpstr>
      <vt:lpstr>Candara Light</vt:lpstr>
      <vt:lpstr>Arial</vt:lpstr>
      <vt:lpstr>Calibri</vt:lpstr>
      <vt:lpstr>Century Gothic</vt:lpstr>
      <vt:lpstr>Office Theme</vt:lpstr>
      <vt:lpstr>2026  EMIS Review</vt:lpstr>
      <vt:lpstr>     EMIS BASICS</vt:lpstr>
      <vt:lpstr>EMIS BASICS - continued</vt:lpstr>
      <vt:lpstr>EMIS Reports – Checking Errors</vt:lpstr>
      <vt:lpstr>EMIS Reports – Checking Errors</vt:lpstr>
      <vt:lpstr>EMIS Reports – Checking Errors</vt:lpstr>
      <vt:lpstr>EMIS Reports – Checking Errors</vt:lpstr>
      <vt:lpstr>EMIS – Error Prevention</vt:lpstr>
      <vt:lpstr>EMIS – Error Prevention</vt:lpstr>
      <vt:lpstr>EMIS – Error Prevention</vt:lpstr>
      <vt:lpstr>EMIS – Error Prevention</vt:lpstr>
      <vt:lpstr>EMIS – Error Prevention</vt:lpstr>
      <vt:lpstr>EMIS – Error Prevention</vt:lpstr>
      <vt:lpstr>EMIS – Error Prevention</vt:lpstr>
      <vt:lpstr>EMIS – Error Prevention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  <vt:lpstr>EMIS – Checking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 USPS-R Calendar Year End Review</dc:title>
  <dc:creator>Marcia Wylie</dc:creator>
  <cp:lastModifiedBy>Brandy Nelson</cp:lastModifiedBy>
  <cp:revision>379</cp:revision>
  <cp:lastPrinted>2020-11-30T20:38:23Z</cp:lastPrinted>
  <dcterms:modified xsi:type="dcterms:W3CDTF">2026-05-08T17:51:11Z</dcterms:modified>
</cp:coreProperties>
</file>