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4"/>
  </p:notesMasterIdLst>
  <p:sldIdLst>
    <p:sldId id="265" r:id="rId2"/>
    <p:sldId id="266"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6723" autoAdjust="0"/>
  </p:normalViewPr>
  <p:slideViewPr>
    <p:cSldViewPr snapToGrid="0">
      <p:cViewPr varScale="1">
        <p:scale>
          <a:sx n="109" d="100"/>
          <a:sy n="109" d="100"/>
        </p:scale>
        <p:origin x="38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6" d="100"/>
          <a:sy n="96" d="100"/>
        </p:scale>
        <p:origin x="364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7D157F-4DA4-4CFE-8642-EDC8F78B23EE}" type="datetimeFigureOut">
              <a:rPr lang="en-US" smtClean="0"/>
              <a:t>3/13/2024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0A323-923B-46D7-B7DB-9D09A4ABEE68}" type="slidenum">
              <a:rPr lang="en-US" smtClean="0"/>
              <a:t>‹#›</a:t>
            </a:fld>
            <a:endParaRPr lang="en-US"/>
          </a:p>
        </p:txBody>
      </p:sp>
    </p:spTree>
    <p:extLst>
      <p:ext uri="{BB962C8B-B14F-4D97-AF65-F5344CB8AC3E}">
        <p14:creationId xmlns:p14="http://schemas.microsoft.com/office/powerpoint/2010/main" val="90858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3394CB8-E960-4771-9EEB-1118F408FA6E}" type="datetimeFigureOut">
              <a:rPr lang="en-US" smtClean="0"/>
              <a:t>3/13/2024</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D2079D2-896D-4139-861A-880E6A7C1DA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554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94CB8-E960-4771-9EEB-1118F408FA6E}"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166099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94CB8-E960-4771-9EEB-1118F408FA6E}"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233698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394CB8-E960-4771-9EEB-1118F408FA6E}"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557719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94CB8-E960-4771-9EEB-1118F408FA6E}"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079D2-896D-4139-861A-880E6A7C1DA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249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394CB8-E960-4771-9EEB-1118F408FA6E}"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03092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394CB8-E960-4771-9EEB-1118F408FA6E}" type="datetimeFigureOut">
              <a:rPr lang="en-US" smtClean="0"/>
              <a:t>3/13/2024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842173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394CB8-E960-4771-9EEB-1118F408FA6E}" type="datetimeFigureOut">
              <a:rPr lang="en-US" smtClean="0"/>
              <a:t>3/13/2024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948213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394CB8-E960-4771-9EEB-1118F408FA6E}" type="datetimeFigureOut">
              <a:rPr lang="en-US" smtClean="0"/>
              <a:t>3/13/2024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911221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394CB8-E960-4771-9EEB-1118F408FA6E}"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1269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394CB8-E960-4771-9EEB-1118F408FA6E}"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079D2-896D-4139-861A-880E6A7C1DA4}" type="slidenum">
              <a:rPr lang="en-US" smtClean="0"/>
              <a:t>‹#›</a:t>
            </a:fld>
            <a:endParaRPr lang="en-US"/>
          </a:p>
        </p:txBody>
      </p:sp>
    </p:spTree>
    <p:extLst>
      <p:ext uri="{BB962C8B-B14F-4D97-AF65-F5344CB8AC3E}">
        <p14:creationId xmlns:p14="http://schemas.microsoft.com/office/powerpoint/2010/main" val="3741954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3394CB8-E960-4771-9EEB-1118F408FA6E}" type="datetimeFigureOut">
              <a:rPr lang="en-US" smtClean="0"/>
              <a:t>3/13/2024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BD2079D2-896D-4139-861A-880E6A7C1DA4}" type="slidenum">
              <a:rPr lang="en-US" smtClean="0"/>
              <a:t>‹#›</a:t>
            </a:fld>
            <a:endParaRPr lang="en-US"/>
          </a:p>
        </p:txBody>
      </p:sp>
    </p:spTree>
    <p:extLst>
      <p:ext uri="{BB962C8B-B14F-4D97-AF65-F5344CB8AC3E}">
        <p14:creationId xmlns:p14="http://schemas.microsoft.com/office/powerpoint/2010/main" val="48929010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iki.ssdt-ohio.org/display/usasrdoc/Budgeting+Scenario+Steps+for+making+budget+adjustments+in+the+current+fiscal+year" TargetMode="External"/><Relationship Id="rId2" Type="http://schemas.openxmlformats.org/officeDocument/2006/relationships/hyperlink" Target="https://mcoecn.atlassian.net/wiki/spaces/usasrdoc/pages/3573009/Budgeting+Scenario+Steps+for+creating+proposed+amounts+for+the+next+fiscal+year"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mcoecn.atlassian.net/wiki/spaces/SRL/pages/4129398/Public+Shared+USAS+Reports+Library?preview=/4129398/4130541/Budget%20Transactions%20-%20Initial%20Estimates.pdf" TargetMode="External"/><Relationship Id="rId2" Type="http://schemas.openxmlformats.org/officeDocument/2006/relationships/hyperlink" Target="https://mcoecn.atlassian.net/wiki/spaces/usasrdoc/pages/3572970/Budgeting+Scenario+Steps+for+making+budget+adjustments+in+the+current+fiscal+year" TargetMode="External"/><Relationship Id="rId1" Type="http://schemas.openxmlformats.org/officeDocument/2006/relationships/slideLayout" Target="../slideLayouts/slideLayout2.xml"/><Relationship Id="rId4" Type="http://schemas.openxmlformats.org/officeDocument/2006/relationships/hyperlink" Target="https://wiki.ssdt-ohio.org/display/usasrdoc/Budgeting+Scenario+Steps+for+making+budget+adjustments+in+the+current+fiscal+yea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23" y="123092"/>
            <a:ext cx="9366325" cy="685800"/>
          </a:xfrm>
        </p:spPr>
        <p:txBody>
          <a:bodyPr>
            <a:normAutofit/>
          </a:bodyPr>
          <a:lstStyle/>
          <a:p>
            <a:r>
              <a:rPr lang="en-US" sz="4000" dirty="0"/>
              <a:t>Budgeting Tips- </a:t>
            </a:r>
            <a:r>
              <a:rPr lang="en-US" sz="4000" dirty="0">
                <a:hlinkClick r:id="rId2"/>
              </a:rPr>
              <a:t>NYP</a:t>
            </a:r>
            <a:endParaRPr lang="en-US" sz="4000" dirty="0"/>
          </a:p>
        </p:txBody>
      </p:sp>
      <p:sp>
        <p:nvSpPr>
          <p:cNvPr id="3" name="Content Placeholder 2"/>
          <p:cNvSpPr>
            <a:spLocks noGrp="1"/>
          </p:cNvSpPr>
          <p:nvPr>
            <p:ph idx="1"/>
          </p:nvPr>
        </p:nvSpPr>
        <p:spPr>
          <a:xfrm>
            <a:off x="240323" y="698870"/>
            <a:ext cx="11711354" cy="6005145"/>
          </a:xfrm>
        </p:spPr>
        <p:txBody>
          <a:bodyPr>
            <a:normAutofit fontScale="62500" lnSpcReduction="20000"/>
          </a:bodyPr>
          <a:lstStyle/>
          <a:p>
            <a:pPr>
              <a:buFont typeface="Symbol"/>
              <a:buChar char="·"/>
            </a:pPr>
            <a:r>
              <a:rPr lang="en-US" sz="2400" dirty="0">
                <a:latin typeface="Calibri"/>
              </a:rPr>
              <a:t>Districts will build </a:t>
            </a:r>
            <a:r>
              <a:rPr lang="en-US" sz="2400" b="1" dirty="0">
                <a:solidFill>
                  <a:srgbClr val="00B0F0"/>
                </a:solidFill>
                <a:latin typeface="Calibri"/>
              </a:rPr>
              <a:t>1 scenario </a:t>
            </a:r>
            <a:r>
              <a:rPr lang="en-US" sz="2400" dirty="0">
                <a:latin typeface="Calibri"/>
              </a:rPr>
              <a:t>and create multiple worksheets (for both budget and revenue accounts) within a scenario; you can only promote 1 budget/scenario and if you promote a new scenario it will wipe out the existing scenario </a:t>
            </a:r>
          </a:p>
          <a:p>
            <a:pPr>
              <a:buFont typeface="Symbol"/>
              <a:buChar char="·"/>
            </a:pPr>
            <a:r>
              <a:rPr lang="en-US" sz="2400" dirty="0">
                <a:latin typeface="Calibri"/>
              </a:rPr>
              <a:t>You can clone existing budgets and enter your new amounts for next year’s budget</a:t>
            </a:r>
          </a:p>
          <a:p>
            <a:pPr>
              <a:buFont typeface="Symbol"/>
              <a:buChar char="·"/>
            </a:pPr>
            <a:r>
              <a:rPr lang="en-US" sz="2400" dirty="0">
                <a:latin typeface="Calibri"/>
              </a:rPr>
              <a:t>You may use budget or revenue spreadsheet templates to upload a scenario or make the updates within the software on the grid; within the documentation are JSON files you can import into the report manager grid to download and use for budget and revenue spreadsheet templates</a:t>
            </a:r>
          </a:p>
          <a:p>
            <a:pPr>
              <a:buFont typeface="Symbol"/>
              <a:buChar char="·"/>
            </a:pPr>
            <a:r>
              <a:rPr lang="en-US" sz="2400" dirty="0">
                <a:latin typeface="Calibri"/>
              </a:rPr>
              <a:t>You can enter a formula in the PA (proposed amounts) column and apply it to your budget (You don’t have to create a separate column and special paste value, the software will accept the number generated from the formula) </a:t>
            </a:r>
          </a:p>
          <a:p>
            <a:pPr>
              <a:buFont typeface="Symbol"/>
              <a:buChar char="·"/>
            </a:pPr>
            <a:r>
              <a:rPr lang="en-US" sz="2400" dirty="0">
                <a:latin typeface="Calibri"/>
              </a:rPr>
              <a:t>The scenario grid allows users to create a budget scenario via inter-active spreadsheets</a:t>
            </a:r>
          </a:p>
          <a:p>
            <a:pPr>
              <a:buFont typeface="Symbol"/>
              <a:buChar char="·"/>
            </a:pPr>
            <a:r>
              <a:rPr lang="en-US" sz="2400" dirty="0">
                <a:latin typeface="Calibri"/>
              </a:rPr>
              <a:t>You can share your budget worksheets by downloading them from the scenario grids with the person responsible for reviewing/approving the budget by clicking on the download icon on the grid; please see screenshot below with icon highlighted</a:t>
            </a:r>
          </a:p>
          <a:p>
            <a:pPr>
              <a:buFont typeface="Symbol"/>
              <a:buChar char="·"/>
            </a:pPr>
            <a:endParaRPr lang="en-US" sz="2400" dirty="0"/>
          </a:p>
          <a:p>
            <a:pPr marL="68580" indent="0">
              <a:buNone/>
            </a:pPr>
            <a:endParaRPr lang="en-US" sz="2400" dirty="0">
              <a:latin typeface="Calibri"/>
            </a:endParaRPr>
          </a:p>
          <a:p>
            <a:pPr marL="45720" indent="0">
              <a:buNone/>
            </a:pPr>
            <a:endParaRPr lang="en-US" sz="2400" dirty="0">
              <a:latin typeface="Calibri"/>
            </a:endParaRPr>
          </a:p>
          <a:p>
            <a:pPr>
              <a:buFont typeface="Symbol"/>
              <a:buChar char="·"/>
            </a:pPr>
            <a:r>
              <a:rPr lang="en-US" sz="2400" dirty="0">
                <a:latin typeface="Calibri"/>
              </a:rPr>
              <a:t>After a spreadsheet is returned with the final adjustments you can upload (recommended to use the icon to the left of the budget sheet, not the upload option at the bottom of the budgeting sheets page/grid) the worksheets back into your scenario; see screenshot with the highlighted icon to import/upload</a:t>
            </a:r>
          </a:p>
          <a:p>
            <a:endParaRPr lang="en-US" sz="2400" dirty="0">
              <a:latin typeface="Calibri"/>
            </a:endParaRPr>
          </a:p>
          <a:p>
            <a:pPr marL="45720" indent="0">
              <a:buNone/>
            </a:pPr>
            <a:endParaRPr lang="en-US" sz="2400" dirty="0">
              <a:latin typeface="Calibri"/>
            </a:endParaRPr>
          </a:p>
          <a:p>
            <a:pPr>
              <a:buFont typeface="Symbol"/>
              <a:buChar char="·"/>
            </a:pPr>
            <a:endParaRPr lang="en-US" sz="2400" dirty="0">
              <a:latin typeface="Calibri"/>
            </a:endParaRPr>
          </a:p>
          <a:p>
            <a:pPr>
              <a:buFont typeface="Symbol"/>
              <a:buChar char="·"/>
            </a:pPr>
            <a:r>
              <a:rPr lang="en-US" sz="2400" dirty="0">
                <a:latin typeface="Calibri"/>
              </a:rPr>
              <a:t>Regenerate          is helpful if you made changes to the existing sheet (add/remove properties, change account filters, </a:t>
            </a:r>
            <a:r>
              <a:rPr lang="en-US" sz="2400" dirty="0" err="1">
                <a:latin typeface="Calibri"/>
              </a:rPr>
              <a:t>etc</a:t>
            </a:r>
            <a:r>
              <a:rPr lang="en-US" sz="2400" dirty="0">
                <a:latin typeface="Calibri"/>
              </a:rPr>
              <a:t>).  Regenerate will update the sheet with the new changes, thus overriding the previous sheets settings.  Note: This only works if your build your budget sheet within the scenario, this is not available if JSON files or a report was imported to use as a budgeting sheet. </a:t>
            </a:r>
          </a:p>
          <a:p>
            <a:pPr>
              <a:buFont typeface="Symbol"/>
              <a:buChar char="·"/>
            </a:pPr>
            <a:endParaRPr lang="en-US" sz="1400" dirty="0">
              <a:hlinkClick r:id="rId3"/>
            </a:endParaRPr>
          </a:p>
          <a:p>
            <a:pPr>
              <a:buFont typeface="Symbol"/>
              <a:buChar char="·"/>
            </a:pPr>
            <a:endParaRPr lang="en-US" sz="1600" dirty="0">
              <a:latin typeface="Calibri"/>
            </a:endParaRPr>
          </a:p>
          <a:p>
            <a:pPr>
              <a:buFont typeface="Symbol"/>
              <a:buChar char="·"/>
            </a:pPr>
            <a:endParaRPr lang="en-US" sz="1600" dirty="0">
              <a:latin typeface="Calibri"/>
            </a:endParaRPr>
          </a:p>
          <a:p>
            <a:endParaRPr lang="en-US" sz="1600" dirty="0">
              <a:latin typeface="Calibri"/>
            </a:endParaRPr>
          </a:p>
          <a:p>
            <a:pPr>
              <a:buFont typeface="Symbol"/>
              <a:buChar char="·"/>
            </a:pPr>
            <a:endParaRPr lang="en-US" sz="1600" dirty="0">
              <a:latin typeface="Calibri"/>
            </a:endParaRPr>
          </a:p>
          <a:p>
            <a:endParaRPr lang="en-US" dirty="0">
              <a:latin typeface="Calibri"/>
            </a:endParaRPr>
          </a:p>
          <a:p>
            <a:endParaRPr lang="en-US"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8900" y="3429000"/>
            <a:ext cx="5844461" cy="762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823" y="5008820"/>
            <a:ext cx="5844461" cy="772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a:extLst>
              <a:ext uri="{FF2B5EF4-FFF2-40B4-BE49-F238E27FC236}">
                <a16:creationId xmlns:a16="http://schemas.microsoft.com/office/drawing/2014/main" id="{99925C43-B46F-44BB-89BA-7BABB6A99683}"/>
              </a:ext>
            </a:extLst>
          </p:cNvPr>
          <p:cNvPicPr>
            <a:picLocks noChangeAspect="1"/>
          </p:cNvPicPr>
          <p:nvPr/>
        </p:nvPicPr>
        <p:blipFill>
          <a:blip r:embed="rId6"/>
          <a:stretch>
            <a:fillRect/>
          </a:stretch>
        </p:blipFill>
        <p:spPr>
          <a:xfrm>
            <a:off x="1511524" y="6027784"/>
            <a:ext cx="264290" cy="137881"/>
          </a:xfrm>
          <a:prstGeom prst="rect">
            <a:avLst/>
          </a:prstGeom>
        </p:spPr>
      </p:pic>
    </p:spTree>
    <p:extLst>
      <p:ext uri="{BB962C8B-B14F-4D97-AF65-F5344CB8AC3E}">
        <p14:creationId xmlns:p14="http://schemas.microsoft.com/office/powerpoint/2010/main" val="413740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456" y="3017280"/>
            <a:ext cx="9366325" cy="823439"/>
          </a:xfrm>
        </p:spPr>
        <p:txBody>
          <a:bodyPr>
            <a:normAutofit/>
          </a:bodyPr>
          <a:lstStyle/>
          <a:p>
            <a:r>
              <a:rPr lang="en-US" sz="4000" dirty="0"/>
              <a:t>Budgeting Tips- </a:t>
            </a:r>
            <a:r>
              <a:rPr lang="en-US" sz="4000" dirty="0">
                <a:hlinkClick r:id="rId2"/>
              </a:rPr>
              <a:t>Adjustments</a:t>
            </a:r>
            <a:endParaRPr lang="en-US" sz="4000" dirty="0"/>
          </a:p>
        </p:txBody>
      </p:sp>
      <p:sp>
        <p:nvSpPr>
          <p:cNvPr id="3" name="Content Placeholder 2"/>
          <p:cNvSpPr>
            <a:spLocks noGrp="1"/>
          </p:cNvSpPr>
          <p:nvPr>
            <p:ph idx="1"/>
          </p:nvPr>
        </p:nvSpPr>
        <p:spPr>
          <a:xfrm>
            <a:off x="359672" y="3886351"/>
            <a:ext cx="11470387" cy="2937125"/>
          </a:xfrm>
        </p:spPr>
        <p:txBody>
          <a:bodyPr>
            <a:normAutofit/>
          </a:bodyPr>
          <a:lstStyle/>
          <a:p>
            <a:pPr>
              <a:buFont typeface="Symbol"/>
              <a:buChar char="·"/>
            </a:pPr>
            <a:r>
              <a:rPr lang="en-US" sz="1500" dirty="0"/>
              <a:t>When entering Adjustments the amount entered should be what the user would like the new Expendable amount to be on the account.</a:t>
            </a:r>
            <a:r>
              <a:rPr lang="en-US" sz="1600" dirty="0"/>
              <a:t>	</a:t>
            </a:r>
          </a:p>
          <a:p>
            <a:pPr lvl="1">
              <a:buFont typeface="Symbol"/>
              <a:buChar char="·"/>
            </a:pPr>
            <a:r>
              <a:rPr lang="en-US" sz="1400" dirty="0"/>
              <a:t>The system will calculate the difference between the initial amount and the entered amount and then create an adjustment for the difference</a:t>
            </a:r>
          </a:p>
          <a:p>
            <a:pPr>
              <a:buFont typeface="Symbol"/>
              <a:buChar char="·"/>
            </a:pPr>
            <a:r>
              <a:rPr lang="en-US" sz="1500" dirty="0"/>
              <a:t>Choose 'Adjustment' which will adjust the existing expendable amounts via additions/deductions for the fiscal year selected.   The initial figures are not touched.  The 'Update the GAAP Original Estimate' amounts box is not checked by default but is available to check if the adjustments should apply to the GAAP Original Estimated amounts. </a:t>
            </a:r>
          </a:p>
          <a:p>
            <a:pPr lvl="1">
              <a:buFont typeface="Symbol"/>
              <a:buChar char="·"/>
            </a:pPr>
            <a:r>
              <a:rPr lang="en-US" sz="1400" dirty="0"/>
              <a:t>You cannot choose specific accounts to apply amounts to. It will apply the amounts to all accounts on your proposed amounts grid.</a:t>
            </a:r>
          </a:p>
          <a:p>
            <a:pPr lvl="1">
              <a:buFont typeface="Symbol"/>
              <a:buChar char="·"/>
            </a:pPr>
            <a:r>
              <a:rPr lang="en-US" sz="1400" dirty="0"/>
              <a:t>Effective Date:  When selecting Adjustment transactions type,  the date must be manually entered.  Adjustments will be included in the MTD Expendable and Receivable amounts based on the date entered.</a:t>
            </a:r>
          </a:p>
          <a:p>
            <a:pPr lvl="1">
              <a:buFont typeface="Symbol"/>
              <a:buChar char="·"/>
            </a:pPr>
            <a:r>
              <a:rPr lang="en-US" sz="1400" dirty="0"/>
              <a:t>Click on 'Apply' to proceed with applying the adjusted figures.  These will now become the new expendable or receivable figures.</a:t>
            </a:r>
          </a:p>
          <a:p>
            <a:pPr marL="68580" indent="0">
              <a:buNone/>
            </a:pPr>
            <a:endParaRPr lang="en-US" sz="1600" dirty="0">
              <a:latin typeface="Calibri"/>
            </a:endParaRPr>
          </a:p>
          <a:p>
            <a:pPr>
              <a:buFont typeface="Symbol"/>
              <a:buChar char="·"/>
            </a:pPr>
            <a:endParaRPr lang="en-US" sz="1600" dirty="0">
              <a:latin typeface="Calibri"/>
            </a:endParaRPr>
          </a:p>
          <a:p>
            <a:pPr>
              <a:buFont typeface="Symbol"/>
              <a:buChar char="·"/>
            </a:pPr>
            <a:endParaRPr lang="en-US" sz="1600" dirty="0">
              <a:latin typeface="Calibri"/>
            </a:endParaRPr>
          </a:p>
          <a:p>
            <a:endParaRPr lang="en-US" sz="1600" dirty="0">
              <a:latin typeface="Calibri"/>
            </a:endParaRPr>
          </a:p>
          <a:p>
            <a:pPr>
              <a:buFont typeface="Symbol"/>
              <a:buChar char="·"/>
            </a:pPr>
            <a:endParaRPr lang="en-US" sz="1600" dirty="0">
              <a:latin typeface="Calibri"/>
            </a:endParaRPr>
          </a:p>
          <a:p>
            <a:pPr>
              <a:buFont typeface="Symbol"/>
              <a:buChar char="·"/>
            </a:pPr>
            <a:endParaRPr lang="en-US" sz="1600" dirty="0">
              <a:latin typeface="Calibri"/>
            </a:endParaRPr>
          </a:p>
          <a:p>
            <a:pPr>
              <a:buFont typeface="Symbol"/>
              <a:buChar char="·"/>
            </a:pPr>
            <a:endParaRPr lang="en-US" sz="1600" dirty="0">
              <a:latin typeface="Calibri"/>
            </a:endParaRPr>
          </a:p>
          <a:p>
            <a:pPr>
              <a:buFont typeface="Symbol"/>
              <a:buChar char="·"/>
            </a:pPr>
            <a:endParaRPr lang="en-US" sz="1600" dirty="0">
              <a:latin typeface="Calibri"/>
            </a:endParaRPr>
          </a:p>
          <a:p>
            <a:endParaRPr lang="en-US" sz="1600" dirty="0">
              <a:latin typeface="Calibri"/>
            </a:endParaRPr>
          </a:p>
          <a:p>
            <a:pPr>
              <a:buFont typeface="Symbol"/>
              <a:buChar char="·"/>
            </a:pPr>
            <a:endParaRPr lang="en-US" sz="1600" dirty="0">
              <a:latin typeface="Calibri"/>
            </a:endParaRPr>
          </a:p>
          <a:p>
            <a:endParaRPr lang="en-US" dirty="0">
              <a:latin typeface="Calibri"/>
            </a:endParaRPr>
          </a:p>
          <a:p>
            <a:endParaRPr lang="en-US" dirty="0"/>
          </a:p>
        </p:txBody>
      </p:sp>
      <p:sp>
        <p:nvSpPr>
          <p:cNvPr id="6" name="Title 1">
            <a:extLst>
              <a:ext uri="{FF2B5EF4-FFF2-40B4-BE49-F238E27FC236}">
                <a16:creationId xmlns:a16="http://schemas.microsoft.com/office/drawing/2014/main" id="{AA6E0BDD-D32B-4CE0-9F2B-771A1F057B41}"/>
              </a:ext>
            </a:extLst>
          </p:cNvPr>
          <p:cNvSpPr txBox="1">
            <a:spLocks/>
          </p:cNvSpPr>
          <p:nvPr/>
        </p:nvSpPr>
        <p:spPr>
          <a:xfrm>
            <a:off x="241457" y="184639"/>
            <a:ext cx="9366325" cy="685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sz="4000" dirty="0"/>
              <a:t>Budgeting Tips- Continued </a:t>
            </a:r>
          </a:p>
        </p:txBody>
      </p:sp>
      <p:sp>
        <p:nvSpPr>
          <p:cNvPr id="9" name="Content Placeholder 2">
            <a:extLst>
              <a:ext uri="{FF2B5EF4-FFF2-40B4-BE49-F238E27FC236}">
                <a16:creationId xmlns:a16="http://schemas.microsoft.com/office/drawing/2014/main" id="{93DB542D-A3AD-404C-9593-BA9D2BA1FCC7}"/>
              </a:ext>
            </a:extLst>
          </p:cNvPr>
          <p:cNvSpPr txBox="1">
            <a:spLocks/>
          </p:cNvSpPr>
          <p:nvPr/>
        </p:nvSpPr>
        <p:spPr>
          <a:xfrm>
            <a:off x="239189" y="870438"/>
            <a:ext cx="11590870" cy="2146842"/>
          </a:xfrm>
          <a:prstGeom prst="rect">
            <a:avLst/>
          </a:prstGeom>
        </p:spPr>
        <p:txBody>
          <a:bodyPr vert="horz" lIns="91440" tIns="45720" rIns="91440" bIns="45720" rtlCol="0">
            <a:normAutofit fontScale="6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400" dirty="0">
                <a:latin typeface="Calibri"/>
              </a:rPr>
              <a:t>Proposed Amounts grid is used once a budget scenario is promoted.  The budget and revenue amounts are displayed in the proposed amounts grid which is a working grid where you can make further/additional changes; you can also add additional spreadsheets for additional budgets you may need to change your budget, however, it is the best practice to make changes within the budget/revenue sheet in case you re-promote the scenario later and missed making the changes in the sheets. You can re-promote scenarios as many times as needed.</a:t>
            </a:r>
          </a:p>
          <a:p>
            <a:pPr>
              <a:buFont typeface="Symbol"/>
              <a:buChar char="·"/>
            </a:pPr>
            <a:r>
              <a:rPr lang="en-US" sz="2400" dirty="0">
                <a:latin typeface="Calibri"/>
              </a:rPr>
              <a:t>You are able to delete a proposed amount, it will not delete the account or the entire budget</a:t>
            </a:r>
          </a:p>
          <a:p>
            <a:pPr>
              <a:buFont typeface="Symbol"/>
              <a:buChar char="·"/>
            </a:pPr>
            <a:r>
              <a:rPr lang="en-US" sz="2400" dirty="0">
                <a:latin typeface="Calibri"/>
              </a:rPr>
              <a:t>If you apply a permanent budget and try to apply a temporary afterwards the temporary will/can not override the permanent budget already applied; you can re-apply permanent budgets as much as needed.</a:t>
            </a:r>
          </a:p>
          <a:p>
            <a:pPr>
              <a:buFont typeface="Symbol"/>
              <a:buChar char="·"/>
            </a:pPr>
            <a:r>
              <a:rPr lang="en-US" sz="2400" dirty="0">
                <a:latin typeface="Calibri"/>
              </a:rPr>
              <a:t>In the report Library under the help menu in USAS you can find the report named, </a:t>
            </a:r>
            <a:r>
              <a:rPr lang="en-US" sz="2400" dirty="0">
                <a:latin typeface="Calibri"/>
                <a:hlinkClick r:id="rId3"/>
              </a:rPr>
              <a:t>Budget Transactions Initial Estimates </a:t>
            </a:r>
            <a:r>
              <a:rPr lang="en-US" sz="2400" dirty="0">
                <a:latin typeface="Calibri"/>
              </a:rPr>
              <a:t>can be imported into the report manager to show what type budgets have been applied and changes made to initial estimates</a:t>
            </a:r>
          </a:p>
          <a:p>
            <a:pPr>
              <a:buFont typeface="Symbol"/>
              <a:buChar char="·"/>
            </a:pPr>
            <a:endParaRPr lang="en-US" sz="1400" dirty="0">
              <a:hlinkClick r:id="rId4"/>
            </a:endParaRPr>
          </a:p>
          <a:p>
            <a:pPr marL="45720" indent="0">
              <a:buNone/>
            </a:pPr>
            <a:endParaRPr lang="en-US" sz="1600" dirty="0">
              <a:latin typeface="Calibri"/>
            </a:endParaRPr>
          </a:p>
          <a:p>
            <a:endParaRPr lang="en-US" sz="1600" dirty="0">
              <a:latin typeface="Calibri"/>
            </a:endParaRPr>
          </a:p>
          <a:p>
            <a:pPr>
              <a:buFont typeface="Symbol"/>
              <a:buChar char="·"/>
            </a:pPr>
            <a:endParaRPr lang="en-US" sz="1600" dirty="0">
              <a:latin typeface="Calibri"/>
            </a:endParaRPr>
          </a:p>
          <a:p>
            <a:endParaRPr lang="en-US" dirty="0">
              <a:latin typeface="Calibri"/>
            </a:endParaRPr>
          </a:p>
          <a:p>
            <a:endParaRPr lang="en-US" dirty="0"/>
          </a:p>
        </p:txBody>
      </p:sp>
    </p:spTree>
    <p:extLst>
      <p:ext uri="{BB962C8B-B14F-4D97-AF65-F5344CB8AC3E}">
        <p14:creationId xmlns:p14="http://schemas.microsoft.com/office/powerpoint/2010/main" val="1711348597"/>
      </p:ext>
    </p:extLst>
  </p:cSld>
  <p:clrMapOvr>
    <a:masterClrMapping/>
  </p:clrMapOvr>
</p:sld>
</file>

<file path=ppt/theme/theme1.xml><?xml version="1.0" encoding="utf-8"?>
<a:theme xmlns:a="http://schemas.openxmlformats.org/drawingml/2006/main" name="Basi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20764</TotalTime>
  <Words>720</Words>
  <Application>Microsoft Office PowerPoint</Application>
  <PresentationFormat>Widescreen</PresentationFormat>
  <Paragraphs>46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Calibri</vt:lpstr>
      <vt:lpstr>Corbel</vt:lpstr>
      <vt:lpstr>Symbol</vt:lpstr>
      <vt:lpstr>Basis</vt:lpstr>
      <vt:lpstr>Budgeting Tips- NYP</vt:lpstr>
      <vt:lpstr>Budgeting Tips- Adjustments</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Redesign Tips and Tricks</dc:title>
  <dc:creator>Ashley May</dc:creator>
  <cp:lastModifiedBy>Ashley May</cp:lastModifiedBy>
  <cp:revision>44</cp:revision>
  <dcterms:created xsi:type="dcterms:W3CDTF">2022-05-16T15:21:48Z</dcterms:created>
  <dcterms:modified xsi:type="dcterms:W3CDTF">2024-03-13T14:36:37Z</dcterms:modified>
</cp:coreProperties>
</file>