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27A5F-C251-4957-8EE0-6395CE71D439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B6D4-E394-400A-8A33-B9C594BA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4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3DD9579D-D423-4554-90CD-5C27D5D5C08E}" type="slidenum">
              <a:rPr lang="en-US" altLang="en-US" sz="1000" baseline="0">
                <a:solidFill>
                  <a:prstClr val="black"/>
                </a:solidFill>
                <a:latin typeface="Times" pitchFamily="18" charset="0"/>
              </a:rPr>
              <a:pPr/>
              <a:t>2</a:t>
            </a:fld>
            <a:endParaRPr lang="en-US" altLang="en-US" sz="1000" baseline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3D8CB15-36BA-4352-8F71-700A0929872B}" type="slidenum">
              <a:rPr lang="en-US" altLang="en-US" sz="1000" baseline="0">
                <a:solidFill>
                  <a:prstClr val="black"/>
                </a:solidFill>
                <a:latin typeface="Times" pitchFamily="18" charset="0"/>
              </a:rPr>
              <a:pPr/>
              <a:t>3</a:t>
            </a:fld>
            <a:endParaRPr lang="en-US" altLang="en-US" sz="1000" baseline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E66E4A5-72E4-4B7B-8CA1-DC200F7EA0E0}" type="slidenum">
              <a:rPr lang="en-US" altLang="en-US" sz="1000" baseline="0">
                <a:solidFill>
                  <a:prstClr val="black"/>
                </a:solidFill>
                <a:latin typeface="Times" pitchFamily="18" charset="0"/>
              </a:rPr>
              <a:pPr/>
              <a:t>4</a:t>
            </a:fld>
            <a:endParaRPr lang="en-US" altLang="en-US" sz="1000" baseline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5799CFB-4B90-4542-AA31-F0755EF78B93}" type="slidenum">
              <a:rPr lang="en-US" altLang="en-US" sz="1000" baseline="0">
                <a:solidFill>
                  <a:prstClr val="black"/>
                </a:solidFill>
                <a:latin typeface="Times" pitchFamily="18" charset="0"/>
              </a:rPr>
              <a:pPr/>
              <a:t>6</a:t>
            </a:fld>
            <a:endParaRPr lang="en-US" altLang="en-US" sz="1000" baseline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2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7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81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0059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91440" bIns="91440" anchor="ctr"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baseline="0" smtClean="0">
              <a:solidFill>
                <a:srgbClr val="009FDA"/>
              </a:solidFill>
            </a:endParaRPr>
          </a:p>
        </p:txBody>
      </p:sp>
      <p:pic>
        <p:nvPicPr>
          <p:cNvPr id="6" name="Picture 32" descr="irs_logo_horz_rgb_FA"/>
          <p:cNvPicPr>
            <a:picLocks noChangeAspect="1" noChangeArrowheads="1"/>
          </p:cNvPicPr>
          <p:nvPr/>
        </p:nvPicPr>
        <p:blipFill>
          <a:blip r:embed="rId2">
            <a:lum bright="100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304800"/>
            <a:ext cx="2047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3013"/>
            <a:ext cx="5867400" cy="915987"/>
          </a:xfrm>
        </p:spPr>
        <p:txBody>
          <a:bodyPr wrap="none" anchor="b"/>
          <a:lstStyle>
            <a:lvl1pPr>
              <a:lnSpc>
                <a:spcPct val="90000"/>
              </a:lnSpc>
              <a:defRPr sz="2700">
                <a:solidFill>
                  <a:srgbClr val="009FDA"/>
                </a:solidFill>
                <a:latin typeface="Arial Bold" charset="0"/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429000"/>
            <a:ext cx="5867400" cy="1219200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900">
                <a:solidFill>
                  <a:srgbClr val="00599C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5867400" cy="304800"/>
          </a:xfrm>
        </p:spPr>
        <p:txBody>
          <a:bodyPr/>
          <a:lstStyle>
            <a:lvl1pPr algn="l">
              <a:defRPr sz="1000"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1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rgbClr val="00599C"/>
                </a:solidFill>
                <a:latin typeface="Arial Bold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C6C161C-19F8-4C2C-8DC5-A3A064D234A8}" type="datetime1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12/17/2014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37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9935B-066D-4A0F-9FFC-DEA2BC0430A2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186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DF14-331A-4D2F-9CAC-C1C8B5AEEE7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270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962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8F6A4-B484-4807-A88B-2745F57EB17E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201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BD6CD-7B03-4F02-9C9A-30BD38D9B6D9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4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2BFBD-42B0-4265-9477-BF64809C403D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331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5EBD1-CA0A-48CE-AA9B-5323813240DC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813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857DB-4252-49FC-A042-AAA2533417CC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54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A73B-6F97-4774-9ADC-261A667E60E2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507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B1D6-3F9B-435F-8808-EE7A3FFE5471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5143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73050"/>
            <a:ext cx="2057400" cy="574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73050"/>
            <a:ext cx="6019800" cy="574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DBB23-CD7A-428E-B915-91DE1AF11703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237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6553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39624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3400" y="3695700"/>
            <a:ext cx="39624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219200"/>
            <a:ext cx="39624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0A4CC-0998-46C7-9108-A10A18A6391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555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baseline="30000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967DF-99CD-4A42-82E0-4C9C5242E92F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37615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2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2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0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7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0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9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A824B-99BF-42F8-BAF3-A5592C8B8994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93B02-8CD0-4FA7-8036-81641D312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7" name="Rectangle 11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baseline="0" smtClean="0">
              <a:solidFill>
                <a:srgbClr val="00599C"/>
              </a:solidFill>
            </a:endParaRPr>
          </a:p>
        </p:txBody>
      </p:sp>
      <p:sp>
        <p:nvSpPr>
          <p:cNvPr id="102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2209800" y="27305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077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477000"/>
            <a:ext cx="807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9FD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400" b="1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>
                <a:solidFill>
                  <a:srgbClr val="FFFFFF"/>
                </a:solidFill>
              </a:rPr>
              <a:t>www.IRS.gov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  <a:latin typeface="Arial Black" pitchFamily="34" charset="0"/>
              </a:rPr>
              <a:t>/</a:t>
            </a:r>
            <a:r>
              <a:rPr lang="en-US" altLang="en-US" sz="600">
                <a:solidFill>
                  <a:srgbClr val="FFFFFF"/>
                </a:solidFill>
              </a:rPr>
              <a:t> </a:t>
            </a:r>
            <a:r>
              <a:rPr lang="en-US" altLang="en-US">
                <a:solidFill>
                  <a:srgbClr val="FFFFFF"/>
                </a:solidFill>
              </a:rPr>
              <a:t>Retirement</a:t>
            </a:r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2000" baseline="0">
                <a:solidFill>
                  <a:schemeClr val="tx2"/>
                </a:solidFill>
                <a:latin typeface="Times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3131AD5-199C-4D12-A32F-86EB40534C0A}" type="slidenum">
              <a:rPr lang="en-US" altLang="en-US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1032" name="Picture 29" descr="irs_logo_horz_rgb_FA"/>
          <p:cNvPicPr>
            <a:picLocks noChangeAspect="1" noChangeArrowheads="1"/>
          </p:cNvPicPr>
          <p:nvPr/>
        </p:nvPicPr>
        <p:blipFill>
          <a:blip r:embed="rId15">
            <a:lum bright="100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3525"/>
            <a:ext cx="1362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253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2pPr>
      <a:lvl3pPr algn="l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3pPr>
      <a:lvl4pPr algn="l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4pPr>
      <a:lvl5pPr algn="l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5pPr>
      <a:lvl6pPr marL="457200" algn="l" rtl="0" fontAlgn="base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6pPr>
      <a:lvl7pPr marL="914400" algn="l" rtl="0" fontAlgn="base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7pPr>
      <a:lvl8pPr marL="1371600" algn="l" rtl="0" fontAlgn="base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8pPr>
      <a:lvl9pPr marL="1828800" algn="l" rtl="0" fontAlgn="base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599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Times" pitchFamily="18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7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981200"/>
            <a:ext cx="6400800" cy="144780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mtClean="0"/>
              <a:t> </a:t>
            </a:r>
          </a:p>
        </p:txBody>
      </p:sp>
      <p:sp>
        <p:nvSpPr>
          <p:cNvPr id="27652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2438400" y="1828800"/>
            <a:ext cx="4343400" cy="3689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kern="10" baseline="3000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Supplemental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kern="10" baseline="3000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Pay</a:t>
            </a:r>
          </a:p>
        </p:txBody>
      </p:sp>
    </p:spTree>
    <p:extLst>
      <p:ext uri="{BB962C8B-B14F-4D97-AF65-F5344CB8AC3E}">
        <p14:creationId xmlns:p14="http://schemas.microsoft.com/office/powerpoint/2010/main" val="18737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5202238" cy="685800"/>
          </a:xfrm>
        </p:spPr>
        <p:txBody>
          <a:bodyPr/>
          <a:lstStyle/>
          <a:p>
            <a:r>
              <a:rPr lang="en-US" altLang="en-US" smtClean="0"/>
              <a:t>Supplemental Pay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8463" y="1143000"/>
            <a:ext cx="7772400" cy="1219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altLang="en-US" smtClean="0"/>
              <a:t> </a:t>
            </a:r>
            <a:r>
              <a:rPr lang="en-US" altLang="en-US" sz="3600" smtClean="0"/>
              <a:t>Compensation paid in addition </a:t>
            </a:r>
          </a:p>
          <a:p>
            <a:pPr algn="ctr">
              <a:buFont typeface="Wingdings" pitchFamily="2" charset="2"/>
              <a:buNone/>
            </a:pPr>
            <a:r>
              <a:rPr lang="en-US" altLang="en-US" sz="3600" smtClean="0"/>
              <a:t>to regular wages</a:t>
            </a:r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381000" y="2971800"/>
            <a:ext cx="4572000" cy="296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00599C"/>
              </a:buClr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Font typeface="Times" pitchFamily="18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aseline="30000">
                <a:solidFill>
                  <a:srgbClr val="000000"/>
                </a:solidFill>
              </a:rPr>
              <a:t>                          </a:t>
            </a:r>
            <a:r>
              <a:rPr lang="en-US" altLang="en-US" sz="4000" u="sng" baseline="30000">
                <a:solidFill>
                  <a:srgbClr val="000000"/>
                </a:solidFill>
              </a:rPr>
              <a:t>Examples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3600" baseline="30000">
              <a:solidFill>
                <a:srgbClr val="000000"/>
              </a:solidFill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Bonuses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Commissions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Overtime pay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Awards &amp; Prizes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Fringe benefits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endParaRPr lang="en-US" altLang="en-US" sz="2400" baseline="30000">
              <a:solidFill>
                <a:srgbClr val="000000"/>
              </a:solidFill>
            </a:endParaRPr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4419600" y="3581400"/>
            <a:ext cx="38862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ct val="20000"/>
              </a:spcBef>
              <a:buClr>
                <a:srgbClr val="00599C"/>
              </a:buClr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Font typeface="Times" pitchFamily="18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2800" baseline="30000">
                <a:solidFill>
                  <a:srgbClr val="000000"/>
                </a:solidFill>
              </a:rPr>
              <a:t> </a:t>
            </a:r>
            <a:r>
              <a:rPr lang="en-US" altLang="en-US" sz="3600" baseline="30000">
                <a:solidFill>
                  <a:srgbClr val="000000"/>
                </a:solidFill>
              </a:rPr>
              <a:t>Expenses paid under non-accountable plan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Retro pay increases for current employees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Accumulated sick leave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itchFamily="2" charset="2"/>
              <a:buChar char="§"/>
            </a:pPr>
            <a:r>
              <a:rPr lang="en-US" altLang="en-US" sz="3600" baseline="30000">
                <a:solidFill>
                  <a:srgbClr val="000000"/>
                </a:solidFill>
              </a:rPr>
              <a:t> Severance &amp; Back pay</a:t>
            </a:r>
          </a:p>
        </p:txBody>
      </p:sp>
    </p:spTree>
    <p:extLst>
      <p:ext uri="{BB962C8B-B14F-4D97-AF65-F5344CB8AC3E}">
        <p14:creationId xmlns:p14="http://schemas.microsoft.com/office/powerpoint/2010/main" val="57463985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Combined with Regular Wages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If supplemental and regular amounts are not specified then:</a:t>
            </a:r>
          </a:p>
          <a:p>
            <a:pPr lvl="1">
              <a:defRPr/>
            </a:pPr>
            <a:r>
              <a:rPr lang="en-US" altLang="en-US" sz="3200" dirty="0" smtClean="0"/>
              <a:t>Withhold income tax as if regular payroll single payment</a:t>
            </a:r>
          </a:p>
          <a:p>
            <a:pPr lvl="1">
              <a:defRPr/>
            </a:pPr>
            <a:r>
              <a:rPr lang="en-US" altLang="en-US" sz="3200" dirty="0" smtClean="0"/>
              <a:t>Withhold using Form W-4</a:t>
            </a:r>
          </a:p>
          <a:p>
            <a:pPr marL="457200" lvl="1" indent="0">
              <a:buFont typeface="Times" pitchFamily="18" charset="0"/>
              <a:buNone/>
              <a:defRPr/>
            </a:pPr>
            <a:endParaRPr lang="en-US" altLang="en-US" sz="3200" dirty="0"/>
          </a:p>
          <a:p>
            <a:pPr marL="457200" lvl="1" indent="0">
              <a:buFont typeface="Times" pitchFamily="18" charset="0"/>
              <a:buNone/>
              <a:defRPr/>
            </a:pPr>
            <a:r>
              <a:rPr lang="en-US" altLang="en-US" dirty="0" smtClean="0"/>
              <a:t>Publication 15</a:t>
            </a:r>
          </a:p>
          <a:p>
            <a:pPr marL="457200" lvl="1" indent="0">
              <a:buFont typeface="Times" pitchFamily="18" charset="0"/>
              <a:buNone/>
              <a:defRPr/>
            </a:pPr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397208345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553200" cy="457200"/>
          </a:xfrm>
        </p:spPr>
        <p:txBody>
          <a:bodyPr/>
          <a:lstStyle/>
          <a:p>
            <a:r>
              <a:rPr lang="en-US" dirty="0" smtClean="0"/>
              <a:t>Supplemental Pay 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4953000"/>
          </a:xfrm>
        </p:spPr>
        <p:txBody>
          <a:bodyPr/>
          <a:lstStyle/>
          <a:p>
            <a:r>
              <a:rPr lang="en-US" dirty="0" smtClean="0"/>
              <a:t>Married, 0 Exemptions paid Semimonthly</a:t>
            </a:r>
          </a:p>
          <a:p>
            <a:r>
              <a:rPr lang="en-US" dirty="0" smtClean="0"/>
              <a:t>Regular wages $1,414 and FIT $121</a:t>
            </a:r>
          </a:p>
          <a:p>
            <a:r>
              <a:rPr lang="en-US" dirty="0" smtClean="0"/>
              <a:t>Supplemental Wages $1,000 </a:t>
            </a:r>
          </a:p>
          <a:p>
            <a:r>
              <a:rPr lang="en-US" dirty="0" smtClean="0"/>
              <a:t>Regular &amp; Supplemental Wages paid together and not specified on pay stub Wages $2,414 and FIT $271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400" dirty="0" smtClean="0"/>
              <a:t>FIT = Federal Income Tax          </a:t>
            </a:r>
            <a:r>
              <a:rPr lang="en-US" sz="2000" dirty="0" smtClean="0"/>
              <a:t>amounts from Pub. 15 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69935B-066D-4A0F-9FFC-DEA2BC0430A2}" type="slidenum">
              <a:rPr lang="en-US" altLang="en-US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880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Separately identified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077200" cy="48006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Separate payment or combined but specified amount </a:t>
            </a:r>
          </a:p>
          <a:p>
            <a:pPr marL="457200" lvl="1" indent="0">
              <a:buFont typeface="Times" pitchFamily="18" charset="0"/>
              <a:buNone/>
              <a:defRPr/>
            </a:pPr>
            <a:r>
              <a:rPr lang="en-US" altLang="en-US" sz="3200" dirty="0" smtClean="0"/>
              <a:t>1. Withhold flat 25% </a:t>
            </a:r>
            <a:r>
              <a:rPr lang="en-US" altLang="en-US" sz="3200" u="sng" dirty="0" smtClean="0"/>
              <a:t>OR</a:t>
            </a:r>
            <a:r>
              <a:rPr lang="en-US" altLang="en-US" sz="3200" dirty="0" smtClean="0"/>
              <a:t>  </a:t>
            </a:r>
          </a:p>
          <a:p>
            <a:pPr marL="457200" lvl="1" indent="0">
              <a:buFont typeface="Times" pitchFamily="18" charset="0"/>
              <a:buNone/>
              <a:defRPr/>
            </a:pPr>
            <a:r>
              <a:rPr lang="en-US" altLang="en-US" sz="3200" dirty="0" smtClean="0"/>
              <a:t>2. Add supplemental and regular wages</a:t>
            </a:r>
          </a:p>
          <a:p>
            <a:pPr lvl="1">
              <a:defRPr/>
            </a:pPr>
            <a:r>
              <a:rPr lang="en-US" altLang="en-US" dirty="0" smtClean="0"/>
              <a:t>Figure tax  </a:t>
            </a:r>
          </a:p>
          <a:p>
            <a:pPr lvl="1">
              <a:defRPr/>
            </a:pPr>
            <a:r>
              <a:rPr lang="en-US" altLang="en-US" dirty="0" smtClean="0"/>
              <a:t>Subtract tax withheld on regular pay  </a:t>
            </a:r>
          </a:p>
          <a:p>
            <a:pPr lvl="1">
              <a:defRPr/>
            </a:pPr>
            <a:r>
              <a:rPr lang="en-US" altLang="en-US" dirty="0" smtClean="0"/>
              <a:t>Withhold difference</a:t>
            </a:r>
          </a:p>
          <a:p>
            <a:pPr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7960854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Supplemental Pay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077200" cy="5181600"/>
          </a:xfrm>
        </p:spPr>
        <p:txBody>
          <a:bodyPr/>
          <a:lstStyle/>
          <a:p>
            <a:r>
              <a:rPr lang="en-US" dirty="0" smtClean="0"/>
              <a:t>Supplemental Pay </a:t>
            </a:r>
            <a:r>
              <a:rPr lang="en-US" dirty="0" smtClean="0"/>
              <a:t>paid in separate check </a:t>
            </a:r>
            <a:r>
              <a:rPr lang="en-US" dirty="0" smtClean="0"/>
              <a:t>at flat 25% rate </a:t>
            </a:r>
          </a:p>
          <a:p>
            <a:r>
              <a:rPr lang="en-US" dirty="0" smtClean="0"/>
              <a:t>Supplemental Wages </a:t>
            </a:r>
            <a:r>
              <a:rPr lang="en-US" dirty="0" smtClean="0"/>
              <a:t>$1,000 </a:t>
            </a:r>
            <a:r>
              <a:rPr lang="en-US" dirty="0" smtClean="0"/>
              <a:t>and FIT $250 </a:t>
            </a:r>
          </a:p>
          <a:p>
            <a:r>
              <a:rPr lang="en-US" dirty="0" smtClean="0"/>
              <a:t>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69935B-066D-4A0F-9FFC-DEA2BC0430A2}" type="slidenum">
              <a:rPr lang="en-US" alt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56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Supplemental Pay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Supplemental pay paid with regular payroll but specified on pay stub</a:t>
            </a:r>
          </a:p>
          <a:p>
            <a:r>
              <a:rPr lang="en-US" dirty="0" smtClean="0"/>
              <a:t>Supp. &amp; Reg. Wages $2,414 and FIT $271</a:t>
            </a:r>
          </a:p>
          <a:p>
            <a:r>
              <a:rPr lang="en-US" dirty="0" smtClean="0"/>
              <a:t>Regular wages $1,414           and FIT </a:t>
            </a:r>
            <a:r>
              <a:rPr lang="en-US" u="sng" dirty="0" smtClean="0"/>
              <a:t>$121</a:t>
            </a:r>
          </a:p>
          <a:p>
            <a:r>
              <a:rPr lang="en-US" dirty="0" smtClean="0"/>
              <a:t>Supplemental Wages $1,000 and FIT $150</a:t>
            </a:r>
          </a:p>
          <a:p>
            <a:r>
              <a:rPr lang="en-US" dirty="0" smtClean="0"/>
              <a:t>The FIT on supplemental wages separately specified can be $250 or $150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69935B-066D-4A0F-9FFC-DEA2BC0430A2}" type="slidenum">
              <a:rPr lang="en-US" altLang="en-US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2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Blue01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00599C"/>
      </a:accent1>
      <a:accent2>
        <a:srgbClr val="009FDA"/>
      </a:accent2>
      <a:accent3>
        <a:srgbClr val="FFFFFF"/>
      </a:accent3>
      <a:accent4>
        <a:srgbClr val="000000"/>
      </a:accent4>
      <a:accent5>
        <a:srgbClr val="AAB5CB"/>
      </a:accent5>
      <a:accent6>
        <a:srgbClr val="0090C5"/>
      </a:accent6>
      <a:hlink>
        <a:srgbClr val="00599C"/>
      </a:hlink>
      <a:folHlink>
        <a:srgbClr val="009FDA"/>
      </a:folHlink>
    </a:clrScheme>
    <a:fontScheme name="classicBlue0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classicBlue01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icBlue01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icBlue01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icBlue01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icBlue01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253</Words>
  <Application>Microsoft Office PowerPoint</Application>
  <PresentationFormat>On-screen Show (4:3)</PresentationFormat>
  <Paragraphs>54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classicBlue01</vt:lpstr>
      <vt:lpstr>PowerPoint Presentation</vt:lpstr>
      <vt:lpstr>PowerPoint Presentation</vt:lpstr>
      <vt:lpstr>Supplemental Pay</vt:lpstr>
      <vt:lpstr>Combined with Regular Wages</vt:lpstr>
      <vt:lpstr>Supplemental Pay Example 1</vt:lpstr>
      <vt:lpstr>Separately identified</vt:lpstr>
      <vt:lpstr>Supplemental Pay Example 2</vt:lpstr>
      <vt:lpstr>Supplemental Pay Example 3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</dc:creator>
  <cp:lastModifiedBy>WES</cp:lastModifiedBy>
  <cp:revision>3</cp:revision>
  <dcterms:created xsi:type="dcterms:W3CDTF">2014-12-17T16:38:15Z</dcterms:created>
  <dcterms:modified xsi:type="dcterms:W3CDTF">2014-12-17T16:58:59Z</dcterms:modified>
</cp:coreProperties>
</file>