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7" r:id="rId1"/>
    <p:sldMasterId id="2147483853" r:id="rId2"/>
    <p:sldMasterId id="2147483865" r:id="rId3"/>
  </p:sldMasterIdLst>
  <p:notesMasterIdLst>
    <p:notesMasterId r:id="rId111"/>
  </p:notesMasterIdLst>
  <p:handoutMasterIdLst>
    <p:handoutMasterId r:id="rId112"/>
  </p:handoutMasterIdLst>
  <p:sldIdLst>
    <p:sldId id="256" r:id="rId4"/>
    <p:sldId id="384" r:id="rId5"/>
    <p:sldId id="489" r:id="rId6"/>
    <p:sldId id="504" r:id="rId7"/>
    <p:sldId id="399" r:id="rId8"/>
    <p:sldId id="491" r:id="rId9"/>
    <p:sldId id="492" r:id="rId10"/>
    <p:sldId id="493" r:id="rId11"/>
    <p:sldId id="494" r:id="rId12"/>
    <p:sldId id="495" r:id="rId13"/>
    <p:sldId id="496" r:id="rId14"/>
    <p:sldId id="497" r:id="rId15"/>
    <p:sldId id="499" r:id="rId16"/>
    <p:sldId id="387" r:id="rId17"/>
    <p:sldId id="388" r:id="rId18"/>
    <p:sldId id="490" r:id="rId19"/>
    <p:sldId id="413" r:id="rId20"/>
    <p:sldId id="390" r:id="rId21"/>
    <p:sldId id="416" r:id="rId22"/>
    <p:sldId id="498" r:id="rId23"/>
    <p:sldId id="454" r:id="rId24"/>
    <p:sldId id="500" r:id="rId25"/>
    <p:sldId id="505" r:id="rId26"/>
    <p:sldId id="506" r:id="rId27"/>
    <p:sldId id="507" r:id="rId28"/>
    <p:sldId id="401" r:id="rId29"/>
    <p:sldId id="468" r:id="rId30"/>
    <p:sldId id="455" r:id="rId31"/>
    <p:sldId id="458" r:id="rId32"/>
    <p:sldId id="457" r:id="rId33"/>
    <p:sldId id="459" r:id="rId34"/>
    <p:sldId id="456" r:id="rId35"/>
    <p:sldId id="461" r:id="rId36"/>
    <p:sldId id="466" r:id="rId37"/>
    <p:sldId id="467" r:id="rId38"/>
    <p:sldId id="408" r:id="rId39"/>
    <p:sldId id="409" r:id="rId40"/>
    <p:sldId id="470" r:id="rId41"/>
    <p:sldId id="471" r:id="rId42"/>
    <p:sldId id="472" r:id="rId43"/>
    <p:sldId id="509" r:id="rId44"/>
    <p:sldId id="473" r:id="rId45"/>
    <p:sldId id="475" r:id="rId46"/>
    <p:sldId id="316" r:id="rId47"/>
    <p:sldId id="478" r:id="rId48"/>
    <p:sldId id="481" r:id="rId49"/>
    <p:sldId id="484" r:id="rId50"/>
    <p:sldId id="485" r:id="rId51"/>
    <p:sldId id="335" r:id="rId52"/>
    <p:sldId id="480" r:id="rId53"/>
    <p:sldId id="483" r:id="rId54"/>
    <p:sldId id="420" r:id="rId55"/>
    <p:sldId id="421" r:id="rId56"/>
    <p:sldId id="428" r:id="rId57"/>
    <p:sldId id="257" r:id="rId58"/>
    <p:sldId id="305" r:id="rId59"/>
    <p:sldId id="307" r:id="rId60"/>
    <p:sldId id="374" r:id="rId61"/>
    <p:sldId id="376" r:id="rId62"/>
    <p:sldId id="511" r:id="rId63"/>
    <p:sldId id="377" r:id="rId64"/>
    <p:sldId id="378" r:id="rId65"/>
    <p:sldId id="379" r:id="rId66"/>
    <p:sldId id="422" r:id="rId67"/>
    <p:sldId id="261" r:id="rId68"/>
    <p:sldId id="510" r:id="rId69"/>
    <p:sldId id="340" r:id="rId70"/>
    <p:sldId id="310" r:id="rId71"/>
    <p:sldId id="311" r:id="rId72"/>
    <p:sldId id="276" r:id="rId73"/>
    <p:sldId id="283" r:id="rId74"/>
    <p:sldId id="328" r:id="rId75"/>
    <p:sldId id="394" r:id="rId76"/>
    <p:sldId id="265" r:id="rId77"/>
    <p:sldId id="269" r:id="rId78"/>
    <p:sldId id="272" r:id="rId79"/>
    <p:sldId id="273" r:id="rId80"/>
    <p:sldId id="274" r:id="rId81"/>
    <p:sldId id="403" r:id="rId82"/>
    <p:sldId id="469" r:id="rId83"/>
    <p:sldId id="275" r:id="rId84"/>
    <p:sldId id="287" r:id="rId85"/>
    <p:sldId id="288" r:id="rId86"/>
    <p:sldId id="291" r:id="rId87"/>
    <p:sldId id="293" r:id="rId88"/>
    <p:sldId id="294" r:id="rId89"/>
    <p:sldId id="486" r:id="rId90"/>
    <p:sldId id="487" r:id="rId91"/>
    <p:sldId id="295" r:id="rId92"/>
    <p:sldId id="296" r:id="rId93"/>
    <p:sldId id="297" r:id="rId94"/>
    <p:sldId id="299" r:id="rId95"/>
    <p:sldId id="300" r:id="rId96"/>
    <p:sldId id="301" r:id="rId97"/>
    <p:sldId id="359" r:id="rId98"/>
    <p:sldId id="302" r:id="rId99"/>
    <p:sldId id="303" r:id="rId100"/>
    <p:sldId id="304" r:id="rId101"/>
    <p:sldId id="513" r:id="rId102"/>
    <p:sldId id="381" r:id="rId103"/>
    <p:sldId id="350" r:id="rId104"/>
    <p:sldId id="352" r:id="rId105"/>
    <p:sldId id="354" r:id="rId106"/>
    <p:sldId id="449" r:id="rId107"/>
    <p:sldId id="514" r:id="rId108"/>
    <p:sldId id="515" r:id="rId109"/>
    <p:sldId id="512" r:id="rId11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14" autoAdjust="0"/>
  </p:normalViewPr>
  <p:slideViewPr>
    <p:cSldViewPr>
      <p:cViewPr varScale="1">
        <p:scale>
          <a:sx n="101" d="100"/>
          <a:sy n="101" d="100"/>
        </p:scale>
        <p:origin x="19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handoutMaster" Target="handoutMasters/handout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1" y="0"/>
            <a:ext cx="3171009" cy="480496"/>
          </a:xfrm>
          <a:prstGeom prst="rect">
            <a:avLst/>
          </a:prstGeom>
          <a:noFill/>
          <a:ln w="9525">
            <a:noFill/>
            <a:miter lim="800000"/>
            <a:headEnd/>
            <a:tailEnd/>
          </a:ln>
          <a:effectLst/>
        </p:spPr>
        <p:txBody>
          <a:bodyPr vert="horz" wrap="square" lIns="97060" tIns="48529" rIns="97060" bIns="48529" numCol="1" anchor="t" anchorCtr="0" compatLnSpc="1">
            <a:prstTxWarp prst="textNoShape">
              <a:avLst/>
            </a:prstTxWarp>
          </a:bodyPr>
          <a:lstStyle>
            <a:lvl1pPr defTabSz="970881">
              <a:defRPr sz="1300">
                <a:latin typeface="Times New Roman" charset="0"/>
                <a:cs typeface="Times New Roman" charset="0"/>
              </a:defRPr>
            </a:lvl1pPr>
          </a:lstStyle>
          <a:p>
            <a:pPr>
              <a:defRPr/>
            </a:pPr>
            <a:endParaRPr lang="en-US"/>
          </a:p>
        </p:txBody>
      </p:sp>
      <p:sp>
        <p:nvSpPr>
          <p:cNvPr id="55299" name="Rectangle 3"/>
          <p:cNvSpPr>
            <a:spLocks noGrp="1" noChangeArrowheads="1"/>
          </p:cNvSpPr>
          <p:nvPr>
            <p:ph type="dt" sz="quarter" idx="1"/>
          </p:nvPr>
        </p:nvSpPr>
        <p:spPr bwMode="auto">
          <a:xfrm>
            <a:off x="4144193" y="0"/>
            <a:ext cx="3171009" cy="480496"/>
          </a:xfrm>
          <a:prstGeom prst="rect">
            <a:avLst/>
          </a:prstGeom>
          <a:noFill/>
          <a:ln w="9525">
            <a:noFill/>
            <a:miter lim="800000"/>
            <a:headEnd/>
            <a:tailEnd/>
          </a:ln>
          <a:effectLst/>
        </p:spPr>
        <p:txBody>
          <a:bodyPr vert="horz" wrap="square" lIns="97060" tIns="48529" rIns="97060" bIns="48529" numCol="1" anchor="t" anchorCtr="0" compatLnSpc="1">
            <a:prstTxWarp prst="textNoShape">
              <a:avLst/>
            </a:prstTxWarp>
          </a:bodyPr>
          <a:lstStyle>
            <a:lvl1pPr algn="r" defTabSz="970881">
              <a:defRPr sz="1300">
                <a:latin typeface="Times New Roman" charset="0"/>
                <a:cs typeface="Times New Roman" charset="0"/>
              </a:defRPr>
            </a:lvl1pPr>
          </a:lstStyle>
          <a:p>
            <a:pPr>
              <a:defRPr/>
            </a:pPr>
            <a:endParaRPr lang="en-US"/>
          </a:p>
        </p:txBody>
      </p:sp>
      <p:sp>
        <p:nvSpPr>
          <p:cNvPr id="55300" name="Rectangle 4"/>
          <p:cNvSpPr>
            <a:spLocks noGrp="1" noChangeArrowheads="1"/>
          </p:cNvSpPr>
          <p:nvPr>
            <p:ph type="ftr" sz="quarter" idx="2"/>
          </p:nvPr>
        </p:nvSpPr>
        <p:spPr bwMode="auto">
          <a:xfrm>
            <a:off x="1" y="9120709"/>
            <a:ext cx="3171009" cy="480494"/>
          </a:xfrm>
          <a:prstGeom prst="rect">
            <a:avLst/>
          </a:prstGeom>
          <a:noFill/>
          <a:ln w="9525">
            <a:noFill/>
            <a:miter lim="800000"/>
            <a:headEnd/>
            <a:tailEnd/>
          </a:ln>
          <a:effectLst/>
        </p:spPr>
        <p:txBody>
          <a:bodyPr vert="horz" wrap="square" lIns="97060" tIns="48529" rIns="97060" bIns="48529" numCol="1" anchor="b" anchorCtr="0" compatLnSpc="1">
            <a:prstTxWarp prst="textNoShape">
              <a:avLst/>
            </a:prstTxWarp>
          </a:bodyPr>
          <a:lstStyle>
            <a:lvl1pPr defTabSz="970881">
              <a:defRPr sz="1300">
                <a:latin typeface="Times New Roman" charset="0"/>
                <a:cs typeface="Times New Roman" charset="0"/>
              </a:defRPr>
            </a:lvl1pPr>
          </a:lstStyle>
          <a:p>
            <a:pPr>
              <a:defRPr/>
            </a:pPr>
            <a:endParaRPr lang="en-US"/>
          </a:p>
        </p:txBody>
      </p:sp>
      <p:sp>
        <p:nvSpPr>
          <p:cNvPr id="55301" name="Rectangle 5"/>
          <p:cNvSpPr>
            <a:spLocks noGrp="1" noChangeArrowheads="1"/>
          </p:cNvSpPr>
          <p:nvPr>
            <p:ph type="sldNum" sz="quarter" idx="3"/>
          </p:nvPr>
        </p:nvSpPr>
        <p:spPr bwMode="auto">
          <a:xfrm>
            <a:off x="4144193" y="9120709"/>
            <a:ext cx="3171009" cy="480494"/>
          </a:xfrm>
          <a:prstGeom prst="rect">
            <a:avLst/>
          </a:prstGeom>
          <a:noFill/>
          <a:ln w="9525">
            <a:noFill/>
            <a:miter lim="800000"/>
            <a:headEnd/>
            <a:tailEnd/>
          </a:ln>
          <a:effectLst/>
        </p:spPr>
        <p:txBody>
          <a:bodyPr vert="horz" wrap="square" lIns="97060" tIns="48529" rIns="97060" bIns="48529" numCol="1" anchor="b" anchorCtr="0" compatLnSpc="1">
            <a:prstTxWarp prst="textNoShape">
              <a:avLst/>
            </a:prstTxWarp>
          </a:bodyPr>
          <a:lstStyle>
            <a:lvl1pPr algn="r" defTabSz="970881">
              <a:defRPr sz="1300">
                <a:latin typeface="Times New Roman" charset="0"/>
                <a:cs typeface="Times New Roman" charset="0"/>
              </a:defRPr>
            </a:lvl1pPr>
          </a:lstStyle>
          <a:p>
            <a:pPr>
              <a:defRPr/>
            </a:pPr>
            <a:fld id="{E7379843-3A43-4D1E-B88B-86DBF6992441}" type="slidenum">
              <a:rPr lang="en-US"/>
              <a:pPr>
                <a:defRPr/>
              </a:pPr>
              <a:t>‹#›</a:t>
            </a:fld>
            <a:endParaRPr lang="en-US"/>
          </a:p>
        </p:txBody>
      </p:sp>
    </p:spTree>
    <p:extLst>
      <p:ext uri="{BB962C8B-B14F-4D97-AF65-F5344CB8AC3E}">
        <p14:creationId xmlns:p14="http://schemas.microsoft.com/office/powerpoint/2010/main" val="149578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3" y="1"/>
            <a:ext cx="3181067" cy="471799"/>
          </a:xfrm>
          <a:prstGeom prst="rect">
            <a:avLst/>
          </a:prstGeom>
          <a:noFill/>
          <a:ln w="9525">
            <a:noFill/>
            <a:miter lim="800000"/>
            <a:headEnd/>
            <a:tailEnd/>
          </a:ln>
          <a:effectLst/>
        </p:spPr>
        <p:txBody>
          <a:bodyPr vert="horz" wrap="square" lIns="95250" tIns="47624" rIns="95250" bIns="47624" numCol="1" anchor="t" anchorCtr="0" compatLnSpc="1">
            <a:prstTxWarp prst="textNoShape">
              <a:avLst/>
            </a:prstTxWarp>
          </a:bodyPr>
          <a:lstStyle>
            <a:lvl1pPr>
              <a:defRPr sz="1300">
                <a:latin typeface="Times New Roman" charset="0"/>
                <a:cs typeface="Times New Roman" charset="0"/>
              </a:defRPr>
            </a:lvl1pPr>
          </a:lstStyle>
          <a:p>
            <a:pPr>
              <a:defRPr/>
            </a:pPr>
            <a:endParaRPr lang="en-US"/>
          </a:p>
        </p:txBody>
      </p:sp>
      <p:sp>
        <p:nvSpPr>
          <p:cNvPr id="68611" name="Rectangle 3"/>
          <p:cNvSpPr>
            <a:spLocks noGrp="1" noChangeArrowheads="1"/>
          </p:cNvSpPr>
          <p:nvPr>
            <p:ph type="dt" idx="1"/>
          </p:nvPr>
        </p:nvSpPr>
        <p:spPr bwMode="auto">
          <a:xfrm>
            <a:off x="4134134" y="1"/>
            <a:ext cx="3181067" cy="471799"/>
          </a:xfrm>
          <a:prstGeom prst="rect">
            <a:avLst/>
          </a:prstGeom>
          <a:noFill/>
          <a:ln w="9525">
            <a:noFill/>
            <a:miter lim="800000"/>
            <a:headEnd/>
            <a:tailEnd/>
          </a:ln>
          <a:effectLst/>
        </p:spPr>
        <p:txBody>
          <a:bodyPr vert="horz" wrap="square" lIns="95250" tIns="47624" rIns="95250" bIns="47624" numCol="1" anchor="t" anchorCtr="0" compatLnSpc="1">
            <a:prstTxWarp prst="textNoShape">
              <a:avLst/>
            </a:prstTxWarp>
          </a:bodyPr>
          <a:lstStyle>
            <a:lvl1pPr algn="r">
              <a:defRPr sz="1300">
                <a:latin typeface="Times New Roman" charset="0"/>
                <a:cs typeface="Times New Roman" charset="0"/>
              </a:defRPr>
            </a:lvl1pPr>
          </a:lstStyle>
          <a:p>
            <a:pPr>
              <a:defRPr/>
            </a:pPr>
            <a:endParaRPr lang="en-US"/>
          </a:p>
        </p:txBody>
      </p:sp>
      <p:sp>
        <p:nvSpPr>
          <p:cNvPr id="99332" name="Rectangle 4"/>
          <p:cNvSpPr>
            <a:spLocks noGrp="1" noRot="1" noChangeAspect="1" noChangeArrowheads="1" noTextEdit="1"/>
          </p:cNvSpPr>
          <p:nvPr>
            <p:ph type="sldImg" idx="2"/>
          </p:nvPr>
        </p:nvSpPr>
        <p:spPr bwMode="auto">
          <a:xfrm>
            <a:off x="1244600" y="708025"/>
            <a:ext cx="4826000" cy="3621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954324" y="4563618"/>
            <a:ext cx="5406558" cy="4328801"/>
          </a:xfrm>
          <a:prstGeom prst="rect">
            <a:avLst/>
          </a:prstGeom>
          <a:noFill/>
          <a:ln w="9525">
            <a:noFill/>
            <a:miter lim="800000"/>
            <a:headEnd/>
            <a:tailEnd/>
          </a:ln>
          <a:effectLst/>
        </p:spPr>
        <p:txBody>
          <a:bodyPr vert="horz" wrap="square" lIns="95250" tIns="47624" rIns="95250" bIns="476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14" name="Rectangle 6"/>
          <p:cNvSpPr>
            <a:spLocks noGrp="1" noChangeArrowheads="1"/>
          </p:cNvSpPr>
          <p:nvPr>
            <p:ph type="ftr" sz="quarter" idx="4"/>
          </p:nvPr>
        </p:nvSpPr>
        <p:spPr bwMode="auto">
          <a:xfrm>
            <a:off x="3" y="9129405"/>
            <a:ext cx="3181067" cy="471798"/>
          </a:xfrm>
          <a:prstGeom prst="rect">
            <a:avLst/>
          </a:prstGeom>
          <a:noFill/>
          <a:ln w="9525">
            <a:noFill/>
            <a:miter lim="800000"/>
            <a:headEnd/>
            <a:tailEnd/>
          </a:ln>
          <a:effectLst/>
        </p:spPr>
        <p:txBody>
          <a:bodyPr vert="horz" wrap="square" lIns="95250" tIns="47624" rIns="95250" bIns="47624" numCol="1" anchor="b" anchorCtr="0" compatLnSpc="1">
            <a:prstTxWarp prst="textNoShape">
              <a:avLst/>
            </a:prstTxWarp>
          </a:bodyPr>
          <a:lstStyle>
            <a:lvl1pPr>
              <a:defRPr sz="1300">
                <a:latin typeface="Times New Roman" charset="0"/>
                <a:cs typeface="Times New Roman" charset="0"/>
              </a:defRPr>
            </a:lvl1pPr>
          </a:lstStyle>
          <a:p>
            <a:pPr>
              <a:defRPr/>
            </a:pPr>
            <a:endParaRPr lang="en-US"/>
          </a:p>
        </p:txBody>
      </p:sp>
      <p:sp>
        <p:nvSpPr>
          <p:cNvPr id="68615" name="Rectangle 7"/>
          <p:cNvSpPr>
            <a:spLocks noGrp="1" noChangeArrowheads="1"/>
          </p:cNvSpPr>
          <p:nvPr>
            <p:ph type="sldNum" sz="quarter" idx="5"/>
          </p:nvPr>
        </p:nvSpPr>
        <p:spPr bwMode="auto">
          <a:xfrm>
            <a:off x="4134134" y="9129405"/>
            <a:ext cx="3181067" cy="471798"/>
          </a:xfrm>
          <a:prstGeom prst="rect">
            <a:avLst/>
          </a:prstGeom>
          <a:noFill/>
          <a:ln w="9525">
            <a:noFill/>
            <a:miter lim="800000"/>
            <a:headEnd/>
            <a:tailEnd/>
          </a:ln>
          <a:effectLst/>
        </p:spPr>
        <p:txBody>
          <a:bodyPr vert="horz" wrap="square" lIns="95250" tIns="47624" rIns="95250" bIns="47624" numCol="1" anchor="b" anchorCtr="0" compatLnSpc="1">
            <a:prstTxWarp prst="textNoShape">
              <a:avLst/>
            </a:prstTxWarp>
          </a:bodyPr>
          <a:lstStyle>
            <a:lvl1pPr algn="r">
              <a:defRPr sz="1300">
                <a:latin typeface="Times New Roman" charset="0"/>
                <a:cs typeface="Times New Roman" charset="0"/>
              </a:defRPr>
            </a:lvl1pPr>
          </a:lstStyle>
          <a:p>
            <a:pPr>
              <a:defRPr/>
            </a:pPr>
            <a:fld id="{E69F7613-B6A0-4E8F-ADEE-FC6F50CA3CD0}" type="slidenum">
              <a:rPr lang="en-US"/>
              <a:pPr>
                <a:defRPr/>
              </a:pPr>
              <a:t>‹#›</a:t>
            </a:fld>
            <a:endParaRPr lang="en-US"/>
          </a:p>
        </p:txBody>
      </p:sp>
    </p:spTree>
    <p:extLst>
      <p:ext uri="{BB962C8B-B14F-4D97-AF65-F5344CB8AC3E}">
        <p14:creationId xmlns:p14="http://schemas.microsoft.com/office/powerpoint/2010/main" val="553701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Times New Roman" charset="0"/>
        <a:cs typeface="Times New Roman" charset="0"/>
      </a:defRPr>
    </a:lvl1pPr>
    <a:lvl2pPr marL="457200" algn="l" rtl="0" eaLnBrk="0" fontAlgn="base" hangingPunct="0">
      <a:spcBef>
        <a:spcPct val="30000"/>
      </a:spcBef>
      <a:spcAft>
        <a:spcPct val="0"/>
      </a:spcAft>
      <a:defRPr sz="1200" kern="1200">
        <a:solidFill>
          <a:schemeClr val="tx1"/>
        </a:solidFill>
        <a:latin typeface="Times New Roman" charset="0"/>
        <a:ea typeface="Times New Roman" charset="0"/>
        <a:cs typeface="Times New Roman" charset="0"/>
      </a:defRPr>
    </a:lvl2pPr>
    <a:lvl3pPr marL="914400" algn="l" rtl="0" eaLnBrk="0" fontAlgn="base" hangingPunct="0">
      <a:spcBef>
        <a:spcPct val="30000"/>
      </a:spcBef>
      <a:spcAft>
        <a:spcPct val="0"/>
      </a:spcAft>
      <a:defRPr sz="1200" kern="1200">
        <a:solidFill>
          <a:schemeClr val="tx1"/>
        </a:solidFill>
        <a:latin typeface="Times New Roman" charset="0"/>
        <a:ea typeface="Times New Roman" charset="0"/>
        <a:cs typeface="Times New Roman" charset="0"/>
      </a:defRPr>
    </a:lvl3pPr>
    <a:lvl4pPr marL="1371600" algn="l" rtl="0" eaLnBrk="0" fontAlgn="base" hangingPunct="0">
      <a:spcBef>
        <a:spcPct val="30000"/>
      </a:spcBef>
      <a:spcAft>
        <a:spcPct val="0"/>
      </a:spcAft>
      <a:defRPr sz="1200" kern="1200">
        <a:solidFill>
          <a:schemeClr val="tx1"/>
        </a:solidFill>
        <a:latin typeface="Times New Roman" charset="0"/>
        <a:ea typeface="Times New Roman" charset="0"/>
        <a:cs typeface="Times New Roman" charset="0"/>
      </a:defRPr>
    </a:lvl4pPr>
    <a:lvl5pPr marL="1828800" algn="l" rtl="0" eaLnBrk="0" fontAlgn="base" hangingPunct="0">
      <a:spcBef>
        <a:spcPct val="30000"/>
      </a:spcBef>
      <a:spcAft>
        <a:spcPct val="0"/>
      </a:spcAft>
      <a:defRPr sz="1200" kern="1200">
        <a:solidFill>
          <a:schemeClr val="tx1"/>
        </a:solidFill>
        <a:latin typeface="Times New Roman" charset="0"/>
        <a:ea typeface="Times New Roman" charset="0"/>
        <a:cs typeface="Times New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1</a:t>
            </a:fld>
            <a:endParaRPr lang="en-US"/>
          </a:p>
        </p:txBody>
      </p:sp>
    </p:spTree>
    <p:extLst>
      <p:ext uri="{BB962C8B-B14F-4D97-AF65-F5344CB8AC3E}">
        <p14:creationId xmlns:p14="http://schemas.microsoft.com/office/powerpoint/2010/main" val="4220551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52475" indent="-288925">
              <a:defRPr sz="2400" baseline="30000">
                <a:solidFill>
                  <a:schemeClr val="tx1"/>
                </a:solidFill>
                <a:latin typeface="Arial" panose="020B0604020202020204" pitchFamily="34" charset="0"/>
                <a:ea typeface="ＭＳ Ｐゴシック" panose="020B0600070205080204" pitchFamily="34" charset="-128"/>
              </a:defRPr>
            </a:lvl2pPr>
            <a:lvl3pPr marL="1158875" indent="-231775">
              <a:defRPr sz="2400" baseline="30000">
                <a:solidFill>
                  <a:schemeClr val="tx1"/>
                </a:solidFill>
                <a:latin typeface="Arial" panose="020B0604020202020204" pitchFamily="34" charset="0"/>
                <a:ea typeface="ＭＳ Ｐゴシック" panose="020B0600070205080204" pitchFamily="34" charset="-128"/>
              </a:defRPr>
            </a:lvl3pPr>
            <a:lvl4pPr marL="1622425" indent="-231775">
              <a:defRPr sz="2400" baseline="30000">
                <a:solidFill>
                  <a:schemeClr val="tx1"/>
                </a:solidFill>
                <a:latin typeface="Arial" panose="020B0604020202020204" pitchFamily="34" charset="0"/>
                <a:ea typeface="ＭＳ Ｐゴシック" panose="020B0600070205080204" pitchFamily="34" charset="-128"/>
              </a:defRPr>
            </a:lvl4pPr>
            <a:lvl5pPr marL="2085975" indent="-231775">
              <a:defRPr sz="2400" baseline="30000">
                <a:solidFill>
                  <a:schemeClr val="tx1"/>
                </a:solidFill>
                <a:latin typeface="Arial" panose="020B0604020202020204" pitchFamily="34" charset="0"/>
                <a:ea typeface="ＭＳ Ｐゴシック" panose="020B0600070205080204" pitchFamily="34" charset="-128"/>
              </a:defRPr>
            </a:lvl5pPr>
            <a:lvl6pPr marL="2543175" indent="-231775"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3000375" indent="-231775"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57575" indent="-231775"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914775" indent="-231775"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61F604DF-FCE9-4BE4-85D6-5E69D17E5178}" type="slidenum">
              <a:rPr lang="en-US" altLang="en-US" sz="1000" baseline="0">
                <a:latin typeface="Times" panose="02020603050405020304" pitchFamily="18" charset="0"/>
              </a:rPr>
              <a:pPr/>
              <a:t>11</a:t>
            </a:fld>
            <a:endParaRPr lang="en-US" altLang="en-US" sz="1000" baseline="0">
              <a:latin typeface="Times"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733611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Times New Roman" pitchFamily="18" charset="0"/>
              </a:defRPr>
            </a:lvl1pPr>
            <a:lvl2pPr marL="774058" indent="-297715" eaLnBrk="0" hangingPunct="0">
              <a:defRPr sz="2500">
                <a:solidFill>
                  <a:schemeClr val="tx1"/>
                </a:solidFill>
                <a:latin typeface="Times New Roman" pitchFamily="18" charset="0"/>
                <a:cs typeface="Times New Roman" pitchFamily="18" charset="0"/>
              </a:defRPr>
            </a:lvl2pPr>
            <a:lvl3pPr marL="1190858" indent="-238171" eaLnBrk="0" hangingPunct="0">
              <a:defRPr sz="2500">
                <a:solidFill>
                  <a:schemeClr val="tx1"/>
                </a:solidFill>
                <a:latin typeface="Times New Roman" pitchFamily="18" charset="0"/>
                <a:cs typeface="Times New Roman" pitchFamily="18" charset="0"/>
              </a:defRPr>
            </a:lvl3pPr>
            <a:lvl4pPr marL="1667201" indent="-238171" eaLnBrk="0" hangingPunct="0">
              <a:defRPr sz="2500">
                <a:solidFill>
                  <a:schemeClr val="tx1"/>
                </a:solidFill>
                <a:latin typeface="Times New Roman" pitchFamily="18" charset="0"/>
                <a:cs typeface="Times New Roman" pitchFamily="18" charset="0"/>
              </a:defRPr>
            </a:lvl4pPr>
            <a:lvl5pPr marL="2143545" indent="-238171" eaLnBrk="0" hangingPunct="0">
              <a:defRPr sz="2500">
                <a:solidFill>
                  <a:schemeClr val="tx1"/>
                </a:solidFill>
                <a:latin typeface="Times New Roman" pitchFamily="18" charset="0"/>
                <a:cs typeface="Times New Roman" pitchFamily="18" charset="0"/>
              </a:defRPr>
            </a:lvl5pPr>
            <a:lvl6pPr marL="2619887" indent="-238171"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096232" indent="-238171"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572574" indent="-238171"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048917" indent="-238171"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EAE89DF5-9D84-4BC5-88BE-85EC347684F8}" type="slidenum">
              <a:rPr lang="en-US" sz="1300"/>
              <a:pPr eaLnBrk="1" hangingPunct="1"/>
              <a:t>13</a:t>
            </a:fld>
            <a:endParaRPr lang="en-US" sz="1300"/>
          </a:p>
        </p:txBody>
      </p:sp>
      <p:sp>
        <p:nvSpPr>
          <p:cNvPr id="99331" name="Rectangle 2"/>
          <p:cNvSpPr>
            <a:spLocks noGrp="1" noRot="1" noChangeAspect="1" noChangeArrowheads="1" noTextEdit="1"/>
          </p:cNvSpPr>
          <p:nvPr>
            <p:ph type="sldImg"/>
          </p:nvPr>
        </p:nvSpPr>
        <p:spPr>
          <a:xfrm>
            <a:off x="1257300" y="719138"/>
            <a:ext cx="4800600" cy="3600450"/>
          </a:xfrm>
          <a:ln/>
        </p:spPr>
      </p:sp>
      <p:sp>
        <p:nvSpPr>
          <p:cNvPr id="99332" name="Rectangle 3"/>
          <p:cNvSpPr>
            <a:spLocks noGrp="1" noChangeArrowheads="1"/>
          </p:cNvSpPr>
          <p:nvPr>
            <p:ph type="body" idx="1"/>
          </p:nvPr>
        </p:nvSpPr>
        <p:spPr>
          <a:xfrm>
            <a:off x="975612" y="4561446"/>
            <a:ext cx="5363980" cy="43201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document that you got in the</a:t>
            </a:r>
            <a:r>
              <a:rPr lang="en-US" baseline="0" dirty="0" smtClean="0"/>
              <a:t> pdf portfolio, “Expense Reimburse” gives different scenarios for getting taxable fringe benefits on the W2.  </a:t>
            </a:r>
            <a:endParaRPr lang="en-US" dirty="0" smtClean="0"/>
          </a:p>
          <a:p>
            <a:pPr eaLnBrk="1" hangingPunct="1"/>
            <a:r>
              <a:rPr lang="en-US" dirty="0" smtClean="0"/>
              <a:t>If it at all possible,</a:t>
            </a:r>
            <a:r>
              <a:rPr lang="en-US" baseline="0" dirty="0" smtClean="0"/>
              <a:t> it’s important to process fringe benefits through payroll.  Employee and board will owe </a:t>
            </a:r>
            <a:r>
              <a:rPr lang="en-US" baseline="0" dirty="0" err="1" smtClean="0"/>
              <a:t>medicare</a:t>
            </a:r>
            <a:r>
              <a:rPr lang="en-US" baseline="0" dirty="0" smtClean="0"/>
              <a:t> tax.  Typical fringe benefits are gift cards, uniforms</a:t>
            </a:r>
            <a:endParaRPr lang="en-US" dirty="0" smtClean="0"/>
          </a:p>
        </p:txBody>
      </p:sp>
    </p:spTree>
    <p:extLst>
      <p:ext uri="{BB962C8B-B14F-4D97-AF65-F5344CB8AC3E}">
        <p14:creationId xmlns:p14="http://schemas.microsoft.com/office/powerpoint/2010/main" val="2244971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Times New Roman" pitchFamily="18" charset="0"/>
              </a:defRPr>
            </a:lvl1pPr>
            <a:lvl2pPr marL="774058" indent="-297715" eaLnBrk="0" hangingPunct="0">
              <a:defRPr sz="2500">
                <a:solidFill>
                  <a:schemeClr val="tx1"/>
                </a:solidFill>
                <a:latin typeface="Times New Roman" pitchFamily="18" charset="0"/>
                <a:cs typeface="Times New Roman" pitchFamily="18" charset="0"/>
              </a:defRPr>
            </a:lvl2pPr>
            <a:lvl3pPr marL="1190858" indent="-238171" eaLnBrk="0" hangingPunct="0">
              <a:defRPr sz="2500">
                <a:solidFill>
                  <a:schemeClr val="tx1"/>
                </a:solidFill>
                <a:latin typeface="Times New Roman" pitchFamily="18" charset="0"/>
                <a:cs typeface="Times New Roman" pitchFamily="18" charset="0"/>
              </a:defRPr>
            </a:lvl3pPr>
            <a:lvl4pPr marL="1667201" indent="-238171" eaLnBrk="0" hangingPunct="0">
              <a:defRPr sz="2500">
                <a:solidFill>
                  <a:schemeClr val="tx1"/>
                </a:solidFill>
                <a:latin typeface="Times New Roman" pitchFamily="18" charset="0"/>
                <a:cs typeface="Times New Roman" pitchFamily="18" charset="0"/>
              </a:defRPr>
            </a:lvl4pPr>
            <a:lvl5pPr marL="2143545" indent="-238171" eaLnBrk="0" hangingPunct="0">
              <a:defRPr sz="2500">
                <a:solidFill>
                  <a:schemeClr val="tx1"/>
                </a:solidFill>
                <a:latin typeface="Times New Roman" pitchFamily="18" charset="0"/>
                <a:cs typeface="Times New Roman" pitchFamily="18" charset="0"/>
              </a:defRPr>
            </a:lvl5pPr>
            <a:lvl6pPr marL="2619887" indent="-238171"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096232" indent="-238171"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572574" indent="-238171"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048917" indent="-238171"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CC24FB75-DE25-408C-8B69-52C49333798A}" type="slidenum">
              <a:rPr lang="en-US" sz="1300"/>
              <a:pPr eaLnBrk="1" hangingPunct="1"/>
              <a:t>14</a:t>
            </a:fld>
            <a:endParaRPr lang="en-US" sz="1300"/>
          </a:p>
        </p:txBody>
      </p:sp>
      <p:sp>
        <p:nvSpPr>
          <p:cNvPr id="103427" name="Rectangle 2"/>
          <p:cNvSpPr>
            <a:spLocks noGrp="1" noRot="1" noChangeAspect="1" noChangeArrowheads="1" noTextEdit="1"/>
          </p:cNvSpPr>
          <p:nvPr>
            <p:ph type="sldImg"/>
          </p:nvPr>
        </p:nvSpPr>
        <p:spPr>
          <a:xfrm>
            <a:off x="1257300" y="719138"/>
            <a:ext cx="4800600" cy="3600450"/>
          </a:xfrm>
          <a:ln/>
        </p:spPr>
      </p:sp>
      <p:sp>
        <p:nvSpPr>
          <p:cNvPr id="103428" name="Rectangle 3"/>
          <p:cNvSpPr>
            <a:spLocks noGrp="1" noChangeArrowheads="1"/>
          </p:cNvSpPr>
          <p:nvPr>
            <p:ph type="body" idx="1"/>
          </p:nvPr>
        </p:nvSpPr>
        <p:spPr>
          <a:xfrm>
            <a:off x="975612" y="4561446"/>
            <a:ext cx="5363980" cy="43201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835542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Times New Roman" pitchFamily="18" charset="0"/>
              </a:defRPr>
            </a:lvl1pPr>
            <a:lvl2pPr marL="774058" indent="-297715" eaLnBrk="0" hangingPunct="0">
              <a:defRPr sz="2500">
                <a:solidFill>
                  <a:schemeClr val="tx1"/>
                </a:solidFill>
                <a:latin typeface="Times New Roman" pitchFamily="18" charset="0"/>
                <a:cs typeface="Times New Roman" pitchFamily="18" charset="0"/>
              </a:defRPr>
            </a:lvl2pPr>
            <a:lvl3pPr marL="1190858" indent="-238171" eaLnBrk="0" hangingPunct="0">
              <a:defRPr sz="2500">
                <a:solidFill>
                  <a:schemeClr val="tx1"/>
                </a:solidFill>
                <a:latin typeface="Times New Roman" pitchFamily="18" charset="0"/>
                <a:cs typeface="Times New Roman" pitchFamily="18" charset="0"/>
              </a:defRPr>
            </a:lvl3pPr>
            <a:lvl4pPr marL="1667201" indent="-238171" eaLnBrk="0" hangingPunct="0">
              <a:defRPr sz="2500">
                <a:solidFill>
                  <a:schemeClr val="tx1"/>
                </a:solidFill>
                <a:latin typeface="Times New Roman" pitchFamily="18" charset="0"/>
                <a:cs typeface="Times New Roman" pitchFamily="18" charset="0"/>
              </a:defRPr>
            </a:lvl4pPr>
            <a:lvl5pPr marL="2143545" indent="-238171" eaLnBrk="0" hangingPunct="0">
              <a:defRPr sz="2500">
                <a:solidFill>
                  <a:schemeClr val="tx1"/>
                </a:solidFill>
                <a:latin typeface="Times New Roman" pitchFamily="18" charset="0"/>
                <a:cs typeface="Times New Roman" pitchFamily="18" charset="0"/>
              </a:defRPr>
            </a:lvl5pPr>
            <a:lvl6pPr marL="2619887" indent="-238171"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096232" indent="-238171"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572574" indent="-238171"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048917" indent="-238171"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7437A8A7-D8BA-4A17-8699-D7AE25A9EFBC}" type="slidenum">
              <a:rPr lang="en-US" sz="1300"/>
              <a:pPr eaLnBrk="1" hangingPunct="1"/>
              <a:t>15</a:t>
            </a:fld>
            <a:endParaRPr lang="en-US" sz="1300"/>
          </a:p>
        </p:txBody>
      </p:sp>
      <p:sp>
        <p:nvSpPr>
          <p:cNvPr id="107523" name="Rectangle 2"/>
          <p:cNvSpPr>
            <a:spLocks noGrp="1" noRot="1" noChangeAspect="1" noChangeArrowheads="1" noTextEdit="1"/>
          </p:cNvSpPr>
          <p:nvPr>
            <p:ph type="sldImg"/>
          </p:nvPr>
        </p:nvSpPr>
        <p:spPr>
          <a:xfrm>
            <a:off x="1257300" y="719138"/>
            <a:ext cx="4800600" cy="3600450"/>
          </a:xfrm>
          <a:ln/>
        </p:spPr>
      </p:sp>
      <p:sp>
        <p:nvSpPr>
          <p:cNvPr id="107524" name="Rectangle 3"/>
          <p:cNvSpPr>
            <a:spLocks noGrp="1" noChangeArrowheads="1"/>
          </p:cNvSpPr>
          <p:nvPr>
            <p:ph type="body" idx="1"/>
          </p:nvPr>
        </p:nvSpPr>
        <p:spPr>
          <a:xfrm>
            <a:off x="975612" y="4561446"/>
            <a:ext cx="5363980" cy="43201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55606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SSDT</a:t>
            </a:r>
            <a:r>
              <a:rPr lang="en-US" baseline="0" dirty="0" smtClean="0"/>
              <a:t> doesn’t send something by Friday – warn that this flag is not working.  Explain they will have to make manual changes if they don’t get W2proc fixed before they run it to create a tape.</a:t>
            </a:r>
            <a:endParaRPr lang="en-US" dirty="0"/>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16</a:t>
            </a:fld>
            <a:endParaRPr lang="en-US"/>
          </a:p>
        </p:txBody>
      </p:sp>
    </p:spTree>
    <p:extLst>
      <p:ext uri="{BB962C8B-B14F-4D97-AF65-F5344CB8AC3E}">
        <p14:creationId xmlns:p14="http://schemas.microsoft.com/office/powerpoint/2010/main" val="2905407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17</a:t>
            </a:fld>
            <a:endParaRPr lang="en-US"/>
          </a:p>
        </p:txBody>
      </p:sp>
    </p:spTree>
    <p:extLst>
      <p:ext uri="{BB962C8B-B14F-4D97-AF65-F5344CB8AC3E}">
        <p14:creationId xmlns:p14="http://schemas.microsoft.com/office/powerpoint/2010/main" val="1281210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Times New Roman" pitchFamily="18" charset="0"/>
              </a:defRPr>
            </a:lvl1pPr>
            <a:lvl2pPr marL="774058" indent="-297715" eaLnBrk="0" hangingPunct="0">
              <a:defRPr sz="2500">
                <a:solidFill>
                  <a:schemeClr val="tx1"/>
                </a:solidFill>
                <a:latin typeface="Times New Roman" pitchFamily="18" charset="0"/>
                <a:cs typeface="Times New Roman" pitchFamily="18" charset="0"/>
              </a:defRPr>
            </a:lvl2pPr>
            <a:lvl3pPr marL="1190858" indent="-238171" eaLnBrk="0" hangingPunct="0">
              <a:defRPr sz="2500">
                <a:solidFill>
                  <a:schemeClr val="tx1"/>
                </a:solidFill>
                <a:latin typeface="Times New Roman" pitchFamily="18" charset="0"/>
                <a:cs typeface="Times New Roman" pitchFamily="18" charset="0"/>
              </a:defRPr>
            </a:lvl3pPr>
            <a:lvl4pPr marL="1667201" indent="-238171" eaLnBrk="0" hangingPunct="0">
              <a:defRPr sz="2500">
                <a:solidFill>
                  <a:schemeClr val="tx1"/>
                </a:solidFill>
                <a:latin typeface="Times New Roman" pitchFamily="18" charset="0"/>
                <a:cs typeface="Times New Roman" pitchFamily="18" charset="0"/>
              </a:defRPr>
            </a:lvl4pPr>
            <a:lvl5pPr marL="2143545" indent="-238171" eaLnBrk="0" hangingPunct="0">
              <a:defRPr sz="2500">
                <a:solidFill>
                  <a:schemeClr val="tx1"/>
                </a:solidFill>
                <a:latin typeface="Times New Roman" pitchFamily="18" charset="0"/>
                <a:cs typeface="Times New Roman" pitchFamily="18" charset="0"/>
              </a:defRPr>
            </a:lvl5pPr>
            <a:lvl6pPr marL="2619887" indent="-238171"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096232" indent="-238171"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572574" indent="-238171"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048917" indent="-238171"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B0300F29-0813-4295-AB3E-041E3B220922}" type="slidenum">
              <a:rPr lang="en-US" sz="1300"/>
              <a:pPr eaLnBrk="1" hangingPunct="1"/>
              <a:t>18</a:t>
            </a:fld>
            <a:endParaRPr lang="en-US" sz="1300"/>
          </a:p>
        </p:txBody>
      </p:sp>
      <p:sp>
        <p:nvSpPr>
          <p:cNvPr id="110595" name="Rectangle 2"/>
          <p:cNvSpPr>
            <a:spLocks noGrp="1" noRot="1" noChangeAspect="1" noChangeArrowheads="1" noTextEdit="1"/>
          </p:cNvSpPr>
          <p:nvPr>
            <p:ph type="sldImg"/>
          </p:nvPr>
        </p:nvSpPr>
        <p:spPr>
          <a:xfrm>
            <a:off x="1257300" y="719138"/>
            <a:ext cx="4800600" cy="3600450"/>
          </a:xfrm>
          <a:ln/>
        </p:spPr>
      </p:sp>
      <p:sp>
        <p:nvSpPr>
          <p:cNvPr id="110596" name="Rectangle 3"/>
          <p:cNvSpPr>
            <a:spLocks noGrp="1" noChangeArrowheads="1"/>
          </p:cNvSpPr>
          <p:nvPr>
            <p:ph type="body" idx="1"/>
          </p:nvPr>
        </p:nvSpPr>
        <p:spPr>
          <a:xfrm>
            <a:off x="975612" y="4561446"/>
            <a:ext cx="5363980" cy="43201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07636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option is, also, on the FYE checklist.  Be sure to only process nc1 for remaining months.</a:t>
            </a:r>
            <a:endParaRPr lang="en-US" dirty="0"/>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19</a:t>
            </a:fld>
            <a:endParaRPr lang="en-US"/>
          </a:p>
        </p:txBody>
      </p:sp>
    </p:spTree>
    <p:extLst>
      <p:ext uri="{BB962C8B-B14F-4D97-AF65-F5344CB8AC3E}">
        <p14:creationId xmlns:p14="http://schemas.microsoft.com/office/powerpoint/2010/main" val="1942518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20</a:t>
            </a:fld>
            <a:endParaRPr lang="en-US"/>
          </a:p>
        </p:txBody>
      </p:sp>
    </p:spTree>
    <p:extLst>
      <p:ext uri="{BB962C8B-B14F-4D97-AF65-F5344CB8AC3E}">
        <p14:creationId xmlns:p14="http://schemas.microsoft.com/office/powerpoint/2010/main" val="21648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23</a:t>
            </a:fld>
            <a:endParaRPr lang="en-US"/>
          </a:p>
        </p:txBody>
      </p:sp>
    </p:spTree>
    <p:extLst>
      <p:ext uri="{BB962C8B-B14F-4D97-AF65-F5344CB8AC3E}">
        <p14:creationId xmlns:p14="http://schemas.microsoft.com/office/powerpoint/2010/main" val="184219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2</a:t>
            </a:fld>
            <a:endParaRPr lang="en-US"/>
          </a:p>
        </p:txBody>
      </p:sp>
    </p:spTree>
    <p:extLst>
      <p:ext uri="{BB962C8B-B14F-4D97-AF65-F5344CB8AC3E}">
        <p14:creationId xmlns:p14="http://schemas.microsoft.com/office/powerpoint/2010/main" val="3523354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24</a:t>
            </a:fld>
            <a:endParaRPr lang="en-US"/>
          </a:p>
        </p:txBody>
      </p:sp>
    </p:spTree>
    <p:extLst>
      <p:ext uri="{BB962C8B-B14F-4D97-AF65-F5344CB8AC3E}">
        <p14:creationId xmlns:p14="http://schemas.microsoft.com/office/powerpoint/2010/main" val="3234483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25</a:t>
            </a:fld>
            <a:endParaRPr lang="en-US"/>
          </a:p>
        </p:txBody>
      </p:sp>
    </p:spTree>
    <p:extLst>
      <p:ext uri="{BB962C8B-B14F-4D97-AF65-F5344CB8AC3E}">
        <p14:creationId xmlns:p14="http://schemas.microsoft.com/office/powerpoint/2010/main" val="3464457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26</a:t>
            </a:fld>
            <a:endParaRPr lang="en-US"/>
          </a:p>
        </p:txBody>
      </p:sp>
    </p:spTree>
    <p:extLst>
      <p:ext uri="{BB962C8B-B14F-4D97-AF65-F5344CB8AC3E}">
        <p14:creationId xmlns:p14="http://schemas.microsoft.com/office/powerpoint/2010/main" val="3060331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 may know of an employee that received 3</a:t>
            </a:r>
            <a:r>
              <a:rPr lang="en-US" baseline="30000" dirty="0" smtClean="0"/>
              <a:t>rd</a:t>
            </a:r>
            <a:r>
              <a:rPr lang="en-US" dirty="0" smtClean="0"/>
              <a:t> party</a:t>
            </a:r>
            <a:r>
              <a:rPr lang="en-US" baseline="0" dirty="0" smtClean="0"/>
              <a:t> sick pay but you don’t have the info from the disability provider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28</a:t>
            </a:fld>
            <a:endParaRPr lang="en-US"/>
          </a:p>
        </p:txBody>
      </p:sp>
    </p:spTree>
    <p:extLst>
      <p:ext uri="{BB962C8B-B14F-4D97-AF65-F5344CB8AC3E}">
        <p14:creationId xmlns:p14="http://schemas.microsoft.com/office/powerpoint/2010/main" val="2474216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29</a:t>
            </a:fld>
            <a:endParaRPr lang="en-US"/>
          </a:p>
        </p:txBody>
      </p:sp>
    </p:spTree>
    <p:extLst>
      <p:ext uri="{BB962C8B-B14F-4D97-AF65-F5344CB8AC3E}">
        <p14:creationId xmlns:p14="http://schemas.microsoft.com/office/powerpoint/2010/main" val="2593774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30</a:t>
            </a:fld>
            <a:endParaRPr lang="en-US"/>
          </a:p>
        </p:txBody>
      </p:sp>
    </p:spTree>
    <p:extLst>
      <p:ext uri="{BB962C8B-B14F-4D97-AF65-F5344CB8AC3E}">
        <p14:creationId xmlns:p14="http://schemas.microsoft.com/office/powerpoint/2010/main" val="313928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HSA</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31</a:t>
            </a:fld>
            <a:endParaRPr lang="en-US"/>
          </a:p>
        </p:txBody>
      </p:sp>
    </p:spTree>
    <p:extLst>
      <p:ext uri="{BB962C8B-B14F-4D97-AF65-F5344CB8AC3E}">
        <p14:creationId xmlns:p14="http://schemas.microsoft.com/office/powerpoint/2010/main" val="1261785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32</a:t>
            </a:fld>
            <a:endParaRPr lang="en-US"/>
          </a:p>
        </p:txBody>
      </p:sp>
    </p:spTree>
    <p:extLst>
      <p:ext uri="{BB962C8B-B14F-4D97-AF65-F5344CB8AC3E}">
        <p14:creationId xmlns:p14="http://schemas.microsoft.com/office/powerpoint/2010/main" val="3378487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33</a:t>
            </a:fld>
            <a:endParaRPr lang="en-US"/>
          </a:p>
        </p:txBody>
      </p:sp>
    </p:spTree>
    <p:extLst>
      <p:ext uri="{BB962C8B-B14F-4D97-AF65-F5344CB8AC3E}">
        <p14:creationId xmlns:p14="http://schemas.microsoft.com/office/powerpoint/2010/main" val="969335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34</a:t>
            </a:fld>
            <a:endParaRPr lang="en-US"/>
          </a:p>
        </p:txBody>
      </p:sp>
    </p:spTree>
    <p:extLst>
      <p:ext uri="{BB962C8B-B14F-4D97-AF65-F5344CB8AC3E}">
        <p14:creationId xmlns:p14="http://schemas.microsoft.com/office/powerpoint/2010/main" val="217716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3</a:t>
            </a:fld>
            <a:endParaRPr lang="en-US"/>
          </a:p>
        </p:txBody>
      </p:sp>
    </p:spTree>
    <p:extLst>
      <p:ext uri="{BB962C8B-B14F-4D97-AF65-F5344CB8AC3E}">
        <p14:creationId xmlns:p14="http://schemas.microsoft.com/office/powerpoint/2010/main" val="3951819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35</a:t>
            </a:fld>
            <a:endParaRPr lang="en-US"/>
          </a:p>
        </p:txBody>
      </p:sp>
    </p:spTree>
    <p:extLst>
      <p:ext uri="{BB962C8B-B14F-4D97-AF65-F5344CB8AC3E}">
        <p14:creationId xmlns:p14="http://schemas.microsoft.com/office/powerpoint/2010/main" val="1121394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a query of the Federal Tax deduction</a:t>
            </a:r>
            <a:r>
              <a:rPr lang="en-US" baseline="0" dirty="0" smtClean="0"/>
              <a:t> to check the values</a:t>
            </a:r>
          </a:p>
          <a:p>
            <a:r>
              <a:rPr lang="en-US" baseline="0" dirty="0" smtClean="0"/>
              <a:t>Ask advisor if student workers pension plan box should be checked</a:t>
            </a:r>
            <a:endParaRPr lang="en-US" dirty="0"/>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36</a:t>
            </a:fld>
            <a:endParaRPr lang="en-US"/>
          </a:p>
        </p:txBody>
      </p:sp>
    </p:spTree>
    <p:extLst>
      <p:ext uri="{BB962C8B-B14F-4D97-AF65-F5344CB8AC3E}">
        <p14:creationId xmlns:p14="http://schemas.microsoft.com/office/powerpoint/2010/main" val="1855755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37</a:t>
            </a:fld>
            <a:endParaRPr lang="en-US"/>
          </a:p>
        </p:txBody>
      </p:sp>
    </p:spTree>
    <p:extLst>
      <p:ext uri="{BB962C8B-B14F-4D97-AF65-F5344CB8AC3E}">
        <p14:creationId xmlns:p14="http://schemas.microsoft.com/office/powerpoint/2010/main" val="4106057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38</a:t>
            </a:fld>
            <a:endParaRPr lang="en-US"/>
          </a:p>
        </p:txBody>
      </p:sp>
    </p:spTree>
    <p:extLst>
      <p:ext uri="{BB962C8B-B14F-4D97-AF65-F5344CB8AC3E}">
        <p14:creationId xmlns:p14="http://schemas.microsoft.com/office/powerpoint/2010/main" val="1505118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Xenia and Washington CH are now expecting</a:t>
            </a:r>
            <a:r>
              <a:rPr lang="en-US" baseline="0" dirty="0" smtClean="0"/>
              <a:t> a flat file for submission.  Be sure to add XENIA, WCH or any other code in the tax entity code for any city that requires a different file than .SEQ.  </a:t>
            </a:r>
            <a:endParaRPr lang="en-US" dirty="0"/>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39</a:t>
            </a:fld>
            <a:endParaRPr lang="en-US"/>
          </a:p>
        </p:txBody>
      </p:sp>
    </p:spTree>
    <p:extLst>
      <p:ext uri="{BB962C8B-B14F-4D97-AF65-F5344CB8AC3E}">
        <p14:creationId xmlns:p14="http://schemas.microsoft.com/office/powerpoint/2010/main" val="3436466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40</a:t>
            </a:fld>
            <a:endParaRPr lang="en-US"/>
          </a:p>
        </p:txBody>
      </p:sp>
    </p:spTree>
    <p:extLst>
      <p:ext uri="{BB962C8B-B14F-4D97-AF65-F5344CB8AC3E}">
        <p14:creationId xmlns:p14="http://schemas.microsoft.com/office/powerpoint/2010/main" val="2825618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42</a:t>
            </a:fld>
            <a:endParaRPr lang="en-US"/>
          </a:p>
        </p:txBody>
      </p:sp>
    </p:spTree>
    <p:extLst>
      <p:ext uri="{BB962C8B-B14F-4D97-AF65-F5344CB8AC3E}">
        <p14:creationId xmlns:p14="http://schemas.microsoft.com/office/powerpoint/2010/main" val="1700001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43</a:t>
            </a:fld>
            <a:endParaRPr lang="en-US"/>
          </a:p>
        </p:txBody>
      </p:sp>
    </p:spTree>
    <p:extLst>
      <p:ext uri="{BB962C8B-B14F-4D97-AF65-F5344CB8AC3E}">
        <p14:creationId xmlns:p14="http://schemas.microsoft.com/office/powerpoint/2010/main" val="26348748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44</a:t>
            </a:fld>
            <a:endParaRPr lang="en-US"/>
          </a:p>
        </p:txBody>
      </p:sp>
    </p:spTree>
    <p:extLst>
      <p:ext uri="{BB962C8B-B14F-4D97-AF65-F5344CB8AC3E}">
        <p14:creationId xmlns:p14="http://schemas.microsoft.com/office/powerpoint/2010/main" val="28099630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45</a:t>
            </a:fld>
            <a:endParaRPr lang="en-US"/>
          </a:p>
        </p:txBody>
      </p:sp>
    </p:spTree>
    <p:extLst>
      <p:ext uri="{BB962C8B-B14F-4D97-AF65-F5344CB8AC3E}">
        <p14:creationId xmlns:p14="http://schemas.microsoft.com/office/powerpoint/2010/main" val="2730329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PPT steps through the checklist process adding detail to some topics.  It’s not meant to be your checklist.  The checklist has some flexibility.  For example, anything in the “Before Last Pay” section can be done in any order but they all must be done.  Do not use checklists from prior years.  Some commands have changed.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4</a:t>
            </a:fld>
            <a:endParaRPr lang="en-US"/>
          </a:p>
        </p:txBody>
      </p:sp>
    </p:spTree>
    <p:extLst>
      <p:ext uri="{BB962C8B-B14F-4D97-AF65-F5344CB8AC3E}">
        <p14:creationId xmlns:p14="http://schemas.microsoft.com/office/powerpoint/2010/main" val="2947019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47</a:t>
            </a:fld>
            <a:endParaRPr lang="en-US"/>
          </a:p>
        </p:txBody>
      </p:sp>
    </p:spTree>
    <p:extLst>
      <p:ext uri="{BB962C8B-B14F-4D97-AF65-F5344CB8AC3E}">
        <p14:creationId xmlns:p14="http://schemas.microsoft.com/office/powerpoint/2010/main" val="26441410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48</a:t>
            </a:fld>
            <a:endParaRPr lang="en-US"/>
          </a:p>
        </p:txBody>
      </p:sp>
    </p:spTree>
    <p:extLst>
      <p:ext uri="{BB962C8B-B14F-4D97-AF65-F5344CB8AC3E}">
        <p14:creationId xmlns:p14="http://schemas.microsoft.com/office/powerpoint/2010/main" val="13690067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49</a:t>
            </a:fld>
            <a:endParaRPr lang="en-US"/>
          </a:p>
        </p:txBody>
      </p:sp>
    </p:spTree>
    <p:extLst>
      <p:ext uri="{BB962C8B-B14F-4D97-AF65-F5344CB8AC3E}">
        <p14:creationId xmlns:p14="http://schemas.microsoft.com/office/powerpoint/2010/main" val="10020420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52</a:t>
            </a:fld>
            <a:endParaRPr lang="en-US"/>
          </a:p>
        </p:txBody>
      </p:sp>
    </p:spTree>
    <p:extLst>
      <p:ext uri="{BB962C8B-B14F-4D97-AF65-F5344CB8AC3E}">
        <p14:creationId xmlns:p14="http://schemas.microsoft.com/office/powerpoint/2010/main" val="16595560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53</a:t>
            </a:fld>
            <a:endParaRPr lang="en-US"/>
          </a:p>
        </p:txBody>
      </p:sp>
    </p:spTree>
    <p:extLst>
      <p:ext uri="{BB962C8B-B14F-4D97-AF65-F5344CB8AC3E}">
        <p14:creationId xmlns:p14="http://schemas.microsoft.com/office/powerpoint/2010/main" val="650315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54</a:t>
            </a:fld>
            <a:endParaRPr lang="en-US"/>
          </a:p>
        </p:txBody>
      </p:sp>
    </p:spTree>
    <p:extLst>
      <p:ext uri="{BB962C8B-B14F-4D97-AF65-F5344CB8AC3E}">
        <p14:creationId xmlns:p14="http://schemas.microsoft.com/office/powerpoint/2010/main" val="31645082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55</a:t>
            </a:fld>
            <a:endParaRPr lang="en-US"/>
          </a:p>
        </p:txBody>
      </p:sp>
    </p:spTree>
    <p:extLst>
      <p:ext uri="{BB962C8B-B14F-4D97-AF65-F5344CB8AC3E}">
        <p14:creationId xmlns:p14="http://schemas.microsoft.com/office/powerpoint/2010/main" val="6013449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running</a:t>
            </a:r>
            <a:r>
              <a:rPr lang="en-US" baseline="0" dirty="0" smtClean="0"/>
              <a:t> for the final time, you need to select the sort option that you want the file printed.  I’m assuming we will be able to select Entry Order as in previous years</a:t>
            </a:r>
            <a:endParaRPr lang="en-US" dirty="0"/>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56</a:t>
            </a:fld>
            <a:endParaRPr lang="en-US"/>
          </a:p>
        </p:txBody>
      </p:sp>
    </p:spTree>
    <p:extLst>
      <p:ext uri="{BB962C8B-B14F-4D97-AF65-F5344CB8AC3E}">
        <p14:creationId xmlns:p14="http://schemas.microsoft.com/office/powerpoint/2010/main" val="1447705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question is asking if a</a:t>
            </a:r>
            <a:r>
              <a:rPr lang="en-US" baseline="0" dirty="0" smtClean="0"/>
              <a:t> 3</a:t>
            </a:r>
            <a:r>
              <a:rPr lang="en-US" baseline="30000" dirty="0" smtClean="0"/>
              <a:t>rd</a:t>
            </a:r>
            <a:r>
              <a:rPr lang="en-US" baseline="0" dirty="0" smtClean="0"/>
              <a:t> party payer withheld tax.  If you have multiple employees that had federal tax withheld, add the total for all employees.</a:t>
            </a:r>
            <a:endParaRPr lang="en-US" dirty="0"/>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57</a:t>
            </a:fld>
            <a:endParaRPr lang="en-US"/>
          </a:p>
        </p:txBody>
      </p:sp>
    </p:spTree>
    <p:extLst>
      <p:ext uri="{BB962C8B-B14F-4D97-AF65-F5344CB8AC3E}">
        <p14:creationId xmlns:p14="http://schemas.microsoft.com/office/powerpoint/2010/main" val="39415836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58</a:t>
            </a:fld>
            <a:endParaRPr lang="en-US"/>
          </a:p>
        </p:txBody>
      </p:sp>
    </p:spTree>
    <p:extLst>
      <p:ext uri="{BB962C8B-B14F-4D97-AF65-F5344CB8AC3E}">
        <p14:creationId xmlns:p14="http://schemas.microsoft.com/office/powerpoint/2010/main" val="3192175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5</a:t>
            </a:fld>
            <a:endParaRPr lang="en-US"/>
          </a:p>
        </p:txBody>
      </p:sp>
    </p:spTree>
    <p:extLst>
      <p:ext uri="{BB962C8B-B14F-4D97-AF65-F5344CB8AC3E}">
        <p14:creationId xmlns:p14="http://schemas.microsoft.com/office/powerpoint/2010/main" val="34532658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59</a:t>
            </a:fld>
            <a:endParaRPr lang="en-US"/>
          </a:p>
        </p:txBody>
      </p:sp>
    </p:spTree>
    <p:extLst>
      <p:ext uri="{BB962C8B-B14F-4D97-AF65-F5344CB8AC3E}">
        <p14:creationId xmlns:p14="http://schemas.microsoft.com/office/powerpoint/2010/main" val="4706132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61</a:t>
            </a:fld>
            <a:endParaRPr lang="en-US"/>
          </a:p>
        </p:txBody>
      </p:sp>
    </p:spTree>
    <p:extLst>
      <p:ext uri="{BB962C8B-B14F-4D97-AF65-F5344CB8AC3E}">
        <p14:creationId xmlns:p14="http://schemas.microsoft.com/office/powerpoint/2010/main" val="2065822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62</a:t>
            </a:fld>
            <a:endParaRPr lang="en-US"/>
          </a:p>
        </p:txBody>
      </p:sp>
    </p:spTree>
    <p:extLst>
      <p:ext uri="{BB962C8B-B14F-4D97-AF65-F5344CB8AC3E}">
        <p14:creationId xmlns:p14="http://schemas.microsoft.com/office/powerpoint/2010/main" val="42385502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63</a:t>
            </a:fld>
            <a:endParaRPr lang="en-US"/>
          </a:p>
        </p:txBody>
      </p:sp>
    </p:spTree>
    <p:extLst>
      <p:ext uri="{BB962C8B-B14F-4D97-AF65-F5344CB8AC3E}">
        <p14:creationId xmlns:p14="http://schemas.microsoft.com/office/powerpoint/2010/main" val="40741746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64</a:t>
            </a:fld>
            <a:endParaRPr lang="en-US"/>
          </a:p>
        </p:txBody>
      </p:sp>
    </p:spTree>
    <p:extLst>
      <p:ext uri="{BB962C8B-B14F-4D97-AF65-F5344CB8AC3E}">
        <p14:creationId xmlns:p14="http://schemas.microsoft.com/office/powerpoint/2010/main" val="14565418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compare multiple reports and your own balancing spreadsheets</a:t>
            </a:r>
            <a:endParaRPr lang="en-US" dirty="0"/>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65</a:t>
            </a:fld>
            <a:endParaRPr lang="en-US"/>
          </a:p>
        </p:txBody>
      </p:sp>
    </p:spTree>
    <p:extLst>
      <p:ext uri="{BB962C8B-B14F-4D97-AF65-F5344CB8AC3E}">
        <p14:creationId xmlns:p14="http://schemas.microsoft.com/office/powerpoint/2010/main" val="15312372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Employees who had the same coverage all year should have the same</a:t>
            </a:r>
            <a:r>
              <a:rPr lang="en-US" baseline="0" dirty="0" smtClean="0"/>
              <a:t> totals.   You may have to check the exceptions for those who changed coverage because of a new baby or during open enrollment to verify the reported total on W2REPT is correct.</a:t>
            </a:r>
            <a:endParaRPr lang="en-US" dirty="0"/>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66</a:t>
            </a:fld>
            <a:endParaRPr lang="en-US"/>
          </a:p>
        </p:txBody>
      </p:sp>
    </p:spTree>
    <p:extLst>
      <p:ext uri="{BB962C8B-B14F-4D97-AF65-F5344CB8AC3E}">
        <p14:creationId xmlns:p14="http://schemas.microsoft.com/office/powerpoint/2010/main" val="18477494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67</a:t>
            </a:fld>
            <a:endParaRPr lang="en-US"/>
          </a:p>
        </p:txBody>
      </p:sp>
    </p:spTree>
    <p:extLst>
      <p:ext uri="{BB962C8B-B14F-4D97-AF65-F5344CB8AC3E}">
        <p14:creationId xmlns:p14="http://schemas.microsoft.com/office/powerpoint/2010/main" val="39093275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68</a:t>
            </a:fld>
            <a:endParaRPr lang="en-US"/>
          </a:p>
        </p:txBody>
      </p:sp>
    </p:spTree>
    <p:extLst>
      <p:ext uri="{BB962C8B-B14F-4D97-AF65-F5344CB8AC3E}">
        <p14:creationId xmlns:p14="http://schemas.microsoft.com/office/powerpoint/2010/main" val="24397309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69</a:t>
            </a:fld>
            <a:endParaRPr lang="en-US"/>
          </a:p>
        </p:txBody>
      </p:sp>
    </p:spTree>
    <p:extLst>
      <p:ext uri="{BB962C8B-B14F-4D97-AF65-F5344CB8AC3E}">
        <p14:creationId xmlns:p14="http://schemas.microsoft.com/office/powerpoint/2010/main" val="4255277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52475" indent="-288925">
              <a:defRPr sz="2400" baseline="30000">
                <a:solidFill>
                  <a:schemeClr val="tx1"/>
                </a:solidFill>
                <a:latin typeface="Arial" panose="020B0604020202020204" pitchFamily="34" charset="0"/>
                <a:ea typeface="ＭＳ Ｐゴシック" panose="020B0600070205080204" pitchFamily="34" charset="-128"/>
              </a:defRPr>
            </a:lvl2pPr>
            <a:lvl3pPr marL="1158875" indent="-231775">
              <a:defRPr sz="2400" baseline="30000">
                <a:solidFill>
                  <a:schemeClr val="tx1"/>
                </a:solidFill>
                <a:latin typeface="Arial" panose="020B0604020202020204" pitchFamily="34" charset="0"/>
                <a:ea typeface="ＭＳ Ｐゴシック" panose="020B0600070205080204" pitchFamily="34" charset="-128"/>
              </a:defRPr>
            </a:lvl3pPr>
            <a:lvl4pPr marL="1622425" indent="-231775">
              <a:defRPr sz="2400" baseline="30000">
                <a:solidFill>
                  <a:schemeClr val="tx1"/>
                </a:solidFill>
                <a:latin typeface="Arial" panose="020B0604020202020204" pitchFamily="34" charset="0"/>
                <a:ea typeface="ＭＳ Ｐゴシック" panose="020B0600070205080204" pitchFamily="34" charset="-128"/>
              </a:defRPr>
            </a:lvl4pPr>
            <a:lvl5pPr marL="2085975" indent="-231775">
              <a:defRPr sz="2400" baseline="30000">
                <a:solidFill>
                  <a:schemeClr val="tx1"/>
                </a:solidFill>
                <a:latin typeface="Arial" panose="020B0604020202020204" pitchFamily="34" charset="0"/>
                <a:ea typeface="ＭＳ Ｐゴシック" panose="020B0600070205080204" pitchFamily="34" charset="-128"/>
              </a:defRPr>
            </a:lvl5pPr>
            <a:lvl6pPr marL="2543175" indent="-231775"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3000375" indent="-231775"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57575" indent="-231775"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914775" indent="-231775"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8A6C1936-07F6-4C5A-9CFB-C9A667EBAE5E}" type="slidenum">
              <a:rPr lang="en-US" altLang="en-US" sz="1000" baseline="0">
                <a:latin typeface="Times" panose="02020603050405020304" pitchFamily="18" charset="0"/>
              </a:rPr>
              <a:pPr/>
              <a:t>6</a:t>
            </a:fld>
            <a:endParaRPr lang="en-US" altLang="en-US" sz="1000" baseline="0">
              <a:latin typeface="Times"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marL="187325" indent="-187325" eaLnBrk="1" hangingPunct="1"/>
            <a:r>
              <a:rPr lang="en-US" altLang="en-US" dirty="0" smtClean="0"/>
              <a:t>Employer</a:t>
            </a:r>
            <a:r>
              <a:rPr lang="en-US" altLang="en-US" baseline="0" dirty="0" smtClean="0"/>
              <a:t> provided vehicle, if you pay mileage for </a:t>
            </a:r>
            <a:r>
              <a:rPr lang="en-US" altLang="en-US" baseline="0" dirty="0" err="1" smtClean="0"/>
              <a:t>communiting</a:t>
            </a:r>
            <a:r>
              <a:rPr lang="en-US" altLang="en-US" baseline="0" dirty="0" smtClean="0"/>
              <a:t> – fringe benefits</a:t>
            </a:r>
          </a:p>
          <a:p>
            <a:pPr marL="187325" indent="-187325" eaLnBrk="1" hangingPunct="1"/>
            <a:endParaRPr lang="en-US" altLang="en-US" baseline="0" dirty="0" smtClean="0"/>
          </a:p>
        </p:txBody>
      </p:sp>
    </p:spTree>
    <p:extLst>
      <p:ext uri="{BB962C8B-B14F-4D97-AF65-F5344CB8AC3E}">
        <p14:creationId xmlns:p14="http://schemas.microsoft.com/office/powerpoint/2010/main" val="28067620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70</a:t>
            </a:fld>
            <a:endParaRPr lang="en-US"/>
          </a:p>
        </p:txBody>
      </p:sp>
    </p:spTree>
    <p:extLst>
      <p:ext uri="{BB962C8B-B14F-4D97-AF65-F5344CB8AC3E}">
        <p14:creationId xmlns:p14="http://schemas.microsoft.com/office/powerpoint/2010/main" val="31843997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71</a:t>
            </a:fld>
            <a:endParaRPr lang="en-US"/>
          </a:p>
        </p:txBody>
      </p:sp>
    </p:spTree>
    <p:extLst>
      <p:ext uri="{BB962C8B-B14F-4D97-AF65-F5344CB8AC3E}">
        <p14:creationId xmlns:p14="http://schemas.microsoft.com/office/powerpoint/2010/main" val="21755608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72</a:t>
            </a:fld>
            <a:endParaRPr lang="en-US"/>
          </a:p>
        </p:txBody>
      </p:sp>
    </p:spTree>
    <p:extLst>
      <p:ext uri="{BB962C8B-B14F-4D97-AF65-F5344CB8AC3E}">
        <p14:creationId xmlns:p14="http://schemas.microsoft.com/office/powerpoint/2010/main" val="5411142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73</a:t>
            </a:fld>
            <a:endParaRPr lang="en-US"/>
          </a:p>
        </p:txBody>
      </p:sp>
    </p:spTree>
    <p:extLst>
      <p:ext uri="{BB962C8B-B14F-4D97-AF65-F5344CB8AC3E}">
        <p14:creationId xmlns:p14="http://schemas.microsoft.com/office/powerpoint/2010/main" val="15677965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74</a:t>
            </a:fld>
            <a:endParaRPr lang="en-US"/>
          </a:p>
        </p:txBody>
      </p:sp>
    </p:spTree>
    <p:extLst>
      <p:ext uri="{BB962C8B-B14F-4D97-AF65-F5344CB8AC3E}">
        <p14:creationId xmlns:p14="http://schemas.microsoft.com/office/powerpoint/2010/main" val="1858565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75</a:t>
            </a:fld>
            <a:endParaRPr lang="en-US"/>
          </a:p>
        </p:txBody>
      </p:sp>
    </p:spTree>
    <p:extLst>
      <p:ext uri="{BB962C8B-B14F-4D97-AF65-F5344CB8AC3E}">
        <p14:creationId xmlns:p14="http://schemas.microsoft.com/office/powerpoint/2010/main" val="7472177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76</a:t>
            </a:fld>
            <a:endParaRPr lang="en-US"/>
          </a:p>
        </p:txBody>
      </p:sp>
    </p:spTree>
    <p:extLst>
      <p:ext uri="{BB962C8B-B14F-4D97-AF65-F5344CB8AC3E}">
        <p14:creationId xmlns:p14="http://schemas.microsoft.com/office/powerpoint/2010/main" val="33369309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77</a:t>
            </a:fld>
            <a:endParaRPr lang="en-US"/>
          </a:p>
        </p:txBody>
      </p:sp>
    </p:spTree>
    <p:extLst>
      <p:ext uri="{BB962C8B-B14F-4D97-AF65-F5344CB8AC3E}">
        <p14:creationId xmlns:p14="http://schemas.microsoft.com/office/powerpoint/2010/main" val="4800169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78</a:t>
            </a:fld>
            <a:endParaRPr lang="en-US"/>
          </a:p>
        </p:txBody>
      </p:sp>
    </p:spTree>
    <p:extLst>
      <p:ext uri="{BB962C8B-B14F-4D97-AF65-F5344CB8AC3E}">
        <p14:creationId xmlns:p14="http://schemas.microsoft.com/office/powerpoint/2010/main" val="16995184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79</a:t>
            </a:fld>
            <a:endParaRPr lang="en-US"/>
          </a:p>
        </p:txBody>
      </p:sp>
    </p:spTree>
    <p:extLst>
      <p:ext uri="{BB962C8B-B14F-4D97-AF65-F5344CB8AC3E}">
        <p14:creationId xmlns:p14="http://schemas.microsoft.com/office/powerpoint/2010/main" val="255634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52475" indent="-288925">
              <a:defRPr sz="2400" baseline="30000">
                <a:solidFill>
                  <a:schemeClr val="tx1"/>
                </a:solidFill>
                <a:latin typeface="Arial" panose="020B0604020202020204" pitchFamily="34" charset="0"/>
                <a:ea typeface="ＭＳ Ｐゴシック" panose="020B0600070205080204" pitchFamily="34" charset="-128"/>
              </a:defRPr>
            </a:lvl2pPr>
            <a:lvl3pPr marL="1158875" indent="-231775">
              <a:defRPr sz="2400" baseline="30000">
                <a:solidFill>
                  <a:schemeClr val="tx1"/>
                </a:solidFill>
                <a:latin typeface="Arial" panose="020B0604020202020204" pitchFamily="34" charset="0"/>
                <a:ea typeface="ＭＳ Ｐゴシック" panose="020B0600070205080204" pitchFamily="34" charset="-128"/>
              </a:defRPr>
            </a:lvl3pPr>
            <a:lvl4pPr marL="1622425" indent="-231775">
              <a:defRPr sz="2400" baseline="30000">
                <a:solidFill>
                  <a:schemeClr val="tx1"/>
                </a:solidFill>
                <a:latin typeface="Arial" panose="020B0604020202020204" pitchFamily="34" charset="0"/>
                <a:ea typeface="ＭＳ Ｐゴシック" panose="020B0600070205080204" pitchFamily="34" charset="-128"/>
              </a:defRPr>
            </a:lvl4pPr>
            <a:lvl5pPr marL="2085975" indent="-231775">
              <a:defRPr sz="2400" baseline="30000">
                <a:solidFill>
                  <a:schemeClr val="tx1"/>
                </a:solidFill>
                <a:latin typeface="Arial" panose="020B0604020202020204" pitchFamily="34" charset="0"/>
                <a:ea typeface="ＭＳ Ｐゴシック" panose="020B0600070205080204" pitchFamily="34" charset="-128"/>
              </a:defRPr>
            </a:lvl5pPr>
            <a:lvl6pPr marL="2543175" indent="-231775"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3000375" indent="-231775"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57575" indent="-231775"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914775" indent="-231775"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A2BA0A24-FA39-4F14-9BE0-8D46C55EBF70}" type="slidenum">
              <a:rPr lang="en-US" altLang="en-US" sz="1000" baseline="0">
                <a:latin typeface="Times" panose="02020603050405020304" pitchFamily="18" charset="0"/>
              </a:rPr>
              <a:pPr/>
              <a:t>8</a:t>
            </a:fld>
            <a:endParaRPr lang="en-US" altLang="en-US" sz="1000" baseline="0">
              <a:latin typeface="Times" panose="02020603050405020304"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702734" y="4371381"/>
            <a:ext cx="5621867" cy="4140101"/>
          </a:xfrm>
          <a:noFill/>
        </p:spPr>
        <p:txBody>
          <a:bodyPr/>
          <a:lstStyle/>
          <a:p>
            <a:endParaRPr lang="en-US" altLang="en-US" smtClean="0"/>
          </a:p>
        </p:txBody>
      </p:sp>
    </p:spTree>
    <p:extLst>
      <p:ext uri="{BB962C8B-B14F-4D97-AF65-F5344CB8AC3E}">
        <p14:creationId xmlns:p14="http://schemas.microsoft.com/office/powerpoint/2010/main" val="306727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Weigh</a:t>
            </a:r>
            <a:r>
              <a:rPr lang="en-US" baseline="0" dirty="0" smtClean="0"/>
              <a:t> the hassle of registering, creating the file, submitting, fixing the errors with the fines that are assessed if the name is wrong.  </a:t>
            </a:r>
            <a:endParaRPr lang="en-US" dirty="0"/>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80</a:t>
            </a:fld>
            <a:endParaRPr lang="en-US"/>
          </a:p>
        </p:txBody>
      </p:sp>
    </p:spTree>
    <p:extLst>
      <p:ext uri="{BB962C8B-B14F-4D97-AF65-F5344CB8AC3E}">
        <p14:creationId xmlns:p14="http://schemas.microsoft.com/office/powerpoint/2010/main" val="774546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81</a:t>
            </a:fld>
            <a:endParaRPr lang="en-US"/>
          </a:p>
        </p:txBody>
      </p:sp>
    </p:spTree>
    <p:extLst>
      <p:ext uri="{BB962C8B-B14F-4D97-AF65-F5344CB8AC3E}">
        <p14:creationId xmlns:p14="http://schemas.microsoft.com/office/powerpoint/2010/main" val="17535645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cs typeface="Times New Roman" pitchFamily="18"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cs typeface="Times New Roman" pitchFamily="18" charset="0"/>
              </a:defRPr>
            </a:lvl1pPr>
            <a:lvl2pPr marL="774058" indent="-297715" eaLnBrk="0" hangingPunct="0">
              <a:defRPr sz="2500">
                <a:solidFill>
                  <a:schemeClr val="tx1"/>
                </a:solidFill>
                <a:latin typeface="Times New Roman" pitchFamily="18" charset="0"/>
                <a:cs typeface="Times New Roman" pitchFamily="18" charset="0"/>
              </a:defRPr>
            </a:lvl2pPr>
            <a:lvl3pPr marL="1190858" indent="-238171" eaLnBrk="0" hangingPunct="0">
              <a:defRPr sz="2500">
                <a:solidFill>
                  <a:schemeClr val="tx1"/>
                </a:solidFill>
                <a:latin typeface="Times New Roman" pitchFamily="18" charset="0"/>
                <a:cs typeface="Times New Roman" pitchFamily="18" charset="0"/>
              </a:defRPr>
            </a:lvl3pPr>
            <a:lvl4pPr marL="1667201" indent="-238171" eaLnBrk="0" hangingPunct="0">
              <a:defRPr sz="2500">
                <a:solidFill>
                  <a:schemeClr val="tx1"/>
                </a:solidFill>
                <a:latin typeface="Times New Roman" pitchFamily="18" charset="0"/>
                <a:cs typeface="Times New Roman" pitchFamily="18" charset="0"/>
              </a:defRPr>
            </a:lvl4pPr>
            <a:lvl5pPr marL="2143545" indent="-238171" eaLnBrk="0" hangingPunct="0">
              <a:defRPr sz="2500">
                <a:solidFill>
                  <a:schemeClr val="tx1"/>
                </a:solidFill>
                <a:latin typeface="Times New Roman" pitchFamily="18" charset="0"/>
                <a:cs typeface="Times New Roman" pitchFamily="18" charset="0"/>
              </a:defRPr>
            </a:lvl5pPr>
            <a:lvl6pPr marL="2619887" indent="-238171" eaLnBrk="0" fontAlgn="base" hangingPunct="0">
              <a:spcBef>
                <a:spcPct val="0"/>
              </a:spcBef>
              <a:spcAft>
                <a:spcPct val="0"/>
              </a:spcAft>
              <a:defRPr sz="2500">
                <a:solidFill>
                  <a:schemeClr val="tx1"/>
                </a:solidFill>
                <a:latin typeface="Times New Roman" pitchFamily="18" charset="0"/>
                <a:cs typeface="Times New Roman" pitchFamily="18" charset="0"/>
              </a:defRPr>
            </a:lvl6pPr>
            <a:lvl7pPr marL="3096232" indent="-238171" eaLnBrk="0" fontAlgn="base" hangingPunct="0">
              <a:spcBef>
                <a:spcPct val="0"/>
              </a:spcBef>
              <a:spcAft>
                <a:spcPct val="0"/>
              </a:spcAft>
              <a:defRPr sz="2500">
                <a:solidFill>
                  <a:schemeClr val="tx1"/>
                </a:solidFill>
                <a:latin typeface="Times New Roman" pitchFamily="18" charset="0"/>
                <a:cs typeface="Times New Roman" pitchFamily="18" charset="0"/>
              </a:defRPr>
            </a:lvl7pPr>
            <a:lvl8pPr marL="3572574" indent="-238171" eaLnBrk="0" fontAlgn="base" hangingPunct="0">
              <a:spcBef>
                <a:spcPct val="0"/>
              </a:spcBef>
              <a:spcAft>
                <a:spcPct val="0"/>
              </a:spcAft>
              <a:defRPr sz="2500">
                <a:solidFill>
                  <a:schemeClr val="tx1"/>
                </a:solidFill>
                <a:latin typeface="Times New Roman" pitchFamily="18" charset="0"/>
                <a:cs typeface="Times New Roman" pitchFamily="18" charset="0"/>
              </a:defRPr>
            </a:lvl8pPr>
            <a:lvl9pPr marL="4048917" indent="-238171" eaLnBrk="0" fontAlgn="base" hangingPunct="0">
              <a:spcBef>
                <a:spcPct val="0"/>
              </a:spcBef>
              <a:spcAft>
                <a:spcPct val="0"/>
              </a:spcAft>
              <a:defRPr sz="2500">
                <a:solidFill>
                  <a:schemeClr val="tx1"/>
                </a:solidFill>
                <a:latin typeface="Times New Roman" pitchFamily="18" charset="0"/>
                <a:cs typeface="Times New Roman" pitchFamily="18" charset="0"/>
              </a:defRPr>
            </a:lvl9pPr>
          </a:lstStyle>
          <a:p>
            <a:pPr eaLnBrk="1" hangingPunct="1"/>
            <a:fld id="{83FFD9DB-ABA2-4CA4-A2E7-FACC2A1455DF}" type="slidenum">
              <a:rPr lang="en-US" sz="1300"/>
              <a:pPr eaLnBrk="1" hangingPunct="1"/>
              <a:t>82</a:t>
            </a:fld>
            <a:endParaRPr lang="en-US" sz="1300"/>
          </a:p>
        </p:txBody>
      </p:sp>
    </p:spTree>
    <p:extLst>
      <p:ext uri="{BB962C8B-B14F-4D97-AF65-F5344CB8AC3E}">
        <p14:creationId xmlns:p14="http://schemas.microsoft.com/office/powerpoint/2010/main" val="11580594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83</a:t>
            </a:fld>
            <a:endParaRPr lang="en-US"/>
          </a:p>
        </p:txBody>
      </p:sp>
    </p:spTree>
    <p:extLst>
      <p:ext uri="{BB962C8B-B14F-4D97-AF65-F5344CB8AC3E}">
        <p14:creationId xmlns:p14="http://schemas.microsoft.com/office/powerpoint/2010/main" val="21663828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84</a:t>
            </a:fld>
            <a:endParaRPr lang="en-US"/>
          </a:p>
        </p:txBody>
      </p:sp>
    </p:spTree>
    <p:extLst>
      <p:ext uri="{BB962C8B-B14F-4D97-AF65-F5344CB8AC3E}">
        <p14:creationId xmlns:p14="http://schemas.microsoft.com/office/powerpoint/2010/main" val="12508698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85</a:t>
            </a:fld>
            <a:endParaRPr lang="en-US"/>
          </a:p>
        </p:txBody>
      </p:sp>
    </p:spTree>
    <p:extLst>
      <p:ext uri="{BB962C8B-B14F-4D97-AF65-F5344CB8AC3E}">
        <p14:creationId xmlns:p14="http://schemas.microsoft.com/office/powerpoint/2010/main" val="15126642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86</a:t>
            </a:fld>
            <a:endParaRPr lang="en-US"/>
          </a:p>
        </p:txBody>
      </p:sp>
    </p:spTree>
    <p:extLst>
      <p:ext uri="{BB962C8B-B14F-4D97-AF65-F5344CB8AC3E}">
        <p14:creationId xmlns:p14="http://schemas.microsoft.com/office/powerpoint/2010/main" val="34960633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89</a:t>
            </a:fld>
            <a:endParaRPr lang="en-US"/>
          </a:p>
        </p:txBody>
      </p:sp>
    </p:spTree>
    <p:extLst>
      <p:ext uri="{BB962C8B-B14F-4D97-AF65-F5344CB8AC3E}">
        <p14:creationId xmlns:p14="http://schemas.microsoft.com/office/powerpoint/2010/main" val="34557426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90</a:t>
            </a:fld>
            <a:endParaRPr lang="en-US"/>
          </a:p>
        </p:txBody>
      </p:sp>
    </p:spTree>
    <p:extLst>
      <p:ext uri="{BB962C8B-B14F-4D97-AF65-F5344CB8AC3E}">
        <p14:creationId xmlns:p14="http://schemas.microsoft.com/office/powerpoint/2010/main" val="32837465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91</a:t>
            </a:fld>
            <a:endParaRPr lang="en-US"/>
          </a:p>
        </p:txBody>
      </p:sp>
    </p:spTree>
    <p:extLst>
      <p:ext uri="{BB962C8B-B14F-4D97-AF65-F5344CB8AC3E}">
        <p14:creationId xmlns:p14="http://schemas.microsoft.com/office/powerpoint/2010/main" val="317416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52475" indent="-288925">
              <a:defRPr sz="2400" baseline="30000">
                <a:solidFill>
                  <a:schemeClr val="tx1"/>
                </a:solidFill>
                <a:latin typeface="Arial" panose="020B0604020202020204" pitchFamily="34" charset="0"/>
                <a:ea typeface="ＭＳ Ｐゴシック" panose="020B0600070205080204" pitchFamily="34" charset="-128"/>
              </a:defRPr>
            </a:lvl2pPr>
            <a:lvl3pPr marL="1158875" indent="-231775">
              <a:defRPr sz="2400" baseline="30000">
                <a:solidFill>
                  <a:schemeClr val="tx1"/>
                </a:solidFill>
                <a:latin typeface="Arial" panose="020B0604020202020204" pitchFamily="34" charset="0"/>
                <a:ea typeface="ＭＳ Ｐゴシック" panose="020B0600070205080204" pitchFamily="34" charset="-128"/>
              </a:defRPr>
            </a:lvl3pPr>
            <a:lvl4pPr marL="1622425" indent="-231775">
              <a:defRPr sz="2400" baseline="30000">
                <a:solidFill>
                  <a:schemeClr val="tx1"/>
                </a:solidFill>
                <a:latin typeface="Arial" panose="020B0604020202020204" pitchFamily="34" charset="0"/>
                <a:ea typeface="ＭＳ Ｐゴシック" panose="020B0600070205080204" pitchFamily="34" charset="-128"/>
              </a:defRPr>
            </a:lvl4pPr>
            <a:lvl5pPr marL="2085975" indent="-231775">
              <a:defRPr sz="2400" baseline="30000">
                <a:solidFill>
                  <a:schemeClr val="tx1"/>
                </a:solidFill>
                <a:latin typeface="Arial" panose="020B0604020202020204" pitchFamily="34" charset="0"/>
                <a:ea typeface="ＭＳ Ｐゴシック" panose="020B0600070205080204" pitchFamily="34" charset="-128"/>
              </a:defRPr>
            </a:lvl5pPr>
            <a:lvl6pPr marL="2543175" indent="-231775"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3000375" indent="-231775"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57575" indent="-231775"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914775" indent="-231775"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CD838679-5004-4ABF-B3C3-B92A94B57CAE}" type="slidenum">
              <a:rPr lang="en-US" altLang="en-US" sz="1000" baseline="0">
                <a:latin typeface="Times" panose="02020603050405020304" pitchFamily="18" charset="0"/>
              </a:rPr>
              <a:pPr/>
              <a:t>9</a:t>
            </a:fld>
            <a:endParaRPr lang="en-US" altLang="en-US" sz="1000" baseline="0">
              <a:latin typeface="Times"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endParaRPr lang="en-US" altLang="en-US" smtClean="0"/>
          </a:p>
          <a:p>
            <a:endParaRPr lang="en-US" altLang="en-US" smtClean="0"/>
          </a:p>
        </p:txBody>
      </p:sp>
    </p:spTree>
    <p:extLst>
      <p:ext uri="{BB962C8B-B14F-4D97-AF65-F5344CB8AC3E}">
        <p14:creationId xmlns:p14="http://schemas.microsoft.com/office/powerpoint/2010/main" val="28541409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92</a:t>
            </a:fld>
            <a:endParaRPr lang="en-US"/>
          </a:p>
        </p:txBody>
      </p:sp>
    </p:spTree>
    <p:extLst>
      <p:ext uri="{BB962C8B-B14F-4D97-AF65-F5344CB8AC3E}">
        <p14:creationId xmlns:p14="http://schemas.microsoft.com/office/powerpoint/2010/main" val="28052658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93</a:t>
            </a:fld>
            <a:endParaRPr lang="en-US"/>
          </a:p>
        </p:txBody>
      </p:sp>
    </p:spTree>
    <p:extLst>
      <p:ext uri="{BB962C8B-B14F-4D97-AF65-F5344CB8AC3E}">
        <p14:creationId xmlns:p14="http://schemas.microsoft.com/office/powerpoint/2010/main" val="13774408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94</a:t>
            </a:fld>
            <a:endParaRPr lang="en-US"/>
          </a:p>
        </p:txBody>
      </p:sp>
    </p:spTree>
    <p:extLst>
      <p:ext uri="{BB962C8B-B14F-4D97-AF65-F5344CB8AC3E}">
        <p14:creationId xmlns:p14="http://schemas.microsoft.com/office/powerpoint/2010/main" val="36800495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95</a:t>
            </a:fld>
            <a:endParaRPr lang="en-US"/>
          </a:p>
        </p:txBody>
      </p:sp>
    </p:spTree>
    <p:extLst>
      <p:ext uri="{BB962C8B-B14F-4D97-AF65-F5344CB8AC3E}">
        <p14:creationId xmlns:p14="http://schemas.microsoft.com/office/powerpoint/2010/main" val="3312626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96</a:t>
            </a:fld>
            <a:endParaRPr lang="en-US"/>
          </a:p>
        </p:txBody>
      </p:sp>
    </p:spTree>
    <p:extLst>
      <p:ext uri="{BB962C8B-B14F-4D97-AF65-F5344CB8AC3E}">
        <p14:creationId xmlns:p14="http://schemas.microsoft.com/office/powerpoint/2010/main" val="37874016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97</a:t>
            </a:fld>
            <a:endParaRPr lang="en-US"/>
          </a:p>
        </p:txBody>
      </p:sp>
    </p:spTree>
    <p:extLst>
      <p:ext uri="{BB962C8B-B14F-4D97-AF65-F5344CB8AC3E}">
        <p14:creationId xmlns:p14="http://schemas.microsoft.com/office/powerpoint/2010/main" val="33454256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98</a:t>
            </a:fld>
            <a:endParaRPr lang="en-US"/>
          </a:p>
        </p:txBody>
      </p:sp>
    </p:spTree>
    <p:extLst>
      <p:ext uri="{BB962C8B-B14F-4D97-AF65-F5344CB8AC3E}">
        <p14:creationId xmlns:p14="http://schemas.microsoft.com/office/powerpoint/2010/main" val="32386390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100</a:t>
            </a:fld>
            <a:endParaRPr lang="en-US"/>
          </a:p>
        </p:txBody>
      </p:sp>
    </p:spTree>
    <p:extLst>
      <p:ext uri="{BB962C8B-B14F-4D97-AF65-F5344CB8AC3E}">
        <p14:creationId xmlns:p14="http://schemas.microsoft.com/office/powerpoint/2010/main" val="7546918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101</a:t>
            </a:fld>
            <a:endParaRPr lang="en-US"/>
          </a:p>
        </p:txBody>
      </p:sp>
    </p:spTree>
    <p:extLst>
      <p:ext uri="{BB962C8B-B14F-4D97-AF65-F5344CB8AC3E}">
        <p14:creationId xmlns:p14="http://schemas.microsoft.com/office/powerpoint/2010/main" val="5392415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102</a:t>
            </a:fld>
            <a:endParaRPr lang="en-US"/>
          </a:p>
        </p:txBody>
      </p:sp>
    </p:spTree>
    <p:extLst>
      <p:ext uri="{BB962C8B-B14F-4D97-AF65-F5344CB8AC3E}">
        <p14:creationId xmlns:p14="http://schemas.microsoft.com/office/powerpoint/2010/main" val="1318732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smtClean="0"/>
          </a:p>
        </p:txBody>
      </p:sp>
      <p:sp>
        <p:nvSpPr>
          <p:cNvPr id="30724" name="Slide Number Placeholder 3"/>
          <p:cNvSpPr>
            <a:spLocks noGrp="1"/>
          </p:cNvSpPr>
          <p:nvPr>
            <p:ph type="sldNum" sz="quarter" idx="5"/>
          </p:nvPr>
        </p:nvSpPr>
        <p:spPr>
          <a:noFill/>
        </p:spPr>
        <p:txBody>
          <a:bodyPr/>
          <a:lstStyle>
            <a:lvl1pPr>
              <a:defRPr sz="2400" baseline="30000">
                <a:solidFill>
                  <a:schemeClr val="tx1"/>
                </a:solidFill>
                <a:latin typeface="Arial" panose="020B0604020202020204" pitchFamily="34" charset="0"/>
                <a:ea typeface="ＭＳ Ｐゴシック" panose="020B0600070205080204" pitchFamily="34" charset="-128"/>
              </a:defRPr>
            </a:lvl1pPr>
            <a:lvl2pPr marL="752475" indent="-288925">
              <a:defRPr sz="2400" baseline="30000">
                <a:solidFill>
                  <a:schemeClr val="tx1"/>
                </a:solidFill>
                <a:latin typeface="Arial" panose="020B0604020202020204" pitchFamily="34" charset="0"/>
                <a:ea typeface="ＭＳ Ｐゴシック" panose="020B0600070205080204" pitchFamily="34" charset="-128"/>
              </a:defRPr>
            </a:lvl2pPr>
            <a:lvl3pPr marL="1158875" indent="-231775">
              <a:defRPr sz="2400" baseline="30000">
                <a:solidFill>
                  <a:schemeClr val="tx1"/>
                </a:solidFill>
                <a:latin typeface="Arial" panose="020B0604020202020204" pitchFamily="34" charset="0"/>
                <a:ea typeface="ＭＳ Ｐゴシック" panose="020B0600070205080204" pitchFamily="34" charset="-128"/>
              </a:defRPr>
            </a:lvl3pPr>
            <a:lvl4pPr marL="1622425" indent="-231775">
              <a:defRPr sz="2400" baseline="30000">
                <a:solidFill>
                  <a:schemeClr val="tx1"/>
                </a:solidFill>
                <a:latin typeface="Arial" panose="020B0604020202020204" pitchFamily="34" charset="0"/>
                <a:ea typeface="ＭＳ Ｐゴシック" panose="020B0600070205080204" pitchFamily="34" charset="-128"/>
              </a:defRPr>
            </a:lvl4pPr>
            <a:lvl5pPr marL="2085975" indent="-231775">
              <a:defRPr sz="2400" baseline="30000">
                <a:solidFill>
                  <a:schemeClr val="tx1"/>
                </a:solidFill>
                <a:latin typeface="Arial" panose="020B0604020202020204" pitchFamily="34" charset="0"/>
                <a:ea typeface="ＭＳ Ｐゴシック" panose="020B0600070205080204" pitchFamily="34" charset="-128"/>
              </a:defRPr>
            </a:lvl5pPr>
            <a:lvl6pPr marL="2543175" indent="-231775"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6pPr>
            <a:lvl7pPr marL="3000375" indent="-231775"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7pPr>
            <a:lvl8pPr marL="3457575" indent="-231775"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8pPr>
            <a:lvl9pPr marL="3914775" indent="-231775" eaLnBrk="0" fontAlgn="base" hangingPunct="0">
              <a:spcBef>
                <a:spcPct val="0"/>
              </a:spcBef>
              <a:spcAft>
                <a:spcPct val="0"/>
              </a:spcAft>
              <a:defRPr sz="2400" baseline="30000">
                <a:solidFill>
                  <a:schemeClr val="tx1"/>
                </a:solidFill>
                <a:latin typeface="Arial" panose="020B0604020202020204" pitchFamily="34" charset="0"/>
                <a:ea typeface="ＭＳ Ｐゴシック" panose="020B0600070205080204" pitchFamily="34" charset="-128"/>
              </a:defRPr>
            </a:lvl9pPr>
          </a:lstStyle>
          <a:p>
            <a:fld id="{3A2DDE32-5EB0-4D0B-8749-382CA9200888}" type="slidenum">
              <a:rPr lang="en-US" altLang="en-US" sz="1000" baseline="0">
                <a:latin typeface="Times" panose="02020603050405020304" pitchFamily="18" charset="0"/>
              </a:rPr>
              <a:pPr/>
              <a:t>10</a:t>
            </a:fld>
            <a:endParaRPr lang="en-US" altLang="en-US" sz="1000" baseline="0">
              <a:latin typeface="Times" panose="02020603050405020304" pitchFamily="18" charset="0"/>
            </a:endParaRPr>
          </a:p>
        </p:txBody>
      </p:sp>
    </p:spTree>
    <p:extLst>
      <p:ext uri="{BB962C8B-B14F-4D97-AF65-F5344CB8AC3E}">
        <p14:creationId xmlns:p14="http://schemas.microsoft.com/office/powerpoint/2010/main" val="9771833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9F7613-B6A0-4E8F-ADEE-FC6F50CA3CD0}" type="slidenum">
              <a:rPr lang="en-US" smtClean="0"/>
              <a:pPr>
                <a:defRPr/>
              </a:pPr>
              <a:t>103</a:t>
            </a:fld>
            <a:endParaRPr lang="en-US"/>
          </a:p>
        </p:txBody>
      </p:sp>
    </p:spTree>
    <p:extLst>
      <p:ext uri="{BB962C8B-B14F-4D97-AF65-F5344CB8AC3E}">
        <p14:creationId xmlns:p14="http://schemas.microsoft.com/office/powerpoint/2010/main" val="4199193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AB17FDD0-B335-4C2A-BDF6-3A997F57CB39}" type="slidenum">
              <a:rPr lang="en-US" smtClean="0"/>
              <a:t>‹#›</a:t>
            </a:fld>
            <a:endParaRPr lang="en-US"/>
          </a:p>
        </p:txBody>
      </p:sp>
    </p:spTree>
    <p:extLst>
      <p:ext uri="{BB962C8B-B14F-4D97-AF65-F5344CB8AC3E}">
        <p14:creationId xmlns:p14="http://schemas.microsoft.com/office/powerpoint/2010/main" val="3793009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B17FDD0-B335-4C2A-BDF6-3A997F57CB39}" type="slidenum">
              <a:rPr lang="en-US" smtClean="0"/>
              <a:t>‹#›</a:t>
            </a:fld>
            <a:endParaRPr lang="en-US"/>
          </a:p>
        </p:txBody>
      </p:sp>
    </p:spTree>
    <p:extLst>
      <p:ext uri="{BB962C8B-B14F-4D97-AF65-F5344CB8AC3E}">
        <p14:creationId xmlns:p14="http://schemas.microsoft.com/office/powerpoint/2010/main" val="3640583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B17FDD0-B335-4C2A-BDF6-3A997F57CB39}" type="slidenum">
              <a:rPr lang="en-US" smtClean="0"/>
              <a:t>‹#›</a:t>
            </a:fld>
            <a:endParaRPr lang="en-US"/>
          </a:p>
        </p:txBody>
      </p:sp>
    </p:spTree>
    <p:extLst>
      <p:ext uri="{BB962C8B-B14F-4D97-AF65-F5344CB8AC3E}">
        <p14:creationId xmlns:p14="http://schemas.microsoft.com/office/powerpoint/2010/main" val="4124136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57F1E417-7DC1-43B3-86AF-2F4D74CDD084}" type="slidenum">
              <a:rPr lang="en-US" smtClean="0"/>
              <a:t>‹#›</a:t>
            </a:fld>
            <a:endParaRPr lang="en-US"/>
          </a:p>
        </p:txBody>
      </p:sp>
    </p:spTree>
    <p:extLst>
      <p:ext uri="{BB962C8B-B14F-4D97-AF65-F5344CB8AC3E}">
        <p14:creationId xmlns:p14="http://schemas.microsoft.com/office/powerpoint/2010/main" val="2613230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CA322-31C6-424A-BEC9-353EF83134A3}" type="datetimeFigureOut">
              <a:rPr lang="en-US" smtClean="0"/>
              <a:t>12/3/2015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B17FDD0-B335-4C2A-BDF6-3A997F57CB39}" type="slidenum">
              <a:rPr lang="en-US" smtClean="0"/>
              <a:t>‹#›</a:t>
            </a:fld>
            <a:endParaRPr lang="en-US"/>
          </a:p>
        </p:txBody>
      </p:sp>
    </p:spTree>
    <p:extLst>
      <p:ext uri="{BB962C8B-B14F-4D97-AF65-F5344CB8AC3E}">
        <p14:creationId xmlns:p14="http://schemas.microsoft.com/office/powerpoint/2010/main" val="1424539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4CA322-31C6-424A-BEC9-353EF83134A3}" type="datetimeFigureOut">
              <a:rPr lang="en-US" smtClean="0"/>
              <a:t>12/3/2015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B17FDD0-B335-4C2A-BDF6-3A997F57CB39}" type="slidenum">
              <a:rPr lang="en-US" smtClean="0"/>
              <a:t>‹#›</a:t>
            </a:fld>
            <a:endParaRPr lang="en-US"/>
          </a:p>
        </p:txBody>
      </p:sp>
    </p:spTree>
    <p:extLst>
      <p:ext uri="{BB962C8B-B14F-4D97-AF65-F5344CB8AC3E}">
        <p14:creationId xmlns:p14="http://schemas.microsoft.com/office/powerpoint/2010/main" val="2401749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4CA322-31C6-424A-BEC9-353EF83134A3}" type="datetimeFigureOut">
              <a:rPr lang="en-US" smtClean="0"/>
              <a:t>12/3/2015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B17FDD0-B335-4C2A-BDF6-3A997F57CB39}" type="slidenum">
              <a:rPr lang="en-US" smtClean="0"/>
              <a:t>‹#›</a:t>
            </a:fld>
            <a:endParaRPr lang="en-US"/>
          </a:p>
        </p:txBody>
      </p:sp>
    </p:spTree>
    <p:extLst>
      <p:ext uri="{BB962C8B-B14F-4D97-AF65-F5344CB8AC3E}">
        <p14:creationId xmlns:p14="http://schemas.microsoft.com/office/powerpoint/2010/main" val="3595421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4CA322-31C6-424A-BEC9-353EF83134A3}" type="datetimeFigureOut">
              <a:rPr lang="en-US" smtClean="0"/>
              <a:t>12/3/2015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AB17FDD0-B335-4C2A-BDF6-3A997F57CB39}" type="slidenum">
              <a:rPr lang="en-US" smtClean="0"/>
              <a:t>‹#›</a:t>
            </a:fld>
            <a:endParaRPr lang="en-US"/>
          </a:p>
        </p:txBody>
      </p:sp>
    </p:spTree>
    <p:extLst>
      <p:ext uri="{BB962C8B-B14F-4D97-AF65-F5344CB8AC3E}">
        <p14:creationId xmlns:p14="http://schemas.microsoft.com/office/powerpoint/2010/main" val="2377917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4CA322-31C6-424A-BEC9-353EF83134A3}" type="datetimeFigureOut">
              <a:rPr lang="en-US" smtClean="0"/>
              <a:t>12/3/2015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B17FDD0-B335-4C2A-BDF6-3A997F57CB39}" type="slidenum">
              <a:rPr lang="en-US" smtClean="0"/>
              <a:t>‹#›</a:t>
            </a:fld>
            <a:endParaRPr lang="en-US"/>
          </a:p>
        </p:txBody>
      </p:sp>
    </p:spTree>
    <p:extLst>
      <p:ext uri="{BB962C8B-B14F-4D97-AF65-F5344CB8AC3E}">
        <p14:creationId xmlns:p14="http://schemas.microsoft.com/office/powerpoint/2010/main" val="353035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CA322-31C6-424A-BEC9-353EF83134A3}" type="datetimeFigureOut">
              <a:rPr lang="en-US" smtClean="0"/>
              <a:t>12/3/2015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B17FDD0-B335-4C2A-BDF6-3A997F57CB39}" type="slidenum">
              <a:rPr lang="en-US" smtClean="0"/>
              <a:t>‹#›</a:t>
            </a:fld>
            <a:endParaRPr lang="en-US"/>
          </a:p>
        </p:txBody>
      </p:sp>
    </p:spTree>
    <p:extLst>
      <p:ext uri="{BB962C8B-B14F-4D97-AF65-F5344CB8AC3E}">
        <p14:creationId xmlns:p14="http://schemas.microsoft.com/office/powerpoint/2010/main" val="1741233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CA322-31C6-424A-BEC9-353EF83134A3}" type="datetimeFigureOut">
              <a:rPr lang="en-US" smtClean="0"/>
              <a:t>12/3/2015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B17FDD0-B335-4C2A-BDF6-3A997F57CB39}" type="slidenum">
              <a:rPr lang="en-US" smtClean="0"/>
              <a:t>‹#›</a:t>
            </a:fld>
            <a:endParaRPr lang="en-US"/>
          </a:p>
        </p:txBody>
      </p:sp>
    </p:spTree>
    <p:extLst>
      <p:ext uri="{BB962C8B-B14F-4D97-AF65-F5344CB8AC3E}">
        <p14:creationId xmlns:p14="http://schemas.microsoft.com/office/powerpoint/2010/main" val="157418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B17FDD0-B335-4C2A-BDF6-3A997F57CB39}" type="slidenum">
              <a:rPr lang="en-US" smtClean="0"/>
              <a:t>‹#›</a:t>
            </a:fld>
            <a:endParaRPr lang="en-US"/>
          </a:p>
        </p:txBody>
      </p:sp>
    </p:spTree>
    <p:extLst>
      <p:ext uri="{BB962C8B-B14F-4D97-AF65-F5344CB8AC3E}">
        <p14:creationId xmlns:p14="http://schemas.microsoft.com/office/powerpoint/2010/main" val="808333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CA322-31C6-424A-BEC9-353EF83134A3}" type="datetimeFigureOut">
              <a:rPr lang="en-US" smtClean="0"/>
              <a:t>12/3/2015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B17FDD0-B335-4C2A-BDF6-3A997F57CB39}" type="slidenum">
              <a:rPr lang="en-US" smtClean="0"/>
              <a:t>‹#›</a:t>
            </a:fld>
            <a:endParaRPr lang="en-US"/>
          </a:p>
        </p:txBody>
      </p:sp>
    </p:spTree>
    <p:extLst>
      <p:ext uri="{BB962C8B-B14F-4D97-AF65-F5344CB8AC3E}">
        <p14:creationId xmlns:p14="http://schemas.microsoft.com/office/powerpoint/2010/main" val="4058343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CA322-31C6-424A-BEC9-353EF83134A3}" type="datetimeFigureOut">
              <a:rPr lang="en-US" smtClean="0"/>
              <a:t>12/3/2015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B17FDD0-B335-4C2A-BDF6-3A997F57CB39}" type="slidenum">
              <a:rPr lang="en-US" smtClean="0"/>
              <a:t>‹#›</a:t>
            </a:fld>
            <a:endParaRPr lang="en-US"/>
          </a:p>
        </p:txBody>
      </p:sp>
    </p:spTree>
    <p:extLst>
      <p:ext uri="{BB962C8B-B14F-4D97-AF65-F5344CB8AC3E}">
        <p14:creationId xmlns:p14="http://schemas.microsoft.com/office/powerpoint/2010/main" val="305943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CA322-31C6-424A-BEC9-353EF83134A3}" type="datetimeFigureOut">
              <a:rPr lang="en-US" smtClean="0"/>
              <a:t>12/3/2015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B17FDD0-B335-4C2A-BDF6-3A997F57CB39}" type="slidenum">
              <a:rPr lang="en-US" smtClean="0"/>
              <a:t>‹#›</a:t>
            </a:fld>
            <a:endParaRPr lang="en-US"/>
          </a:p>
        </p:txBody>
      </p:sp>
    </p:spTree>
    <p:extLst>
      <p:ext uri="{BB962C8B-B14F-4D97-AF65-F5344CB8AC3E}">
        <p14:creationId xmlns:p14="http://schemas.microsoft.com/office/powerpoint/2010/main" val="854602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p:nvSpPr>
        <p:spPr bwMode="auto">
          <a:xfrm>
            <a:off x="0" y="6477000"/>
            <a:ext cx="9144000" cy="381000"/>
          </a:xfrm>
          <a:prstGeom prst="rect">
            <a:avLst/>
          </a:prstGeom>
          <a:solidFill>
            <a:schemeClr val="folHlink"/>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baseline="30000">
                <a:solidFill>
                  <a:schemeClr val="tx1"/>
                </a:solidFill>
                <a:latin typeface="Arial" charset="0"/>
                <a:ea typeface="ＭＳ Ｐゴシック" pitchFamily="34" charset="-128"/>
              </a:defRPr>
            </a:lvl1pPr>
            <a:lvl2pPr marL="742950" indent="-285750">
              <a:defRPr sz="2400" baseline="30000">
                <a:solidFill>
                  <a:schemeClr val="tx1"/>
                </a:solidFill>
                <a:latin typeface="Arial" charset="0"/>
                <a:ea typeface="ＭＳ Ｐゴシック" pitchFamily="34" charset="-128"/>
              </a:defRPr>
            </a:lvl2pPr>
            <a:lvl3pPr marL="1143000" indent="-228600">
              <a:defRPr sz="2400" baseline="30000">
                <a:solidFill>
                  <a:schemeClr val="tx1"/>
                </a:solidFill>
                <a:latin typeface="Arial" charset="0"/>
                <a:ea typeface="ＭＳ Ｐゴシック" pitchFamily="34" charset="-128"/>
              </a:defRPr>
            </a:lvl3pPr>
            <a:lvl4pPr marL="1600200" indent="-228600">
              <a:defRPr sz="2400" baseline="30000">
                <a:solidFill>
                  <a:schemeClr val="tx1"/>
                </a:solidFill>
                <a:latin typeface="Arial" charset="0"/>
                <a:ea typeface="ＭＳ Ｐゴシック" pitchFamily="34" charset="-128"/>
              </a:defRPr>
            </a:lvl4pPr>
            <a:lvl5pPr marL="2057400" indent="-228600">
              <a:defRPr sz="2400" baseline="30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Arial" charset="0"/>
                <a:ea typeface="ＭＳ Ｐゴシック" pitchFamily="34" charset="-128"/>
              </a:defRPr>
            </a:lvl9pPr>
          </a:lstStyle>
          <a:p>
            <a:pPr>
              <a:defRPr/>
            </a:pPr>
            <a:endParaRPr lang="en-US" altLang="en-US" smtClean="0"/>
          </a:p>
        </p:txBody>
      </p:sp>
      <p:sp>
        <p:nvSpPr>
          <p:cNvPr id="5" name="Rectangle 7"/>
          <p:cNvSpPr>
            <a:spLocks noChangeArrowheads="1"/>
          </p:cNvSpPr>
          <p:nvPr/>
        </p:nvSpPr>
        <p:spPr bwMode="auto">
          <a:xfrm>
            <a:off x="0" y="0"/>
            <a:ext cx="9144000" cy="1295400"/>
          </a:xfrm>
          <a:prstGeom prst="rect">
            <a:avLst/>
          </a:prstGeom>
          <a:solidFill>
            <a:srgbClr val="00599C"/>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tIns="91440" bIns="91440" anchor="ctr"/>
          <a:lstStyle>
            <a:lvl1pPr>
              <a:defRPr sz="2400" baseline="30000">
                <a:solidFill>
                  <a:schemeClr val="tx1"/>
                </a:solidFill>
                <a:latin typeface="Arial" charset="0"/>
                <a:ea typeface="ＭＳ Ｐゴシック" pitchFamily="34" charset="-128"/>
              </a:defRPr>
            </a:lvl1pPr>
            <a:lvl2pPr marL="742950" indent="-285750">
              <a:defRPr sz="2400" baseline="30000">
                <a:solidFill>
                  <a:schemeClr val="tx1"/>
                </a:solidFill>
                <a:latin typeface="Arial" charset="0"/>
                <a:ea typeface="ＭＳ Ｐゴシック" pitchFamily="34" charset="-128"/>
              </a:defRPr>
            </a:lvl2pPr>
            <a:lvl3pPr marL="1143000" indent="-228600">
              <a:defRPr sz="2400" baseline="30000">
                <a:solidFill>
                  <a:schemeClr val="tx1"/>
                </a:solidFill>
                <a:latin typeface="Arial" charset="0"/>
                <a:ea typeface="ＭＳ Ｐゴシック" pitchFamily="34" charset="-128"/>
              </a:defRPr>
            </a:lvl3pPr>
            <a:lvl4pPr marL="1600200" indent="-228600">
              <a:defRPr sz="2400" baseline="30000">
                <a:solidFill>
                  <a:schemeClr val="tx1"/>
                </a:solidFill>
                <a:latin typeface="Arial" charset="0"/>
                <a:ea typeface="ＭＳ Ｐゴシック" pitchFamily="34" charset="-128"/>
              </a:defRPr>
            </a:lvl4pPr>
            <a:lvl5pPr marL="2057400" indent="-228600">
              <a:defRPr sz="2400" baseline="30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Arial" charset="0"/>
                <a:ea typeface="ＭＳ Ｐゴシック" pitchFamily="34" charset="-128"/>
              </a:defRPr>
            </a:lvl9pPr>
          </a:lstStyle>
          <a:p>
            <a:pPr algn="ctr">
              <a:defRPr/>
            </a:pPr>
            <a:endParaRPr lang="en-US" altLang="en-US" baseline="0" smtClean="0">
              <a:solidFill>
                <a:srgbClr val="009FDA"/>
              </a:solidFill>
            </a:endParaRPr>
          </a:p>
        </p:txBody>
      </p:sp>
      <p:pic>
        <p:nvPicPr>
          <p:cNvPr id="6" name="Picture 32" descr="irs_logo_horz_rgb_FA"/>
          <p:cNvPicPr>
            <a:picLocks noChangeAspect="1" noChangeArrowheads="1"/>
          </p:cNvPicPr>
          <p:nvPr/>
        </p:nvPicPr>
        <p:blipFill>
          <a:blip r:embed="rId2">
            <a:lum bright="100000" contrast="100000"/>
            <a:extLst>
              <a:ext uri="{28A0092B-C50C-407E-A947-70E740481C1C}">
                <a14:useLocalDpi xmlns:a14="http://schemas.microsoft.com/office/drawing/2010/main" val="0"/>
              </a:ext>
            </a:extLst>
          </a:blip>
          <a:srcRect/>
          <a:stretch>
            <a:fillRect/>
          </a:stretch>
        </p:blipFill>
        <p:spPr bwMode="auto">
          <a:xfrm>
            <a:off x="390525" y="304800"/>
            <a:ext cx="20478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spect="1" noChangeArrowheads="1"/>
          </p:cNvSpPr>
          <p:nvPr>
            <p:ph type="ctrTitle"/>
          </p:nvPr>
        </p:nvSpPr>
        <p:spPr>
          <a:xfrm>
            <a:off x="2743200" y="2513013"/>
            <a:ext cx="5867400" cy="915987"/>
          </a:xfrm>
        </p:spPr>
        <p:txBody>
          <a:bodyPr wrap="none" anchor="b"/>
          <a:lstStyle>
            <a:lvl1pPr>
              <a:lnSpc>
                <a:spcPct val="90000"/>
              </a:lnSpc>
              <a:defRPr sz="2700">
                <a:solidFill>
                  <a:srgbClr val="009FDA"/>
                </a:solidFill>
                <a:latin typeface="Arial Bold" charset="0"/>
              </a:defRPr>
            </a:lvl1pPr>
          </a:lstStyle>
          <a:p>
            <a:pPr lvl="0"/>
            <a:r>
              <a:rPr lang="en-US" altLang="en-US" noProof="0" smtClean="0"/>
              <a:t>Click to edit Master title style</a:t>
            </a:r>
          </a:p>
        </p:txBody>
      </p:sp>
      <p:sp>
        <p:nvSpPr>
          <p:cNvPr id="18436" name="Rectangle 4"/>
          <p:cNvSpPr>
            <a:spLocks noGrp="1" noChangeAspect="1" noChangeArrowheads="1"/>
          </p:cNvSpPr>
          <p:nvPr>
            <p:ph type="subTitle" idx="1"/>
          </p:nvPr>
        </p:nvSpPr>
        <p:spPr>
          <a:xfrm>
            <a:off x="2743200" y="3429000"/>
            <a:ext cx="5867400" cy="1219200"/>
          </a:xfrm>
        </p:spPr>
        <p:txBody>
          <a:bodyPr/>
          <a:lstStyle>
            <a:lvl1pPr marL="0" indent="0">
              <a:lnSpc>
                <a:spcPct val="100000"/>
              </a:lnSpc>
              <a:buFontTx/>
              <a:buNone/>
              <a:defRPr sz="4900">
                <a:solidFill>
                  <a:srgbClr val="00599C"/>
                </a:solidFill>
                <a:latin typeface="Arial Black" pitchFamily="34" charset="0"/>
              </a:defRPr>
            </a:lvl1pPr>
          </a:lstStyle>
          <a:p>
            <a:pPr lvl="0"/>
            <a:r>
              <a:rPr lang="en-US" altLang="en-US" noProof="0" smtClean="0"/>
              <a:t>Click to edit Master subtitle style</a:t>
            </a:r>
          </a:p>
        </p:txBody>
      </p:sp>
      <p:sp>
        <p:nvSpPr>
          <p:cNvPr id="7" name="Rectangle 5"/>
          <p:cNvSpPr>
            <a:spLocks noGrp="1" noChangeArrowheads="1"/>
          </p:cNvSpPr>
          <p:nvPr>
            <p:ph type="ftr" sz="quarter" idx="10"/>
          </p:nvPr>
        </p:nvSpPr>
        <p:spPr>
          <a:xfrm>
            <a:off x="2743200" y="6477000"/>
            <a:ext cx="5867400" cy="304800"/>
          </a:xfrm>
        </p:spPr>
        <p:txBody>
          <a:bodyPr/>
          <a:lstStyle>
            <a:lvl1pPr algn="l">
              <a:defRPr sz="1000"/>
            </a:lvl1pPr>
          </a:lstStyle>
          <a:p>
            <a:pPr>
              <a:defRPr/>
            </a:pPr>
            <a:endParaRPr lang="en-US" dirty="0"/>
          </a:p>
        </p:txBody>
      </p:sp>
      <p:sp>
        <p:nvSpPr>
          <p:cNvPr id="8" name="Rectangle 20"/>
          <p:cNvSpPr>
            <a:spLocks noGrp="1" noChangeAspect="1" noChangeArrowheads="1"/>
          </p:cNvSpPr>
          <p:nvPr>
            <p:ph type="dt" sz="half" idx="11"/>
          </p:nvPr>
        </p:nvSpPr>
        <p:spPr bwMode="auto">
          <a:xfrm>
            <a:off x="2743200" y="1905000"/>
            <a:ext cx="1752600" cy="304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5720" tIns="0" rIns="0" bIns="0" numCol="1" anchor="ctr" anchorCtr="0" compatLnSpc="1">
            <a:prstTxWarp prst="textNoShape">
              <a:avLst/>
            </a:prstTxWarp>
          </a:bodyPr>
          <a:lstStyle>
            <a:lvl1pPr>
              <a:defRPr sz="1600" baseline="0">
                <a:solidFill>
                  <a:srgbClr val="00599C"/>
                </a:solidFill>
                <a:latin typeface="Arial Bold" charset="0"/>
              </a:defRPr>
            </a:lvl1pPr>
          </a:lstStyle>
          <a:p>
            <a:pPr>
              <a:defRPr/>
            </a:pPr>
            <a:endParaRPr lang="en-US" dirty="0"/>
          </a:p>
        </p:txBody>
      </p:sp>
    </p:spTree>
    <p:extLst>
      <p:ext uri="{BB962C8B-B14F-4D97-AF65-F5344CB8AC3E}">
        <p14:creationId xmlns:p14="http://schemas.microsoft.com/office/powerpoint/2010/main" val="1931826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fld id="{AB17FDD0-B335-4C2A-BDF6-3A997F57CB39}" type="slidenum">
              <a:rPr lang="en-US" smtClean="0"/>
              <a:t>‹#›</a:t>
            </a:fld>
            <a:endParaRPr lang="en-US"/>
          </a:p>
        </p:txBody>
      </p:sp>
    </p:spTree>
    <p:extLst>
      <p:ext uri="{BB962C8B-B14F-4D97-AF65-F5344CB8AC3E}">
        <p14:creationId xmlns:p14="http://schemas.microsoft.com/office/powerpoint/2010/main" val="686501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fld id="{AB17FDD0-B335-4C2A-BDF6-3A997F57CB39}" type="slidenum">
              <a:rPr lang="en-US" smtClean="0"/>
              <a:t>‹#›</a:t>
            </a:fld>
            <a:endParaRPr lang="en-US"/>
          </a:p>
        </p:txBody>
      </p:sp>
    </p:spTree>
    <p:extLst>
      <p:ext uri="{BB962C8B-B14F-4D97-AF65-F5344CB8AC3E}">
        <p14:creationId xmlns:p14="http://schemas.microsoft.com/office/powerpoint/2010/main" val="177413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3962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962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fld id="{AB17FDD0-B335-4C2A-BDF6-3A997F57CB39}" type="slidenum">
              <a:rPr lang="en-US" smtClean="0"/>
              <a:t>‹#›</a:t>
            </a:fld>
            <a:endParaRPr lang="en-US"/>
          </a:p>
        </p:txBody>
      </p:sp>
    </p:spTree>
    <p:extLst>
      <p:ext uri="{BB962C8B-B14F-4D97-AF65-F5344CB8AC3E}">
        <p14:creationId xmlns:p14="http://schemas.microsoft.com/office/powerpoint/2010/main" val="49090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fld id="{AB17FDD0-B335-4C2A-BDF6-3A997F57CB39}" type="slidenum">
              <a:rPr lang="en-US" smtClean="0"/>
              <a:t>‹#›</a:t>
            </a:fld>
            <a:endParaRPr lang="en-US"/>
          </a:p>
        </p:txBody>
      </p:sp>
    </p:spTree>
    <p:extLst>
      <p:ext uri="{BB962C8B-B14F-4D97-AF65-F5344CB8AC3E}">
        <p14:creationId xmlns:p14="http://schemas.microsoft.com/office/powerpoint/2010/main" val="1335583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fld id="{AB17FDD0-B335-4C2A-BDF6-3A997F57CB39}" type="slidenum">
              <a:rPr lang="en-US" smtClean="0"/>
              <a:t>‹#›</a:t>
            </a:fld>
            <a:endParaRPr lang="en-US"/>
          </a:p>
        </p:txBody>
      </p:sp>
    </p:spTree>
    <p:extLst>
      <p:ext uri="{BB962C8B-B14F-4D97-AF65-F5344CB8AC3E}">
        <p14:creationId xmlns:p14="http://schemas.microsoft.com/office/powerpoint/2010/main" val="3959988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fld id="{AB17FDD0-B335-4C2A-BDF6-3A997F57CB39}" type="slidenum">
              <a:rPr lang="en-US" smtClean="0"/>
              <a:t>‹#›</a:t>
            </a:fld>
            <a:endParaRPr lang="en-US"/>
          </a:p>
        </p:txBody>
      </p:sp>
    </p:spTree>
    <p:extLst>
      <p:ext uri="{BB962C8B-B14F-4D97-AF65-F5344CB8AC3E}">
        <p14:creationId xmlns:p14="http://schemas.microsoft.com/office/powerpoint/2010/main" val="242475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B17FDD0-B335-4C2A-BDF6-3A997F57CB39}" type="slidenum">
              <a:rPr lang="en-US" smtClean="0"/>
              <a:t>‹#›</a:t>
            </a:fld>
            <a:endParaRPr lang="en-US"/>
          </a:p>
        </p:txBody>
      </p:sp>
    </p:spTree>
    <p:extLst>
      <p:ext uri="{BB962C8B-B14F-4D97-AF65-F5344CB8AC3E}">
        <p14:creationId xmlns:p14="http://schemas.microsoft.com/office/powerpoint/2010/main" val="6616514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fld id="{AB17FDD0-B335-4C2A-BDF6-3A997F57CB39}" type="slidenum">
              <a:rPr lang="en-US" smtClean="0"/>
              <a:t>‹#›</a:t>
            </a:fld>
            <a:endParaRPr lang="en-US"/>
          </a:p>
        </p:txBody>
      </p:sp>
    </p:spTree>
    <p:extLst>
      <p:ext uri="{BB962C8B-B14F-4D97-AF65-F5344CB8AC3E}">
        <p14:creationId xmlns:p14="http://schemas.microsoft.com/office/powerpoint/2010/main" val="1165911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fld id="{AB17FDD0-B335-4C2A-BDF6-3A997F57CB39}" type="slidenum">
              <a:rPr lang="en-US" smtClean="0"/>
              <a:t>‹#›</a:t>
            </a:fld>
            <a:endParaRPr lang="en-US"/>
          </a:p>
        </p:txBody>
      </p:sp>
    </p:spTree>
    <p:extLst>
      <p:ext uri="{BB962C8B-B14F-4D97-AF65-F5344CB8AC3E}">
        <p14:creationId xmlns:p14="http://schemas.microsoft.com/office/powerpoint/2010/main" val="1114287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fld id="{AB17FDD0-B335-4C2A-BDF6-3A997F57CB39}" type="slidenum">
              <a:rPr lang="en-US" smtClean="0"/>
              <a:t>‹#›</a:t>
            </a:fld>
            <a:endParaRPr lang="en-US"/>
          </a:p>
        </p:txBody>
      </p:sp>
    </p:spTree>
    <p:extLst>
      <p:ext uri="{BB962C8B-B14F-4D97-AF65-F5344CB8AC3E}">
        <p14:creationId xmlns:p14="http://schemas.microsoft.com/office/powerpoint/2010/main" val="30274204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73050"/>
            <a:ext cx="2057400" cy="5746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73050"/>
            <a:ext cx="6019800" cy="574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fld id="{AB17FDD0-B335-4C2A-BDF6-3A997F57CB39}" type="slidenum">
              <a:rPr lang="en-US" smtClean="0"/>
              <a:t>‹#›</a:t>
            </a:fld>
            <a:endParaRPr lang="en-US"/>
          </a:p>
        </p:txBody>
      </p:sp>
    </p:spTree>
    <p:extLst>
      <p:ext uri="{BB962C8B-B14F-4D97-AF65-F5344CB8AC3E}">
        <p14:creationId xmlns:p14="http://schemas.microsoft.com/office/powerpoint/2010/main" val="4030406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09800" y="273050"/>
            <a:ext cx="6553200" cy="457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219200"/>
            <a:ext cx="39624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 y="3695700"/>
            <a:ext cx="39624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219200"/>
            <a:ext cx="39624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endParaRPr lang="en-US"/>
          </a:p>
        </p:txBody>
      </p:sp>
      <p:sp>
        <p:nvSpPr>
          <p:cNvPr id="7" name="Rectangle 27"/>
          <p:cNvSpPr>
            <a:spLocks noGrp="1" noChangeArrowheads="1"/>
          </p:cNvSpPr>
          <p:nvPr>
            <p:ph type="sldNum" sz="quarter" idx="11"/>
          </p:nvPr>
        </p:nvSpPr>
        <p:spPr>
          <a:ln/>
        </p:spPr>
        <p:txBody>
          <a:bodyPr/>
          <a:lstStyle>
            <a:lvl1pPr>
              <a:defRPr/>
            </a:lvl1pPr>
          </a:lstStyle>
          <a:p>
            <a:fld id="{AB17FDD0-B335-4C2A-BDF6-3A997F57CB39}" type="slidenum">
              <a:rPr lang="en-US" smtClean="0"/>
              <a:t>‹#›</a:t>
            </a:fld>
            <a:endParaRPr lang="en-US"/>
          </a:p>
        </p:txBody>
      </p:sp>
    </p:spTree>
    <p:extLst>
      <p:ext uri="{BB962C8B-B14F-4D97-AF65-F5344CB8AC3E}">
        <p14:creationId xmlns:p14="http://schemas.microsoft.com/office/powerpoint/2010/main" val="3682305073"/>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62050" y="6243638"/>
            <a:ext cx="1905000" cy="457200"/>
          </a:xfrm>
          <a:prstGeom prst="rect">
            <a:avLst/>
          </a:prstGeom>
        </p:spPr>
        <p:txBody>
          <a:bodyPr/>
          <a:lstStyle>
            <a:lvl1pPr>
              <a:defRPr>
                <a:latin typeface="Arial" charset="0"/>
              </a:defRPr>
            </a:lvl1pPr>
          </a:lstStyle>
          <a:p>
            <a:pPr>
              <a:defRPr/>
            </a:pPr>
            <a:endParaRPr lang="en-US"/>
          </a:p>
        </p:txBody>
      </p:sp>
      <p:sp>
        <p:nvSpPr>
          <p:cNvPr id="7" name="Footer Placeholder 6"/>
          <p:cNvSpPr>
            <a:spLocks noGrp="1"/>
          </p:cNvSpPr>
          <p:nvPr>
            <p:ph type="ftr" sz="quarter" idx="11"/>
          </p:nvPr>
        </p:nvSpPr>
        <p:spPr>
          <a:xfrm>
            <a:off x="3657600" y="6243638"/>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042150" y="6243638"/>
            <a:ext cx="1905000" cy="457200"/>
          </a:xfrm>
        </p:spPr>
        <p:txBody>
          <a:bodyPr/>
          <a:lstStyle>
            <a:lvl1pPr>
              <a:defRPr smtClean="0"/>
            </a:lvl1pPr>
          </a:lstStyle>
          <a:p>
            <a:fld id="{AB17FDD0-B335-4C2A-BDF6-3A997F57CB39}" type="slidenum">
              <a:rPr lang="en-US" smtClean="0"/>
              <a:t>‹#›</a:t>
            </a:fld>
            <a:endParaRPr lang="en-US"/>
          </a:p>
        </p:txBody>
      </p:sp>
    </p:spTree>
    <p:extLst>
      <p:ext uri="{BB962C8B-B14F-4D97-AF65-F5344CB8AC3E}">
        <p14:creationId xmlns:p14="http://schemas.microsoft.com/office/powerpoint/2010/main" val="2831383199"/>
      </p:ext>
    </p:extLst>
  </p:cSld>
  <p:clrMapOvr>
    <a:masterClrMapping/>
  </p:clrMapOvr>
  <p:transition advClick="0"/>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B17FDD0-B335-4C2A-BDF6-3A997F57CB39}" type="slidenum">
              <a:rPr lang="en-US" smtClean="0"/>
              <a:t>‹#›</a:t>
            </a:fld>
            <a:endParaRPr lang="en-US"/>
          </a:p>
        </p:txBody>
      </p:sp>
    </p:spTree>
    <p:extLst>
      <p:ext uri="{BB962C8B-B14F-4D97-AF65-F5344CB8AC3E}">
        <p14:creationId xmlns:p14="http://schemas.microsoft.com/office/powerpoint/2010/main" val="39708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AB17FDD0-B335-4C2A-BDF6-3A997F57CB39}" type="slidenum">
              <a:rPr lang="en-US" smtClean="0"/>
              <a:t>‹#›</a:t>
            </a:fld>
            <a:endParaRPr lang="en-US"/>
          </a:p>
        </p:txBody>
      </p:sp>
    </p:spTree>
    <p:extLst>
      <p:ext uri="{BB962C8B-B14F-4D97-AF65-F5344CB8AC3E}">
        <p14:creationId xmlns:p14="http://schemas.microsoft.com/office/powerpoint/2010/main" val="400197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B17FDD0-B335-4C2A-BDF6-3A997F57CB39}" type="slidenum">
              <a:rPr lang="en-US" smtClean="0"/>
              <a:t>‹#›</a:t>
            </a:fld>
            <a:endParaRPr lang="en-US"/>
          </a:p>
        </p:txBody>
      </p:sp>
    </p:spTree>
    <p:extLst>
      <p:ext uri="{BB962C8B-B14F-4D97-AF65-F5344CB8AC3E}">
        <p14:creationId xmlns:p14="http://schemas.microsoft.com/office/powerpoint/2010/main" val="3960490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B17FDD0-B335-4C2A-BDF6-3A997F57CB39}" type="slidenum">
              <a:rPr lang="en-US" smtClean="0"/>
              <a:t>‹#›</a:t>
            </a:fld>
            <a:endParaRPr lang="en-US"/>
          </a:p>
        </p:txBody>
      </p:sp>
    </p:spTree>
    <p:extLst>
      <p:ext uri="{BB962C8B-B14F-4D97-AF65-F5344CB8AC3E}">
        <p14:creationId xmlns:p14="http://schemas.microsoft.com/office/powerpoint/2010/main" val="3974991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B17FDD0-B335-4C2A-BDF6-3A997F57CB39}" type="slidenum">
              <a:rPr lang="en-US" smtClean="0"/>
              <a:t>‹#›</a:t>
            </a:fld>
            <a:endParaRPr lang="en-US"/>
          </a:p>
        </p:txBody>
      </p:sp>
    </p:spTree>
    <p:extLst>
      <p:ext uri="{BB962C8B-B14F-4D97-AF65-F5344CB8AC3E}">
        <p14:creationId xmlns:p14="http://schemas.microsoft.com/office/powerpoint/2010/main" val="17126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B17FDD0-B335-4C2A-BDF6-3A997F57CB39}" type="slidenum">
              <a:rPr lang="en-US" smtClean="0"/>
              <a:t>‹#›</a:t>
            </a:fld>
            <a:endParaRPr lang="en-US"/>
          </a:p>
        </p:txBody>
      </p:sp>
    </p:spTree>
    <p:extLst>
      <p:ext uri="{BB962C8B-B14F-4D97-AF65-F5344CB8AC3E}">
        <p14:creationId xmlns:p14="http://schemas.microsoft.com/office/powerpoint/2010/main" val="102006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17FDD0-B335-4C2A-BDF6-3A997F57CB39}" type="slidenum">
              <a:rPr lang="en-US" smtClean="0"/>
              <a:t>‹#›</a:t>
            </a:fld>
            <a:endParaRPr lang="en-US"/>
          </a:p>
        </p:txBody>
      </p:sp>
    </p:spTree>
    <p:extLst>
      <p:ext uri="{BB962C8B-B14F-4D97-AF65-F5344CB8AC3E}">
        <p14:creationId xmlns:p14="http://schemas.microsoft.com/office/powerpoint/2010/main" val="39409973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17FDD0-B335-4C2A-BDF6-3A997F57CB39}" type="slidenum">
              <a:rPr lang="en-US" smtClean="0"/>
              <a:t>‹#›</a:t>
            </a:fld>
            <a:endParaRPr lang="en-US"/>
          </a:p>
        </p:txBody>
      </p:sp>
    </p:spTree>
    <p:extLst>
      <p:ext uri="{BB962C8B-B14F-4D97-AF65-F5344CB8AC3E}">
        <p14:creationId xmlns:p14="http://schemas.microsoft.com/office/powerpoint/2010/main" val="371139440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3"/>
          <p:cNvSpPr>
            <a:spLocks noChangeArrowheads="1"/>
          </p:cNvSpPr>
          <p:nvPr/>
        </p:nvSpPr>
        <p:spPr bwMode="auto">
          <a:xfrm>
            <a:off x="0" y="6477000"/>
            <a:ext cx="9144000" cy="381000"/>
          </a:xfrm>
          <a:prstGeom prst="rect">
            <a:avLst/>
          </a:prstGeom>
          <a:solidFill>
            <a:schemeClr val="folHlink"/>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baseline="30000">
                <a:solidFill>
                  <a:schemeClr val="tx1"/>
                </a:solidFill>
                <a:latin typeface="Arial" charset="0"/>
                <a:ea typeface="ＭＳ Ｐゴシック" pitchFamily="34" charset="-128"/>
              </a:defRPr>
            </a:lvl1pPr>
            <a:lvl2pPr marL="742950" indent="-285750">
              <a:defRPr sz="2400" baseline="30000">
                <a:solidFill>
                  <a:schemeClr val="tx1"/>
                </a:solidFill>
                <a:latin typeface="Arial" charset="0"/>
                <a:ea typeface="ＭＳ Ｐゴシック" pitchFamily="34" charset="-128"/>
              </a:defRPr>
            </a:lvl2pPr>
            <a:lvl3pPr marL="1143000" indent="-228600">
              <a:defRPr sz="2400" baseline="30000">
                <a:solidFill>
                  <a:schemeClr val="tx1"/>
                </a:solidFill>
                <a:latin typeface="Arial" charset="0"/>
                <a:ea typeface="ＭＳ Ｐゴシック" pitchFamily="34" charset="-128"/>
              </a:defRPr>
            </a:lvl3pPr>
            <a:lvl4pPr marL="1600200" indent="-228600">
              <a:defRPr sz="2400" baseline="30000">
                <a:solidFill>
                  <a:schemeClr val="tx1"/>
                </a:solidFill>
                <a:latin typeface="Arial" charset="0"/>
                <a:ea typeface="ＭＳ Ｐゴシック" pitchFamily="34" charset="-128"/>
              </a:defRPr>
            </a:lvl4pPr>
            <a:lvl5pPr marL="2057400" indent="-228600">
              <a:defRPr sz="2400" baseline="30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Arial" charset="0"/>
                <a:ea typeface="ＭＳ Ｐゴシック" pitchFamily="34" charset="-128"/>
              </a:defRPr>
            </a:lvl9pPr>
          </a:lstStyle>
          <a:p>
            <a:pPr>
              <a:defRPr/>
            </a:pPr>
            <a:endParaRPr lang="en-US" altLang="en-US" smtClean="0"/>
          </a:p>
        </p:txBody>
      </p:sp>
      <p:sp>
        <p:nvSpPr>
          <p:cNvPr id="1027" name="Rectangle 11"/>
          <p:cNvSpPr>
            <a:spLocks noChangeArrowheads="1"/>
          </p:cNvSpPr>
          <p:nvPr/>
        </p:nvSpPr>
        <p:spPr bwMode="auto">
          <a:xfrm>
            <a:off x="0" y="0"/>
            <a:ext cx="9144000" cy="8382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baseline="30000">
                <a:solidFill>
                  <a:schemeClr val="tx1"/>
                </a:solidFill>
                <a:latin typeface="Arial" charset="0"/>
                <a:ea typeface="ＭＳ Ｐゴシック" pitchFamily="34" charset="-128"/>
              </a:defRPr>
            </a:lvl1pPr>
            <a:lvl2pPr marL="742950" indent="-285750">
              <a:defRPr sz="2400" baseline="30000">
                <a:solidFill>
                  <a:schemeClr val="tx1"/>
                </a:solidFill>
                <a:latin typeface="Arial" charset="0"/>
                <a:ea typeface="ＭＳ Ｐゴシック" pitchFamily="34" charset="-128"/>
              </a:defRPr>
            </a:lvl2pPr>
            <a:lvl3pPr marL="1143000" indent="-228600">
              <a:defRPr sz="2400" baseline="30000">
                <a:solidFill>
                  <a:schemeClr val="tx1"/>
                </a:solidFill>
                <a:latin typeface="Arial" charset="0"/>
                <a:ea typeface="ＭＳ Ｐゴシック" pitchFamily="34" charset="-128"/>
              </a:defRPr>
            </a:lvl3pPr>
            <a:lvl4pPr marL="1600200" indent="-228600">
              <a:defRPr sz="2400" baseline="30000">
                <a:solidFill>
                  <a:schemeClr val="tx1"/>
                </a:solidFill>
                <a:latin typeface="Arial" charset="0"/>
                <a:ea typeface="ＭＳ Ｐゴシック" pitchFamily="34" charset="-128"/>
              </a:defRPr>
            </a:lvl4pPr>
            <a:lvl5pPr marL="2057400" indent="-228600">
              <a:defRPr sz="2400" baseline="30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Arial" charset="0"/>
                <a:ea typeface="ＭＳ Ｐゴシック" pitchFamily="34" charset="-128"/>
              </a:defRPr>
            </a:lvl9pPr>
          </a:lstStyle>
          <a:p>
            <a:pPr algn="ctr">
              <a:defRPr/>
            </a:pPr>
            <a:endParaRPr lang="en-US" altLang="en-US" baseline="0" smtClean="0">
              <a:solidFill>
                <a:schemeClr val="accent1"/>
              </a:solidFill>
            </a:endParaRPr>
          </a:p>
        </p:txBody>
      </p:sp>
      <p:sp>
        <p:nvSpPr>
          <p:cNvPr id="1028" name="Rectangle 2"/>
          <p:cNvSpPr>
            <a:spLocks noGrp="1" noChangeAspect="1" noChangeArrowheads="1"/>
          </p:cNvSpPr>
          <p:nvPr>
            <p:ph type="title"/>
          </p:nvPr>
        </p:nvSpPr>
        <p:spPr bwMode="auto">
          <a:xfrm>
            <a:off x="2209800" y="273050"/>
            <a:ext cx="6553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533400" y="1219200"/>
            <a:ext cx="80772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5"/>
          <p:cNvSpPr>
            <a:spLocks noGrp="1" noChangeArrowheads="1"/>
          </p:cNvSpPr>
          <p:nvPr>
            <p:ph type="ftr" sz="quarter" idx="3"/>
          </p:nvPr>
        </p:nvSpPr>
        <p:spPr bwMode="auto">
          <a:xfrm>
            <a:off x="533400" y="6477000"/>
            <a:ext cx="8077200" cy="304800"/>
          </a:xfrm>
          <a:prstGeom prst="rect">
            <a:avLst/>
          </a:prstGeom>
          <a:noFill/>
          <a:ln>
            <a:noFill/>
          </a:ln>
          <a:extLst>
            <a:ext uri="{909E8E84-426E-40DD-AFC4-6F175D3DCCD1}">
              <a14:hiddenFill xmlns:a14="http://schemas.microsoft.com/office/drawing/2010/main">
                <a:solidFill>
                  <a:srgbClr val="009FDA"/>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a:defRPr sz="1400" b="1" baseline="0">
                <a:solidFill>
                  <a:schemeClr val="bg1"/>
                </a:solidFill>
                <a:latin typeface="Arial" pitchFamily="34" charset="0"/>
              </a:defRPr>
            </a:lvl1pPr>
          </a:lstStyle>
          <a:p>
            <a:pPr>
              <a:defRPr/>
            </a:pPr>
            <a:endParaRPr lang="en-US"/>
          </a:p>
        </p:txBody>
      </p:sp>
      <p:sp>
        <p:nvSpPr>
          <p:cNvPr id="1051" name="Rectangle 27"/>
          <p:cNvSpPr>
            <a:spLocks noGrp="1" noChangeArrowheads="1"/>
          </p:cNvSpPr>
          <p:nvPr>
            <p:ph type="sldNum" sz="quarter" idx="4"/>
          </p:nvPr>
        </p:nvSpPr>
        <p:spPr bwMode="auto">
          <a:xfrm>
            <a:off x="304800" y="6477000"/>
            <a:ext cx="762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a:lnSpc>
                <a:spcPct val="30000"/>
              </a:lnSpc>
              <a:defRPr sz="2000" baseline="0" smtClean="0">
                <a:solidFill>
                  <a:schemeClr val="tx2"/>
                </a:solidFill>
                <a:latin typeface="Times" panose="02020603050405020304" pitchFamily="18" charset="0"/>
              </a:defRPr>
            </a:lvl1pPr>
          </a:lstStyle>
          <a:p>
            <a:fld id="{AB17FDD0-B335-4C2A-BDF6-3A997F57CB39}" type="slidenum">
              <a:rPr lang="en-US" smtClean="0"/>
              <a:t>‹#›</a:t>
            </a:fld>
            <a:endParaRPr lang="en-US"/>
          </a:p>
        </p:txBody>
      </p:sp>
      <p:pic>
        <p:nvPicPr>
          <p:cNvPr id="1032" name="Picture 29" descr="irs_logo_horz_rgb_FA"/>
          <p:cNvPicPr>
            <a:picLocks noChangeAspect="1" noChangeArrowheads="1"/>
          </p:cNvPicPr>
          <p:nvPr/>
        </p:nvPicPr>
        <p:blipFill>
          <a:blip r:embed="rId15">
            <a:lum bright="100000" contrast="100000"/>
            <a:extLst>
              <a:ext uri="{28A0092B-C50C-407E-A947-70E740481C1C}">
                <a14:useLocalDpi xmlns:a14="http://schemas.microsoft.com/office/drawing/2010/main" val="0"/>
              </a:ext>
            </a:extLst>
          </a:blip>
          <a:srcRect/>
          <a:stretch>
            <a:fillRect/>
          </a:stretch>
        </p:blipFill>
        <p:spPr bwMode="auto">
          <a:xfrm>
            <a:off x="304800" y="263525"/>
            <a:ext cx="13620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57368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Lst>
  <p:hf hdr="0" ftr="0" dt="0"/>
  <p:txStyles>
    <p:titleStyle>
      <a:lvl1pPr algn="l" rtl="0" eaLnBrk="1" fontAlgn="base" hangingPunct="1">
        <a:lnSpc>
          <a:spcPct val="75000"/>
        </a:lnSpc>
        <a:spcBef>
          <a:spcPct val="0"/>
        </a:spcBef>
        <a:spcAft>
          <a:spcPct val="0"/>
        </a:spcAft>
        <a:defRPr sz="3600">
          <a:solidFill>
            <a:schemeClr val="bg1"/>
          </a:solidFill>
          <a:latin typeface="+mj-lt"/>
          <a:ea typeface="+mj-ea"/>
          <a:cs typeface="+mj-cs"/>
        </a:defRPr>
      </a:lvl1pPr>
      <a:lvl2pPr algn="l" rtl="0" eaLnBrk="1" fontAlgn="base" hangingPunct="1">
        <a:lnSpc>
          <a:spcPct val="75000"/>
        </a:lnSpc>
        <a:spcBef>
          <a:spcPct val="0"/>
        </a:spcBef>
        <a:spcAft>
          <a:spcPct val="0"/>
        </a:spcAft>
        <a:defRPr sz="3600">
          <a:solidFill>
            <a:schemeClr val="bg1"/>
          </a:solidFill>
          <a:latin typeface="Arial" pitchFamily="34" charset="0"/>
          <a:ea typeface="ＭＳ Ｐゴシック" pitchFamily="34" charset="-128"/>
        </a:defRPr>
      </a:lvl2pPr>
      <a:lvl3pPr algn="l" rtl="0" eaLnBrk="1" fontAlgn="base" hangingPunct="1">
        <a:lnSpc>
          <a:spcPct val="75000"/>
        </a:lnSpc>
        <a:spcBef>
          <a:spcPct val="0"/>
        </a:spcBef>
        <a:spcAft>
          <a:spcPct val="0"/>
        </a:spcAft>
        <a:defRPr sz="3600">
          <a:solidFill>
            <a:schemeClr val="bg1"/>
          </a:solidFill>
          <a:latin typeface="Arial" pitchFamily="34" charset="0"/>
          <a:ea typeface="ＭＳ Ｐゴシック" pitchFamily="34" charset="-128"/>
        </a:defRPr>
      </a:lvl3pPr>
      <a:lvl4pPr algn="l" rtl="0" eaLnBrk="1" fontAlgn="base" hangingPunct="1">
        <a:lnSpc>
          <a:spcPct val="75000"/>
        </a:lnSpc>
        <a:spcBef>
          <a:spcPct val="0"/>
        </a:spcBef>
        <a:spcAft>
          <a:spcPct val="0"/>
        </a:spcAft>
        <a:defRPr sz="3600">
          <a:solidFill>
            <a:schemeClr val="bg1"/>
          </a:solidFill>
          <a:latin typeface="Arial" pitchFamily="34" charset="0"/>
          <a:ea typeface="ＭＳ Ｐゴシック" pitchFamily="34" charset="-128"/>
        </a:defRPr>
      </a:lvl4pPr>
      <a:lvl5pPr algn="l" rtl="0" eaLnBrk="1" fontAlgn="base" hangingPunct="1">
        <a:lnSpc>
          <a:spcPct val="75000"/>
        </a:lnSpc>
        <a:spcBef>
          <a:spcPct val="0"/>
        </a:spcBef>
        <a:spcAft>
          <a:spcPct val="0"/>
        </a:spcAft>
        <a:defRPr sz="3600">
          <a:solidFill>
            <a:schemeClr val="bg1"/>
          </a:solidFill>
          <a:latin typeface="Arial" pitchFamily="34" charset="0"/>
          <a:ea typeface="ＭＳ Ｐゴシック" pitchFamily="34" charset="-128"/>
        </a:defRPr>
      </a:lvl5pPr>
      <a:lvl6pPr marL="457200" algn="l" rtl="0" eaLnBrk="1" fontAlgn="base" hangingPunct="1">
        <a:lnSpc>
          <a:spcPct val="75000"/>
        </a:lnSpc>
        <a:spcBef>
          <a:spcPct val="0"/>
        </a:spcBef>
        <a:spcAft>
          <a:spcPct val="0"/>
        </a:spcAft>
        <a:defRPr sz="3600">
          <a:solidFill>
            <a:schemeClr val="bg1"/>
          </a:solidFill>
          <a:latin typeface="Arial" pitchFamily="34" charset="0"/>
          <a:ea typeface="ＭＳ Ｐゴシック" pitchFamily="34" charset="-128"/>
        </a:defRPr>
      </a:lvl6pPr>
      <a:lvl7pPr marL="914400" algn="l" rtl="0" eaLnBrk="1" fontAlgn="base" hangingPunct="1">
        <a:lnSpc>
          <a:spcPct val="75000"/>
        </a:lnSpc>
        <a:spcBef>
          <a:spcPct val="0"/>
        </a:spcBef>
        <a:spcAft>
          <a:spcPct val="0"/>
        </a:spcAft>
        <a:defRPr sz="3600">
          <a:solidFill>
            <a:schemeClr val="bg1"/>
          </a:solidFill>
          <a:latin typeface="Arial" pitchFamily="34" charset="0"/>
          <a:ea typeface="ＭＳ Ｐゴシック" pitchFamily="34" charset="-128"/>
        </a:defRPr>
      </a:lvl7pPr>
      <a:lvl8pPr marL="1371600" algn="l" rtl="0" eaLnBrk="1" fontAlgn="base" hangingPunct="1">
        <a:lnSpc>
          <a:spcPct val="75000"/>
        </a:lnSpc>
        <a:spcBef>
          <a:spcPct val="0"/>
        </a:spcBef>
        <a:spcAft>
          <a:spcPct val="0"/>
        </a:spcAft>
        <a:defRPr sz="3600">
          <a:solidFill>
            <a:schemeClr val="bg1"/>
          </a:solidFill>
          <a:latin typeface="Arial" pitchFamily="34" charset="0"/>
          <a:ea typeface="ＭＳ Ｐゴシック" pitchFamily="34" charset="-128"/>
        </a:defRPr>
      </a:lvl8pPr>
      <a:lvl9pPr marL="1828800" algn="l" rtl="0" eaLnBrk="1" fontAlgn="base" hangingPunct="1">
        <a:lnSpc>
          <a:spcPct val="75000"/>
        </a:lnSpc>
        <a:spcBef>
          <a:spcPct val="0"/>
        </a:spcBef>
        <a:spcAft>
          <a:spcPct val="0"/>
        </a:spcAft>
        <a:defRPr sz="3600">
          <a:solidFill>
            <a:schemeClr val="bg1"/>
          </a:solidFill>
          <a:latin typeface="Arial" pitchFamily="34" charset="0"/>
          <a:ea typeface="ＭＳ Ｐゴシック" pitchFamily="34" charset="-128"/>
        </a:defRPr>
      </a:lvl9pPr>
    </p:titleStyle>
    <p:bodyStyle>
      <a:lvl1pPr marL="342900" indent="-342900" algn="l" rtl="0" eaLnBrk="1" fontAlgn="base" hangingPunct="1">
        <a:lnSpc>
          <a:spcPct val="120000"/>
        </a:lnSpc>
        <a:spcBef>
          <a:spcPct val="20000"/>
        </a:spcBef>
        <a:spcAft>
          <a:spcPct val="0"/>
        </a:spcAft>
        <a:buClr>
          <a:srgbClr val="00599C"/>
        </a:buClr>
        <a:buChar char="•"/>
        <a:defRPr sz="3200">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lr>
          <a:schemeClr val="folHlink"/>
        </a:buClr>
        <a:buFont typeface="Times" panose="02020603050405020304" pitchFamily="18" charset="0"/>
        <a:buChar char="•"/>
        <a:defRPr sz="2800">
          <a:solidFill>
            <a:schemeClr val="tx1"/>
          </a:solidFill>
          <a:latin typeface="+mn-lt"/>
          <a:ea typeface="+mn-ea"/>
        </a:defRPr>
      </a:lvl2pPr>
      <a:lvl3pPr marL="1085850" indent="-228600" algn="l" rtl="0" eaLnBrk="1" fontAlgn="base" hangingPunct="1">
        <a:spcBef>
          <a:spcPct val="20000"/>
        </a:spcBef>
        <a:spcAft>
          <a:spcPct val="0"/>
        </a:spcAft>
        <a:buClr>
          <a:schemeClr val="hlink"/>
        </a:buClr>
        <a:buFont typeface="Times" panose="02020603050405020304" pitchFamily="18" charset="0"/>
        <a:buChar char="•"/>
        <a:defRPr sz="2400">
          <a:solidFill>
            <a:schemeClr val="tx1"/>
          </a:solidFill>
          <a:latin typeface="+mn-lt"/>
          <a:ea typeface="+mn-ea"/>
        </a:defRPr>
      </a:lvl3pPr>
      <a:lvl4pPr marL="1428750" indent="-228600" algn="l" rtl="0" eaLnBrk="1" fontAlgn="base" hangingPunct="1">
        <a:spcBef>
          <a:spcPct val="20000"/>
        </a:spcBef>
        <a:spcAft>
          <a:spcPct val="0"/>
        </a:spcAft>
        <a:buClr>
          <a:schemeClr val="folHlink"/>
        </a:buClr>
        <a:buFont typeface="Times" panose="02020603050405020304" pitchFamily="18" charset="0"/>
        <a:buChar char="•"/>
        <a:defRPr sz="2000">
          <a:solidFill>
            <a:schemeClr val="tx1"/>
          </a:solidFill>
          <a:latin typeface="+mn-lt"/>
          <a:ea typeface="+mn-ea"/>
        </a:defRPr>
      </a:lvl4pPr>
      <a:lvl5pPr marL="1771650" indent="-228600" algn="l" rtl="0" eaLnBrk="1" fontAlgn="base" hangingPunct="1">
        <a:spcBef>
          <a:spcPct val="20000"/>
        </a:spcBef>
        <a:spcAft>
          <a:spcPct val="0"/>
        </a:spcAft>
        <a:buClr>
          <a:schemeClr val="folHlink"/>
        </a:buClr>
        <a:buFont typeface="Times" panose="02020603050405020304" pitchFamily="18" charset="0"/>
        <a:buChar char="•"/>
        <a:defRPr sz="2000">
          <a:solidFill>
            <a:schemeClr val="tx1"/>
          </a:solidFill>
          <a:latin typeface="+mn-lt"/>
          <a:ea typeface="+mn-ea"/>
        </a:defRPr>
      </a:lvl5pPr>
      <a:lvl6pPr marL="2228850" indent="-228600" algn="l" rtl="0" eaLnBrk="1" fontAlgn="base" hangingPunct="1">
        <a:spcBef>
          <a:spcPct val="20000"/>
        </a:spcBef>
        <a:spcAft>
          <a:spcPct val="0"/>
        </a:spcAft>
        <a:buClr>
          <a:schemeClr val="folHlink"/>
        </a:buClr>
        <a:buFont typeface="Times" pitchFamily="18" charset="0"/>
        <a:buChar char="•"/>
        <a:defRPr sz="2000">
          <a:solidFill>
            <a:schemeClr val="tx1"/>
          </a:solidFill>
          <a:latin typeface="+mn-lt"/>
          <a:ea typeface="+mn-ea"/>
        </a:defRPr>
      </a:lvl6pPr>
      <a:lvl7pPr marL="2686050" indent="-228600" algn="l" rtl="0" eaLnBrk="1" fontAlgn="base" hangingPunct="1">
        <a:spcBef>
          <a:spcPct val="20000"/>
        </a:spcBef>
        <a:spcAft>
          <a:spcPct val="0"/>
        </a:spcAft>
        <a:buClr>
          <a:schemeClr val="folHlink"/>
        </a:buClr>
        <a:buFont typeface="Times" pitchFamily="18" charset="0"/>
        <a:buChar char="•"/>
        <a:defRPr sz="2000">
          <a:solidFill>
            <a:schemeClr val="tx1"/>
          </a:solidFill>
          <a:latin typeface="+mn-lt"/>
          <a:ea typeface="+mn-ea"/>
        </a:defRPr>
      </a:lvl7pPr>
      <a:lvl8pPr marL="3143250" indent="-228600" algn="l" rtl="0" eaLnBrk="1" fontAlgn="base" hangingPunct="1">
        <a:spcBef>
          <a:spcPct val="20000"/>
        </a:spcBef>
        <a:spcAft>
          <a:spcPct val="0"/>
        </a:spcAft>
        <a:buClr>
          <a:schemeClr val="folHlink"/>
        </a:buClr>
        <a:buFont typeface="Times" pitchFamily="18" charset="0"/>
        <a:buChar char="•"/>
        <a:defRPr sz="2000">
          <a:solidFill>
            <a:schemeClr val="tx1"/>
          </a:solidFill>
          <a:latin typeface="+mn-lt"/>
          <a:ea typeface="+mn-ea"/>
        </a:defRPr>
      </a:lvl8pPr>
      <a:lvl9pPr marL="3600450" indent="-228600" algn="l" rtl="0" eaLnBrk="1" fontAlgn="base" hangingPunct="1">
        <a:spcBef>
          <a:spcPct val="20000"/>
        </a:spcBef>
        <a:spcAft>
          <a:spcPct val="0"/>
        </a:spcAft>
        <a:buClr>
          <a:schemeClr val="folHlink"/>
        </a:buClr>
        <a:buFont typeface="Times" pitchFamily="1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3" Type="http://schemas.openxmlformats.org/officeDocument/2006/relationships/hyperlink" Target="mailto:helpfiscal@mveca.org"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hyperlink" Target="http://www.hccanet.org/" TargetMode="Externa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rs.gov/pub/irs-pdf/p15b.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veca.org/documents/contentdocuments/doc_23_5_214.xl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helpfiscal@mveca.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irs.gov/Affordable-Care-Act/Form-W-2-Reporting-of-Employer-Sponsored-Health-Coverag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rs.gov/pub/irs-pdf/p5137.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7.png"/><Relationship Id="rId4" Type="http://schemas.openxmlformats.org/officeDocument/2006/relationships/oleObject" Target="../embeddings/oleObject2.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8.png"/><Relationship Id="rId4" Type="http://schemas.openxmlformats.org/officeDocument/2006/relationships/oleObject" Target="../embeddings/oleObject3.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9.png"/><Relationship Id="rId4" Type="http://schemas.openxmlformats.org/officeDocument/2006/relationships/oleObject" Target="../embeddings/oleObject4.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0.png"/><Relationship Id="rId4" Type="http://schemas.openxmlformats.org/officeDocument/2006/relationships/oleObject" Target="../embeddings/oleObject5.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1.png"/><Relationship Id="rId4" Type="http://schemas.openxmlformats.org/officeDocument/2006/relationships/oleObject" Target="../embeddings/oleObject6.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2.png"/><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3.png"/><Relationship Id="rId4" Type="http://schemas.openxmlformats.org/officeDocument/2006/relationships/oleObject" Target="../embeddings/oleObject8.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3" Type="http://schemas.openxmlformats.org/officeDocument/2006/relationships/hyperlink" Target="http://www.ssa.gov/bso/bsowelcome.htm"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81.xml.rels><?xml version="1.0" encoding="UTF-8" standalone="yes"?>
<Relationships xmlns="http://schemas.openxmlformats.org/package/2006/relationships"><Relationship Id="rId3" Type="http://schemas.openxmlformats.org/officeDocument/2006/relationships/hyperlink" Target="http://www.irs.gov/pub/irs-pdf/iw2w3.pdf"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hyperlink" Target="mailto:helpfiscal@mveca.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1219200" y="1905000"/>
            <a:ext cx="6553200" cy="1127285"/>
          </a:xfrm>
        </p:spPr>
        <p:txBody>
          <a:bodyPr>
            <a:normAutofit fontScale="90000"/>
          </a:bodyPr>
          <a:lstStyle/>
          <a:p>
            <a:pPr eaLnBrk="1" hangingPunct="1"/>
            <a:r>
              <a:rPr lang="en-US" b="1" dirty="0" smtClean="0">
                <a:latin typeface="Footlight MT Light" panose="0204060206030A020304" pitchFamily="18" charset="0"/>
              </a:rPr>
              <a:t>USPS Calendar Yearend Review</a:t>
            </a:r>
          </a:p>
        </p:txBody>
      </p:sp>
      <p:sp>
        <p:nvSpPr>
          <p:cNvPr id="2052" name="Rectangle 3"/>
          <p:cNvSpPr>
            <a:spLocks noGrp="1" noChangeArrowheads="1"/>
          </p:cNvSpPr>
          <p:nvPr>
            <p:ph type="subTitle" idx="1"/>
          </p:nvPr>
        </p:nvSpPr>
        <p:spPr/>
        <p:txBody>
          <a:bodyPr>
            <a:noAutofit/>
          </a:bodyPr>
          <a:lstStyle/>
          <a:p>
            <a:pPr eaLnBrk="1" hangingPunct="1"/>
            <a:r>
              <a:rPr lang="en-US" sz="6000" b="1" dirty="0" smtClean="0">
                <a:latin typeface="Footlight MT Light" panose="0204060206030A020304" pitchFamily="18" charset="0"/>
              </a:rPr>
              <a:t>2015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Employer Provided Cell Phones</a:t>
            </a:r>
          </a:p>
        </p:txBody>
      </p:sp>
      <p:sp>
        <p:nvSpPr>
          <p:cNvPr id="3" name="Content Placeholder 2"/>
          <p:cNvSpPr>
            <a:spLocks noGrp="1"/>
          </p:cNvSpPr>
          <p:nvPr>
            <p:ph idx="1"/>
          </p:nvPr>
        </p:nvSpPr>
        <p:spPr/>
        <p:txBody>
          <a:bodyPr/>
          <a:lstStyle/>
          <a:p>
            <a:pPr marL="0" indent="0">
              <a:buFontTx/>
              <a:buNone/>
              <a:defRPr/>
            </a:pPr>
            <a:r>
              <a:rPr lang="en-US" dirty="0" smtClean="0"/>
              <a:t>If provided for noncompensatory business reason </a:t>
            </a:r>
            <a:r>
              <a:rPr lang="en-US" dirty="0"/>
              <a:t>then excluded from </a:t>
            </a:r>
            <a:r>
              <a:rPr lang="en-US" dirty="0" smtClean="0"/>
              <a:t>income:</a:t>
            </a:r>
          </a:p>
          <a:p>
            <a:pPr>
              <a:defRPr/>
            </a:pPr>
            <a:r>
              <a:rPr lang="en-US" dirty="0" smtClean="0"/>
              <a:t>Business use as working condition fringe benefit</a:t>
            </a:r>
          </a:p>
          <a:p>
            <a:pPr>
              <a:defRPr/>
            </a:pPr>
            <a:r>
              <a:rPr lang="en-US" dirty="0" smtClean="0"/>
              <a:t>Personal use as de minimis fringe benefit</a:t>
            </a:r>
          </a:p>
          <a:p>
            <a:pPr>
              <a:lnSpc>
                <a:spcPct val="90000"/>
              </a:lnSpc>
              <a:defRPr/>
            </a:pPr>
            <a:r>
              <a:rPr lang="en-US" altLang="en-US" dirty="0" smtClean="0"/>
              <a:t>Effective </a:t>
            </a:r>
            <a:r>
              <a:rPr lang="en-US" altLang="en-US" dirty="0"/>
              <a:t>after </a:t>
            </a:r>
            <a:r>
              <a:rPr lang="en-US" altLang="en-US" dirty="0" smtClean="0"/>
              <a:t>12/31/09</a:t>
            </a:r>
          </a:p>
          <a:p>
            <a:pPr>
              <a:lnSpc>
                <a:spcPct val="90000"/>
              </a:lnSpc>
              <a:defRPr/>
            </a:pPr>
            <a:endParaRPr lang="en-US" dirty="0"/>
          </a:p>
          <a:p>
            <a:pPr marL="342900" lvl="1" indent="-342900">
              <a:lnSpc>
                <a:spcPct val="90000"/>
              </a:lnSpc>
              <a:buClr>
                <a:srgbClr val="00599C"/>
              </a:buClr>
              <a:buFontTx/>
              <a:buChar char="•"/>
              <a:defRPr/>
            </a:pPr>
            <a:r>
              <a:rPr lang="en-US" altLang="en-US" sz="3200" dirty="0"/>
              <a:t>Notice 2011-72 &amp; Publication 15-B</a:t>
            </a:r>
          </a:p>
          <a:p>
            <a:pPr>
              <a:lnSpc>
                <a:spcPct val="90000"/>
              </a:lnSpc>
              <a:defRPr/>
            </a:pPr>
            <a:endParaRPr lang="en-US" dirty="0" smtClean="0"/>
          </a:p>
          <a:p>
            <a:pPr>
              <a:defRPr/>
            </a:pPr>
            <a:endParaRPr lang="en-US" dirty="0" smtClean="0"/>
          </a:p>
          <a:p>
            <a:pPr>
              <a:defRPr/>
            </a:pPr>
            <a:endParaRPr lang="en-US" dirty="0"/>
          </a:p>
        </p:txBody>
      </p:sp>
      <p:sp>
        <p:nvSpPr>
          <p:cNvPr id="29700" name="Slide Number Placeholder 3"/>
          <p:cNvSpPr>
            <a:spLocks noGrp="1"/>
          </p:cNvSpPr>
          <p:nvPr>
            <p:ph type="sldNum" sz="quarter" idx="11"/>
          </p:nvPr>
        </p:nvSpPr>
        <p:spPr>
          <a:noFill/>
        </p:spPr>
        <p:txBody>
          <a:bodyPr/>
          <a:lstStyle>
            <a:lvl1pPr>
              <a:lnSpc>
                <a:spcPct val="120000"/>
              </a:lnSpc>
              <a:spcBef>
                <a:spcPct val="20000"/>
              </a:spcBef>
              <a:buClr>
                <a:srgbClr val="00599C"/>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ClrTx/>
              <a:buFontTx/>
              <a:buNone/>
            </a:pPr>
            <a:fld id="{DF05CFCF-AA7F-4BB4-86C6-DA0D97BE9A70}" type="slidenum">
              <a:rPr lang="en-US" altLang="en-US" sz="2000">
                <a:solidFill>
                  <a:schemeClr val="tx2"/>
                </a:solidFill>
                <a:latin typeface="Times" panose="02020603050405020304" pitchFamily="18" charset="0"/>
              </a:rPr>
              <a:pPr>
                <a:lnSpc>
                  <a:spcPct val="30000"/>
                </a:lnSpc>
                <a:spcBef>
                  <a:spcPct val="0"/>
                </a:spcBef>
                <a:buClrTx/>
                <a:buFontTx/>
                <a:buNone/>
              </a:pPr>
              <a:t>10</a:t>
            </a:fld>
            <a:endParaRPr lang="en-US" altLang="en-US" sz="2000">
              <a:solidFill>
                <a:schemeClr val="tx2"/>
              </a:solidFill>
              <a:latin typeface="Times" panose="02020603050405020304" pitchFamily="18" charset="0"/>
            </a:endParaRPr>
          </a:p>
        </p:txBody>
      </p:sp>
    </p:spTree>
    <p:extLst>
      <p:ext uri="{BB962C8B-B14F-4D97-AF65-F5344CB8AC3E}">
        <p14:creationId xmlns:p14="http://schemas.microsoft.com/office/powerpoint/2010/main" val="377506704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W2 Printing</a:t>
            </a:r>
            <a:endParaRPr lang="en-US" dirty="0"/>
          </a:p>
        </p:txBody>
      </p:sp>
      <p:sp>
        <p:nvSpPr>
          <p:cNvPr id="3" name="Content Placeholder 2"/>
          <p:cNvSpPr>
            <a:spLocks noGrp="1"/>
          </p:cNvSpPr>
          <p:nvPr>
            <p:ph idx="1"/>
          </p:nvPr>
        </p:nvSpPr>
        <p:spPr/>
        <p:txBody>
          <a:bodyPr>
            <a:normAutofit/>
          </a:bodyPr>
          <a:lstStyle/>
          <a:p>
            <a:r>
              <a:rPr lang="en-US" dirty="0" smtClean="0"/>
              <a:t>Email </a:t>
            </a:r>
            <a:r>
              <a:rPr lang="en-US" dirty="0" smtClean="0">
                <a:hlinkClick r:id="rId3"/>
              </a:rPr>
              <a:t>helpfiscal@mveca.org</a:t>
            </a:r>
            <a:r>
              <a:rPr lang="en-US" dirty="0" smtClean="0"/>
              <a:t> for </a:t>
            </a:r>
            <a:r>
              <a:rPr lang="en-US" dirty="0"/>
              <a:t>printing</a:t>
            </a:r>
          </a:p>
          <a:p>
            <a:pPr lvl="1"/>
            <a:r>
              <a:rPr lang="en-US" dirty="0"/>
              <a:t>Include instructions for sorting</a:t>
            </a:r>
          </a:p>
          <a:p>
            <a:pPr lvl="1"/>
            <a:r>
              <a:rPr lang="en-US" dirty="0"/>
              <a:t>Include instructions for adding the W2s to the employee kiosk</a:t>
            </a:r>
          </a:p>
          <a:p>
            <a:pPr lvl="1"/>
            <a:r>
              <a:rPr lang="en-US" dirty="0"/>
              <a:t>Include instructions for reporting electronically to </a:t>
            </a:r>
            <a:r>
              <a:rPr lang="en-US" dirty="0" smtClean="0"/>
              <a:t>cities </a:t>
            </a:r>
          </a:p>
          <a:p>
            <a:pPr lvl="1"/>
            <a:r>
              <a:rPr lang="en-US" dirty="0" smtClean="0"/>
              <a:t>Instructions for reporting to RITA</a:t>
            </a:r>
            <a:endParaRPr lang="en-US" dirty="0"/>
          </a:p>
          <a:p>
            <a:r>
              <a:rPr lang="en-US" dirty="0" err="1" smtClean="0"/>
              <a:t>OnBase</a:t>
            </a:r>
            <a:r>
              <a:rPr lang="en-US" dirty="0" smtClean="0"/>
              <a:t> – You will receive a login to </a:t>
            </a:r>
            <a:r>
              <a:rPr lang="en-US" dirty="0" err="1" smtClean="0"/>
              <a:t>OnBase</a:t>
            </a:r>
            <a:r>
              <a:rPr lang="en-US" smtClean="0"/>
              <a:t>, </a:t>
            </a:r>
            <a:r>
              <a:rPr lang="en-US" smtClean="0">
                <a:hlinkClick r:id="rId4"/>
              </a:rPr>
              <a:t>www.hccanet.org</a:t>
            </a:r>
            <a:r>
              <a:rPr lang="en-US" smtClean="0"/>
              <a:t> </a:t>
            </a:r>
            <a:endParaRPr lang="en-US" dirty="0"/>
          </a:p>
          <a:p>
            <a:pPr lvl="1"/>
            <a:r>
              <a:rPr lang="en-US" dirty="0"/>
              <a:t>Printing employer copies for city reconciliations</a:t>
            </a:r>
          </a:p>
          <a:p>
            <a:pPr lvl="1"/>
            <a:r>
              <a:rPr lang="en-US" dirty="0"/>
              <a:t>Duplicates for lost W2s</a:t>
            </a:r>
          </a:p>
          <a:p>
            <a:pPr lvl="1"/>
            <a:r>
              <a:rPr lang="en-US" dirty="0" smtClean="0"/>
              <a:t>Archives</a:t>
            </a:r>
            <a:endParaRPr lang="en-US" dirty="0"/>
          </a:p>
        </p:txBody>
      </p:sp>
    </p:spTree>
    <p:extLst>
      <p:ext uri="{BB962C8B-B14F-4D97-AF65-F5344CB8AC3E}">
        <p14:creationId xmlns:p14="http://schemas.microsoft.com/office/powerpoint/2010/main" val="3312482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lstStyle/>
          <a:p>
            <a:pPr eaLnBrk="1" hangingPunct="1"/>
            <a:r>
              <a:rPr lang="en-US" b="1" smtClean="0"/>
              <a:t>Post W2PROC</a:t>
            </a:r>
          </a:p>
        </p:txBody>
      </p:sp>
      <p:sp>
        <p:nvSpPr>
          <p:cNvPr id="93188" name="Rectangle 3"/>
          <p:cNvSpPr>
            <a:spLocks noGrp="1" noChangeArrowheads="1"/>
          </p:cNvSpPr>
          <p:nvPr>
            <p:ph idx="1"/>
          </p:nvPr>
        </p:nvSpPr>
        <p:spPr/>
        <p:txBody>
          <a:bodyPr/>
          <a:lstStyle/>
          <a:p>
            <a:pPr eaLnBrk="1" hangingPunct="1"/>
            <a:r>
              <a:rPr lang="en-US" dirty="0" smtClean="0"/>
              <a:t>Corrections before files have been submitted to SSA</a:t>
            </a:r>
          </a:p>
          <a:p>
            <a:pPr lvl="1" eaLnBrk="1" hangingPunct="1"/>
            <a:r>
              <a:rPr lang="en-US" dirty="0" smtClean="0"/>
              <a:t>If submission has not occurred MVECA can copy yearend backup files to a demo and allow the district to rerun W2PROC</a:t>
            </a:r>
          </a:p>
          <a:p>
            <a:pPr lvl="1" eaLnBrk="1" hangingPunct="1"/>
            <a:endParaRPr lang="en-US" dirty="0"/>
          </a:p>
          <a:p>
            <a:r>
              <a:rPr lang="en-US" dirty="0"/>
              <a:t>Corrections after submission of files by ITC</a:t>
            </a:r>
          </a:p>
          <a:p>
            <a:pPr lvl="2"/>
            <a:r>
              <a:rPr lang="en-US" dirty="0"/>
              <a:t>W2C and W3C will have to be submitted </a:t>
            </a:r>
          </a:p>
          <a:p>
            <a:pPr lvl="2"/>
            <a:endParaRPr lang="en-US" dirty="0" smtClean="0"/>
          </a:p>
          <a:p>
            <a:r>
              <a:rPr lang="en-US" dirty="0"/>
              <a:t>Complete Tax reconciliation for all tax entities</a:t>
            </a:r>
          </a:p>
          <a:p>
            <a:pPr lvl="1"/>
            <a:r>
              <a:rPr lang="en-US" dirty="0"/>
              <a:t>Some have online forms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p:txBody>
          <a:bodyPr/>
          <a:lstStyle/>
          <a:p>
            <a:pPr eaLnBrk="1" hangingPunct="1"/>
            <a:r>
              <a:rPr lang="en-US" b="1" dirty="0" smtClean="0"/>
              <a:t>Preparing for 2016</a:t>
            </a:r>
          </a:p>
        </p:txBody>
      </p:sp>
      <p:sp>
        <p:nvSpPr>
          <p:cNvPr id="96260" name="Rectangle 3"/>
          <p:cNvSpPr>
            <a:spLocks noGrp="1" noChangeArrowheads="1"/>
          </p:cNvSpPr>
          <p:nvPr>
            <p:ph idx="1"/>
          </p:nvPr>
        </p:nvSpPr>
        <p:spPr>
          <a:xfrm>
            <a:off x="628650" y="1690689"/>
            <a:ext cx="7981950" cy="4710111"/>
          </a:xfrm>
        </p:spPr>
        <p:txBody>
          <a:bodyPr/>
          <a:lstStyle/>
          <a:p>
            <a:pPr eaLnBrk="1" hangingPunct="1"/>
            <a:r>
              <a:rPr lang="en-US" dirty="0" smtClean="0"/>
              <a:t>Enter changes in tax withholding rates effective January 1, 2016</a:t>
            </a:r>
          </a:p>
          <a:p>
            <a:pPr lvl="1" eaLnBrk="1" hangingPunct="1"/>
            <a:r>
              <a:rPr lang="en-US" dirty="0" smtClean="0"/>
              <a:t>City rates</a:t>
            </a:r>
          </a:p>
          <a:p>
            <a:pPr lvl="2" eaLnBrk="1" hangingPunct="1"/>
            <a:r>
              <a:rPr lang="en-US" sz="1600" dirty="0" smtClean="0"/>
              <a:t>http://incometax.columbus.gov/search_taxmunicipalities.aspx?id=13116&amp;menu_id=502</a:t>
            </a:r>
          </a:p>
          <a:p>
            <a:pPr lvl="1" eaLnBrk="1" hangingPunct="1"/>
            <a:r>
              <a:rPr lang="en-US" dirty="0" smtClean="0"/>
              <a:t>OSDI rates</a:t>
            </a:r>
          </a:p>
          <a:p>
            <a:pPr lvl="2" eaLnBrk="1" hangingPunct="1"/>
            <a:r>
              <a:rPr lang="en-US" sz="1600" dirty="0" smtClean="0"/>
              <a:t>http://tax.ohio.gov/divisions/tax_analysis/tax_data_series/school_district_data/documents/sdit_map_and_list.pdf</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p:txBody>
          <a:bodyPr/>
          <a:lstStyle/>
          <a:p>
            <a:pPr eaLnBrk="1" hangingPunct="1"/>
            <a:r>
              <a:rPr lang="en-US" b="1" dirty="0" smtClean="0"/>
              <a:t>Preparing for 2016</a:t>
            </a:r>
          </a:p>
        </p:txBody>
      </p:sp>
      <p:sp>
        <p:nvSpPr>
          <p:cNvPr id="90116" name="Rectangle 3"/>
          <p:cNvSpPr>
            <a:spLocks noGrp="1" noChangeArrowheads="1"/>
          </p:cNvSpPr>
          <p:nvPr>
            <p:ph idx="1"/>
          </p:nvPr>
        </p:nvSpPr>
        <p:spPr/>
        <p:txBody>
          <a:bodyPr>
            <a:normAutofit/>
          </a:bodyPr>
          <a:lstStyle/>
          <a:p>
            <a:pPr lvl="1" eaLnBrk="1" hangingPunct="1">
              <a:defRPr/>
            </a:pPr>
            <a:r>
              <a:rPr lang="en-US" dirty="0" smtClean="0"/>
              <a:t>Unsure if employee should be taxed</a:t>
            </a:r>
          </a:p>
          <a:p>
            <a:pPr lvl="1" eaLnBrk="1" hangingPunct="1">
              <a:buFontTx/>
              <a:buNone/>
              <a:defRPr/>
            </a:pPr>
            <a:r>
              <a:rPr lang="en-US" dirty="0" smtClean="0"/>
              <a:t> </a:t>
            </a:r>
            <a:r>
              <a:rPr lang="en-US" sz="2000" dirty="0" smtClean="0"/>
              <a:t>https://thefinder.tax.ohio.gov/StreamlineSalesTaxWeb/default_schooldistrict.aspx</a:t>
            </a:r>
          </a:p>
          <a:p>
            <a:pPr>
              <a:defRPr/>
            </a:pPr>
            <a:r>
              <a:rPr lang="en-US" sz="1100" i="1" dirty="0" smtClean="0">
                <a:solidFill>
                  <a:schemeClr val="tx2"/>
                </a:solidFill>
              </a:rPr>
              <a:t>          	</a:t>
            </a:r>
            <a:r>
              <a:rPr lang="en-US" sz="1600" b="1" i="1" dirty="0" smtClean="0"/>
              <a:t>Lookup Tax Rate </a:t>
            </a:r>
            <a:endParaRPr lang="en-US" sz="1600" i="1" dirty="0" smtClean="0"/>
          </a:p>
          <a:p>
            <a:pPr lvl="2">
              <a:defRPr/>
            </a:pPr>
            <a:r>
              <a:rPr lang="en-US" sz="1600" dirty="0" smtClean="0"/>
              <a:t>Address</a:t>
            </a:r>
          </a:p>
          <a:p>
            <a:pPr lvl="2">
              <a:defRPr/>
            </a:pPr>
            <a:r>
              <a:rPr lang="en-US" sz="1600" dirty="0" smtClean="0"/>
              <a:t>Zip Code 5 digit or 9 digit</a:t>
            </a:r>
          </a:p>
          <a:p>
            <a:pPr lvl="2">
              <a:defRPr/>
            </a:pPr>
            <a:r>
              <a:rPr lang="en-US" sz="1600" dirty="0" smtClean="0"/>
              <a:t>Latitude/</a:t>
            </a:r>
            <a:r>
              <a:rPr lang="en-US" sz="1600" dirty="0" err="1" smtClean="0"/>
              <a:t>Longititude</a:t>
            </a:r>
            <a:r>
              <a:rPr lang="en-US" sz="1600" dirty="0" smtClean="0"/>
              <a:t> </a:t>
            </a:r>
            <a:r>
              <a:rPr lang="en-US" sz="2000" cap="all" dirty="0" smtClean="0"/>
              <a:t> </a:t>
            </a:r>
            <a:endParaRPr lang="en-US" sz="2000" dirty="0" smtClean="0"/>
          </a:p>
          <a:p>
            <a:pPr lvl="1" eaLnBrk="1" hangingPunct="1">
              <a:defRPr/>
            </a:pPr>
            <a:r>
              <a:rPr lang="en-US" dirty="0" smtClean="0"/>
              <a:t>Use CHGDED for updates to deduction screens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ACA	</a:t>
            </a:r>
            <a:endParaRPr lang="en-US" dirty="0"/>
          </a:p>
        </p:txBody>
      </p:sp>
      <p:pic>
        <p:nvPicPr>
          <p:cNvPr id="4" name="Picture 5" descr="C:\Users\miller\AppData\Local\Microsoft\Windows\Temporary Internet Files\Content.IE5\8QAAA76D\MC90044467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9922" y="3733800"/>
            <a:ext cx="2064156" cy="26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7485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WORXTIMEii</a:t>
            </a:r>
            <a:endParaRPr lang="en-US" dirty="0"/>
          </a:p>
        </p:txBody>
      </p:sp>
      <p:sp>
        <p:nvSpPr>
          <p:cNvPr id="3" name="Content Placeholder 2"/>
          <p:cNvSpPr>
            <a:spLocks noGrp="1"/>
          </p:cNvSpPr>
          <p:nvPr>
            <p:ph idx="1"/>
          </p:nvPr>
        </p:nvSpPr>
        <p:spPr/>
        <p:txBody>
          <a:bodyPr/>
          <a:lstStyle/>
          <a:p>
            <a:r>
              <a:rPr lang="en-US" dirty="0" smtClean="0"/>
              <a:t>Option 1 used to create ee_upload.csv</a:t>
            </a:r>
          </a:p>
          <a:p>
            <a:r>
              <a:rPr lang="en-US" dirty="0" smtClean="0"/>
              <a:t>Option 2 used for hrs_upload.csv</a:t>
            </a:r>
          </a:p>
          <a:p>
            <a:r>
              <a:rPr lang="en-US" dirty="0" smtClean="0"/>
              <a:t>Option 3 used for </a:t>
            </a:r>
            <a:r>
              <a:rPr lang="en-US" dirty="0" err="1" smtClean="0"/>
              <a:t>ee_upload</a:t>
            </a:r>
            <a:r>
              <a:rPr lang="en-US" dirty="0" smtClean="0"/>
              <a:t> of new or termed employees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AB17FDD0-B335-4C2A-BDF6-3A997F57CB39}" type="slidenum">
              <a:rPr lang="en-US" smtClean="0"/>
              <a:t>105</a:t>
            </a:fld>
            <a:endParaRPr lang="en-US"/>
          </a:p>
        </p:txBody>
      </p:sp>
      <p:pic>
        <p:nvPicPr>
          <p:cNvPr id="5" name="Picture 5" descr="C:\Users\boehm\AppData\Local\Microsoft\Windows\Temporary Internet Files\Content.IE5\UWLZIFSK\musical_sant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662" y="457200"/>
            <a:ext cx="15779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3629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1094/1095 Tax Reporting</a:t>
            </a:r>
            <a:endParaRPr lang="en-US" dirty="0"/>
          </a:p>
        </p:txBody>
      </p:sp>
      <p:sp>
        <p:nvSpPr>
          <p:cNvPr id="3" name="Content Placeholder 2"/>
          <p:cNvSpPr>
            <a:spLocks noGrp="1"/>
          </p:cNvSpPr>
          <p:nvPr>
            <p:ph idx="1"/>
          </p:nvPr>
        </p:nvSpPr>
        <p:spPr/>
        <p:txBody>
          <a:bodyPr/>
          <a:lstStyle/>
          <a:p>
            <a:r>
              <a:rPr lang="en-US" dirty="0" smtClean="0"/>
              <a:t>Information will have to come from your Insurance Provider</a:t>
            </a:r>
          </a:p>
          <a:p>
            <a:r>
              <a:rPr lang="en-US" dirty="0" smtClean="0"/>
              <a:t>3</a:t>
            </a:r>
            <a:r>
              <a:rPr lang="en-US" baseline="30000" dirty="0" smtClean="0"/>
              <a:t>rd</a:t>
            </a:r>
            <a:r>
              <a:rPr lang="en-US" dirty="0" smtClean="0"/>
              <a:t> party vendors are creating the forms</a:t>
            </a:r>
          </a:p>
          <a:p>
            <a:pPr lvl="1"/>
            <a:r>
              <a:rPr lang="en-US" dirty="0" smtClean="0"/>
              <a:t>Edge does not have a solution</a:t>
            </a:r>
          </a:p>
          <a:p>
            <a:pPr lvl="1"/>
            <a:r>
              <a:rPr lang="en-US" dirty="0" smtClean="0"/>
              <a:t>Most MVECA districts are using WORXTIME</a:t>
            </a:r>
          </a:p>
          <a:p>
            <a:pPr lvl="2"/>
            <a:r>
              <a:rPr lang="en-US" dirty="0" smtClean="0"/>
              <a:t>They had a deadline and not accepting new clients now</a:t>
            </a:r>
            <a:endParaRPr lang="en-US" dirty="0"/>
          </a:p>
        </p:txBody>
      </p:sp>
      <p:sp>
        <p:nvSpPr>
          <p:cNvPr id="4" name="Slide Number Placeholder 3"/>
          <p:cNvSpPr>
            <a:spLocks noGrp="1"/>
          </p:cNvSpPr>
          <p:nvPr>
            <p:ph type="sldNum" sz="quarter" idx="12"/>
          </p:nvPr>
        </p:nvSpPr>
        <p:spPr/>
        <p:txBody>
          <a:bodyPr/>
          <a:lstStyle/>
          <a:p>
            <a:fld id="{AB17FDD0-B335-4C2A-BDF6-3A997F57CB39}" type="slidenum">
              <a:rPr lang="en-US" smtClean="0"/>
              <a:t>106</a:t>
            </a:fld>
            <a:endParaRPr lang="en-US"/>
          </a:p>
        </p:txBody>
      </p:sp>
    </p:spTree>
    <p:extLst>
      <p:ext uri="{BB962C8B-B14F-4D97-AF65-F5344CB8AC3E}">
        <p14:creationId xmlns:p14="http://schemas.microsoft.com/office/powerpoint/2010/main" val="30331534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EMIS Final Staff 15L reporting</a:t>
            </a:r>
            <a:endParaRPr lang="en-US" dirty="0"/>
          </a:p>
        </p:txBody>
      </p:sp>
      <p:sp>
        <p:nvSpPr>
          <p:cNvPr id="3" name="Content Placeholder 2"/>
          <p:cNvSpPr>
            <a:spLocks noGrp="1"/>
          </p:cNvSpPr>
          <p:nvPr>
            <p:ph idx="1"/>
          </p:nvPr>
        </p:nvSpPr>
        <p:spPr/>
        <p:txBody>
          <a:bodyPr/>
          <a:lstStyle/>
          <a:p>
            <a:r>
              <a:rPr lang="en-US" dirty="0" smtClean="0"/>
              <a:t>Must submit data</a:t>
            </a:r>
          </a:p>
          <a:p>
            <a:r>
              <a:rPr lang="en-US" dirty="0" smtClean="0"/>
              <a:t>I will be checking data next week to see if anyone has issues</a:t>
            </a:r>
            <a:endParaRPr lang="en-US" dirty="0"/>
          </a:p>
        </p:txBody>
      </p:sp>
      <p:sp>
        <p:nvSpPr>
          <p:cNvPr id="4" name="Slide Number Placeholder 3"/>
          <p:cNvSpPr>
            <a:spLocks noGrp="1"/>
          </p:cNvSpPr>
          <p:nvPr>
            <p:ph type="sldNum" sz="quarter" idx="12"/>
          </p:nvPr>
        </p:nvSpPr>
        <p:spPr/>
        <p:txBody>
          <a:bodyPr/>
          <a:lstStyle/>
          <a:p>
            <a:fld id="{AB17FDD0-B335-4C2A-BDF6-3A997F57CB39}" type="slidenum">
              <a:rPr lang="en-US" smtClean="0"/>
              <a:t>107</a:t>
            </a:fld>
            <a:endParaRPr lang="en-US"/>
          </a:p>
        </p:txBody>
      </p:sp>
      <p:pic>
        <p:nvPicPr>
          <p:cNvPr id="5" name="Picture 6" descr="C:\Users\boehm\AppData\Local\Microsoft\Windows\Temporary Internet Files\Content.IE5\ENEJNYVH\Merry-Christmas-Glitters-9[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523457"/>
            <a:ext cx="1671638"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14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spect="1" noChangeArrowheads="1"/>
          </p:cNvSpPr>
          <p:nvPr>
            <p:ph type="title"/>
          </p:nvPr>
        </p:nvSpPr>
        <p:spPr>
          <a:xfrm>
            <a:off x="2362200" y="228600"/>
            <a:ext cx="6323013" cy="533400"/>
          </a:xfrm>
        </p:spPr>
        <p:txBody>
          <a:bodyPr>
            <a:normAutofit/>
          </a:bodyPr>
          <a:lstStyle/>
          <a:p>
            <a:r>
              <a:rPr lang="en-US" altLang="en-US" smtClean="0"/>
              <a:t>Cell Phones Reimbursements</a:t>
            </a:r>
          </a:p>
        </p:txBody>
      </p:sp>
      <p:sp>
        <p:nvSpPr>
          <p:cNvPr id="106499" name="Rectangle 3"/>
          <p:cNvSpPr>
            <a:spLocks noGrp="1" noChangeArrowheads="1"/>
          </p:cNvSpPr>
          <p:nvPr>
            <p:ph idx="1"/>
          </p:nvPr>
        </p:nvSpPr>
        <p:spPr>
          <a:xfrm>
            <a:off x="609600" y="1143000"/>
            <a:ext cx="8077200" cy="5257800"/>
          </a:xfrm>
        </p:spPr>
        <p:txBody>
          <a:bodyPr/>
          <a:lstStyle/>
          <a:p>
            <a:pPr>
              <a:defRPr/>
            </a:pPr>
            <a:r>
              <a:rPr lang="en-US" altLang="en-US" dirty="0" smtClean="0"/>
              <a:t>Employee uses personal cell phone for business</a:t>
            </a:r>
          </a:p>
          <a:p>
            <a:pPr>
              <a:defRPr/>
            </a:pPr>
            <a:r>
              <a:rPr lang="en-US" altLang="en-US" dirty="0" smtClean="0"/>
              <a:t>Employer reimburses at a set amount for business use</a:t>
            </a:r>
          </a:p>
          <a:p>
            <a:pPr>
              <a:defRPr/>
            </a:pPr>
            <a:r>
              <a:rPr lang="en-US" altLang="en-US" dirty="0"/>
              <a:t>Then don’t included in </a:t>
            </a:r>
            <a:r>
              <a:rPr lang="en-US" altLang="en-US" dirty="0" smtClean="0"/>
              <a:t>income if:</a:t>
            </a:r>
            <a:endParaRPr lang="en-US" altLang="en-US" dirty="0"/>
          </a:p>
          <a:p>
            <a:pPr>
              <a:defRPr/>
            </a:pPr>
            <a:r>
              <a:rPr lang="en-US" altLang="en-US" dirty="0" smtClean="0"/>
              <a:t>Reimbursement </a:t>
            </a:r>
            <a:r>
              <a:rPr lang="en-US" altLang="en-US" dirty="0"/>
              <a:t>reasonably calculated</a:t>
            </a:r>
          </a:p>
          <a:p>
            <a:pPr>
              <a:defRPr/>
            </a:pPr>
            <a:r>
              <a:rPr lang="en-US" altLang="en-US" dirty="0"/>
              <a:t>Not in excess of actual expense incurred</a:t>
            </a:r>
          </a:p>
          <a:p>
            <a:pPr lvl="1">
              <a:defRPr/>
            </a:pPr>
            <a:r>
              <a:rPr lang="en-US" altLang="en-US" sz="3200" dirty="0"/>
              <a:t>Review phone </a:t>
            </a:r>
            <a:r>
              <a:rPr lang="en-US" altLang="en-US" sz="3200" dirty="0" smtClean="0"/>
              <a:t>bill</a:t>
            </a:r>
          </a:p>
          <a:p>
            <a:pPr lvl="1">
              <a:defRPr/>
            </a:pPr>
            <a:endParaRPr lang="en-US" altLang="en-US" sz="3200" dirty="0" smtClean="0"/>
          </a:p>
          <a:p>
            <a:pPr marL="457200" lvl="1" indent="0">
              <a:buFont typeface="Times" panose="02020603050405020304" pitchFamily="18" charset="0"/>
              <a:buNone/>
              <a:defRPr/>
            </a:pPr>
            <a:endParaRPr lang="en-US" altLang="en-US" sz="3200" dirty="0"/>
          </a:p>
          <a:p>
            <a:pPr marL="457200" lvl="1" indent="0">
              <a:buFont typeface="Times" panose="02020603050405020304" pitchFamily="18" charset="0"/>
              <a:buNone/>
              <a:defRPr/>
            </a:pPr>
            <a:endParaRPr lang="en-US" altLang="en-US" sz="3200" dirty="0"/>
          </a:p>
        </p:txBody>
      </p:sp>
      <p:sp>
        <p:nvSpPr>
          <p:cNvPr id="31746" name="Slide Number Placeholder 4"/>
          <p:cNvSpPr>
            <a:spLocks noGrp="1"/>
          </p:cNvSpPr>
          <p:nvPr>
            <p:ph type="sldNum" sz="quarter" idx="11"/>
          </p:nvPr>
        </p:nvSpPr>
        <p:spPr>
          <a:noFill/>
        </p:spPr>
        <p:txBody>
          <a:bodyPr/>
          <a:lstStyle>
            <a:lvl1pPr>
              <a:lnSpc>
                <a:spcPct val="120000"/>
              </a:lnSpc>
              <a:spcBef>
                <a:spcPct val="20000"/>
              </a:spcBef>
              <a:buClr>
                <a:srgbClr val="00599C"/>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ClrTx/>
              <a:buFontTx/>
              <a:buNone/>
            </a:pPr>
            <a:fld id="{AA484233-B093-4445-926B-55FE169E01E9}" type="slidenum">
              <a:rPr lang="en-US" altLang="en-US" sz="2000">
                <a:solidFill>
                  <a:schemeClr val="tx2"/>
                </a:solidFill>
                <a:latin typeface="Times" panose="02020603050405020304" pitchFamily="18" charset="0"/>
              </a:rPr>
              <a:pPr>
                <a:lnSpc>
                  <a:spcPct val="30000"/>
                </a:lnSpc>
                <a:spcBef>
                  <a:spcPct val="0"/>
                </a:spcBef>
                <a:buClrTx/>
                <a:buFontTx/>
                <a:buNone/>
              </a:pPr>
              <a:t>11</a:t>
            </a:fld>
            <a:endParaRPr lang="en-US" altLang="en-US" sz="2000">
              <a:solidFill>
                <a:schemeClr val="tx2"/>
              </a:solidFill>
              <a:latin typeface="Times" panose="02020603050405020304" pitchFamily="18" charset="0"/>
            </a:endParaRPr>
          </a:p>
        </p:txBody>
      </p:sp>
    </p:spTree>
    <p:extLst>
      <p:ext uri="{BB962C8B-B14F-4D97-AF65-F5344CB8AC3E}">
        <p14:creationId xmlns:p14="http://schemas.microsoft.com/office/powerpoint/2010/main" val="1589421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spect="1" noChangeArrowheads="1"/>
          </p:cNvSpPr>
          <p:nvPr>
            <p:ph type="title"/>
          </p:nvPr>
        </p:nvSpPr>
        <p:spPr>
          <a:xfrm>
            <a:off x="1752600" y="-228600"/>
            <a:ext cx="7391400" cy="1371600"/>
          </a:xfrm>
        </p:spPr>
        <p:txBody>
          <a:bodyPr/>
          <a:lstStyle/>
          <a:p>
            <a:r>
              <a:rPr lang="en-US" altLang="en-US" sz="2800" smtClean="0"/>
              <a:t>Wendy Speelman 419-512-1809 Cell</a:t>
            </a:r>
            <a:br>
              <a:rPr lang="en-US" altLang="en-US" sz="2800" smtClean="0"/>
            </a:br>
            <a:r>
              <a:rPr lang="en-US" altLang="en-US" sz="2800" smtClean="0"/>
              <a:t>                              wendy.e.speelman@irs.gov</a:t>
            </a:r>
          </a:p>
        </p:txBody>
      </p:sp>
      <p:sp>
        <p:nvSpPr>
          <p:cNvPr id="55298" name="Slide Number Placeholder 4"/>
          <p:cNvSpPr>
            <a:spLocks noGrp="1"/>
          </p:cNvSpPr>
          <p:nvPr>
            <p:ph type="sldNum" sz="quarter" idx="11"/>
          </p:nvPr>
        </p:nvSpPr>
        <p:spPr>
          <a:noFill/>
        </p:spPr>
        <p:txBody>
          <a:bodyPr/>
          <a:lstStyle>
            <a:lvl1pPr>
              <a:lnSpc>
                <a:spcPct val="120000"/>
              </a:lnSpc>
              <a:spcBef>
                <a:spcPct val="20000"/>
              </a:spcBef>
              <a:buClr>
                <a:srgbClr val="00599C"/>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ClrTx/>
              <a:buFontTx/>
              <a:buNone/>
            </a:pPr>
            <a:fld id="{42FECA5A-4E64-4E0F-8449-7546A92D420A}" type="slidenum">
              <a:rPr lang="en-US" altLang="en-US" sz="2000">
                <a:solidFill>
                  <a:schemeClr val="tx2"/>
                </a:solidFill>
                <a:latin typeface="Times" panose="02020603050405020304" pitchFamily="18" charset="0"/>
              </a:rPr>
              <a:pPr>
                <a:lnSpc>
                  <a:spcPct val="30000"/>
                </a:lnSpc>
                <a:spcBef>
                  <a:spcPct val="0"/>
                </a:spcBef>
                <a:buClrTx/>
                <a:buFontTx/>
                <a:buNone/>
              </a:pPr>
              <a:t>12</a:t>
            </a:fld>
            <a:endParaRPr lang="en-US" altLang="en-US" sz="2000">
              <a:solidFill>
                <a:schemeClr val="tx2"/>
              </a:solidFill>
              <a:latin typeface="Times" panose="02020603050405020304" pitchFamily="18" charset="0"/>
            </a:endParaRPr>
          </a:p>
        </p:txBody>
      </p:sp>
      <p:graphicFrame>
        <p:nvGraphicFramePr>
          <p:cNvPr id="166978" name="Group 66"/>
          <p:cNvGraphicFramePr>
            <a:graphicFrameLocks noGrp="1"/>
          </p:cNvGraphicFramePr>
          <p:nvPr/>
        </p:nvGraphicFramePr>
        <p:xfrm>
          <a:off x="457200" y="1143000"/>
          <a:ext cx="8229600" cy="5176840"/>
        </p:xfrm>
        <a:graphic>
          <a:graphicData uri="http://schemas.openxmlformats.org/drawingml/2006/table">
            <a:tbl>
              <a:tblPr/>
              <a:tblGrid>
                <a:gridCol w="1752600"/>
                <a:gridCol w="1524000"/>
                <a:gridCol w="1981200"/>
                <a:gridCol w="1447800"/>
                <a:gridCol w="1524000"/>
              </a:tblGrid>
              <a:tr h="60957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Adams</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Allen</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Auglaize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Brown</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Butler</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76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Champaign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Clark</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Clermont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Clinton</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Darke</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44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Defiance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Delaware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Fayette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Franklin</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Fulton</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208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Greene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Hamilton</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Hancock</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Hardin</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Henry</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53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Highland</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Logan</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Lucas</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Madison</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Marion</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37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Mercer</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Miami</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Montgomery</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Ottawa</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Paulding</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37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Pickaway</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Pike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Preble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Putnam</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Ross</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50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Sandusky</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Seneca</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Shelby</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Union</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Van Wert</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Warren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Williams</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Wood</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Wyandot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86942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dirty="0" smtClean="0"/>
              <a:t>Before Last Pay </a:t>
            </a:r>
            <a:br>
              <a:rPr lang="en-US" dirty="0" smtClean="0"/>
            </a:br>
            <a:r>
              <a:rPr lang="en-US" sz="2400" dirty="0" smtClean="0"/>
              <a:t>Employee Expense Reimbursement</a:t>
            </a:r>
          </a:p>
        </p:txBody>
      </p:sp>
      <p:sp>
        <p:nvSpPr>
          <p:cNvPr id="17412" name="Rectangle 3"/>
          <p:cNvSpPr>
            <a:spLocks noGrp="1" noChangeArrowheads="1"/>
          </p:cNvSpPr>
          <p:nvPr>
            <p:ph idx="1"/>
          </p:nvPr>
        </p:nvSpPr>
        <p:spPr>
          <a:xfrm>
            <a:off x="457200" y="1690689"/>
            <a:ext cx="8382000" cy="4862511"/>
          </a:xfrm>
        </p:spPr>
        <p:txBody>
          <a:bodyPr>
            <a:normAutofit/>
          </a:bodyPr>
          <a:lstStyle/>
          <a:p>
            <a:pPr eaLnBrk="1" hangingPunct="1"/>
            <a:r>
              <a:rPr lang="en-US" dirty="0" smtClean="0"/>
              <a:t>Process Taxable Fringe Benefits in USPS</a:t>
            </a:r>
          </a:p>
          <a:p>
            <a:pPr lvl="1" eaLnBrk="1" hangingPunct="1"/>
            <a:r>
              <a:rPr lang="en-US" dirty="0" smtClean="0"/>
              <a:t>UPDCAL_CUR- NC3 pay type</a:t>
            </a:r>
          </a:p>
          <a:p>
            <a:pPr lvl="2"/>
            <a:r>
              <a:rPr lang="en-US" sz="1800" dirty="0" smtClean="0"/>
              <a:t>Taxed when paid</a:t>
            </a:r>
          </a:p>
          <a:p>
            <a:pPr lvl="3"/>
            <a:r>
              <a:rPr lang="en-US" sz="1800" dirty="0" smtClean="0"/>
              <a:t>Federal</a:t>
            </a:r>
            <a:endParaRPr lang="en-US" sz="1800" dirty="0"/>
          </a:p>
          <a:p>
            <a:pPr lvl="3"/>
            <a:r>
              <a:rPr lang="en-US" sz="1800" dirty="0" smtClean="0"/>
              <a:t>Ohio</a:t>
            </a:r>
          </a:p>
          <a:p>
            <a:pPr lvl="3"/>
            <a:r>
              <a:rPr lang="en-US" sz="1800" dirty="0" smtClean="0"/>
              <a:t>City (if applicable)</a:t>
            </a:r>
          </a:p>
          <a:p>
            <a:pPr lvl="3"/>
            <a:r>
              <a:rPr lang="en-US" sz="1800" dirty="0" smtClean="0"/>
              <a:t>Medicare </a:t>
            </a:r>
          </a:p>
          <a:p>
            <a:pPr lvl="3"/>
            <a:r>
              <a:rPr lang="en-US" sz="1800" dirty="0" smtClean="0"/>
              <a:t>OSDI</a:t>
            </a:r>
            <a:endParaRPr lang="en-US" sz="1800" dirty="0"/>
          </a:p>
          <a:p>
            <a:pPr lvl="2"/>
            <a:r>
              <a:rPr lang="en-US" sz="1800" dirty="0" smtClean="0"/>
              <a:t>Not included in payroll total gross or the amount charged to the USAS pay account</a:t>
            </a:r>
          </a:p>
          <a:p>
            <a:pPr lvl="2"/>
            <a:r>
              <a:rPr lang="en-US" sz="1800" dirty="0" smtClean="0"/>
              <a:t>Included in Adjusted Gross on PAYRPT</a:t>
            </a:r>
          </a:p>
          <a:p>
            <a:pPr lvl="2"/>
            <a:r>
              <a:rPr lang="en-US" sz="1800" dirty="0" smtClean="0"/>
              <a:t>CHKUPD </a:t>
            </a:r>
          </a:p>
          <a:p>
            <a:pPr lvl="3"/>
            <a:r>
              <a:rPr lang="en-US" sz="1800" dirty="0" smtClean="0"/>
              <a:t>adds NC3 amounts to the “Tax. Ben” field on the 001 deduction </a:t>
            </a:r>
          </a:p>
          <a:p>
            <a:pPr lvl="3"/>
            <a:r>
              <a:rPr lang="en-US" sz="1800" dirty="0" smtClean="0"/>
              <a:t>Increases the total and taxable gross amounts on the Federal, Ohio, Medicare, OSDI and Municipality (if flagged “Y” to non-cash earnings)</a:t>
            </a:r>
          </a:p>
          <a:p>
            <a:pPr lvl="3"/>
            <a:r>
              <a:rPr lang="en-US" sz="1800" dirty="0" smtClean="0"/>
              <a:t>Non-cash amount increased on job record.</a:t>
            </a:r>
          </a:p>
        </p:txBody>
      </p:sp>
      <p:pic>
        <p:nvPicPr>
          <p:cNvPr id="4" name="Picture 7" descr="C:\Users\miller\AppData\Local\Microsoft\Windows\Temporary Internet Files\Content.IE5\8QAAA76D\MC90044477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57200"/>
            <a:ext cx="2397125" cy="310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201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511104" y="318816"/>
            <a:ext cx="7772400" cy="914400"/>
          </a:xfrm>
        </p:spPr>
        <p:txBody>
          <a:bodyPr>
            <a:normAutofit/>
          </a:bodyPr>
          <a:lstStyle/>
          <a:p>
            <a:pPr eaLnBrk="1" hangingPunct="1">
              <a:defRPr/>
            </a:pPr>
            <a:r>
              <a:rPr lang="en-US" dirty="0">
                <a:solidFill>
                  <a:schemeClr val="tx1"/>
                </a:solidFill>
              </a:rPr>
              <a:t>Before Last Pay</a:t>
            </a:r>
            <a:br>
              <a:rPr lang="en-US" dirty="0">
                <a:solidFill>
                  <a:schemeClr val="tx1"/>
                </a:solidFill>
              </a:rPr>
            </a:br>
            <a:r>
              <a:rPr lang="en-US" sz="2400" dirty="0">
                <a:solidFill>
                  <a:schemeClr val="tx1"/>
                </a:solidFill>
              </a:rPr>
              <a:t>Employee Expense Reimbursement</a:t>
            </a:r>
            <a:endParaRPr lang="en-US" sz="2400" dirty="0" smtClean="0"/>
          </a:p>
        </p:txBody>
      </p:sp>
      <p:sp>
        <p:nvSpPr>
          <p:cNvPr id="21508" name="Rectangle 3"/>
          <p:cNvSpPr>
            <a:spLocks noGrp="1" noChangeArrowheads="1"/>
          </p:cNvSpPr>
          <p:nvPr>
            <p:ph idx="1"/>
          </p:nvPr>
        </p:nvSpPr>
        <p:spPr>
          <a:xfrm>
            <a:off x="392974" y="1877241"/>
            <a:ext cx="8229600" cy="1172527"/>
          </a:xfrm>
        </p:spPr>
        <p:txBody>
          <a:bodyPr/>
          <a:lstStyle/>
          <a:p>
            <a:pPr eaLnBrk="1" hangingPunct="1"/>
            <a:r>
              <a:rPr lang="en-US" dirty="0" smtClean="0"/>
              <a:t>NC3 Pay Type continued</a:t>
            </a:r>
          </a:p>
          <a:p>
            <a:pPr lvl="1"/>
            <a:r>
              <a:rPr lang="en-US" dirty="0" smtClean="0"/>
              <a:t>CALCPAY</a:t>
            </a:r>
          </a:p>
          <a:p>
            <a:pPr lvl="2"/>
            <a:r>
              <a:rPr lang="en-US" dirty="0" smtClean="0"/>
              <a:t>PAYRPT will list NC3 amounts in employee detail as Tax. ben</a:t>
            </a:r>
          </a:p>
        </p:txBody>
      </p:sp>
      <p:sp>
        <p:nvSpPr>
          <p:cNvPr id="2" name="Right Arrow 1"/>
          <p:cNvSpPr/>
          <p:nvPr/>
        </p:nvSpPr>
        <p:spPr>
          <a:xfrm>
            <a:off x="84364" y="4742906"/>
            <a:ext cx="2667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73975" y="5562600"/>
            <a:ext cx="7227026" cy="1200329"/>
          </a:xfrm>
          <a:prstGeom prst="rect">
            <a:avLst/>
          </a:prstGeom>
          <a:noFill/>
        </p:spPr>
        <p:txBody>
          <a:bodyPr wrap="square" rtlCol="0">
            <a:spAutoFit/>
          </a:bodyPr>
          <a:lstStyle/>
          <a:p>
            <a:pPr marL="0" lvl="1"/>
            <a:r>
              <a:rPr lang="en-US" dirty="0"/>
              <a:t>amounts will not be included in the total gross or total charged, but they will be included in the adjusted gross</a:t>
            </a:r>
          </a:p>
          <a:p>
            <a:endParaRPr lang="en-US" dirty="0"/>
          </a:p>
        </p:txBody>
      </p:sp>
      <p:pic>
        <p:nvPicPr>
          <p:cNvPr id="3" name="Picture 2"/>
          <p:cNvPicPr>
            <a:picLocks noChangeAspect="1"/>
          </p:cNvPicPr>
          <p:nvPr/>
        </p:nvPicPr>
        <p:blipFill>
          <a:blip r:embed="rId3"/>
          <a:stretch>
            <a:fillRect/>
          </a:stretch>
        </p:blipFill>
        <p:spPr>
          <a:xfrm>
            <a:off x="511104" y="3475944"/>
            <a:ext cx="7752767" cy="1679530"/>
          </a:xfrm>
          <a:prstGeom prst="rect">
            <a:avLst/>
          </a:prstGeom>
        </p:spPr>
      </p:pic>
      <p:sp>
        <p:nvSpPr>
          <p:cNvPr id="21510" name="AutoShape 5"/>
          <p:cNvSpPr>
            <a:spLocks noChangeArrowheads="1"/>
          </p:cNvSpPr>
          <p:nvPr/>
        </p:nvSpPr>
        <p:spPr bwMode="auto">
          <a:xfrm>
            <a:off x="392974" y="3979817"/>
            <a:ext cx="381000" cy="533400"/>
          </a:xfrm>
          <a:prstGeom prst="up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sp>
        <p:nvSpPr>
          <p:cNvPr id="5" name="Up Arrow 4"/>
          <p:cNvSpPr/>
          <p:nvPr/>
        </p:nvSpPr>
        <p:spPr>
          <a:xfrm>
            <a:off x="1752600" y="5022124"/>
            <a:ext cx="304800" cy="266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71800" y="3979817"/>
            <a:ext cx="2286000" cy="43978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48400" y="776016"/>
            <a:ext cx="1828800" cy="1938992"/>
          </a:xfrm>
          <a:prstGeom prst="rect">
            <a:avLst/>
          </a:prstGeom>
          <a:noFill/>
          <a:ln w="15875">
            <a:solidFill>
              <a:srgbClr val="FF0000"/>
            </a:solidFill>
          </a:ln>
        </p:spPr>
        <p:txBody>
          <a:bodyPr wrap="square" rtlCol="0">
            <a:spAutoFit/>
          </a:bodyPr>
          <a:lstStyle/>
          <a:p>
            <a:r>
              <a:rPr lang="en-US" dirty="0" smtClean="0"/>
              <a:t>ADJ GROSS = GROSS – ANNUITIES-SERS + NC1 + NC3</a:t>
            </a:r>
            <a:endParaRPr lang="en-US" dirty="0"/>
          </a:p>
        </p:txBody>
      </p:sp>
      <p:cxnSp>
        <p:nvCxnSpPr>
          <p:cNvPr id="9" name="Straight Arrow Connector 8"/>
          <p:cNvCxnSpPr>
            <a:stCxn id="7" idx="2"/>
          </p:cNvCxnSpPr>
          <p:nvPr/>
        </p:nvCxnSpPr>
        <p:spPr>
          <a:xfrm flipH="1">
            <a:off x="5334000" y="2715008"/>
            <a:ext cx="1828800" cy="1264809"/>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481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5800" y="457200"/>
            <a:ext cx="7772400" cy="1143000"/>
          </a:xfrm>
        </p:spPr>
        <p:txBody>
          <a:bodyPr/>
          <a:lstStyle/>
          <a:p>
            <a:pPr eaLnBrk="1" hangingPunct="1">
              <a:defRPr/>
            </a:pPr>
            <a:r>
              <a:rPr lang="en-US" dirty="0">
                <a:solidFill>
                  <a:schemeClr val="tx1"/>
                </a:solidFill>
              </a:rPr>
              <a:t>Before Last Pay</a:t>
            </a:r>
            <a:br>
              <a:rPr lang="en-US" dirty="0">
                <a:solidFill>
                  <a:schemeClr val="tx1"/>
                </a:solidFill>
              </a:rPr>
            </a:br>
            <a:r>
              <a:rPr lang="en-US" sz="2400" dirty="0">
                <a:solidFill>
                  <a:schemeClr val="tx1"/>
                </a:solidFill>
              </a:rPr>
              <a:t>Employee Expense Reimbursement</a:t>
            </a:r>
            <a:endParaRPr lang="en-US" sz="2400" dirty="0" smtClean="0"/>
          </a:p>
        </p:txBody>
      </p:sp>
      <p:sp>
        <p:nvSpPr>
          <p:cNvPr id="25604" name="Rectangle 3"/>
          <p:cNvSpPr>
            <a:spLocks noGrp="1" noChangeArrowheads="1"/>
          </p:cNvSpPr>
          <p:nvPr>
            <p:ph idx="1"/>
          </p:nvPr>
        </p:nvSpPr>
        <p:spPr>
          <a:xfrm>
            <a:off x="628650" y="1825625"/>
            <a:ext cx="7886700" cy="1755775"/>
          </a:xfrm>
        </p:spPr>
        <p:txBody>
          <a:bodyPr>
            <a:normAutofit lnSpcReduction="10000"/>
          </a:bodyPr>
          <a:lstStyle/>
          <a:p>
            <a:pPr eaLnBrk="1" hangingPunct="1"/>
            <a:r>
              <a:rPr lang="en-US" dirty="0" smtClean="0"/>
              <a:t>NC3 Pay Type continued</a:t>
            </a:r>
          </a:p>
          <a:p>
            <a:pPr lvl="1"/>
            <a:r>
              <a:rPr lang="en-US" dirty="0" smtClean="0"/>
              <a:t>CHKUPD</a:t>
            </a:r>
          </a:p>
          <a:p>
            <a:pPr lvl="2"/>
            <a:r>
              <a:rPr lang="en-US" dirty="0" smtClean="0"/>
              <a:t>Will increase the total and taxable gross amounts on DEDSCN by the amount of the NC3 payment on the Federal, Ohio, OSDI, Medicare and Municipality if “Y” to non-cash earnings. </a:t>
            </a:r>
          </a:p>
          <a:p>
            <a:pPr lvl="2"/>
            <a:r>
              <a:rPr lang="en-US" dirty="0" smtClean="0"/>
              <a:t>Will also add the NC3 amounts to the non-cash earning fields on the third screen of JOBSCN</a:t>
            </a:r>
          </a:p>
          <a:p>
            <a:pPr lvl="2"/>
            <a:endParaRPr lang="en-US" dirty="0" smtClean="0"/>
          </a:p>
        </p:txBody>
      </p:sp>
      <p:pic>
        <p:nvPicPr>
          <p:cNvPr id="2" name="Picture 1"/>
          <p:cNvPicPr>
            <a:picLocks noChangeAspect="1"/>
          </p:cNvPicPr>
          <p:nvPr/>
        </p:nvPicPr>
        <p:blipFill>
          <a:blip r:embed="rId3"/>
          <a:stretch>
            <a:fillRect/>
          </a:stretch>
        </p:blipFill>
        <p:spPr>
          <a:xfrm>
            <a:off x="671519" y="3806824"/>
            <a:ext cx="7678353" cy="2517776"/>
          </a:xfrm>
          <a:prstGeom prst="rect">
            <a:avLst/>
          </a:prstGeom>
        </p:spPr>
      </p:pic>
      <p:sp>
        <p:nvSpPr>
          <p:cNvPr id="3" name="Oval 2"/>
          <p:cNvSpPr/>
          <p:nvPr/>
        </p:nvSpPr>
        <p:spPr>
          <a:xfrm>
            <a:off x="642944" y="5562600"/>
            <a:ext cx="25146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5055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USPSWEB – Municipality Deduction</a:t>
            </a:r>
            <a:endParaRPr lang="en-US" dirty="0"/>
          </a:p>
        </p:txBody>
      </p:sp>
      <p:sp>
        <p:nvSpPr>
          <p:cNvPr id="4" name="Slide Number Placeholder 3"/>
          <p:cNvSpPr>
            <a:spLocks noGrp="1"/>
          </p:cNvSpPr>
          <p:nvPr>
            <p:ph type="sldNum" sz="quarter" idx="12"/>
          </p:nvPr>
        </p:nvSpPr>
        <p:spPr/>
        <p:txBody>
          <a:bodyPr/>
          <a:lstStyle/>
          <a:p>
            <a:fld id="{AB17FDD0-B335-4C2A-BDF6-3A997F57CB39}" type="slidenum">
              <a:rPr lang="en-US" smtClean="0"/>
              <a:t>16</a:t>
            </a:fld>
            <a:endParaRPr lang="en-US"/>
          </a:p>
        </p:txBody>
      </p:sp>
      <p:pic>
        <p:nvPicPr>
          <p:cNvPr id="5" name="Picture 4"/>
          <p:cNvPicPr>
            <a:picLocks noChangeAspect="1"/>
          </p:cNvPicPr>
          <p:nvPr/>
        </p:nvPicPr>
        <p:blipFill>
          <a:blip r:embed="rId3"/>
          <a:stretch>
            <a:fillRect/>
          </a:stretch>
        </p:blipFill>
        <p:spPr>
          <a:xfrm>
            <a:off x="378615" y="2286000"/>
            <a:ext cx="8136735" cy="3581400"/>
          </a:xfrm>
          <a:prstGeom prst="rect">
            <a:avLst/>
          </a:prstGeom>
        </p:spPr>
      </p:pic>
      <p:sp>
        <p:nvSpPr>
          <p:cNvPr id="3" name="Oval 2"/>
          <p:cNvSpPr/>
          <p:nvPr/>
        </p:nvSpPr>
        <p:spPr>
          <a:xfrm>
            <a:off x="350040" y="4800600"/>
            <a:ext cx="30480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276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270982"/>
            <a:ext cx="2438400" cy="2062103"/>
          </a:xfrm>
          <a:prstGeom prst="rect">
            <a:avLst/>
          </a:prstGeom>
          <a:noFill/>
          <a:ln w="25400">
            <a:solidFill>
              <a:srgbClr val="FF0000"/>
            </a:solidFill>
          </a:ln>
        </p:spPr>
        <p:txBody>
          <a:bodyPr wrap="square" rtlCol="0">
            <a:spAutoFit/>
          </a:bodyPr>
          <a:lstStyle/>
          <a:p>
            <a:r>
              <a:rPr lang="en-US" sz="1600" dirty="0" smtClean="0"/>
              <a:t>Tax. Ben= populated by the NC3 pay type at CHKUPD and will represent the non-cash taxable benefits amount</a:t>
            </a:r>
          </a:p>
          <a:p>
            <a:r>
              <a:rPr lang="en-US" sz="1600" dirty="0" smtClean="0"/>
              <a:t>Does not appear, separately, on W2.  It’s included in the wages </a:t>
            </a:r>
            <a:endParaRPr lang="en-US" sz="1600" dirty="0"/>
          </a:p>
        </p:txBody>
      </p:sp>
      <p:sp>
        <p:nvSpPr>
          <p:cNvPr id="9" name="TextBox 8"/>
          <p:cNvSpPr txBox="1"/>
          <p:nvPr/>
        </p:nvSpPr>
        <p:spPr>
          <a:xfrm>
            <a:off x="6006625" y="405761"/>
            <a:ext cx="2209800" cy="2554545"/>
          </a:xfrm>
          <a:prstGeom prst="rect">
            <a:avLst/>
          </a:prstGeom>
          <a:noFill/>
          <a:ln w="25400">
            <a:solidFill>
              <a:srgbClr val="FF0000"/>
            </a:solidFill>
          </a:ln>
        </p:spPr>
        <p:txBody>
          <a:bodyPr wrap="square" rtlCol="0">
            <a:spAutoFit/>
          </a:bodyPr>
          <a:lstStyle/>
          <a:p>
            <a:r>
              <a:rPr lang="en-US" sz="1600" dirty="0" smtClean="0"/>
              <a:t>Fringe benefits=amount in this field is added to the total and taxable gross amounts on the federal and Ohio deduction taxable gross and placed in boxes 1 and 16 of W2.  Employee pays tax when filing</a:t>
            </a:r>
            <a:endParaRPr lang="en-US" sz="1600" dirty="0"/>
          </a:p>
        </p:txBody>
      </p:sp>
      <p:pic>
        <p:nvPicPr>
          <p:cNvPr id="10" name="Picture 9"/>
          <p:cNvPicPr>
            <a:picLocks noChangeAspect="1"/>
          </p:cNvPicPr>
          <p:nvPr/>
        </p:nvPicPr>
        <p:blipFill>
          <a:blip r:embed="rId3"/>
          <a:stretch>
            <a:fillRect/>
          </a:stretch>
        </p:blipFill>
        <p:spPr>
          <a:xfrm>
            <a:off x="457200" y="3598837"/>
            <a:ext cx="7353300" cy="3212018"/>
          </a:xfrm>
          <a:prstGeom prst="rect">
            <a:avLst/>
          </a:prstGeom>
        </p:spPr>
      </p:pic>
      <p:cxnSp>
        <p:nvCxnSpPr>
          <p:cNvPr id="13" name="Straight Arrow Connector 12"/>
          <p:cNvCxnSpPr>
            <a:stCxn id="8" idx="2"/>
            <a:endCxn id="6" idx="0"/>
          </p:cNvCxnSpPr>
          <p:nvPr/>
        </p:nvCxnSpPr>
        <p:spPr bwMode="auto">
          <a:xfrm>
            <a:off x="1828800" y="2333085"/>
            <a:ext cx="1957388" cy="2772315"/>
          </a:xfrm>
          <a:prstGeom prst="straightConnector1">
            <a:avLst/>
          </a:prstGeom>
          <a:solidFill>
            <a:schemeClr val="accent1"/>
          </a:solidFill>
          <a:ln w="25400" cap="flat" cmpd="sng" algn="ctr">
            <a:solidFill>
              <a:srgbClr val="FF0000"/>
            </a:solidFill>
            <a:prstDash val="solid"/>
            <a:miter lim="800000"/>
            <a:headEnd type="none" w="med" len="med"/>
            <a:tailEnd type="arrow"/>
          </a:ln>
          <a:effectLst/>
        </p:spPr>
      </p:cxnSp>
      <p:sp>
        <p:nvSpPr>
          <p:cNvPr id="6" name="Oval 5"/>
          <p:cNvSpPr/>
          <p:nvPr/>
        </p:nvSpPr>
        <p:spPr bwMode="auto">
          <a:xfrm>
            <a:off x="3076575" y="5105400"/>
            <a:ext cx="1419226" cy="293914"/>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7" name="Oval 6"/>
          <p:cNvSpPr/>
          <p:nvPr/>
        </p:nvSpPr>
        <p:spPr bwMode="auto">
          <a:xfrm>
            <a:off x="4867276" y="3773900"/>
            <a:ext cx="2209800" cy="360041"/>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Times New Roman" charset="0"/>
              <a:cs typeface="Times New Roman" charset="0"/>
            </a:endParaRPr>
          </a:p>
        </p:txBody>
      </p:sp>
      <p:cxnSp>
        <p:nvCxnSpPr>
          <p:cNvPr id="11" name="Straight Arrow Connector 10"/>
          <p:cNvCxnSpPr/>
          <p:nvPr/>
        </p:nvCxnSpPr>
        <p:spPr bwMode="auto">
          <a:xfrm flipH="1">
            <a:off x="6547326" y="2924206"/>
            <a:ext cx="558325" cy="888274"/>
          </a:xfrm>
          <a:prstGeom prst="straightConnector1">
            <a:avLst/>
          </a:prstGeom>
          <a:solidFill>
            <a:schemeClr val="accent1"/>
          </a:solidFill>
          <a:ln w="25400" cap="flat" cmpd="sng" algn="ctr">
            <a:solidFill>
              <a:srgbClr val="FF0000"/>
            </a:solidFill>
            <a:prstDash val="solid"/>
            <a:miter lim="800000"/>
            <a:headEnd type="none" w="med" len="med"/>
            <a:tailEnd type="arrow"/>
          </a:ln>
          <a:effectLst/>
        </p:spPr>
      </p:cxnSp>
    </p:spTree>
    <p:extLst>
      <p:ext uri="{BB962C8B-B14F-4D97-AF65-F5344CB8AC3E}">
        <p14:creationId xmlns:p14="http://schemas.microsoft.com/office/powerpoint/2010/main" val="285866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56409" y="381000"/>
            <a:ext cx="7772400" cy="1143000"/>
          </a:xfrm>
        </p:spPr>
        <p:txBody>
          <a:bodyPr>
            <a:normAutofit/>
          </a:bodyPr>
          <a:lstStyle/>
          <a:p>
            <a:pPr eaLnBrk="1" hangingPunct="1">
              <a:defRPr/>
            </a:pPr>
            <a:r>
              <a:rPr lang="en-US" dirty="0">
                <a:solidFill>
                  <a:schemeClr val="tx1"/>
                </a:solidFill>
              </a:rPr>
              <a:t>Before Last Pay</a:t>
            </a:r>
            <a:br>
              <a:rPr lang="en-US" dirty="0">
                <a:solidFill>
                  <a:schemeClr val="tx1"/>
                </a:solidFill>
              </a:rPr>
            </a:br>
            <a:r>
              <a:rPr lang="en-US" sz="3600" dirty="0">
                <a:solidFill>
                  <a:schemeClr val="tx1"/>
                </a:solidFill>
              </a:rPr>
              <a:t>Employee Expense Reimbursement</a:t>
            </a:r>
            <a:endParaRPr lang="en-US" sz="3600" dirty="0" smtClean="0"/>
          </a:p>
        </p:txBody>
      </p:sp>
      <p:sp>
        <p:nvSpPr>
          <p:cNvPr id="28676" name="Rectangle 3"/>
          <p:cNvSpPr>
            <a:spLocks noGrp="1" noChangeArrowheads="1"/>
          </p:cNvSpPr>
          <p:nvPr>
            <p:ph idx="1"/>
          </p:nvPr>
        </p:nvSpPr>
        <p:spPr>
          <a:xfrm>
            <a:off x="1009443" y="1807361"/>
            <a:ext cx="6915357" cy="1850239"/>
          </a:xfrm>
        </p:spPr>
        <p:txBody>
          <a:bodyPr/>
          <a:lstStyle/>
          <a:p>
            <a:pPr eaLnBrk="1" hangingPunct="1"/>
            <a:r>
              <a:rPr lang="en-US" dirty="0" smtClean="0"/>
              <a:t>NC3 Pay Type continued</a:t>
            </a:r>
          </a:p>
          <a:p>
            <a:pPr lvl="1" eaLnBrk="1" hangingPunct="1"/>
            <a:r>
              <a:rPr lang="en-US" dirty="0" smtClean="0"/>
              <a:t>W2PROC </a:t>
            </a:r>
          </a:p>
          <a:p>
            <a:pPr lvl="2"/>
            <a:r>
              <a:rPr lang="en-US" dirty="0" smtClean="0"/>
              <a:t>The taxable benefit amount will be listed on W2REPT under the employees federal information	</a:t>
            </a:r>
          </a:p>
        </p:txBody>
      </p:sp>
      <p:pic>
        <p:nvPicPr>
          <p:cNvPr id="28677" name="Picture 4" descr="updatesP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09" y="3886200"/>
            <a:ext cx="84582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AutoShape 5"/>
          <p:cNvSpPr>
            <a:spLocks noChangeArrowheads="1"/>
          </p:cNvSpPr>
          <p:nvPr/>
        </p:nvSpPr>
        <p:spPr bwMode="auto">
          <a:xfrm>
            <a:off x="1905000" y="4415246"/>
            <a:ext cx="609600" cy="3048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95369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533400" y="152400"/>
            <a:ext cx="7772400" cy="1143000"/>
          </a:xfrm>
        </p:spPr>
        <p:txBody>
          <a:bodyPr/>
          <a:lstStyle/>
          <a:p>
            <a:pPr eaLnBrk="1" hangingPunct="1"/>
            <a:r>
              <a:rPr lang="en-US" dirty="0" smtClean="0"/>
              <a:t>Before Last Pay (Step 2)</a:t>
            </a:r>
            <a:br>
              <a:rPr lang="en-US" dirty="0" smtClean="0"/>
            </a:br>
            <a:r>
              <a:rPr lang="en-US" dirty="0" smtClean="0"/>
              <a:t>Group Term Life Insurance</a:t>
            </a:r>
            <a:endParaRPr lang="en-US" sz="2800" dirty="0" smtClean="0"/>
          </a:p>
        </p:txBody>
      </p:sp>
      <p:sp>
        <p:nvSpPr>
          <p:cNvPr id="23556" name="Rectangle 3"/>
          <p:cNvSpPr>
            <a:spLocks noGrp="1" noChangeArrowheads="1"/>
          </p:cNvSpPr>
          <p:nvPr>
            <p:ph idx="1"/>
          </p:nvPr>
        </p:nvSpPr>
        <p:spPr>
          <a:xfrm>
            <a:off x="533400" y="1219200"/>
            <a:ext cx="7772400" cy="1219200"/>
          </a:xfrm>
        </p:spPr>
        <p:txBody>
          <a:bodyPr>
            <a:normAutofit/>
          </a:bodyPr>
          <a:lstStyle/>
          <a:p>
            <a:pPr eaLnBrk="1" hangingPunct="1">
              <a:defRPr/>
            </a:pPr>
            <a:r>
              <a:rPr lang="en-US" sz="1800" b="1" dirty="0" smtClean="0">
                <a:latin typeface="+mj-lt"/>
              </a:rPr>
              <a:t>Group Term Life Insurance coverage over the limit-  IRS Publication 15-B  pages 11-14</a:t>
            </a:r>
          </a:p>
          <a:p>
            <a:pPr eaLnBrk="1" hangingPunct="1">
              <a:buFontTx/>
              <a:buNone/>
              <a:defRPr/>
            </a:pPr>
            <a:r>
              <a:rPr lang="en-US" sz="1800" b="1" dirty="0" smtClean="0">
                <a:latin typeface="+mj-lt"/>
              </a:rPr>
              <a:t>     </a:t>
            </a:r>
            <a:r>
              <a:rPr lang="en-US" sz="1800" b="1" dirty="0">
                <a:latin typeface="+mj-lt"/>
              </a:rPr>
              <a:t>(</a:t>
            </a:r>
            <a:r>
              <a:rPr lang="en-US" sz="1800" b="1" dirty="0">
                <a:latin typeface="+mj-lt"/>
                <a:hlinkClick r:id="rId3"/>
              </a:rPr>
              <a:t>http://</a:t>
            </a:r>
            <a:r>
              <a:rPr lang="en-US" sz="1800" b="1" dirty="0" smtClean="0">
                <a:latin typeface="+mj-lt"/>
                <a:hlinkClick r:id="rId3"/>
              </a:rPr>
              <a:t>www.irs.gov/pub/irs-pdf/p15b.pdf</a:t>
            </a:r>
            <a:r>
              <a:rPr lang="en-US" sz="1800" b="1" dirty="0">
                <a:latin typeface="+mj-lt"/>
              </a:rPr>
              <a:t>)</a:t>
            </a:r>
            <a:r>
              <a:rPr lang="en-US" sz="1800" b="1" dirty="0" smtClean="0">
                <a:latin typeface="+mj-lt"/>
              </a:rPr>
              <a:t> contains the calculation table to figure the cost.</a:t>
            </a:r>
            <a:endParaRPr lang="en-US" sz="1800" b="1" dirty="0" smtClean="0"/>
          </a:p>
          <a:p>
            <a:pPr eaLnBrk="1" hangingPunct="1">
              <a:buFontTx/>
              <a:buNone/>
              <a:defRPr/>
            </a:pPr>
            <a:endParaRPr lang="en-US" sz="1800" dirty="0" smtClean="0"/>
          </a:p>
        </p:txBody>
      </p:sp>
      <p:pic>
        <p:nvPicPr>
          <p:cNvPr id="2" name="Picture 1"/>
          <p:cNvPicPr>
            <a:picLocks noChangeAspect="1"/>
          </p:cNvPicPr>
          <p:nvPr/>
        </p:nvPicPr>
        <p:blipFill>
          <a:blip r:embed="rId4"/>
          <a:stretch>
            <a:fillRect/>
          </a:stretch>
        </p:blipFill>
        <p:spPr>
          <a:xfrm>
            <a:off x="1295400" y="2438400"/>
            <a:ext cx="6600825" cy="4295775"/>
          </a:xfrm>
          <a:prstGeom prst="rect">
            <a:avLst/>
          </a:prstGeom>
        </p:spPr>
      </p:pic>
    </p:spTree>
    <p:extLst>
      <p:ext uri="{BB962C8B-B14F-4D97-AF65-F5344CB8AC3E}">
        <p14:creationId xmlns:p14="http://schemas.microsoft.com/office/powerpoint/2010/main" val="700367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USPS-r</a:t>
            </a:r>
          </a:p>
          <a:p>
            <a:r>
              <a:rPr lang="en-US" dirty="0" smtClean="0"/>
              <a:t>USPS </a:t>
            </a:r>
            <a:r>
              <a:rPr lang="en-US" dirty="0" smtClean="0"/>
              <a:t>CYE CHECKLIST  </a:t>
            </a:r>
          </a:p>
          <a:p>
            <a:pPr lvl="1"/>
            <a:r>
              <a:rPr lang="en-US" dirty="0" smtClean="0"/>
              <a:t>Before final pay of calendar year – things that affect withholding</a:t>
            </a:r>
          </a:p>
          <a:p>
            <a:pPr lvl="1"/>
            <a:r>
              <a:rPr lang="en-US" dirty="0" smtClean="0"/>
              <a:t>Prepare for W2 Processing</a:t>
            </a:r>
          </a:p>
          <a:p>
            <a:pPr lvl="1"/>
            <a:r>
              <a:rPr lang="en-US" dirty="0" smtClean="0"/>
              <a:t>W2PRO</a:t>
            </a:r>
            <a:endParaRPr lang="en-US" dirty="0" smtClean="0"/>
          </a:p>
          <a:p>
            <a:r>
              <a:rPr lang="en-US" dirty="0" smtClean="0"/>
              <a:t>W2 Instructions</a:t>
            </a:r>
          </a:p>
          <a:p>
            <a:r>
              <a:rPr lang="en-US" dirty="0" smtClean="0"/>
              <a:t>Printing </a:t>
            </a:r>
            <a:r>
              <a:rPr lang="en-US" dirty="0" smtClean="0"/>
              <a:t>W2 </a:t>
            </a:r>
          </a:p>
          <a:p>
            <a:r>
              <a:rPr lang="en-US" dirty="0" smtClean="0"/>
              <a:t>ACA 1094/1095</a:t>
            </a:r>
          </a:p>
          <a:p>
            <a:pPr lvl="1"/>
            <a:r>
              <a:rPr lang="en-US" dirty="0" err="1" smtClean="0"/>
              <a:t>WORXTIMEii</a:t>
            </a:r>
            <a:endParaRPr lang="en-US" dirty="0" smtClean="0"/>
          </a:p>
          <a:p>
            <a:r>
              <a:rPr lang="en-US" dirty="0" smtClean="0"/>
              <a:t> 15L Final Staff Reporting</a:t>
            </a:r>
            <a:endParaRPr lang="en-US" dirty="0" smtClean="0"/>
          </a:p>
        </p:txBody>
      </p:sp>
      <p:pic>
        <p:nvPicPr>
          <p:cNvPr id="4" name="Picture 7" descr="C:\Users\miller\AppData\Local\Microsoft\Windows\Temporary Internet Files\Content.IE5\AU5T7MMA\MC90043259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8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616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Term Life Insurance over 50K</a:t>
            </a:r>
            <a:endParaRPr lang="en-US" dirty="0"/>
          </a:p>
        </p:txBody>
      </p:sp>
      <p:sp>
        <p:nvSpPr>
          <p:cNvPr id="3" name="Content Placeholder 2"/>
          <p:cNvSpPr>
            <a:spLocks noGrp="1"/>
          </p:cNvSpPr>
          <p:nvPr>
            <p:ph idx="1"/>
          </p:nvPr>
        </p:nvSpPr>
        <p:spPr/>
        <p:txBody>
          <a:bodyPr/>
          <a:lstStyle/>
          <a:p>
            <a:r>
              <a:rPr lang="en-US" dirty="0" smtClean="0"/>
              <a:t>NC1	Calculator</a:t>
            </a:r>
          </a:p>
          <a:p>
            <a:r>
              <a:rPr lang="en-US" u="sng" dirty="0">
                <a:hlinkClick r:id="rId3"/>
              </a:rPr>
              <a:t>http://www.mveca.org/documents/contentdocuments/doc_23_5_214.xls</a:t>
            </a:r>
            <a:r>
              <a:rPr lang="en-US" dirty="0"/>
              <a:t> </a:t>
            </a:r>
          </a:p>
        </p:txBody>
      </p:sp>
      <p:sp>
        <p:nvSpPr>
          <p:cNvPr id="4" name="Slide Number Placeholder 3"/>
          <p:cNvSpPr>
            <a:spLocks noGrp="1"/>
          </p:cNvSpPr>
          <p:nvPr>
            <p:ph type="sldNum" sz="quarter" idx="12"/>
          </p:nvPr>
        </p:nvSpPr>
        <p:spPr/>
        <p:txBody>
          <a:bodyPr/>
          <a:lstStyle/>
          <a:p>
            <a:fld id="{AB17FDD0-B335-4C2A-BDF6-3A997F57CB39}" type="slidenum">
              <a:rPr lang="en-US" smtClean="0"/>
              <a:t>20</a:t>
            </a:fld>
            <a:endParaRPr lang="en-US"/>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92" t="7849" r="22664" b="28005"/>
          <a:stretch/>
        </p:blipFill>
        <p:spPr bwMode="auto">
          <a:xfrm>
            <a:off x="1905000" y="3048000"/>
            <a:ext cx="6610350" cy="351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100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228600"/>
            <a:ext cx="7055380" cy="1624648"/>
          </a:xfrm>
        </p:spPr>
        <p:txBody>
          <a:bodyPr>
            <a:noAutofit/>
          </a:bodyPr>
          <a:lstStyle/>
          <a:p>
            <a:r>
              <a:rPr lang="en-US" sz="3200" dirty="0" smtClean="0"/>
              <a:t>Before Last Pay</a:t>
            </a:r>
            <a:br>
              <a:rPr lang="en-US" sz="3200" dirty="0" smtClean="0"/>
            </a:br>
            <a:r>
              <a:rPr lang="en-US" sz="3200" dirty="0" smtClean="0"/>
              <a:t>Group Term Life Insurance Continued </a:t>
            </a:r>
            <a:endParaRPr lang="en-US" sz="3200" dirty="0"/>
          </a:p>
        </p:txBody>
      </p:sp>
      <p:sp>
        <p:nvSpPr>
          <p:cNvPr id="3" name="Content Placeholder 2"/>
          <p:cNvSpPr>
            <a:spLocks noGrp="1"/>
          </p:cNvSpPr>
          <p:nvPr>
            <p:ph idx="1"/>
          </p:nvPr>
        </p:nvSpPr>
        <p:spPr>
          <a:xfrm>
            <a:off x="827700" y="1752601"/>
            <a:ext cx="6711654" cy="4495806"/>
          </a:xfrm>
        </p:spPr>
        <p:txBody>
          <a:bodyPr>
            <a:normAutofit/>
          </a:bodyPr>
          <a:lstStyle/>
          <a:p>
            <a:pPr>
              <a:spcBef>
                <a:spcPts val="1200"/>
              </a:spcBef>
              <a:defRPr/>
            </a:pPr>
            <a:r>
              <a:rPr lang="en-US" sz="1800" dirty="0" smtClean="0">
                <a:latin typeface="Calibri" panose="020F0502020204030204" pitchFamily="34" charset="0"/>
              </a:rPr>
              <a:t>Recommended to add NC1 pay types to UPDCAL_CUR to avoid INICAL balancing issues.  Wait to add the NC1 after the final run of INICAL.</a:t>
            </a:r>
          </a:p>
          <a:p>
            <a:pPr lvl="1">
              <a:defRPr/>
            </a:pPr>
            <a:r>
              <a:rPr lang="en-US" dirty="0">
                <a:latin typeface="Calibri" panose="020F0502020204030204" pitchFamily="34" charset="0"/>
              </a:rPr>
              <a:t>No Federal, Ohio, or OSDI tax amounts will be </a:t>
            </a:r>
            <a:r>
              <a:rPr lang="en-US" dirty="0" smtClean="0">
                <a:latin typeface="Calibri" panose="020F0502020204030204" pitchFamily="34" charset="0"/>
              </a:rPr>
              <a:t>withheld</a:t>
            </a:r>
          </a:p>
          <a:p>
            <a:pPr lvl="1">
              <a:defRPr/>
            </a:pPr>
            <a:r>
              <a:rPr lang="en-US" dirty="0" smtClean="0">
                <a:latin typeface="Calibri" panose="020F0502020204030204" pitchFamily="34" charset="0"/>
              </a:rPr>
              <a:t>Medicare or Social Security employee and board amounts calculated and withheld</a:t>
            </a:r>
            <a:endParaRPr lang="en-US" dirty="0">
              <a:latin typeface="Calibri" panose="020F0502020204030204" pitchFamily="34" charset="0"/>
            </a:endParaRPr>
          </a:p>
          <a:p>
            <a:pPr lvl="1">
              <a:defRPr/>
            </a:pPr>
            <a:r>
              <a:rPr lang="en-US" dirty="0" smtClean="0">
                <a:latin typeface="Calibri" panose="020F0502020204030204" pitchFamily="34" charset="0"/>
              </a:rPr>
              <a:t>City </a:t>
            </a:r>
            <a:r>
              <a:rPr lang="en-US" dirty="0">
                <a:latin typeface="Calibri" panose="020F0502020204030204" pitchFamily="34" charset="0"/>
              </a:rPr>
              <a:t>tax </a:t>
            </a:r>
            <a:r>
              <a:rPr lang="en-US" dirty="0" smtClean="0">
                <a:latin typeface="Calibri" panose="020F0502020204030204" pitchFamily="34" charset="0"/>
              </a:rPr>
              <a:t>withholding on </a:t>
            </a:r>
            <a:r>
              <a:rPr lang="en-US" dirty="0">
                <a:latin typeface="Calibri" panose="020F0502020204030204" pitchFamily="34" charset="0"/>
              </a:rPr>
              <a:t>non-cash </a:t>
            </a:r>
            <a:r>
              <a:rPr lang="en-US" dirty="0" smtClean="0">
                <a:latin typeface="Calibri" panose="020F0502020204030204" pitchFamily="34" charset="0"/>
              </a:rPr>
              <a:t>earnings if "Tax </a:t>
            </a:r>
            <a:r>
              <a:rPr lang="en-US" dirty="0">
                <a:latin typeface="Calibri" panose="020F0502020204030204" pitchFamily="34" charset="0"/>
              </a:rPr>
              <a:t>non-cash earnings" flag </a:t>
            </a:r>
            <a:r>
              <a:rPr lang="en-US" dirty="0" smtClean="0">
                <a:latin typeface="Calibri" panose="020F0502020204030204" pitchFamily="34" charset="0"/>
              </a:rPr>
              <a:t>is </a:t>
            </a:r>
            <a:r>
              <a:rPr lang="en-US" dirty="0">
                <a:latin typeface="Calibri" panose="020F0502020204030204" pitchFamily="34" charset="0"/>
              </a:rPr>
              <a:t>Y (</a:t>
            </a:r>
            <a:r>
              <a:rPr lang="en-US" dirty="0" smtClean="0">
                <a:latin typeface="Calibri" panose="020F0502020204030204" pitchFamily="34" charset="0"/>
              </a:rPr>
              <a:t>yes) </a:t>
            </a:r>
            <a:endParaRPr lang="en-US" dirty="0">
              <a:latin typeface="Calibri" panose="020F0502020204030204" pitchFamily="34" charset="0"/>
            </a:endParaRPr>
          </a:p>
          <a:p>
            <a:pPr lvl="1">
              <a:defRPr/>
            </a:pPr>
            <a:r>
              <a:rPr lang="en-US" dirty="0" smtClean="0">
                <a:latin typeface="Calibri" panose="020F0502020204030204" pitchFamily="34" charset="0"/>
              </a:rPr>
              <a:t>CHKUPD</a:t>
            </a:r>
          </a:p>
          <a:p>
            <a:pPr lvl="2">
              <a:defRPr/>
            </a:pPr>
            <a:r>
              <a:rPr lang="en-US" dirty="0" smtClean="0">
                <a:latin typeface="Calibri" panose="020F0502020204030204" pitchFamily="34" charset="0"/>
              </a:rPr>
              <a:t>Amount </a:t>
            </a:r>
            <a:r>
              <a:rPr lang="en-US" dirty="0">
                <a:latin typeface="Calibri" panose="020F0502020204030204" pitchFamily="34" charset="0"/>
              </a:rPr>
              <a:t>of the NC1 payment will be added to the 001 federal tax deduction </a:t>
            </a:r>
            <a:r>
              <a:rPr lang="en-US" dirty="0" smtClean="0">
                <a:latin typeface="Calibri" panose="020F0502020204030204" pitchFamily="34" charset="0"/>
              </a:rPr>
              <a:t>In the “Life Ins. Cost” field </a:t>
            </a:r>
            <a:endParaRPr lang="en-US" dirty="0"/>
          </a:p>
          <a:p>
            <a:pPr lvl="2">
              <a:defRPr/>
            </a:pPr>
            <a:r>
              <a:rPr lang="en-US" sz="1600" dirty="0"/>
              <a:t>Increases the total and taxable gross amounts on the Federal, Ohio, Medicare</a:t>
            </a:r>
            <a:r>
              <a:rPr lang="en-US" sz="1600" dirty="0" smtClean="0"/>
              <a:t>, </a:t>
            </a:r>
            <a:r>
              <a:rPr lang="en-US" sz="1600" dirty="0"/>
              <a:t>and Municipality (if flagged “Y” to non-cash earnings)</a:t>
            </a:r>
          </a:p>
          <a:p>
            <a:pPr lvl="2">
              <a:defRPr/>
            </a:pPr>
            <a:r>
              <a:rPr lang="en-US" sz="1600" dirty="0"/>
              <a:t>Non-cash amount increased on job record.</a:t>
            </a:r>
          </a:p>
          <a:p>
            <a:pPr lvl="2">
              <a:defRPr/>
            </a:pPr>
            <a:endParaRPr lang="en-US" dirty="0">
              <a:latin typeface="Calibri" panose="020F0502020204030204" pitchFamily="34" charset="0"/>
            </a:endParaRPr>
          </a:p>
        </p:txBody>
      </p:sp>
    </p:spTree>
    <p:extLst>
      <p:ext uri="{BB962C8B-B14F-4D97-AF65-F5344CB8AC3E}">
        <p14:creationId xmlns:p14="http://schemas.microsoft.com/office/powerpoint/2010/main" val="2904623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17FDD0-B335-4C2A-BDF6-3A997F57CB39}" type="slidenum">
              <a:rPr lang="en-US" smtClean="0"/>
              <a:t>22</a:t>
            </a:fld>
            <a:endParaRPr lang="en-US"/>
          </a:p>
        </p:txBody>
      </p:sp>
      <p:pic>
        <p:nvPicPr>
          <p:cNvPr id="5" name="Picture 4"/>
          <p:cNvPicPr>
            <a:picLocks noChangeAspect="1"/>
          </p:cNvPicPr>
          <p:nvPr/>
        </p:nvPicPr>
        <p:blipFill>
          <a:blip r:embed="rId2"/>
          <a:stretch>
            <a:fillRect/>
          </a:stretch>
        </p:blipFill>
        <p:spPr>
          <a:xfrm>
            <a:off x="533400" y="2590800"/>
            <a:ext cx="7353300" cy="3212018"/>
          </a:xfrm>
          <a:prstGeom prst="rect">
            <a:avLst/>
          </a:prstGeom>
        </p:spPr>
      </p:pic>
      <p:sp>
        <p:nvSpPr>
          <p:cNvPr id="6" name="Oval 5"/>
          <p:cNvSpPr/>
          <p:nvPr/>
        </p:nvSpPr>
        <p:spPr>
          <a:xfrm>
            <a:off x="5105400" y="2895600"/>
            <a:ext cx="2819400" cy="685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91200" y="457200"/>
            <a:ext cx="2133600" cy="1200329"/>
          </a:xfrm>
          <a:prstGeom prst="rect">
            <a:avLst/>
          </a:prstGeom>
          <a:noFill/>
          <a:ln w="28575">
            <a:solidFill>
              <a:srgbClr val="FF0000"/>
            </a:solidFill>
          </a:ln>
        </p:spPr>
        <p:txBody>
          <a:bodyPr wrap="square" rtlCol="0">
            <a:spAutoFit/>
          </a:bodyPr>
          <a:lstStyle/>
          <a:p>
            <a:r>
              <a:rPr lang="en-US" dirty="0" smtClean="0"/>
              <a:t>Amount goes on W2 in Box 12 with Code C</a:t>
            </a:r>
            <a:endParaRPr lang="en-US" dirty="0"/>
          </a:p>
        </p:txBody>
      </p:sp>
      <p:cxnSp>
        <p:nvCxnSpPr>
          <p:cNvPr id="9" name="Straight Arrow Connector 8"/>
          <p:cNvCxnSpPr>
            <a:stCxn id="7" idx="2"/>
            <a:endCxn id="6" idx="0"/>
          </p:cNvCxnSpPr>
          <p:nvPr/>
        </p:nvCxnSpPr>
        <p:spPr>
          <a:xfrm flipH="1">
            <a:off x="6515100" y="1657529"/>
            <a:ext cx="342900" cy="1238071"/>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6" descr="C:\Users\miller\AppData\Local\Microsoft\Windows\Temporary Internet Files\Content.IE5\SCLPIZJ6\MP9004402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7200"/>
            <a:ext cx="1295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532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152400"/>
            <a:ext cx="7055380" cy="1400530"/>
          </a:xfrm>
        </p:spPr>
        <p:txBody>
          <a:bodyPr>
            <a:noAutofit/>
          </a:bodyPr>
          <a:lstStyle/>
          <a:p>
            <a:r>
              <a:rPr lang="en-US" sz="3200" dirty="0" smtClean="0"/>
              <a:t>FYI</a:t>
            </a:r>
            <a:br>
              <a:rPr lang="en-US" sz="3200" dirty="0" smtClean="0"/>
            </a:br>
            <a:r>
              <a:rPr lang="en-US" sz="3200" dirty="0" smtClean="0"/>
              <a:t>Group </a:t>
            </a:r>
            <a:r>
              <a:rPr lang="en-US" sz="3200" dirty="0"/>
              <a:t>Term Life Insurance </a:t>
            </a:r>
            <a:r>
              <a:rPr lang="en-US" sz="3200" dirty="0" smtClean="0"/>
              <a:t>NOT processed before final pay </a:t>
            </a:r>
            <a:endParaRPr lang="en-US" sz="3200" b="1" dirty="0" smtClean="0"/>
          </a:p>
        </p:txBody>
      </p:sp>
      <p:sp>
        <p:nvSpPr>
          <p:cNvPr id="15363" name="Content Placeholder 2"/>
          <p:cNvSpPr>
            <a:spLocks noGrp="1"/>
          </p:cNvSpPr>
          <p:nvPr>
            <p:ph idx="1"/>
          </p:nvPr>
        </p:nvSpPr>
        <p:spPr>
          <a:xfrm>
            <a:off x="622844" y="1752600"/>
            <a:ext cx="7772400" cy="4724400"/>
          </a:xfrm>
        </p:spPr>
        <p:txBody>
          <a:bodyPr>
            <a:normAutofit/>
          </a:bodyPr>
          <a:lstStyle/>
          <a:p>
            <a:pPr>
              <a:buFontTx/>
              <a:buNone/>
            </a:pPr>
            <a:r>
              <a:rPr lang="en-US" sz="2000" b="1" dirty="0" smtClean="0"/>
              <a:t>--  </a:t>
            </a:r>
            <a:r>
              <a:rPr lang="en-US" sz="2000" b="1" dirty="0" smtClean="0">
                <a:latin typeface="Calibri" panose="020F0502020204030204" pitchFamily="34" charset="0"/>
              </a:rPr>
              <a:t>If l</a:t>
            </a:r>
            <a:r>
              <a:rPr lang="en-US" sz="2400" b="1" dirty="0" smtClean="0">
                <a:latin typeface="Calibri" panose="020F0502020204030204" pitchFamily="34" charset="0"/>
              </a:rPr>
              <a:t>ife insurance was not entered before the last pay:</a:t>
            </a:r>
          </a:p>
          <a:p>
            <a:r>
              <a:rPr lang="en-US" sz="2000" dirty="0" smtClean="0">
                <a:latin typeface="Calibri" panose="020F0502020204030204" pitchFamily="34" charset="0"/>
              </a:rPr>
              <a:t>If the NC1 pay was not used prior to the last pay of the calendar year, the following manual procedure must be used in order for the NC1 pay to show correctly on the W2 form and to insure that the QRTRPT balances. Follow these procedures prior to generating W2 forms. </a:t>
            </a:r>
          </a:p>
          <a:p>
            <a:r>
              <a:rPr lang="en-US" sz="2000" dirty="0" smtClean="0">
                <a:latin typeface="Calibri" panose="020F0502020204030204" pitchFamily="34" charset="0"/>
              </a:rPr>
              <a:t>Increase the YTD gross and the YTD taxable gross figures on the federal tax record by the amount of the taxable premium. </a:t>
            </a:r>
          </a:p>
          <a:p>
            <a:r>
              <a:rPr lang="en-US" sz="2000" dirty="0" smtClean="0">
                <a:latin typeface="Calibri" panose="020F0502020204030204" pitchFamily="34" charset="0"/>
              </a:rPr>
              <a:t>Increase the YTD gross and YTD taxable gross figures on the state tax deduction record to reflect the taxable premium. </a:t>
            </a:r>
          </a:p>
          <a:p>
            <a:r>
              <a:rPr lang="en-US" sz="2000" dirty="0" smtClean="0">
                <a:latin typeface="Calibri" panose="020F0502020204030204" pitchFamily="34" charset="0"/>
              </a:rPr>
              <a:t>Increase the YTD gross and the YTD taxable gross figures on the municipality tax deduction record IF required by the municipality. </a:t>
            </a:r>
          </a:p>
        </p:txBody>
      </p:sp>
    </p:spTree>
    <p:extLst>
      <p:ext uri="{BB962C8B-B14F-4D97-AF65-F5344CB8AC3E}">
        <p14:creationId xmlns:p14="http://schemas.microsoft.com/office/powerpoint/2010/main" val="816898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84710" y="452718"/>
            <a:ext cx="7055380" cy="1528482"/>
          </a:xfrm>
        </p:spPr>
        <p:txBody>
          <a:bodyPr/>
          <a:lstStyle/>
          <a:p>
            <a:r>
              <a:rPr lang="en-US" sz="3200" dirty="0" smtClean="0"/>
              <a:t>FYI</a:t>
            </a:r>
            <a:br>
              <a:rPr lang="en-US" sz="3200" dirty="0" smtClean="0"/>
            </a:br>
            <a:r>
              <a:rPr lang="en-US" sz="3200" dirty="0" smtClean="0"/>
              <a:t>Group </a:t>
            </a:r>
            <a:r>
              <a:rPr lang="en-US" sz="3200" dirty="0"/>
              <a:t>Term Life Insurance </a:t>
            </a:r>
            <a:r>
              <a:rPr lang="en-US" sz="3200" dirty="0" smtClean="0"/>
              <a:t>NOT </a:t>
            </a:r>
            <a:r>
              <a:rPr lang="en-US" sz="3200" dirty="0"/>
              <a:t>processed before final pay Continued </a:t>
            </a:r>
            <a:endParaRPr lang="en-US" sz="3200" b="1" dirty="0" smtClean="0"/>
          </a:p>
        </p:txBody>
      </p:sp>
      <p:sp>
        <p:nvSpPr>
          <p:cNvPr id="16387" name="Content Placeholder 2"/>
          <p:cNvSpPr>
            <a:spLocks noGrp="1"/>
          </p:cNvSpPr>
          <p:nvPr>
            <p:ph idx="1"/>
          </p:nvPr>
        </p:nvSpPr>
        <p:spPr>
          <a:xfrm>
            <a:off x="685800" y="1981200"/>
            <a:ext cx="7772400" cy="4495800"/>
          </a:xfrm>
        </p:spPr>
        <p:txBody>
          <a:bodyPr>
            <a:normAutofit/>
          </a:bodyPr>
          <a:lstStyle/>
          <a:p>
            <a:r>
              <a:rPr lang="en-US" sz="2000" dirty="0" smtClean="0">
                <a:latin typeface="Calibri" panose="020F0502020204030204" pitchFamily="34" charset="0"/>
              </a:rPr>
              <a:t>Increase the YTD gross and YTD taxable gross figures on the FICA and/or Medicare deduction records to reflect the taxable premium. </a:t>
            </a:r>
          </a:p>
          <a:p>
            <a:r>
              <a:rPr lang="en-US" sz="2000" dirty="0" smtClean="0">
                <a:latin typeface="Calibri" panose="020F0502020204030204" pitchFamily="34" charset="0"/>
              </a:rPr>
              <a:t>Obtain payment from the employee for the FICA (6.2% of the taxable premium) and/or Medicare (1.45% of the taxable premium) withholding amounts. Include this amount on the YTD Deduct Total field of the FICA/Medicare Deduction record(s). The board of education must match these same amounts calculated in this step (process as a USAS transaction). </a:t>
            </a:r>
          </a:p>
          <a:p>
            <a:r>
              <a:rPr lang="en-US" sz="2000" dirty="0" smtClean="0">
                <a:latin typeface="Calibri" panose="020F0502020204030204" pitchFamily="34" charset="0"/>
              </a:rPr>
              <a:t>Enter the taxable premium of life insurance on the federal tax deduction record in DEDSCN on the "Life Insurance Cost" line. </a:t>
            </a:r>
          </a:p>
          <a:p>
            <a:r>
              <a:rPr lang="en-US" sz="2000" dirty="0" smtClean="0">
                <a:latin typeface="Calibri" panose="020F0502020204030204" pitchFamily="34" charset="0"/>
              </a:rPr>
              <a:t>Enter the taxable premium of life insurance on the to-date fields for Non-cash earnings on JOBSCN (3 of 3). This will insure that the QRTRPT non-cash earnings will balance. </a:t>
            </a:r>
          </a:p>
          <a:p>
            <a:endParaRPr lang="en-US" sz="2000" dirty="0" smtClean="0"/>
          </a:p>
          <a:p>
            <a:endParaRPr lang="en-US" sz="2000" dirty="0" smtClean="0"/>
          </a:p>
        </p:txBody>
      </p:sp>
      <p:sp>
        <p:nvSpPr>
          <p:cNvPr id="16388" name="Slide Number Placeholder 3"/>
          <p:cNvSpPr>
            <a:spLocks noGrp="1"/>
          </p:cNvSpPr>
          <p:nvPr>
            <p:ph type="sldNum" sz="quarter" idx="12"/>
          </p:nvPr>
        </p:nvSpPr>
        <p:spPr>
          <a:xfrm>
            <a:off x="7766431" y="295736"/>
            <a:ext cx="628813" cy="7676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400" dirty="0" smtClean="0"/>
          </a:p>
        </p:txBody>
      </p:sp>
    </p:spTree>
    <p:extLst>
      <p:ext uri="{BB962C8B-B14F-4D97-AF65-F5344CB8AC3E}">
        <p14:creationId xmlns:p14="http://schemas.microsoft.com/office/powerpoint/2010/main" val="3339675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09613" y="609600"/>
            <a:ext cx="7772400" cy="1143000"/>
          </a:xfrm>
        </p:spPr>
        <p:txBody>
          <a:bodyPr/>
          <a:lstStyle/>
          <a:p>
            <a:r>
              <a:rPr lang="en-US" b="1" dirty="0" smtClean="0"/>
              <a:t>FYI</a:t>
            </a:r>
            <a:br>
              <a:rPr lang="en-US" b="1" dirty="0" smtClean="0"/>
            </a:br>
            <a:r>
              <a:rPr lang="en-US" b="1" dirty="0" smtClean="0"/>
              <a:t>Life Insurance (continued)</a:t>
            </a:r>
          </a:p>
        </p:txBody>
      </p:sp>
      <p:sp>
        <p:nvSpPr>
          <p:cNvPr id="17413" name="AutoShape 5"/>
          <p:cNvSpPr>
            <a:spLocks noChangeArrowheads="1"/>
          </p:cNvSpPr>
          <p:nvPr/>
        </p:nvSpPr>
        <p:spPr bwMode="auto">
          <a:xfrm>
            <a:off x="7553325" y="3844275"/>
            <a:ext cx="762000" cy="381000"/>
          </a:xfrm>
          <a:prstGeom prst="lef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p>
        </p:txBody>
      </p:sp>
      <p:pic>
        <p:nvPicPr>
          <p:cNvPr id="10" name="Content Placeholder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74796" y="2977142"/>
            <a:ext cx="6346825" cy="3052763"/>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flipV="1">
            <a:off x="4961055" y="3800833"/>
            <a:ext cx="2431991" cy="424442"/>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Times New Roman" charset="0"/>
              <a:cs typeface="Times New Roman" charset="0"/>
            </a:endParaRPr>
          </a:p>
        </p:txBody>
      </p:sp>
      <p:sp>
        <p:nvSpPr>
          <p:cNvPr id="3" name="TextBox 2"/>
          <p:cNvSpPr txBox="1"/>
          <p:nvPr/>
        </p:nvSpPr>
        <p:spPr>
          <a:xfrm>
            <a:off x="6781800" y="1524000"/>
            <a:ext cx="1524000" cy="1200329"/>
          </a:xfrm>
          <a:prstGeom prst="rect">
            <a:avLst/>
          </a:prstGeom>
          <a:solidFill>
            <a:schemeClr val="bg1"/>
          </a:solidFill>
          <a:ln w="25400">
            <a:solidFill>
              <a:srgbClr val="FF0000"/>
            </a:solidFill>
          </a:ln>
        </p:spPr>
        <p:txBody>
          <a:bodyPr wrap="square" rtlCol="0">
            <a:spAutoFit/>
          </a:bodyPr>
          <a:lstStyle/>
          <a:p>
            <a:r>
              <a:rPr lang="en-US" sz="1800" dirty="0" smtClean="0"/>
              <a:t>Only add if amount NOT processed as NC1 </a:t>
            </a:r>
            <a:endParaRPr lang="en-US" sz="1800" dirty="0"/>
          </a:p>
        </p:txBody>
      </p:sp>
      <p:cxnSp>
        <p:nvCxnSpPr>
          <p:cNvPr id="5" name="Straight Arrow Connector 4"/>
          <p:cNvCxnSpPr>
            <a:stCxn id="3" idx="2"/>
          </p:cNvCxnSpPr>
          <p:nvPr/>
        </p:nvCxnSpPr>
        <p:spPr bwMode="auto">
          <a:xfrm flipH="1">
            <a:off x="6267450" y="2724329"/>
            <a:ext cx="1276350" cy="1038225"/>
          </a:xfrm>
          <a:prstGeom prst="straightConnector1">
            <a:avLst/>
          </a:prstGeom>
          <a:solidFill>
            <a:schemeClr val="accent1"/>
          </a:solidFill>
          <a:ln w="25400" cap="flat" cmpd="sng" algn="ctr">
            <a:solidFill>
              <a:srgbClr val="FF0000"/>
            </a:solidFill>
            <a:prstDash val="solid"/>
            <a:miter lim="800000"/>
            <a:headEnd type="none" w="med" len="med"/>
            <a:tailEnd type="arrow"/>
          </a:ln>
          <a:effectLst/>
        </p:spPr>
      </p:cxnSp>
    </p:spTree>
    <p:extLst>
      <p:ext uri="{BB962C8B-B14F-4D97-AF65-F5344CB8AC3E}">
        <p14:creationId xmlns:p14="http://schemas.microsoft.com/office/powerpoint/2010/main" val="141368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dirty="0" smtClean="0"/>
              <a:t>Before Last Pay  (Step 3)</a:t>
            </a:r>
          </a:p>
        </p:txBody>
      </p:sp>
      <p:sp>
        <p:nvSpPr>
          <p:cNvPr id="29700" name="Rectangle 3"/>
          <p:cNvSpPr>
            <a:spLocks noGrp="1" noChangeArrowheads="1"/>
          </p:cNvSpPr>
          <p:nvPr>
            <p:ph idx="1"/>
          </p:nvPr>
        </p:nvSpPr>
        <p:spPr/>
        <p:txBody>
          <a:bodyPr/>
          <a:lstStyle/>
          <a:p>
            <a:pPr eaLnBrk="1" hangingPunct="1"/>
            <a:r>
              <a:rPr lang="en-US" dirty="0" smtClean="0"/>
              <a:t>Run W2PROC before last pay of 2015 has been completed</a:t>
            </a:r>
          </a:p>
          <a:p>
            <a:pPr lvl="1"/>
            <a:r>
              <a:rPr lang="en-US" dirty="0"/>
              <a:t>Check W2ERR.TXT to determine if adjustments are needed on the next payroll</a:t>
            </a:r>
          </a:p>
          <a:p>
            <a:pPr lvl="1" eaLnBrk="1" hangingPunct="1"/>
            <a:r>
              <a:rPr lang="en-US" dirty="0" smtClean="0"/>
              <a:t>Review and correct warnings and errors, if needed</a:t>
            </a:r>
          </a:p>
        </p:txBody>
      </p:sp>
      <p:sp>
        <p:nvSpPr>
          <p:cNvPr id="29698" name="Slide Number Placeholder 5"/>
          <p:cNvSpPr>
            <a:spLocks noGrp="1"/>
          </p:cNvSpPr>
          <p:nvPr>
            <p:ph type="sldNum" sz="quarter" idx="12"/>
          </p:nvPr>
        </p:nvSpPr>
        <p:spPr>
          <a:xfrm>
            <a:off x="7766431" y="295736"/>
            <a:ext cx="628813" cy="7676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400" dirty="0" smtClean="0"/>
          </a:p>
        </p:txBody>
      </p:sp>
      <p:pic>
        <p:nvPicPr>
          <p:cNvPr id="5" name="Picture 7" descr="C:\Users\miller\AppData\Local\Microsoft\Windows\Temporary Internet Files\Content.IE5\510897DV\MC900030615[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0" y="4419600"/>
            <a:ext cx="12700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463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Final Pay for 2015</a:t>
            </a:r>
            <a:endParaRPr lang="en-US" dirty="0"/>
          </a:p>
        </p:txBody>
      </p:sp>
      <p:sp>
        <p:nvSpPr>
          <p:cNvPr id="3" name="Content Placeholder 2"/>
          <p:cNvSpPr>
            <a:spLocks noGrp="1"/>
          </p:cNvSpPr>
          <p:nvPr>
            <p:ph idx="1"/>
          </p:nvPr>
        </p:nvSpPr>
        <p:spPr/>
        <p:txBody>
          <a:bodyPr/>
          <a:lstStyle/>
          <a:p>
            <a:r>
              <a:rPr lang="en-US" sz="3200" dirty="0"/>
              <a:t>Complete Month End Closing procedure for December  </a:t>
            </a:r>
            <a:r>
              <a:rPr lang="en-US" sz="3200" b="1" dirty="0"/>
              <a:t>(Step 4-6)</a:t>
            </a:r>
          </a:p>
          <a:p>
            <a:r>
              <a:rPr lang="en-US" sz="3200" dirty="0"/>
              <a:t>Start the Quarter End Closing process for the 4</a:t>
            </a:r>
            <a:r>
              <a:rPr lang="en-US" sz="3200" baseline="30000" dirty="0"/>
              <a:t>th</a:t>
            </a:r>
            <a:r>
              <a:rPr lang="en-US" sz="3200" dirty="0"/>
              <a:t> quarter </a:t>
            </a:r>
            <a:r>
              <a:rPr lang="en-US" sz="3200" b="1" dirty="0"/>
              <a:t>(Step 7</a:t>
            </a:r>
            <a:r>
              <a:rPr lang="en-US" sz="3200" b="1" dirty="0" smtClean="0"/>
              <a:t>-17)</a:t>
            </a:r>
          </a:p>
          <a:p>
            <a:pPr lvl="1"/>
            <a:r>
              <a:rPr lang="en-US" sz="2900" b="1" dirty="0" smtClean="0"/>
              <a:t>Be sure to balance the W2REPT – Step 11</a:t>
            </a:r>
            <a:endParaRPr lang="en-US" sz="2900" b="1" dirty="0"/>
          </a:p>
          <a:p>
            <a:endParaRPr lang="en-US" dirty="0"/>
          </a:p>
        </p:txBody>
      </p:sp>
      <p:sp>
        <p:nvSpPr>
          <p:cNvPr id="4" name="Slide Number Placeholder 3"/>
          <p:cNvSpPr>
            <a:spLocks noGrp="1"/>
          </p:cNvSpPr>
          <p:nvPr>
            <p:ph type="sldNum" sz="quarter" idx="12"/>
          </p:nvPr>
        </p:nvSpPr>
        <p:spPr>
          <a:xfrm>
            <a:off x="7766431" y="295736"/>
            <a:ext cx="628813" cy="767687"/>
          </a:xfrm>
          <a:prstGeom prst="rect">
            <a:avLst/>
          </a:prstGeom>
        </p:spPr>
        <p:txBody>
          <a:bodyPr/>
          <a:lstStyle/>
          <a:p>
            <a:pPr>
              <a:defRPr/>
            </a:pPr>
            <a:endParaRPr lang="en-US" dirty="0"/>
          </a:p>
        </p:txBody>
      </p:sp>
      <p:pic>
        <p:nvPicPr>
          <p:cNvPr id="5" name="Picture 5" descr="C:\Users\miller\AppData\Local\Microsoft\Windows\Temporary Internet Files\Content.IE5\8QAAA76D\MC90044617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4724400"/>
            <a:ext cx="17272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987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199"/>
            <a:ext cx="8458200" cy="5257801"/>
          </a:xfrm>
          <a:noFill/>
        </p:spPr>
        <p:txBody>
          <a:bodyPr>
            <a:normAutofit lnSpcReduction="10000"/>
          </a:bodyPr>
          <a:lstStyle/>
          <a:p>
            <a:r>
              <a:rPr lang="en-US" sz="2800" dirty="0" smtClean="0"/>
              <a:t>If you are pressed for time to process the first pay in January or you are waiting on Third Party Sick Pay from a vendor…</a:t>
            </a:r>
          </a:p>
          <a:p>
            <a:pPr lvl="1"/>
            <a:r>
              <a:rPr lang="en-US" sz="2800" dirty="0" smtClean="0"/>
              <a:t>Option to do all W2 Processing from a backup data set</a:t>
            </a:r>
          </a:p>
          <a:p>
            <a:pPr lvl="1"/>
            <a:r>
              <a:rPr lang="en-US" sz="2800" dirty="0" smtClean="0"/>
              <a:t>If you want to process W2s later</a:t>
            </a:r>
          </a:p>
          <a:p>
            <a:pPr lvl="2"/>
            <a:r>
              <a:rPr lang="en-US" sz="2800" dirty="0" smtClean="0"/>
              <a:t>Run the backup, </a:t>
            </a:r>
            <a:r>
              <a:rPr lang="en-US" sz="2800" dirty="0" smtClean="0">
                <a:solidFill>
                  <a:srgbClr val="FF0000"/>
                </a:solidFill>
              </a:rPr>
              <a:t>PAY_CYEBCK</a:t>
            </a:r>
            <a:r>
              <a:rPr lang="en-US" sz="2800" dirty="0" smtClean="0"/>
              <a:t> </a:t>
            </a:r>
            <a:r>
              <a:rPr lang="en-US" sz="2800" b="1" dirty="0" smtClean="0"/>
              <a:t>(Step 40)</a:t>
            </a:r>
          </a:p>
          <a:p>
            <a:pPr lvl="2"/>
            <a:r>
              <a:rPr lang="en-US" sz="2800" dirty="0" smtClean="0"/>
              <a:t>End the Quarter End Closing process </a:t>
            </a:r>
            <a:r>
              <a:rPr lang="en-US" sz="2800" b="1" dirty="0" smtClean="0"/>
              <a:t>(Step 41-42)</a:t>
            </a:r>
          </a:p>
          <a:p>
            <a:pPr lvl="2"/>
            <a:r>
              <a:rPr lang="en-US" sz="2800" dirty="0" smtClean="0"/>
              <a:t>Process first pay in January, 2016</a:t>
            </a:r>
          </a:p>
          <a:p>
            <a:pPr lvl="2"/>
            <a:r>
              <a:rPr lang="en-US" sz="2800" dirty="0" smtClean="0"/>
              <a:t>Send email to </a:t>
            </a:r>
            <a:r>
              <a:rPr lang="en-US" sz="2800" dirty="0" smtClean="0">
                <a:hlinkClick r:id="rId3"/>
              </a:rPr>
              <a:t>helpfiscal@mveca.org</a:t>
            </a:r>
            <a:r>
              <a:rPr lang="en-US" sz="2800" dirty="0" smtClean="0"/>
              <a:t> to request a demo with your yearend backup</a:t>
            </a:r>
          </a:p>
          <a:p>
            <a:pPr lvl="2"/>
            <a:r>
              <a:rPr lang="en-US" sz="2800" dirty="0" smtClean="0"/>
              <a:t>Complete W2 PROCESSING from demo account (Step </a:t>
            </a:r>
            <a:r>
              <a:rPr lang="en-US" sz="2800" b="1" dirty="0" smtClean="0"/>
              <a:t>18-35)</a:t>
            </a:r>
            <a:endParaRPr lang="en-US" sz="3000" b="1" dirty="0" smtClean="0"/>
          </a:p>
          <a:p>
            <a:pPr lvl="1"/>
            <a:endParaRPr lang="en-US" dirty="0" smtClean="0"/>
          </a:p>
        </p:txBody>
      </p:sp>
      <p:sp>
        <p:nvSpPr>
          <p:cNvPr id="4" name="Slide Number Placeholder 3"/>
          <p:cNvSpPr>
            <a:spLocks noGrp="1"/>
          </p:cNvSpPr>
          <p:nvPr>
            <p:ph type="sldNum" sz="quarter" idx="12"/>
          </p:nvPr>
        </p:nvSpPr>
        <p:spPr>
          <a:xfrm>
            <a:off x="7766431" y="295736"/>
            <a:ext cx="628813" cy="767687"/>
          </a:xfrm>
          <a:prstGeom prst="rect">
            <a:avLst/>
          </a:prstGeom>
        </p:spPr>
        <p:txBody>
          <a:bodyPr/>
          <a:lstStyle/>
          <a:p>
            <a:pPr>
              <a:defRPr/>
            </a:pPr>
            <a:endParaRPr lang="en-US" dirty="0"/>
          </a:p>
        </p:txBody>
      </p:sp>
      <p:sp>
        <p:nvSpPr>
          <p:cNvPr id="5" name="TextBox 4"/>
          <p:cNvSpPr txBox="1"/>
          <p:nvPr/>
        </p:nvSpPr>
        <p:spPr>
          <a:xfrm>
            <a:off x="609600" y="295736"/>
            <a:ext cx="4648200" cy="461665"/>
          </a:xfrm>
          <a:prstGeom prst="rect">
            <a:avLst/>
          </a:prstGeom>
          <a:noFill/>
        </p:spPr>
        <p:txBody>
          <a:bodyPr wrap="square" rtlCol="0">
            <a:spAutoFit/>
          </a:bodyPr>
          <a:lstStyle/>
          <a:p>
            <a:r>
              <a:rPr lang="en-US" dirty="0" smtClean="0">
                <a:latin typeface="+mj-lt"/>
              </a:rPr>
              <a:t>Processing W2s from backup</a:t>
            </a:r>
            <a:endParaRPr lang="en-US" dirty="0">
              <a:latin typeface="+mj-lt"/>
            </a:endParaRPr>
          </a:p>
        </p:txBody>
      </p:sp>
    </p:spTree>
    <p:extLst>
      <p:ext uri="{BB962C8B-B14F-4D97-AF65-F5344CB8AC3E}">
        <p14:creationId xmlns:p14="http://schemas.microsoft.com/office/powerpoint/2010/main" val="3448615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eaLnBrk="1" hangingPunct="1"/>
            <a:r>
              <a:rPr lang="en-US" sz="3600" b="1" dirty="0" smtClean="0"/>
              <a:t>W2-Prep.Employer Sponsored Health Care Cost on W2 - Step 18</a:t>
            </a:r>
          </a:p>
        </p:txBody>
      </p:sp>
      <p:sp>
        <p:nvSpPr>
          <p:cNvPr id="22531" name="Content Placeholder 2"/>
          <p:cNvSpPr>
            <a:spLocks noGrp="1"/>
          </p:cNvSpPr>
          <p:nvPr>
            <p:ph idx="1"/>
          </p:nvPr>
        </p:nvSpPr>
        <p:spPr>
          <a:xfrm>
            <a:off x="628650" y="1825624"/>
            <a:ext cx="7886700" cy="4651375"/>
          </a:xfrm>
        </p:spPr>
        <p:txBody>
          <a:bodyPr>
            <a:normAutofit lnSpcReduction="10000"/>
          </a:bodyPr>
          <a:lstStyle/>
          <a:p>
            <a:pPr>
              <a:defRPr/>
            </a:pPr>
            <a:r>
              <a:rPr lang="en-US" sz="2400" dirty="0">
                <a:latin typeface="Calibri" pitchFamily="34" charset="0"/>
              </a:rPr>
              <a:t>The Affordable Care Act requires employers to report the cost of coverage under an employer-sponsored group health plan.  Reporting the cost of health care coverage on the Form W-2 does not mean that the coverage is taxable.  This is informational purposes only. </a:t>
            </a:r>
          </a:p>
          <a:p>
            <a:pPr eaLnBrk="1" hangingPunct="1">
              <a:defRPr/>
            </a:pPr>
            <a:r>
              <a:rPr lang="en-US" sz="2400" dirty="0" smtClean="0"/>
              <a:t>A flag was added to REG and ANN deduction screens in DEDNAM:</a:t>
            </a:r>
          </a:p>
          <a:p>
            <a:pPr marL="0" indent="0" eaLnBrk="1" hangingPunct="1">
              <a:buFont typeface="Arial" charset="0"/>
              <a:buNone/>
              <a:defRPr/>
            </a:pPr>
            <a:r>
              <a:rPr lang="en-US" sz="2400" dirty="0" smtClean="0"/>
              <a:t> 	“Include as employer-sponsored health coverage?”</a:t>
            </a:r>
          </a:p>
          <a:p>
            <a:pPr eaLnBrk="1" hangingPunct="1">
              <a:defRPr/>
            </a:pPr>
            <a:r>
              <a:rPr lang="en-US" sz="2400" dirty="0" smtClean="0"/>
              <a:t> If answered “Y” the YTD deduction totals will be included in the total moved to the employees W2 – Box 12 with code DD</a:t>
            </a:r>
          </a:p>
          <a:p>
            <a:pPr eaLnBrk="1" hangingPunct="1">
              <a:defRPr/>
            </a:pPr>
            <a:r>
              <a:rPr lang="en-US" sz="2400" dirty="0" smtClean="0"/>
              <a:t>If both employee and board deductions are in USPS, W2PROC will calculate the total amount of all deductions flagged</a:t>
            </a:r>
          </a:p>
        </p:txBody>
      </p:sp>
      <p:sp>
        <p:nvSpPr>
          <p:cNvPr id="21508" name="Slide Number Placeholder 3"/>
          <p:cNvSpPr>
            <a:spLocks noGrp="1"/>
          </p:cNvSpPr>
          <p:nvPr>
            <p:ph type="sldNum" sz="quarter" idx="12"/>
          </p:nvPr>
        </p:nvSpPr>
        <p:spPr>
          <a:xfrm>
            <a:off x="7766431" y="295736"/>
            <a:ext cx="628813" cy="7676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400" dirty="0" smtClean="0"/>
          </a:p>
        </p:txBody>
      </p:sp>
    </p:spTree>
    <p:extLst>
      <p:ext uri="{BB962C8B-B14F-4D97-AF65-F5344CB8AC3E}">
        <p14:creationId xmlns:p14="http://schemas.microsoft.com/office/powerpoint/2010/main" val="2831529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Goal</a:t>
            </a:r>
            <a:r>
              <a:rPr lang="en-US" dirty="0" smtClean="0"/>
              <a:t>	</a:t>
            </a:r>
            <a:endParaRPr lang="en-US" dirty="0"/>
          </a:p>
        </p:txBody>
      </p:sp>
      <p:sp>
        <p:nvSpPr>
          <p:cNvPr id="3" name="Content Placeholder 2"/>
          <p:cNvSpPr>
            <a:spLocks noGrp="1"/>
          </p:cNvSpPr>
          <p:nvPr>
            <p:ph idx="1"/>
          </p:nvPr>
        </p:nvSpPr>
        <p:spPr/>
        <p:txBody>
          <a:bodyPr>
            <a:normAutofit/>
          </a:bodyPr>
          <a:lstStyle/>
          <a:p>
            <a:r>
              <a:rPr lang="en-US" sz="3200" dirty="0" smtClean="0"/>
              <a:t>Understand the software treatment of income tax and how it translates to the W2 reporting</a:t>
            </a:r>
          </a:p>
          <a:p>
            <a:pPr lvl="1"/>
            <a:r>
              <a:rPr lang="en-US" sz="3200" dirty="0" smtClean="0"/>
              <a:t>Federal, State, Municipal, OSDI and Medicare deduction fields</a:t>
            </a:r>
            <a:endParaRPr lang="en-US" sz="3200" dirty="0"/>
          </a:p>
        </p:txBody>
      </p:sp>
      <p:sp>
        <p:nvSpPr>
          <p:cNvPr id="4" name="Slide Number Placeholder 3"/>
          <p:cNvSpPr>
            <a:spLocks noGrp="1"/>
          </p:cNvSpPr>
          <p:nvPr>
            <p:ph type="sldNum" sz="quarter" idx="12"/>
          </p:nvPr>
        </p:nvSpPr>
        <p:spPr/>
        <p:txBody>
          <a:bodyPr/>
          <a:lstStyle/>
          <a:p>
            <a:fld id="{AB17FDD0-B335-4C2A-BDF6-3A997F57CB39}" type="slidenum">
              <a:rPr lang="en-US" smtClean="0"/>
              <a:t>3</a:t>
            </a:fld>
            <a:endParaRPr lang="en-US"/>
          </a:p>
        </p:txBody>
      </p:sp>
      <p:pic>
        <p:nvPicPr>
          <p:cNvPr id="5" name="Picture 5" descr="C:\Users\boehm\AppData\Local\Microsoft\Windows\Temporary Internet Files\Content.IE5\PB5RLPG1\snowglobeSnowma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792536"/>
            <a:ext cx="224600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873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sz="3600" b="1" dirty="0"/>
              <a:t>W2-Prep.Employer Sponsored Health Care Cost on </a:t>
            </a:r>
            <a:r>
              <a:rPr lang="en-US" sz="3600" b="1" dirty="0" smtClean="0"/>
              <a:t>W2 – Step 18 Continued</a:t>
            </a:r>
            <a:endParaRPr lang="en-US" altLang="en-US" sz="3600" b="1" dirty="0" smtClean="0"/>
          </a:p>
        </p:txBody>
      </p:sp>
      <p:sp>
        <p:nvSpPr>
          <p:cNvPr id="3" name="Content Placeholder 2"/>
          <p:cNvSpPr>
            <a:spLocks noGrp="1"/>
          </p:cNvSpPr>
          <p:nvPr>
            <p:ph idx="1"/>
          </p:nvPr>
        </p:nvSpPr>
        <p:spPr>
          <a:xfrm>
            <a:off x="381000" y="1690689"/>
            <a:ext cx="8458200" cy="4786311"/>
          </a:xfrm>
        </p:spPr>
        <p:txBody>
          <a:bodyPr>
            <a:normAutofit/>
          </a:bodyPr>
          <a:lstStyle/>
          <a:p>
            <a:pPr marL="0" indent="0">
              <a:buFontTx/>
              <a:buNone/>
              <a:defRPr/>
            </a:pPr>
            <a:endParaRPr lang="en-US" sz="1800" b="1" dirty="0" smtClean="0"/>
          </a:p>
          <a:p>
            <a:pPr eaLnBrk="1" hangingPunct="1">
              <a:defRPr/>
            </a:pPr>
            <a:r>
              <a:rPr lang="en-US" sz="2000" dirty="0" smtClean="0"/>
              <a:t>Life</a:t>
            </a:r>
            <a:r>
              <a:rPr lang="en-US" sz="2000" dirty="0"/>
              <a:t>, Dental and Vision are not required to be included in the total if they are separate plans and not included as part of the medical plan</a:t>
            </a:r>
          </a:p>
          <a:p>
            <a:pPr eaLnBrk="1" hangingPunct="1">
              <a:defRPr/>
            </a:pPr>
            <a:r>
              <a:rPr lang="en-US" sz="2000" dirty="0"/>
              <a:t>The contribution amount by Employee and Employer for Health Saving Account (HSA) is NOT to be included as employer-sponsored health coverage. This is reported in Box 12 using(Code W).</a:t>
            </a:r>
          </a:p>
          <a:p>
            <a:pPr eaLnBrk="1" hangingPunct="1">
              <a:defRPr/>
            </a:pPr>
            <a:r>
              <a:rPr lang="en-US" sz="2000" dirty="0" smtClean="0"/>
              <a:t>This </a:t>
            </a:r>
            <a:r>
              <a:rPr lang="en-US" sz="2000" dirty="0"/>
              <a:t>total includes both employee and employer contributions</a:t>
            </a:r>
          </a:p>
          <a:p>
            <a:pPr eaLnBrk="1" hangingPunct="1">
              <a:defRPr/>
            </a:pPr>
            <a:r>
              <a:rPr lang="en-US" sz="2000" dirty="0"/>
              <a:t>Employer-sponsored Health coverage is required for employers who filed 250 or more W2’s for the preceding calendar year</a:t>
            </a:r>
          </a:p>
          <a:p>
            <a:pPr marL="0" indent="0" eaLnBrk="1" hangingPunct="1">
              <a:buFont typeface="Arial" charset="0"/>
              <a:buNone/>
              <a:defRPr/>
            </a:pPr>
            <a:r>
              <a:rPr lang="en-US" sz="2000" dirty="0">
                <a:solidFill>
                  <a:srgbClr val="FF0000"/>
                </a:solidFill>
                <a:hlinkClick r:id="rId3"/>
              </a:rPr>
              <a:t>http://www.irs.gov/uac/Form-W-2-Reporting-of-Employer-Sponsored-Health-Coverage</a:t>
            </a:r>
            <a:endParaRPr lang="en-US" sz="2000" dirty="0">
              <a:solidFill>
                <a:srgbClr val="FF0000"/>
              </a:solidFill>
            </a:endParaRPr>
          </a:p>
          <a:p>
            <a:pPr marL="0" indent="0">
              <a:buFontTx/>
              <a:buNone/>
              <a:defRPr/>
            </a:pPr>
            <a:endParaRPr lang="en-US" dirty="0"/>
          </a:p>
        </p:txBody>
      </p:sp>
      <p:sp>
        <p:nvSpPr>
          <p:cNvPr id="21508" name="Slide Number Placeholder 3"/>
          <p:cNvSpPr>
            <a:spLocks noGrp="1"/>
          </p:cNvSpPr>
          <p:nvPr>
            <p:ph type="sldNum" sz="quarter" idx="12"/>
          </p:nvPr>
        </p:nvSpPr>
        <p:spPr>
          <a:xfrm>
            <a:off x="7766431" y="295736"/>
            <a:ext cx="628813" cy="7676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p>
        </p:txBody>
      </p:sp>
    </p:spTree>
    <p:extLst>
      <p:ext uri="{BB962C8B-B14F-4D97-AF65-F5344CB8AC3E}">
        <p14:creationId xmlns:p14="http://schemas.microsoft.com/office/powerpoint/2010/main" val="1583976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r>
              <a:rPr lang="en-US" sz="3600" dirty="0" smtClean="0"/>
              <a:t>W2- Prep Employer Sponsored Health Care Cost on W2 – Step 18 Continued</a:t>
            </a:r>
          </a:p>
        </p:txBody>
      </p:sp>
      <p:sp>
        <p:nvSpPr>
          <p:cNvPr id="22532" name="Slide Number Placeholder 3"/>
          <p:cNvSpPr>
            <a:spLocks noGrp="1"/>
          </p:cNvSpPr>
          <p:nvPr>
            <p:ph type="sldNum" sz="quarter" idx="12"/>
          </p:nvPr>
        </p:nvSpPr>
        <p:spPr>
          <a:xfrm>
            <a:off x="7766431" y="295736"/>
            <a:ext cx="628813" cy="7676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400" dirty="0" smtClean="0"/>
          </a:p>
        </p:txBody>
      </p:sp>
      <p:pic>
        <p:nvPicPr>
          <p:cNvPr id="3" name="Picture 2"/>
          <p:cNvPicPr>
            <a:picLocks noChangeAspect="1"/>
          </p:cNvPicPr>
          <p:nvPr/>
        </p:nvPicPr>
        <p:blipFill>
          <a:blip r:embed="rId3"/>
          <a:stretch>
            <a:fillRect/>
          </a:stretch>
        </p:blipFill>
        <p:spPr>
          <a:xfrm>
            <a:off x="457200" y="1600200"/>
            <a:ext cx="8558212" cy="4473092"/>
          </a:xfrm>
          <a:prstGeom prst="rect">
            <a:avLst/>
          </a:prstGeom>
        </p:spPr>
      </p:pic>
      <p:sp>
        <p:nvSpPr>
          <p:cNvPr id="22534" name="Up Arrow 4"/>
          <p:cNvSpPr>
            <a:spLocks noChangeArrowheads="1"/>
          </p:cNvSpPr>
          <p:nvPr/>
        </p:nvSpPr>
        <p:spPr bwMode="auto">
          <a:xfrm>
            <a:off x="8025194" y="5486400"/>
            <a:ext cx="484187" cy="977900"/>
          </a:xfrm>
          <a:prstGeom prst="upArrow">
            <a:avLst>
              <a:gd name="adj1" fmla="val 50000"/>
              <a:gd name="adj2" fmla="val 50024"/>
            </a:avLst>
          </a:prstGeom>
          <a:solidFill>
            <a:schemeClr val="accent1"/>
          </a:solidFill>
          <a:ln w="9525" algn="ctr">
            <a:solidFill>
              <a:schemeClr val="tx1"/>
            </a:solidFill>
            <a:miter lim="800000"/>
            <a:headEnd/>
            <a:tailEnd/>
          </a:ln>
        </p:spPr>
        <p:txBody>
          <a:bodyPr wrap="none"/>
          <a:lstStyle/>
          <a:p>
            <a:endParaRPr lang="en-US"/>
          </a:p>
        </p:txBody>
      </p:sp>
    </p:spTree>
    <p:extLst>
      <p:ext uri="{BB962C8B-B14F-4D97-AF65-F5344CB8AC3E}">
        <p14:creationId xmlns:p14="http://schemas.microsoft.com/office/powerpoint/2010/main" val="838296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258725"/>
            <a:ext cx="7055380" cy="1400530"/>
          </a:xfrm>
        </p:spPr>
        <p:txBody>
          <a:bodyPr>
            <a:normAutofit/>
          </a:bodyPr>
          <a:lstStyle/>
          <a:p>
            <a:r>
              <a:rPr lang="en-US" altLang="en-US" sz="3600" b="1" dirty="0" smtClean="0"/>
              <a:t>W2-Prep.Employer Sponsored Health Care Cost on W2 – Step 18 Continued</a:t>
            </a:r>
            <a:endParaRPr lang="en-US" altLang="en-US" sz="3600" dirty="0" smtClean="0"/>
          </a:p>
        </p:txBody>
      </p:sp>
      <p:sp>
        <p:nvSpPr>
          <p:cNvPr id="3" name="Content Placeholder 2"/>
          <p:cNvSpPr>
            <a:spLocks noGrp="1"/>
          </p:cNvSpPr>
          <p:nvPr>
            <p:ph idx="1"/>
          </p:nvPr>
        </p:nvSpPr>
        <p:spPr>
          <a:xfrm>
            <a:off x="304800" y="1600200"/>
            <a:ext cx="8610600" cy="5105400"/>
          </a:xfrm>
        </p:spPr>
        <p:txBody>
          <a:bodyPr>
            <a:normAutofit/>
          </a:bodyPr>
          <a:lstStyle/>
          <a:p>
            <a:pPr marL="0" indent="0">
              <a:buNone/>
              <a:defRPr/>
            </a:pPr>
            <a:r>
              <a:rPr lang="en-US" sz="2800" dirty="0" smtClean="0">
                <a:latin typeface="Calibri" pitchFamily="34" charset="0"/>
              </a:rPr>
              <a:t>If the employee and/or board premiums are not processed through payroll, complete these manual entries:</a:t>
            </a:r>
          </a:p>
          <a:p>
            <a:pPr>
              <a:buFont typeface="Arial" pitchFamily="34" charset="0"/>
              <a:buChar char="•"/>
              <a:defRPr/>
            </a:pPr>
            <a:r>
              <a:rPr lang="en-US" sz="1800" dirty="0" smtClean="0">
                <a:latin typeface="Calibri" pitchFamily="34" charset="0"/>
              </a:rPr>
              <a:t>Add any amount paid by the employee for insurance </a:t>
            </a:r>
            <a:r>
              <a:rPr lang="en-US" sz="1800" dirty="0">
                <a:latin typeface="Calibri" pitchFamily="34" charset="0"/>
              </a:rPr>
              <a:t>out of </a:t>
            </a:r>
            <a:r>
              <a:rPr lang="en-US" sz="1800" dirty="0" smtClean="0">
                <a:latin typeface="Calibri" pitchFamily="34" charset="0"/>
              </a:rPr>
              <a:t>pocket with the board share and enter the total in </a:t>
            </a:r>
            <a:r>
              <a:rPr lang="en-US" sz="1800" dirty="0" err="1" smtClean="0">
                <a:latin typeface="Calibri" pitchFamily="34" charset="0"/>
              </a:rPr>
              <a:t>the‘Emplr</a:t>
            </a:r>
            <a:r>
              <a:rPr lang="en-US" sz="1800" dirty="0" smtClean="0">
                <a:latin typeface="Calibri" pitchFamily="34" charset="0"/>
              </a:rPr>
              <a:t> </a:t>
            </a:r>
            <a:r>
              <a:rPr lang="en-US" sz="1800" dirty="0" err="1">
                <a:latin typeface="Calibri" pitchFamily="34" charset="0"/>
              </a:rPr>
              <a:t>Hth</a:t>
            </a:r>
            <a:r>
              <a:rPr lang="en-US" sz="1800" dirty="0">
                <a:latin typeface="Calibri" pitchFamily="34" charset="0"/>
              </a:rPr>
              <a:t>’ field on the employee’s 001 Deduction </a:t>
            </a:r>
            <a:r>
              <a:rPr lang="en-US" sz="1800" dirty="0" smtClean="0">
                <a:latin typeface="Calibri" pitchFamily="34" charset="0"/>
              </a:rPr>
              <a:t>record.  </a:t>
            </a:r>
            <a:endParaRPr lang="en-US" sz="1800" dirty="0">
              <a:latin typeface="Calibri" pitchFamily="34" charset="0"/>
            </a:endParaRPr>
          </a:p>
          <a:p>
            <a:pPr>
              <a:buFont typeface="Arial" pitchFamily="34" charset="0"/>
              <a:buChar char="•"/>
              <a:defRPr/>
            </a:pPr>
            <a:r>
              <a:rPr lang="en-US" sz="1800" dirty="0" smtClean="0">
                <a:latin typeface="Calibri" pitchFamily="34" charset="0"/>
              </a:rPr>
              <a:t>Use USPLOAD to upload employee plus board totals if board amounts are not processed through payroll.  </a:t>
            </a:r>
          </a:p>
          <a:p>
            <a:pPr lvl="1">
              <a:defRPr/>
            </a:pPr>
            <a:r>
              <a:rPr lang="en-US" dirty="0" smtClean="0">
                <a:latin typeface="Calibri" pitchFamily="34" charset="0"/>
              </a:rPr>
              <a:t>If </a:t>
            </a:r>
            <a:r>
              <a:rPr lang="en-US" dirty="0">
                <a:latin typeface="Calibri" pitchFamily="34" charset="0"/>
              </a:rPr>
              <a:t>the district only tracks the employee portion of health care costs in the USPS system, the district will need to create a spreadsheet with the employee YTD costs for health insurance and the Board YTD costs for Employee Health Insurance and then total these two amounts.  </a:t>
            </a:r>
            <a:r>
              <a:rPr lang="en-US" dirty="0" smtClean="0">
                <a:latin typeface="Calibri" pitchFamily="34" charset="0"/>
              </a:rPr>
              <a:t>This </a:t>
            </a:r>
            <a:r>
              <a:rPr lang="en-US" dirty="0">
                <a:latin typeface="Calibri" pitchFamily="34" charset="0"/>
              </a:rPr>
              <a:t>figure will need to be loaded into the </a:t>
            </a:r>
            <a:r>
              <a:rPr lang="en-US" dirty="0" smtClean="0">
                <a:latin typeface="Calibri" pitchFamily="34" charset="0"/>
              </a:rPr>
              <a:t>field </a:t>
            </a:r>
            <a:r>
              <a:rPr lang="en-US" dirty="0">
                <a:latin typeface="Calibri" pitchFamily="34" charset="0"/>
              </a:rPr>
              <a:t>on the 001 Federal deduction record. </a:t>
            </a:r>
          </a:p>
          <a:p>
            <a:pPr lvl="1">
              <a:defRPr/>
            </a:pPr>
            <a:r>
              <a:rPr lang="en-US" dirty="0" smtClean="0">
                <a:latin typeface="Calibri" pitchFamily="34" charset="0"/>
              </a:rPr>
              <a:t>Spreadsheet must have EMPLOYEE_ID, DED_CODE (=001) and EMPLR_HEALTH_COV</a:t>
            </a:r>
            <a:endParaRPr lang="en-US" dirty="0">
              <a:latin typeface="Calibri" pitchFamily="34" charset="0"/>
            </a:endParaRPr>
          </a:p>
          <a:p>
            <a:pPr>
              <a:defRPr/>
            </a:pPr>
            <a:r>
              <a:rPr lang="en-US" sz="1800" dirty="0" smtClean="0">
                <a:latin typeface="Calibri" pitchFamily="34" charset="0"/>
              </a:rPr>
              <a:t>The </a:t>
            </a:r>
            <a:r>
              <a:rPr lang="en-US" sz="1800" dirty="0">
                <a:latin typeface="Calibri" pitchFamily="34" charset="0"/>
              </a:rPr>
              <a:t>‘</a:t>
            </a:r>
            <a:r>
              <a:rPr lang="en-US" sz="1800" dirty="0" err="1">
                <a:latin typeface="Calibri" pitchFamily="34" charset="0"/>
              </a:rPr>
              <a:t>Emplr</a:t>
            </a:r>
            <a:r>
              <a:rPr lang="en-US" sz="1800" dirty="0">
                <a:latin typeface="Calibri" pitchFamily="34" charset="0"/>
              </a:rPr>
              <a:t> </a:t>
            </a:r>
            <a:r>
              <a:rPr lang="en-US" sz="1800" dirty="0" err="1">
                <a:latin typeface="Calibri" pitchFamily="34" charset="0"/>
              </a:rPr>
              <a:t>Hth</a:t>
            </a:r>
            <a:r>
              <a:rPr lang="en-US" sz="1800" dirty="0">
                <a:latin typeface="Calibri" pitchFamily="34" charset="0"/>
              </a:rPr>
              <a:t>’ field on the 001 Federal deduction record overrides any DEDSCN records that have the DEDNAM records marked ‘Y’ for Employer Sponsored Health Care.  This amount would then be reported on the Employee’s W-2</a:t>
            </a:r>
            <a:r>
              <a:rPr lang="en-US" sz="1800" dirty="0" smtClean="0">
                <a:latin typeface="Calibri" pitchFamily="34" charset="0"/>
              </a:rPr>
              <a:t>.</a:t>
            </a:r>
            <a:endParaRPr lang="en-US" sz="1800" dirty="0">
              <a:latin typeface="Calibri" pitchFamily="34" charset="0"/>
            </a:endParaRPr>
          </a:p>
          <a:p>
            <a:pPr>
              <a:defRPr/>
            </a:pPr>
            <a:endParaRPr lang="en-US" dirty="0"/>
          </a:p>
        </p:txBody>
      </p:sp>
      <p:sp>
        <p:nvSpPr>
          <p:cNvPr id="20484" name="Slide Number Placeholder 3"/>
          <p:cNvSpPr>
            <a:spLocks noGrp="1"/>
          </p:cNvSpPr>
          <p:nvPr>
            <p:ph type="sldNum" sz="quarter" idx="12"/>
          </p:nvPr>
        </p:nvSpPr>
        <p:spPr>
          <a:xfrm>
            <a:off x="7766431" y="295736"/>
            <a:ext cx="628813" cy="7676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1400" dirty="0" smtClean="0"/>
          </a:p>
        </p:txBody>
      </p:sp>
    </p:spTree>
    <p:extLst>
      <p:ext uri="{BB962C8B-B14F-4D97-AF65-F5344CB8AC3E}">
        <p14:creationId xmlns:p14="http://schemas.microsoft.com/office/powerpoint/2010/main" val="1477652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457200"/>
            <a:ext cx="7772400" cy="1600200"/>
          </a:xfrm>
        </p:spPr>
        <p:txBody>
          <a:bodyPr anchor="t"/>
          <a:lstStyle/>
          <a:p>
            <a:pPr eaLnBrk="1" hangingPunct="1"/>
            <a:r>
              <a:rPr lang="en-US" sz="3600" dirty="0" smtClean="0"/>
              <a:t>W2- Prep Employer Sponsored Health Care Cost on W2 – Step 18 Continued</a:t>
            </a:r>
          </a:p>
        </p:txBody>
      </p:sp>
      <p:sp>
        <p:nvSpPr>
          <p:cNvPr id="24579" name="Content Placeholder 2"/>
          <p:cNvSpPr>
            <a:spLocks noGrp="1"/>
          </p:cNvSpPr>
          <p:nvPr>
            <p:ph idx="1"/>
          </p:nvPr>
        </p:nvSpPr>
        <p:spPr>
          <a:xfrm>
            <a:off x="685800" y="1981200"/>
            <a:ext cx="7772400" cy="4083050"/>
          </a:xfrm>
        </p:spPr>
        <p:txBody>
          <a:bodyPr/>
          <a:lstStyle/>
          <a:p>
            <a:pPr marL="0" indent="0" eaLnBrk="1" hangingPunct="1">
              <a:buFontTx/>
              <a:buNone/>
            </a:pPr>
            <a:endParaRPr lang="en-US" smtClean="0"/>
          </a:p>
        </p:txBody>
      </p:sp>
      <p:pic>
        <p:nvPicPr>
          <p:cNvPr id="245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28813"/>
            <a:ext cx="7772400" cy="416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2" name="Up Arrow 4"/>
          <p:cNvSpPr>
            <a:spLocks noChangeArrowheads="1"/>
          </p:cNvSpPr>
          <p:nvPr/>
        </p:nvSpPr>
        <p:spPr bwMode="auto">
          <a:xfrm>
            <a:off x="4840288" y="4138613"/>
            <a:ext cx="484187" cy="977900"/>
          </a:xfrm>
          <a:prstGeom prst="upArrow">
            <a:avLst>
              <a:gd name="adj1" fmla="val 50000"/>
              <a:gd name="adj2" fmla="val 50024"/>
            </a:avLst>
          </a:prstGeom>
          <a:solidFill>
            <a:schemeClr val="accent1"/>
          </a:solidFill>
          <a:ln w="9525" algn="ctr">
            <a:solidFill>
              <a:schemeClr val="tx1"/>
            </a:solidFill>
            <a:miter lim="800000"/>
            <a:headEnd/>
            <a:tailEnd/>
          </a:ln>
        </p:spPr>
        <p:txBody>
          <a:bodyPr wrap="none"/>
          <a:lstStyle/>
          <a:p>
            <a:endParaRPr lang="en-US"/>
          </a:p>
        </p:txBody>
      </p:sp>
    </p:spTree>
    <p:extLst>
      <p:ext uri="{BB962C8B-B14F-4D97-AF65-F5344CB8AC3E}">
        <p14:creationId xmlns:p14="http://schemas.microsoft.com/office/powerpoint/2010/main" val="4194557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sz="3600" dirty="0"/>
              <a:t>W2- Prep Employer Sponsored Health Care Cost on W2</a:t>
            </a:r>
            <a:endParaRPr lang="en-US" sz="3600" b="1" dirty="0" smtClean="0"/>
          </a:p>
        </p:txBody>
      </p:sp>
      <p:sp>
        <p:nvSpPr>
          <p:cNvPr id="3" name="Content Placeholder 2"/>
          <p:cNvSpPr>
            <a:spLocks noGrp="1"/>
          </p:cNvSpPr>
          <p:nvPr>
            <p:ph idx="1"/>
          </p:nvPr>
        </p:nvSpPr>
        <p:spPr/>
        <p:txBody>
          <a:bodyPr/>
          <a:lstStyle/>
          <a:p>
            <a:pPr>
              <a:defRPr/>
            </a:pPr>
            <a:r>
              <a:rPr lang="en-US" dirty="0" smtClean="0"/>
              <a:t>For future reporting district may want to start tracking Employer Sponsored Health Care portion through USPS</a:t>
            </a:r>
          </a:p>
          <a:p>
            <a:pPr marL="0" indent="0">
              <a:buFontTx/>
              <a:buNone/>
              <a:defRPr/>
            </a:pPr>
            <a:r>
              <a:rPr lang="en-US" dirty="0"/>
              <a:t>	</a:t>
            </a:r>
            <a:r>
              <a:rPr lang="en-US" dirty="0" smtClean="0"/>
              <a:t>-If not wanting to use BRDDIS leave</a:t>
            </a:r>
          </a:p>
          <a:p>
            <a:pPr marL="0" indent="0">
              <a:buFontTx/>
              <a:buNone/>
              <a:defRPr/>
            </a:pPr>
            <a:r>
              <a:rPr lang="en-US" dirty="0"/>
              <a:t>	</a:t>
            </a:r>
            <a:r>
              <a:rPr lang="en-US" dirty="0" smtClean="0"/>
              <a:t> OBJ code fields in DEDNAM record </a:t>
            </a:r>
          </a:p>
          <a:p>
            <a:pPr marL="0" indent="0">
              <a:buFontTx/>
              <a:buNone/>
              <a:defRPr/>
            </a:pPr>
            <a:r>
              <a:rPr lang="en-US" dirty="0"/>
              <a:t>	</a:t>
            </a:r>
            <a:r>
              <a:rPr lang="en-US" dirty="0" smtClean="0"/>
              <a:t> blank. </a:t>
            </a:r>
            <a:endParaRPr lang="en-US" dirty="0"/>
          </a:p>
        </p:txBody>
      </p:sp>
      <p:pic>
        <p:nvPicPr>
          <p:cNvPr id="4" name="Picture 7" descr="C:\Users\boehm\AppData\Local\Microsoft\Windows\Temporary Internet Files\Content.IE5\XSAA9YUT\Happy-Holidays-in-christmas-light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001294"/>
            <a:ext cx="238601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000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83974" y="152400"/>
            <a:ext cx="7055380" cy="1400530"/>
          </a:xfrm>
        </p:spPr>
        <p:txBody>
          <a:bodyPr/>
          <a:lstStyle/>
          <a:p>
            <a:pPr eaLnBrk="1" hangingPunct="1"/>
            <a:r>
              <a:rPr lang="en-US" dirty="0" smtClean="0"/>
              <a:t>W2- Prep Deduction Annuity Type (Step 19) </a:t>
            </a:r>
          </a:p>
        </p:txBody>
      </p:sp>
      <p:sp>
        <p:nvSpPr>
          <p:cNvPr id="10244" name="Rectangle 3"/>
          <p:cNvSpPr>
            <a:spLocks noGrp="1" noChangeArrowheads="1"/>
          </p:cNvSpPr>
          <p:nvPr>
            <p:ph idx="1"/>
          </p:nvPr>
        </p:nvSpPr>
        <p:spPr>
          <a:xfrm>
            <a:off x="827700" y="1600200"/>
            <a:ext cx="6711654" cy="1347600"/>
          </a:xfrm>
        </p:spPr>
        <p:txBody>
          <a:bodyPr>
            <a:normAutofit/>
          </a:bodyPr>
          <a:lstStyle/>
          <a:p>
            <a:pPr eaLnBrk="1" hangingPunct="1"/>
            <a:r>
              <a:rPr lang="en-US" dirty="0" smtClean="0"/>
              <a:t>Check Annuity Types</a:t>
            </a:r>
          </a:p>
          <a:p>
            <a:pPr lvl="1"/>
            <a:r>
              <a:rPr lang="en-US" dirty="0"/>
              <a:t>Health Savings Account (HSA)</a:t>
            </a:r>
          </a:p>
          <a:p>
            <a:pPr lvl="2"/>
            <a:r>
              <a:rPr lang="en-US" dirty="0"/>
              <a:t>Type in DEDNAM must be set to “I” even if there are no employee amounts withheld</a:t>
            </a:r>
          </a:p>
          <a:p>
            <a:pPr lvl="1"/>
            <a:endParaRPr lang="en-US" dirty="0" smtClean="0"/>
          </a:p>
          <a:p>
            <a:pPr eaLnBrk="1" hangingPunct="1"/>
            <a:endParaRPr lang="en-US" dirty="0" smtClean="0"/>
          </a:p>
        </p:txBody>
      </p:sp>
      <p:graphicFrame>
        <p:nvGraphicFramePr>
          <p:cNvPr id="10245" name="Object 2"/>
          <p:cNvGraphicFramePr>
            <a:graphicFrameLocks noChangeAspect="1"/>
          </p:cNvGraphicFramePr>
          <p:nvPr>
            <p:extLst>
              <p:ext uri="{D42A27DB-BD31-4B8C-83A1-F6EECF244321}">
                <p14:modId xmlns:p14="http://schemas.microsoft.com/office/powerpoint/2010/main" val="2943363747"/>
              </p:ext>
            </p:extLst>
          </p:nvPr>
        </p:nvGraphicFramePr>
        <p:xfrm>
          <a:off x="593799" y="2947799"/>
          <a:ext cx="7162800" cy="3505200"/>
        </p:xfrm>
        <a:graphic>
          <a:graphicData uri="http://schemas.openxmlformats.org/presentationml/2006/ole">
            <mc:AlternateContent xmlns:mc="http://schemas.openxmlformats.org/markup-compatibility/2006">
              <mc:Choice xmlns:v="urn:schemas-microsoft-com:vml" Requires="v">
                <p:oleObj spid="_x0000_s115744" name="Bitmap Image" r:id="rId4" imgW="8542857" imgH="4323810" progId="Paint.Picture">
                  <p:embed/>
                </p:oleObj>
              </mc:Choice>
              <mc:Fallback>
                <p:oleObj name="Bitmap Image" r:id="rId4" imgW="8542857" imgH="432381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99" y="2947799"/>
                        <a:ext cx="7162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6" name="AutoShape 5"/>
          <p:cNvSpPr>
            <a:spLocks noChangeArrowheads="1"/>
          </p:cNvSpPr>
          <p:nvPr/>
        </p:nvSpPr>
        <p:spPr bwMode="auto">
          <a:xfrm>
            <a:off x="5943600" y="5969703"/>
            <a:ext cx="762000" cy="381000"/>
          </a:xfrm>
          <a:prstGeom prst="lef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196274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W2 Prep Pension Plan (Step 20)</a:t>
            </a:r>
            <a:endParaRPr lang="en-US" dirty="0"/>
          </a:p>
        </p:txBody>
      </p:sp>
      <p:sp>
        <p:nvSpPr>
          <p:cNvPr id="3" name="Content Placeholder 2"/>
          <p:cNvSpPr>
            <a:spLocks noGrp="1"/>
          </p:cNvSpPr>
          <p:nvPr>
            <p:ph idx="1"/>
          </p:nvPr>
        </p:nvSpPr>
        <p:spPr/>
        <p:txBody>
          <a:bodyPr>
            <a:normAutofit/>
          </a:bodyPr>
          <a:lstStyle/>
          <a:p>
            <a:r>
              <a:rPr lang="en-US" dirty="0" smtClean="0"/>
              <a:t>Check the Pension Plan fields on federal tax (001) deduction record</a:t>
            </a:r>
          </a:p>
          <a:p>
            <a:pPr lvl="1"/>
            <a:r>
              <a:rPr lang="en-US" dirty="0" smtClean="0"/>
              <a:t>Default is “A” – automatically check the pension plan box if there is an active retirement record</a:t>
            </a:r>
          </a:p>
          <a:p>
            <a:pPr lvl="2"/>
            <a:r>
              <a:rPr lang="en-US" dirty="0" smtClean="0"/>
              <a:t>Board members opting for FICA can be either an A or N since they would not have an active 590 or 591 deduction</a:t>
            </a:r>
          </a:p>
          <a:p>
            <a:pPr lvl="1"/>
            <a:r>
              <a:rPr lang="en-US" dirty="0" smtClean="0"/>
              <a:t>Y=Yes, check the pension plan box regardless of the status or no retirement record</a:t>
            </a:r>
          </a:p>
          <a:p>
            <a:pPr lvl="1"/>
            <a:r>
              <a:rPr lang="en-US" dirty="0" smtClean="0"/>
              <a:t>N= No, never check the pension plan box</a:t>
            </a:r>
          </a:p>
        </p:txBody>
      </p:sp>
      <p:pic>
        <p:nvPicPr>
          <p:cNvPr id="4" name="Picture 7" descr="C:\Users\miller\AppData\Local\Microsoft\Windows\Temporary Internet Files\Content.IE5\SCLPIZJ6\MP90044027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33800"/>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984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959" b="10505"/>
          <a:stretch/>
        </p:blipFill>
        <p:spPr bwMode="auto">
          <a:xfrm>
            <a:off x="228600" y="727166"/>
            <a:ext cx="8636487" cy="4432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3429000" y="2057400"/>
            <a:ext cx="1752600" cy="304800"/>
          </a:xfrm>
          <a:prstGeom prst="ellipse">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2349679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z="4000" dirty="0" smtClean="0"/>
              <a:t>W2- Prep</a:t>
            </a:r>
            <a:r>
              <a:rPr lang="en-US" sz="4000" dirty="0"/>
              <a:t> </a:t>
            </a:r>
            <a:r>
              <a:rPr lang="en-US" sz="4000" dirty="0" smtClean="0"/>
              <a:t> City Tax Deductions (Step 21-22)</a:t>
            </a:r>
          </a:p>
        </p:txBody>
      </p:sp>
      <p:sp>
        <p:nvSpPr>
          <p:cNvPr id="4100" name="Rectangle 3"/>
          <p:cNvSpPr>
            <a:spLocks noGrp="1" noChangeArrowheads="1"/>
          </p:cNvSpPr>
          <p:nvPr>
            <p:ph idx="1"/>
          </p:nvPr>
        </p:nvSpPr>
        <p:spPr/>
        <p:txBody>
          <a:bodyPr>
            <a:normAutofit/>
          </a:bodyPr>
          <a:lstStyle/>
          <a:p>
            <a:pPr eaLnBrk="1" hangingPunct="1"/>
            <a:r>
              <a:rPr lang="en-US" dirty="0" smtClean="0"/>
              <a:t>Check the W2 Abbreviation – truncated to 6 characters on W2</a:t>
            </a:r>
          </a:p>
          <a:p>
            <a:pPr eaLnBrk="1" hangingPunct="1"/>
            <a:r>
              <a:rPr lang="en-US" dirty="0" smtClean="0"/>
              <a:t>Verify ‘Entity code’ in USPSDAT/DEDNAM is completed for any magnetic reporting to any city</a:t>
            </a:r>
          </a:p>
          <a:p>
            <a:pPr eaLnBrk="1" hangingPunct="1"/>
            <a:r>
              <a:rPr lang="en-US" dirty="0" smtClean="0"/>
              <a:t> CCA/RITA Reporting</a:t>
            </a:r>
          </a:p>
          <a:p>
            <a:pPr lvl="1" eaLnBrk="1" hangingPunct="1"/>
            <a:r>
              <a:rPr lang="en-US" dirty="0"/>
              <a:t>Verify values in USPSDAT/DEDNAM are set</a:t>
            </a:r>
          </a:p>
          <a:p>
            <a:pPr lvl="1" eaLnBrk="1" hangingPunct="1"/>
            <a:r>
              <a:rPr lang="en-US" dirty="0"/>
              <a:t>Both tax entity code and RITA/CCA code are required for tax data to be included on a submission file</a:t>
            </a:r>
          </a:p>
          <a:p>
            <a:pPr lvl="2" eaLnBrk="1" hangingPunct="1"/>
            <a:r>
              <a:rPr lang="en-US" dirty="0"/>
              <a:t>See information from RITA/CCA web sites on codes as </a:t>
            </a:r>
            <a:r>
              <a:rPr lang="en-US" dirty="0" smtClean="0"/>
              <a:t>defined</a:t>
            </a:r>
          </a:p>
          <a:p>
            <a:pPr lvl="2" eaLnBrk="1" hangingPunct="1"/>
            <a:r>
              <a:rPr lang="en-US" dirty="0" smtClean="0"/>
              <a:t>Links provided on checklist</a:t>
            </a:r>
          </a:p>
          <a:p>
            <a:r>
              <a:rPr lang="en-US" dirty="0" smtClean="0"/>
              <a:t>Xenia City requires a csv file.  Must have a tax entity code</a:t>
            </a:r>
          </a:p>
          <a:p>
            <a:r>
              <a:rPr lang="en-US" dirty="0" smtClean="0"/>
              <a:t>WCH needs an electronic file. Must have a tax entity code.</a:t>
            </a:r>
          </a:p>
          <a:p>
            <a:r>
              <a:rPr lang="en-US" dirty="0" smtClean="0"/>
              <a:t>Check employee deductions to confirm that the </a:t>
            </a:r>
            <a:endParaRPr lang="en-US" dirty="0"/>
          </a:p>
          <a:p>
            <a:pPr eaLnBrk="1" hangingPunct="1"/>
            <a:endParaRPr lang="en-US" dirty="0" smtClean="0"/>
          </a:p>
          <a:p>
            <a:pPr eaLnBrk="1" hangingPunct="1">
              <a:buFontTx/>
              <a:buNone/>
            </a:pPr>
            <a:endParaRPr lang="en-US" dirty="0" smtClean="0"/>
          </a:p>
        </p:txBody>
      </p:sp>
    </p:spTree>
    <p:extLst>
      <p:ext uri="{BB962C8B-B14F-4D97-AF65-F5344CB8AC3E}">
        <p14:creationId xmlns:p14="http://schemas.microsoft.com/office/powerpoint/2010/main" val="3360158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dirty="0" smtClean="0"/>
              <a:t>W2- Prep</a:t>
            </a:r>
            <a:br>
              <a:rPr lang="en-US" dirty="0" smtClean="0"/>
            </a:br>
            <a:r>
              <a:rPr lang="en-US" sz="3600" dirty="0" smtClean="0"/>
              <a:t>City Tax Deductions</a:t>
            </a:r>
          </a:p>
        </p:txBody>
      </p:sp>
      <p:pic>
        <p:nvPicPr>
          <p:cNvPr id="5123" name="Picture 7" descr="p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8991600"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AutoShape 4"/>
          <p:cNvSpPr>
            <a:spLocks noChangeArrowheads="1"/>
          </p:cNvSpPr>
          <p:nvPr/>
        </p:nvSpPr>
        <p:spPr bwMode="auto">
          <a:xfrm>
            <a:off x="2209800" y="3806824"/>
            <a:ext cx="381000" cy="595313"/>
          </a:xfrm>
          <a:prstGeom prst="downArrow">
            <a:avLst>
              <a:gd name="adj1" fmla="val 50000"/>
              <a:gd name="adj2" fmla="val 39063"/>
            </a:avLst>
          </a:prstGeom>
          <a:solidFill>
            <a:schemeClr val="accent1"/>
          </a:solidFill>
          <a:ln w="9525">
            <a:solidFill>
              <a:schemeClr val="tx1"/>
            </a:solidFill>
            <a:miter lim="800000"/>
            <a:headEnd/>
            <a:tailEnd/>
          </a:ln>
        </p:spPr>
        <p:txBody>
          <a:bodyPr wrap="none" anchor="ctr"/>
          <a:lstStyle/>
          <a:p>
            <a:endParaRPr lang="en-US"/>
          </a:p>
        </p:txBody>
      </p:sp>
      <p:sp>
        <p:nvSpPr>
          <p:cNvPr id="2" name="Oval 1"/>
          <p:cNvSpPr/>
          <p:nvPr/>
        </p:nvSpPr>
        <p:spPr>
          <a:xfrm>
            <a:off x="5410200" y="2286000"/>
            <a:ext cx="2667000" cy="5334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295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WAIVER	</a:t>
            </a:r>
            <a:endParaRPr lang="en-US" dirty="0"/>
          </a:p>
        </p:txBody>
      </p:sp>
      <p:sp>
        <p:nvSpPr>
          <p:cNvPr id="3" name="Content Placeholder 2"/>
          <p:cNvSpPr>
            <a:spLocks noGrp="1"/>
          </p:cNvSpPr>
          <p:nvPr>
            <p:ph idx="1"/>
          </p:nvPr>
        </p:nvSpPr>
        <p:spPr/>
        <p:txBody>
          <a:bodyPr/>
          <a:lstStyle/>
          <a:p>
            <a:r>
              <a:rPr lang="en-US" dirty="0" smtClean="0"/>
              <a:t>This is not the complete checklist.  Use this presentation to supplement the USPS Calendar Yearend Checklist</a:t>
            </a:r>
          </a:p>
          <a:p>
            <a:endParaRPr lang="en-US" dirty="0"/>
          </a:p>
          <a:p>
            <a:r>
              <a:rPr lang="en-US" dirty="0" smtClean="0"/>
              <a:t>Some commands have changed – do not use checklists from previous years</a:t>
            </a:r>
            <a:endParaRPr lang="en-US" dirty="0"/>
          </a:p>
        </p:txBody>
      </p:sp>
      <p:sp>
        <p:nvSpPr>
          <p:cNvPr id="4" name="Slide Number Placeholder 3"/>
          <p:cNvSpPr>
            <a:spLocks noGrp="1"/>
          </p:cNvSpPr>
          <p:nvPr>
            <p:ph type="sldNum" sz="quarter" idx="12"/>
          </p:nvPr>
        </p:nvSpPr>
        <p:spPr/>
        <p:txBody>
          <a:bodyPr/>
          <a:lstStyle/>
          <a:p>
            <a:fld id="{AB17FDD0-B335-4C2A-BDF6-3A997F57CB39}" type="slidenum">
              <a:rPr lang="en-US" smtClean="0"/>
              <a:t>4</a:t>
            </a:fld>
            <a:endParaRPr lang="en-US"/>
          </a:p>
        </p:txBody>
      </p:sp>
      <p:pic>
        <p:nvPicPr>
          <p:cNvPr id="5" name="Picture 6" descr="C:\Users\miller\AppData\Local\Microsoft\Windows\Temporary Internet Files\Content.IE5\SCLPIZJ6\MC900410769[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29869"/>
            <a:ext cx="15367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798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en-US" dirty="0" smtClean="0"/>
              <a:t>W2- Prep</a:t>
            </a:r>
            <a:br>
              <a:rPr lang="en-US" dirty="0" smtClean="0"/>
            </a:br>
            <a:r>
              <a:rPr lang="en-US" sz="3600" dirty="0" smtClean="0"/>
              <a:t>City Tax Deductions</a:t>
            </a:r>
          </a:p>
        </p:txBody>
      </p:sp>
      <p:pic>
        <p:nvPicPr>
          <p:cNvPr id="7171" name="Picture 12" descr="p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8991600"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AutoShape 9"/>
          <p:cNvSpPr>
            <a:spLocks noChangeArrowheads="1"/>
          </p:cNvSpPr>
          <p:nvPr/>
        </p:nvSpPr>
        <p:spPr bwMode="auto">
          <a:xfrm>
            <a:off x="4191000" y="4953000"/>
            <a:ext cx="685800" cy="304800"/>
          </a:xfrm>
          <a:prstGeom prst="leftArrow">
            <a:avLst>
              <a:gd name="adj1" fmla="val 50000"/>
              <a:gd name="adj2" fmla="val 56250"/>
            </a:avLst>
          </a:prstGeom>
          <a:solidFill>
            <a:schemeClr val="accent1"/>
          </a:solidFill>
          <a:ln w="9525">
            <a:solidFill>
              <a:schemeClr val="tx1"/>
            </a:solidFill>
            <a:miter lim="800000"/>
            <a:headEnd/>
            <a:tailEnd/>
          </a:ln>
        </p:spPr>
        <p:txBody>
          <a:bodyPr wrap="none" anchor="ctr"/>
          <a:lstStyle/>
          <a:p>
            <a:endParaRPr lang="en-US"/>
          </a:p>
        </p:txBody>
      </p:sp>
      <p:sp>
        <p:nvSpPr>
          <p:cNvPr id="7174" name="AutoShape 10"/>
          <p:cNvSpPr>
            <a:spLocks noChangeArrowheads="1"/>
          </p:cNvSpPr>
          <p:nvPr/>
        </p:nvSpPr>
        <p:spPr bwMode="auto">
          <a:xfrm>
            <a:off x="4191000" y="4343400"/>
            <a:ext cx="685800" cy="304800"/>
          </a:xfrm>
          <a:prstGeom prst="leftArrow">
            <a:avLst>
              <a:gd name="adj1" fmla="val 50000"/>
              <a:gd name="adj2" fmla="val 56250"/>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97670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DEDSCN</a:t>
            </a:r>
            <a:endParaRPr lang="en-US" dirty="0"/>
          </a:p>
        </p:txBody>
      </p:sp>
      <p:sp>
        <p:nvSpPr>
          <p:cNvPr id="4" name="Slide Number Placeholder 3"/>
          <p:cNvSpPr>
            <a:spLocks noGrp="1"/>
          </p:cNvSpPr>
          <p:nvPr>
            <p:ph type="sldNum" sz="quarter" idx="12"/>
          </p:nvPr>
        </p:nvSpPr>
        <p:spPr/>
        <p:txBody>
          <a:bodyPr/>
          <a:lstStyle/>
          <a:p>
            <a:fld id="{AB17FDD0-B335-4C2A-BDF6-3A997F57CB39}" type="slidenum">
              <a:rPr lang="en-US" smtClean="0"/>
              <a:t>41</a:t>
            </a:fld>
            <a:endParaRPr lang="en-US"/>
          </a:p>
        </p:txBody>
      </p:sp>
      <p:pic>
        <p:nvPicPr>
          <p:cNvPr id="5" name="Picture 4"/>
          <p:cNvPicPr>
            <a:picLocks noChangeAspect="1"/>
          </p:cNvPicPr>
          <p:nvPr/>
        </p:nvPicPr>
        <p:blipFill>
          <a:blip r:embed="rId2"/>
          <a:stretch>
            <a:fillRect/>
          </a:stretch>
        </p:blipFill>
        <p:spPr>
          <a:xfrm>
            <a:off x="1143000" y="2438400"/>
            <a:ext cx="7081189" cy="1128713"/>
          </a:xfrm>
          <a:prstGeom prst="rect">
            <a:avLst/>
          </a:prstGeom>
        </p:spPr>
      </p:pic>
      <p:sp>
        <p:nvSpPr>
          <p:cNvPr id="6" name="Oval 5"/>
          <p:cNvSpPr/>
          <p:nvPr/>
        </p:nvSpPr>
        <p:spPr>
          <a:xfrm>
            <a:off x="6096000" y="2819400"/>
            <a:ext cx="1981200" cy="38100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90600" y="3810000"/>
            <a:ext cx="6934200" cy="461665"/>
          </a:xfrm>
          <a:prstGeom prst="rect">
            <a:avLst/>
          </a:prstGeom>
          <a:noFill/>
        </p:spPr>
        <p:txBody>
          <a:bodyPr wrap="square" rtlCol="0">
            <a:spAutoFit/>
          </a:bodyPr>
          <a:lstStyle/>
          <a:p>
            <a:r>
              <a:rPr lang="en-US" dirty="0" smtClean="0"/>
              <a:t>C=EMPLOYMENT; R=RESIDENCE</a:t>
            </a:r>
            <a:endParaRPr lang="en-US" dirty="0"/>
          </a:p>
        </p:txBody>
      </p:sp>
      <p:pic>
        <p:nvPicPr>
          <p:cNvPr id="8" name="Picture 5" descr="C:\Users\boehm\AppData\Local\Microsoft\Windows\Temporary Internet Files\Content.IE5\8QAAA76D\MC900300215[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275" y="384176"/>
            <a:ext cx="141605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582863" y="4618979"/>
            <a:ext cx="8201461" cy="1401463"/>
          </a:xfrm>
          <a:prstGeom prst="rect">
            <a:avLst/>
          </a:prstGeom>
        </p:spPr>
      </p:pic>
    </p:spTree>
    <p:extLst>
      <p:ext uri="{BB962C8B-B14F-4D97-AF65-F5344CB8AC3E}">
        <p14:creationId xmlns:p14="http://schemas.microsoft.com/office/powerpoint/2010/main" val="840532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dirty="0" smtClean="0"/>
              <a:t>FYI</a:t>
            </a:r>
            <a:br>
              <a:rPr lang="en-US" dirty="0" smtClean="0"/>
            </a:br>
            <a:r>
              <a:rPr lang="en-US" sz="3600" dirty="0" smtClean="0"/>
              <a:t>City Tax Deductions</a:t>
            </a:r>
          </a:p>
        </p:txBody>
      </p:sp>
      <p:sp>
        <p:nvSpPr>
          <p:cNvPr id="51204" name="Rectangle 3"/>
          <p:cNvSpPr>
            <a:spLocks noGrp="1" noChangeArrowheads="1"/>
          </p:cNvSpPr>
          <p:nvPr>
            <p:ph idx="1"/>
          </p:nvPr>
        </p:nvSpPr>
        <p:spPr>
          <a:xfrm>
            <a:off x="827700" y="2052925"/>
            <a:ext cx="6711654" cy="3890675"/>
          </a:xfrm>
        </p:spPr>
        <p:txBody>
          <a:bodyPr/>
          <a:lstStyle/>
          <a:p>
            <a:r>
              <a:rPr lang="en-US" dirty="0" smtClean="0"/>
              <a:t>If ‘tax board amounts’ option on the city tax record is set to “N” on DEDNAM  record</a:t>
            </a:r>
          </a:p>
          <a:p>
            <a:pPr lvl="1"/>
            <a:r>
              <a:rPr lang="en-US" dirty="0" smtClean="0"/>
              <a:t>Tax Med/FICA Pickup should be “Y” if the city taxes the </a:t>
            </a:r>
            <a:r>
              <a:rPr lang="en-US" dirty="0"/>
              <a:t>M</a:t>
            </a:r>
            <a:r>
              <a:rPr lang="en-US" dirty="0" smtClean="0"/>
              <a:t>edicare pickup</a:t>
            </a:r>
          </a:p>
          <a:p>
            <a:pPr lvl="1"/>
            <a:r>
              <a:rPr lang="en-US" dirty="0" smtClean="0"/>
              <a:t>The </a:t>
            </a:r>
            <a:r>
              <a:rPr lang="en-US" dirty="0"/>
              <a:t>M</a:t>
            </a:r>
            <a:r>
              <a:rPr lang="en-US" dirty="0" smtClean="0"/>
              <a:t>edicare pickup is added to the city total and taxable gross amounts on the W2REPT.</a:t>
            </a:r>
          </a:p>
          <a:p>
            <a:pPr lvl="2"/>
            <a:r>
              <a:rPr lang="en-US" dirty="0" smtClean="0"/>
              <a:t>Employee pays tax when filing </a:t>
            </a:r>
          </a:p>
          <a:p>
            <a:r>
              <a:rPr lang="en-US" dirty="0"/>
              <a:t>If the ‘tax board amount’ on the city tax record is set to “Y” on the DEDNAM record</a:t>
            </a:r>
          </a:p>
          <a:p>
            <a:pPr lvl="1"/>
            <a:r>
              <a:rPr lang="en-US" dirty="0"/>
              <a:t>The tax is withheld during the payroll</a:t>
            </a:r>
          </a:p>
          <a:p>
            <a:pPr lvl="1"/>
            <a:r>
              <a:rPr lang="en-US" dirty="0"/>
              <a:t>No Medicare pickup is added to the city wages on the W2REPT. Even if the ‘Tax Med/FICA Pickup’ flag is “Y” </a:t>
            </a:r>
          </a:p>
          <a:p>
            <a:endParaRPr lang="en-US" dirty="0" smtClean="0"/>
          </a:p>
        </p:txBody>
      </p:sp>
    </p:spTree>
    <p:extLst>
      <p:ext uri="{BB962C8B-B14F-4D97-AF65-F5344CB8AC3E}">
        <p14:creationId xmlns:p14="http://schemas.microsoft.com/office/powerpoint/2010/main" val="4214896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p:txBody>
          <a:bodyPr/>
          <a:lstStyle/>
          <a:p>
            <a:pPr eaLnBrk="1" hangingPunct="1"/>
            <a:r>
              <a:rPr lang="en-US" b="1" dirty="0" smtClean="0"/>
              <a:t>W2- Prep </a:t>
            </a:r>
            <a:br>
              <a:rPr lang="en-US" b="1" dirty="0" smtClean="0"/>
            </a:br>
            <a:r>
              <a:rPr lang="en-US" sz="3600" b="1" dirty="0" smtClean="0"/>
              <a:t>City Tax Deductions</a:t>
            </a:r>
          </a:p>
        </p:txBody>
      </p:sp>
      <p:pic>
        <p:nvPicPr>
          <p:cNvPr id="54275" name="Picture 8" descr="p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83058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AutoShape 6"/>
          <p:cNvSpPr>
            <a:spLocks noChangeArrowheads="1"/>
          </p:cNvSpPr>
          <p:nvPr/>
        </p:nvSpPr>
        <p:spPr bwMode="auto">
          <a:xfrm>
            <a:off x="0" y="4800600"/>
            <a:ext cx="595313" cy="381000"/>
          </a:xfrm>
          <a:prstGeom prst="rightArrow">
            <a:avLst>
              <a:gd name="adj1" fmla="val 50000"/>
              <a:gd name="adj2" fmla="val 39063"/>
            </a:avLst>
          </a:prstGeom>
          <a:solidFill>
            <a:schemeClr val="accent1"/>
          </a:solidFill>
          <a:ln w="9525">
            <a:solidFill>
              <a:schemeClr val="tx1"/>
            </a:solidFill>
            <a:miter lim="800000"/>
            <a:headEnd/>
            <a:tailEnd/>
          </a:ln>
        </p:spPr>
        <p:txBody>
          <a:bodyPr wrap="none" anchor="ctr"/>
          <a:lstStyle/>
          <a:p>
            <a:endParaRPr lang="en-US"/>
          </a:p>
        </p:txBody>
      </p:sp>
      <p:pic>
        <p:nvPicPr>
          <p:cNvPr id="5" name="Picture 2" descr="C:\Users\miller\AppData\Local\Microsoft\Windows\Temporary Internet Files\Content.IE5\AU5T7MMA\MC900440436[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14301"/>
            <a:ext cx="1604963"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340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dirty="0" smtClean="0"/>
              <a:t>W2- Prep  OSDI W2 Abbreviation (Step 23)</a:t>
            </a:r>
          </a:p>
        </p:txBody>
      </p:sp>
      <p:sp>
        <p:nvSpPr>
          <p:cNvPr id="3076" name="Rectangle 3"/>
          <p:cNvSpPr>
            <a:spLocks noGrp="1" noChangeArrowheads="1"/>
          </p:cNvSpPr>
          <p:nvPr>
            <p:ph idx="1"/>
          </p:nvPr>
        </p:nvSpPr>
        <p:spPr>
          <a:xfrm>
            <a:off x="914400" y="1807361"/>
            <a:ext cx="7220155" cy="1926439"/>
          </a:xfrm>
        </p:spPr>
        <p:txBody>
          <a:bodyPr/>
          <a:lstStyle/>
          <a:p>
            <a:pPr eaLnBrk="1" hangingPunct="1"/>
            <a:r>
              <a:rPr lang="en-US" dirty="0" smtClean="0"/>
              <a:t>OSDI abbreviations</a:t>
            </a:r>
          </a:p>
          <a:p>
            <a:pPr lvl="1" eaLnBrk="1" hangingPunct="1"/>
            <a:r>
              <a:rPr lang="en-US" dirty="0" smtClean="0"/>
              <a:t>Include OSDI code number in first part of description in USPSDAT/DEDNAM</a:t>
            </a:r>
          </a:p>
          <a:p>
            <a:pPr lvl="1" eaLnBrk="1" hangingPunct="1">
              <a:buFontTx/>
              <a:buNone/>
            </a:pPr>
            <a:endParaRPr lang="en-US" dirty="0" smtClean="0"/>
          </a:p>
        </p:txBody>
      </p:sp>
      <p:pic>
        <p:nvPicPr>
          <p:cNvPr id="3077" name="Picture 7" descr="p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0"/>
            <a:ext cx="88392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AutoShape 5"/>
          <p:cNvSpPr>
            <a:spLocks noChangeArrowheads="1"/>
          </p:cNvSpPr>
          <p:nvPr/>
        </p:nvSpPr>
        <p:spPr bwMode="auto">
          <a:xfrm>
            <a:off x="7315200" y="3657600"/>
            <a:ext cx="304800" cy="747713"/>
          </a:xfrm>
          <a:prstGeom prst="downArrow">
            <a:avLst>
              <a:gd name="adj1" fmla="val 50000"/>
              <a:gd name="adj2" fmla="val 61328"/>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W2- Prep Outstanding Checks (Step 24)</a:t>
            </a:r>
            <a:endParaRPr lang="en-US" dirty="0"/>
          </a:p>
        </p:txBody>
      </p:sp>
      <p:sp>
        <p:nvSpPr>
          <p:cNvPr id="3" name="Content Placeholder 2"/>
          <p:cNvSpPr>
            <a:spLocks noGrp="1"/>
          </p:cNvSpPr>
          <p:nvPr>
            <p:ph idx="1"/>
          </p:nvPr>
        </p:nvSpPr>
        <p:spPr/>
        <p:txBody>
          <a:bodyPr/>
          <a:lstStyle/>
          <a:p>
            <a:r>
              <a:rPr lang="en-US" dirty="0" smtClean="0"/>
              <a:t>Run CHKSTS for any outstanding checks (“P” status).</a:t>
            </a:r>
          </a:p>
          <a:p>
            <a:pPr lvl="1"/>
            <a:r>
              <a:rPr lang="en-US" dirty="0" smtClean="0"/>
              <a:t>Review to determine if any checks should be voided.  </a:t>
            </a:r>
          </a:p>
          <a:p>
            <a:pPr lvl="2"/>
            <a:r>
              <a:rPr lang="en-US" dirty="0" smtClean="0"/>
              <a:t>If you wait to void them in the next calendar year; it affects their reported income for this calendar year</a:t>
            </a:r>
            <a:endParaRPr lang="en-US" dirty="0"/>
          </a:p>
        </p:txBody>
      </p:sp>
      <p:pic>
        <p:nvPicPr>
          <p:cNvPr id="4" name="Picture 5" descr="C:\Users\boehm\AppData\Local\Microsoft\Windows\Temporary Internet Files\Content.IE5\RKD2NSM8\merrychristmas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886200"/>
            <a:ext cx="2514600" cy="213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508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620386" y="176213"/>
            <a:ext cx="7772400" cy="1371600"/>
          </a:xfrm>
        </p:spPr>
        <p:txBody>
          <a:bodyPr/>
          <a:lstStyle/>
          <a:p>
            <a:pPr eaLnBrk="1" hangingPunct="1"/>
            <a:r>
              <a:rPr lang="en-US" altLang="en-US" dirty="0" smtClean="0"/>
              <a:t>W2- Prep </a:t>
            </a:r>
            <a:br>
              <a:rPr lang="en-US" altLang="en-US" dirty="0" smtClean="0"/>
            </a:br>
            <a:r>
              <a:rPr lang="en-US" altLang="en-US" dirty="0" smtClean="0"/>
              <a:t>Fringe Benefits (Step 25)</a:t>
            </a:r>
          </a:p>
        </p:txBody>
      </p:sp>
      <p:sp>
        <p:nvSpPr>
          <p:cNvPr id="15364" name="Rectangle 6"/>
          <p:cNvSpPr>
            <a:spLocks noChangeArrowheads="1"/>
          </p:cNvSpPr>
          <p:nvPr/>
        </p:nvSpPr>
        <p:spPr bwMode="auto">
          <a:xfrm>
            <a:off x="838200" y="1371600"/>
            <a:ext cx="7162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en-US" altLang="en-US" dirty="0"/>
              <a:t> </a:t>
            </a:r>
            <a:r>
              <a:rPr lang="en-US" altLang="en-US" sz="2000" dirty="0">
                <a:latin typeface="+mn-lt"/>
              </a:rPr>
              <a:t>Fringe benefit </a:t>
            </a:r>
            <a:r>
              <a:rPr lang="en-US" altLang="en-US" sz="2000" dirty="0" smtClean="0">
                <a:latin typeface="+mn-lt"/>
              </a:rPr>
              <a:t>amounts not paid through payroll</a:t>
            </a:r>
            <a:endParaRPr lang="en-US" altLang="en-US" sz="2000" dirty="0">
              <a:latin typeface="+mn-lt"/>
            </a:endParaRPr>
          </a:p>
          <a:p>
            <a:pPr marL="342900" indent="-342900" eaLnBrk="1" hangingPunct="1">
              <a:spcBef>
                <a:spcPct val="0"/>
              </a:spcBef>
              <a:buFont typeface="Arial" panose="020B0604020202020204" pitchFamily="34" charset="0"/>
              <a:buChar char="•"/>
            </a:pPr>
            <a:r>
              <a:rPr lang="en-US" altLang="en-US" sz="2000" dirty="0" smtClean="0">
                <a:latin typeface="+mn-lt"/>
              </a:rPr>
              <a:t>Enter </a:t>
            </a:r>
            <a:r>
              <a:rPr lang="en-US" altLang="en-US" sz="2000" dirty="0">
                <a:latin typeface="+mn-lt"/>
              </a:rPr>
              <a:t>taxable amount in fringe benefit </a:t>
            </a:r>
            <a:r>
              <a:rPr lang="en-US" altLang="en-US" sz="2000" dirty="0" smtClean="0">
                <a:latin typeface="+mn-lt"/>
              </a:rPr>
              <a:t>field on </a:t>
            </a:r>
            <a:r>
              <a:rPr lang="en-US" altLang="en-US" sz="2000" dirty="0">
                <a:latin typeface="+mn-lt"/>
              </a:rPr>
              <a:t>the federal tax </a:t>
            </a:r>
            <a:r>
              <a:rPr lang="en-US" altLang="en-US" sz="2000" dirty="0" smtClean="0">
                <a:latin typeface="+mn-lt"/>
              </a:rPr>
              <a:t>record</a:t>
            </a:r>
          </a:p>
          <a:p>
            <a:pPr marL="342900" indent="-342900" eaLnBrk="1" hangingPunct="1">
              <a:spcBef>
                <a:spcPct val="0"/>
              </a:spcBef>
              <a:buFont typeface="Arial" panose="020B0604020202020204" pitchFamily="34" charset="0"/>
              <a:buChar char="•"/>
            </a:pPr>
            <a:r>
              <a:rPr lang="en-US" altLang="en-US" sz="2000" dirty="0" smtClean="0">
                <a:latin typeface="+mn-lt"/>
              </a:rPr>
              <a:t>Note: This amount is added to taxable gross during W2PROC</a:t>
            </a:r>
          </a:p>
          <a:p>
            <a:pPr marL="342900" indent="-342900" eaLnBrk="1" hangingPunct="1">
              <a:spcBef>
                <a:spcPct val="0"/>
              </a:spcBef>
              <a:buFont typeface="Arial" panose="020B0604020202020204" pitchFamily="34" charset="0"/>
              <a:buChar char="•"/>
            </a:pPr>
            <a:r>
              <a:rPr lang="en-US" altLang="en-US" sz="2000" dirty="0" smtClean="0">
                <a:latin typeface="+mn-lt"/>
              </a:rPr>
              <a:t>Can be added to box 14 on W2 (this is the same box that the optional deduction added are printed)</a:t>
            </a:r>
            <a:endParaRPr lang="en-US" altLang="en-US" sz="2000" dirty="0">
              <a:latin typeface="+mn-lt"/>
            </a:endParaRPr>
          </a:p>
          <a:p>
            <a:pPr lvl="1" eaLnBrk="1" hangingPunct="1">
              <a:spcBef>
                <a:spcPct val="0"/>
              </a:spcBef>
              <a:buFontTx/>
              <a:buNone/>
            </a:pPr>
            <a:endParaRPr lang="en-US" altLang="en-US" sz="2400" dirty="0"/>
          </a:p>
          <a:p>
            <a:pPr lvl="1" eaLnBrk="1" hangingPunct="1">
              <a:spcBef>
                <a:spcPct val="0"/>
              </a:spcBef>
              <a:buFontTx/>
              <a:buNone/>
            </a:pPr>
            <a:endParaRPr lang="en-US" altLang="en-US" sz="2400" dirty="0"/>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3495675"/>
            <a:ext cx="6991350" cy="3362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6" name="AutoShape 5"/>
          <p:cNvSpPr>
            <a:spLocks noChangeArrowheads="1"/>
          </p:cNvSpPr>
          <p:nvPr/>
        </p:nvSpPr>
        <p:spPr bwMode="auto">
          <a:xfrm>
            <a:off x="7086600" y="3600509"/>
            <a:ext cx="304800" cy="671513"/>
          </a:xfrm>
          <a:prstGeom prst="downArrow">
            <a:avLst>
              <a:gd name="adj1" fmla="val 50000"/>
              <a:gd name="adj2" fmla="val 55078"/>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2400"/>
          </a:p>
        </p:txBody>
      </p:sp>
    </p:spTree>
    <p:extLst>
      <p:ext uri="{BB962C8B-B14F-4D97-AF65-F5344CB8AC3E}">
        <p14:creationId xmlns:p14="http://schemas.microsoft.com/office/powerpoint/2010/main" val="3713287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W2- Prep</a:t>
            </a:r>
            <a:br>
              <a:rPr lang="en-US" dirty="0" smtClean="0"/>
            </a:br>
            <a:r>
              <a:rPr lang="en-US" sz="3600" dirty="0" smtClean="0"/>
              <a:t>Dependent Care – Step 26</a:t>
            </a:r>
            <a:endParaRPr lang="en-US" sz="3600" dirty="0"/>
          </a:p>
        </p:txBody>
      </p:sp>
      <p:sp>
        <p:nvSpPr>
          <p:cNvPr id="3" name="Content Placeholder 2"/>
          <p:cNvSpPr>
            <a:spLocks noGrp="1"/>
          </p:cNvSpPr>
          <p:nvPr>
            <p:ph idx="1"/>
          </p:nvPr>
        </p:nvSpPr>
        <p:spPr/>
        <p:txBody>
          <a:bodyPr>
            <a:normAutofit/>
          </a:bodyPr>
          <a:lstStyle/>
          <a:p>
            <a:r>
              <a:rPr lang="en-US" dirty="0" smtClean="0"/>
              <a:t>If using DPCARE type</a:t>
            </a:r>
          </a:p>
          <a:p>
            <a:pPr lvl="1"/>
            <a:r>
              <a:rPr lang="en-US" dirty="0" smtClean="0"/>
              <a:t>Add any amounts over legal limit to 001 federal tax deduction</a:t>
            </a:r>
          </a:p>
          <a:p>
            <a:r>
              <a:rPr lang="en-US" dirty="0" smtClean="0"/>
              <a:t>If not using DPCARE type</a:t>
            </a:r>
          </a:p>
          <a:p>
            <a:pPr lvl="1"/>
            <a:r>
              <a:rPr lang="en-US" dirty="0" smtClean="0"/>
              <a:t>Add total amount of deducted for dependent care</a:t>
            </a:r>
          </a:p>
          <a:p>
            <a:r>
              <a:rPr lang="en-US" dirty="0"/>
              <a:t>Amounts over limit ($5,000.00)added to total and taxable gross amounts on Federal, Ohio and City total and taxable gross fields on the W2REPT</a:t>
            </a:r>
          </a:p>
          <a:p>
            <a:pPr lvl="1"/>
            <a:endParaRPr lang="en-US" dirty="0" smtClean="0"/>
          </a:p>
        </p:txBody>
      </p:sp>
      <p:pic>
        <p:nvPicPr>
          <p:cNvPr id="4" name="Picture 5" descr="C:\Users\boehm\AppData\Local\Microsoft\Windows\Temporary Internet Files\Content.IE5\510897DV\MC90044635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343400"/>
            <a:ext cx="2133600" cy="221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82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sz="3600" dirty="0" smtClean="0"/>
              <a:t>W2- Prep</a:t>
            </a:r>
            <a:br>
              <a:rPr lang="en-US" sz="3600" dirty="0" smtClean="0"/>
            </a:br>
            <a:r>
              <a:rPr lang="en-US" sz="3600" dirty="0" smtClean="0"/>
              <a:t>Dependent Care</a:t>
            </a:r>
          </a:p>
        </p:txBody>
      </p:sp>
      <p:pic>
        <p:nvPicPr>
          <p:cNvPr id="4710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756285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AutoShape 5"/>
          <p:cNvSpPr>
            <a:spLocks noChangeArrowheads="1"/>
          </p:cNvSpPr>
          <p:nvPr/>
        </p:nvSpPr>
        <p:spPr bwMode="auto">
          <a:xfrm>
            <a:off x="8324850" y="3967162"/>
            <a:ext cx="671513" cy="381000"/>
          </a:xfrm>
          <a:prstGeom prst="leftArrow">
            <a:avLst>
              <a:gd name="adj1" fmla="val 50000"/>
              <a:gd name="adj2" fmla="val 44063"/>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032679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719137" y="229490"/>
            <a:ext cx="7772400" cy="1143000"/>
          </a:xfrm>
        </p:spPr>
        <p:txBody>
          <a:bodyPr>
            <a:normAutofit/>
          </a:bodyPr>
          <a:lstStyle/>
          <a:p>
            <a:pPr eaLnBrk="1" hangingPunct="1"/>
            <a:r>
              <a:rPr lang="en-US" b="1" dirty="0" smtClean="0"/>
              <a:t>W2- Prep</a:t>
            </a:r>
            <a:br>
              <a:rPr lang="en-US" b="1" dirty="0" smtClean="0"/>
            </a:br>
            <a:r>
              <a:rPr lang="en-US" sz="3600" b="1" dirty="0" smtClean="0"/>
              <a:t>Vehicle Lease (Step 27)</a:t>
            </a:r>
          </a:p>
        </p:txBody>
      </p:sp>
      <p:sp>
        <p:nvSpPr>
          <p:cNvPr id="19460" name="Rectangle 3"/>
          <p:cNvSpPr>
            <a:spLocks noGrp="1" noChangeArrowheads="1"/>
          </p:cNvSpPr>
          <p:nvPr>
            <p:ph idx="1"/>
          </p:nvPr>
        </p:nvSpPr>
        <p:spPr>
          <a:xfrm>
            <a:off x="685800" y="1676400"/>
            <a:ext cx="7772400" cy="1828800"/>
          </a:xfrm>
        </p:spPr>
        <p:txBody>
          <a:bodyPr>
            <a:normAutofit fontScale="92500" lnSpcReduction="10000"/>
          </a:bodyPr>
          <a:lstStyle/>
          <a:p>
            <a:pPr eaLnBrk="1" hangingPunct="1"/>
            <a:r>
              <a:rPr lang="en-US" sz="2400" dirty="0" smtClean="0"/>
              <a:t>Use of Company Vehicle</a:t>
            </a:r>
          </a:p>
          <a:p>
            <a:pPr lvl="1" eaLnBrk="1" hangingPunct="1">
              <a:buFontTx/>
              <a:buChar char="-"/>
            </a:pPr>
            <a:r>
              <a:rPr lang="en-US" sz="2400" dirty="0" smtClean="0"/>
              <a:t>Manually enter leased vehicle value amount into the</a:t>
            </a:r>
            <a:r>
              <a:rPr lang="en-US" sz="2400" dirty="0" smtClean="0">
                <a:solidFill>
                  <a:schemeClr val="bg1"/>
                </a:solidFill>
              </a:rPr>
              <a:t> </a:t>
            </a:r>
            <a:r>
              <a:rPr lang="en-US" sz="2400" dirty="0" smtClean="0"/>
              <a:t>federal</a:t>
            </a:r>
            <a:r>
              <a:rPr lang="en-US" sz="2400" dirty="0" smtClean="0">
                <a:solidFill>
                  <a:schemeClr val="bg1"/>
                </a:solidFill>
              </a:rPr>
              <a:t> </a:t>
            </a:r>
            <a:r>
              <a:rPr lang="en-US" sz="2400" dirty="0" smtClean="0"/>
              <a:t>tax field.</a:t>
            </a:r>
          </a:p>
          <a:p>
            <a:pPr lvl="1" eaLnBrk="1" hangingPunct="1">
              <a:buFontTx/>
              <a:buChar char="-"/>
            </a:pPr>
            <a:r>
              <a:rPr lang="en-US" sz="2400" dirty="0"/>
              <a:t>Adds the Vehicle Lease amount from the 001 federal record to the total and taxable gross fields on the Federal, and Ohio total and taxable gross fields on the W2 report</a:t>
            </a:r>
            <a:r>
              <a:rPr lang="en-US" sz="2400" dirty="0" smtClean="0"/>
              <a:t>.</a:t>
            </a:r>
            <a:endParaRPr lang="en-US" dirty="0" smtClean="0"/>
          </a:p>
          <a:p>
            <a:pPr lvl="1" eaLnBrk="1" hangingPunct="1">
              <a:buFontTx/>
              <a:buNone/>
            </a:pPr>
            <a:endParaRPr lang="en-US" dirty="0" smtClean="0"/>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524250"/>
            <a:ext cx="6991350" cy="3362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AutoShape 5"/>
          <p:cNvSpPr>
            <a:spLocks noChangeArrowheads="1"/>
          </p:cNvSpPr>
          <p:nvPr/>
        </p:nvSpPr>
        <p:spPr bwMode="auto">
          <a:xfrm>
            <a:off x="7881937" y="5195887"/>
            <a:ext cx="609600" cy="304800"/>
          </a:xfrm>
          <a:prstGeom prst="lef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dirty="0" smtClean="0">
                <a:solidFill>
                  <a:schemeClr val="tx1"/>
                </a:solidFill>
              </a:rPr>
              <a:t>Before Last Pay (Step 1)</a:t>
            </a:r>
            <a:br>
              <a:rPr lang="en-US" dirty="0" smtClean="0">
                <a:solidFill>
                  <a:schemeClr val="tx1"/>
                </a:solidFill>
              </a:rPr>
            </a:br>
            <a:r>
              <a:rPr lang="en-US" sz="2400" dirty="0" smtClean="0">
                <a:solidFill>
                  <a:schemeClr val="tx1"/>
                </a:solidFill>
              </a:rPr>
              <a:t>Employee Expense Reimbursement</a:t>
            </a:r>
          </a:p>
        </p:txBody>
      </p:sp>
      <p:sp>
        <p:nvSpPr>
          <p:cNvPr id="19460" name="Rectangle 3"/>
          <p:cNvSpPr>
            <a:spLocks noGrp="1" noChangeArrowheads="1"/>
          </p:cNvSpPr>
          <p:nvPr>
            <p:ph idx="1"/>
          </p:nvPr>
        </p:nvSpPr>
        <p:spPr/>
        <p:txBody>
          <a:bodyPr>
            <a:normAutofit/>
          </a:bodyPr>
          <a:lstStyle/>
          <a:p>
            <a:pPr eaLnBrk="1" hangingPunct="1"/>
            <a:r>
              <a:rPr lang="en-US" sz="2800" dirty="0" smtClean="0"/>
              <a:t>Employee Expense Reimbursements</a:t>
            </a:r>
          </a:p>
          <a:p>
            <a:pPr lvl="1"/>
            <a:r>
              <a:rPr lang="en-US" sz="2400" dirty="0" smtClean="0"/>
              <a:t>Some fringe benefits are Federal, State, and/or Medicare/FICA taxable</a:t>
            </a:r>
          </a:p>
          <a:p>
            <a:pPr lvl="1"/>
            <a:r>
              <a:rPr lang="en-US" sz="2400" dirty="0" smtClean="0"/>
              <a:t>IRS Publication 15-B Employer’s Tax Guide to Fringe Benefits</a:t>
            </a:r>
          </a:p>
          <a:p>
            <a:pPr lvl="2"/>
            <a:r>
              <a:rPr lang="en-US" sz="2400" dirty="0" smtClean="0"/>
              <a:t>Also, see IRS Presentation from 2014 </a:t>
            </a:r>
            <a:endParaRPr lang="en-US" sz="2400" dirty="0"/>
          </a:p>
          <a:p>
            <a:pPr lvl="1"/>
            <a:r>
              <a:rPr lang="en-US" sz="2400" u="sng" dirty="0" smtClean="0">
                <a:hlinkClick r:id="rId3"/>
              </a:rPr>
              <a:t>IRS Publication Taxable </a:t>
            </a:r>
            <a:r>
              <a:rPr lang="en-US" sz="2400" u="sng" dirty="0">
                <a:hlinkClick r:id="rId3"/>
              </a:rPr>
              <a:t>Fringe Benefit Guide (p5137</a:t>
            </a:r>
            <a:r>
              <a:rPr lang="en-US" sz="2400" u="sng" dirty="0" smtClean="0">
                <a:hlinkClick r:id="rId3"/>
              </a:rPr>
              <a:t>)</a:t>
            </a:r>
            <a:endParaRPr lang="en-US" sz="2400" u="sng" dirty="0" smtClean="0"/>
          </a:p>
        </p:txBody>
      </p:sp>
      <p:pic>
        <p:nvPicPr>
          <p:cNvPr id="4" name="Picture 6" descr="C:\Users\boehm\AppData\Local\Microsoft\Windows\Temporary Internet Files\Content.IE5\ENEJNYVH\4506683082_485af56336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572000"/>
            <a:ext cx="18954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673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762000" y="132582"/>
            <a:ext cx="7620000" cy="1353318"/>
          </a:xfrm>
        </p:spPr>
        <p:txBody>
          <a:bodyPr/>
          <a:lstStyle/>
          <a:p>
            <a:pPr eaLnBrk="1" hangingPunct="1"/>
            <a:r>
              <a:rPr lang="en-US" altLang="en-US" dirty="0" smtClean="0"/>
              <a:t>W2- Prep Excludable Moving Expense (Step 27 cont’d)</a:t>
            </a:r>
          </a:p>
        </p:txBody>
      </p:sp>
      <p:sp>
        <p:nvSpPr>
          <p:cNvPr id="14340" name="Rectangle 3"/>
          <p:cNvSpPr>
            <a:spLocks noGrp="1" noChangeArrowheads="1"/>
          </p:cNvSpPr>
          <p:nvPr>
            <p:ph idx="1"/>
          </p:nvPr>
        </p:nvSpPr>
        <p:spPr>
          <a:xfrm>
            <a:off x="685800" y="1447800"/>
            <a:ext cx="7772400" cy="5029200"/>
          </a:xfrm>
        </p:spPr>
        <p:txBody>
          <a:bodyPr/>
          <a:lstStyle/>
          <a:p>
            <a:pPr eaLnBrk="1" hangingPunct="1"/>
            <a:r>
              <a:rPr lang="en-US" altLang="en-US" sz="2400" dirty="0" smtClean="0"/>
              <a:t>Excludable moving expenses</a:t>
            </a:r>
          </a:p>
          <a:p>
            <a:pPr lvl="1" eaLnBrk="1" hangingPunct="1">
              <a:buFontTx/>
              <a:buNone/>
            </a:pPr>
            <a:r>
              <a:rPr lang="en-US" altLang="en-US" sz="2400" dirty="0" smtClean="0"/>
              <a:t>-  Contact legal advisor with questions</a:t>
            </a:r>
          </a:p>
          <a:p>
            <a:pPr lvl="1" eaLnBrk="1" hangingPunct="1">
              <a:buFontTx/>
              <a:buNone/>
            </a:pPr>
            <a:r>
              <a:rPr lang="en-US" altLang="en-US" sz="2400" dirty="0" smtClean="0"/>
              <a:t>-  Manually enter excludable amounts into the federal tax field.</a:t>
            </a:r>
          </a:p>
          <a:p>
            <a:pPr lvl="1" eaLnBrk="1" hangingPunct="1"/>
            <a:endParaRPr lang="en-US" altLang="en-US" dirty="0" smtClean="0"/>
          </a:p>
          <a:p>
            <a:pPr lvl="1" eaLnBrk="1" hangingPunct="1">
              <a:buFontTx/>
              <a:buNone/>
            </a:pPr>
            <a:endParaRPr lang="en-US" altLang="en-US" dirty="0" smtClean="0"/>
          </a:p>
          <a:p>
            <a:pPr lvl="1" eaLnBrk="1" hangingPunct="1">
              <a:buFontTx/>
              <a:buNone/>
            </a:pPr>
            <a:endParaRPr lang="en-US" altLang="en-US" dirty="0" smtClean="0"/>
          </a:p>
        </p:txBody>
      </p:sp>
      <p:pic>
        <p:nvPicPr>
          <p:cNvPr id="1434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276600"/>
            <a:ext cx="699135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AutoShape 5"/>
          <p:cNvSpPr>
            <a:spLocks noChangeArrowheads="1"/>
          </p:cNvSpPr>
          <p:nvPr/>
        </p:nvSpPr>
        <p:spPr bwMode="auto">
          <a:xfrm>
            <a:off x="4953000" y="5029200"/>
            <a:ext cx="381000" cy="671513"/>
          </a:xfrm>
          <a:prstGeom prst="upArrow">
            <a:avLst>
              <a:gd name="adj1" fmla="val 50000"/>
              <a:gd name="adj2" fmla="val 44063"/>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2400"/>
          </a:p>
        </p:txBody>
      </p:sp>
    </p:spTree>
    <p:extLst>
      <p:ext uri="{BB962C8B-B14F-4D97-AF65-F5344CB8AC3E}">
        <p14:creationId xmlns:p14="http://schemas.microsoft.com/office/powerpoint/2010/main" val="1715143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W2-Prep Life Insurance (Step 28) </a:t>
            </a:r>
            <a:endParaRPr lang="en-US" dirty="0"/>
          </a:p>
        </p:txBody>
      </p:sp>
      <p:sp>
        <p:nvSpPr>
          <p:cNvPr id="3" name="Content Placeholder 2"/>
          <p:cNvSpPr>
            <a:spLocks noGrp="1"/>
          </p:cNvSpPr>
          <p:nvPr>
            <p:ph idx="1"/>
          </p:nvPr>
        </p:nvSpPr>
        <p:spPr/>
        <p:txBody>
          <a:bodyPr/>
          <a:lstStyle/>
          <a:p>
            <a:pPr lvl="0"/>
            <a:r>
              <a:rPr lang="en-US" dirty="0"/>
              <a:t>If notified by an annuity company that life insurance was purchased from an amount withheld as an annuity:  a) increase the taxable gross on the 001, 002, and OSDI for the amount identified as insurance and decrease the YTD  annuity amount by the amount identified as insurance. If the city honored the annuity when the amount was withheld, the city records should, also, be updated.</a:t>
            </a:r>
          </a:p>
          <a:p>
            <a:endParaRPr lang="en-US" dirty="0"/>
          </a:p>
        </p:txBody>
      </p:sp>
      <p:pic>
        <p:nvPicPr>
          <p:cNvPr id="4" name="Picture 5" descr="C:\Users\boehm\AppData\Local\Microsoft\Windows\Temporary Internet Files\Content.IE5\UWLZIFSK\Christmas-Tree-for-Monkey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461429"/>
            <a:ext cx="2870200" cy="371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7365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483974" y="152400"/>
            <a:ext cx="7055380" cy="1400530"/>
          </a:xfrm>
        </p:spPr>
        <p:txBody>
          <a:bodyPr/>
          <a:lstStyle/>
          <a:p>
            <a:pPr eaLnBrk="1" hangingPunct="1"/>
            <a:r>
              <a:rPr lang="en-US" dirty="0" smtClean="0"/>
              <a:t>W2- Prep</a:t>
            </a:r>
            <a:br>
              <a:rPr lang="en-US" dirty="0" smtClean="0"/>
            </a:br>
            <a:r>
              <a:rPr lang="en-US" sz="3600" dirty="0" smtClean="0"/>
              <a:t>Third Party Pay  (Step 29)</a:t>
            </a:r>
          </a:p>
        </p:txBody>
      </p:sp>
      <p:sp>
        <p:nvSpPr>
          <p:cNvPr id="35844" name="Rectangle 3"/>
          <p:cNvSpPr>
            <a:spLocks noGrp="1" noChangeArrowheads="1"/>
          </p:cNvSpPr>
          <p:nvPr>
            <p:ph idx="1"/>
          </p:nvPr>
        </p:nvSpPr>
        <p:spPr>
          <a:xfrm>
            <a:off x="827700" y="1600201"/>
            <a:ext cx="7401900" cy="4648206"/>
          </a:xfrm>
        </p:spPr>
        <p:txBody>
          <a:bodyPr>
            <a:normAutofit/>
          </a:bodyPr>
          <a:lstStyle/>
          <a:p>
            <a:r>
              <a:rPr lang="en-US" dirty="0" smtClean="0"/>
              <a:t>Did another entity report taxes withheld for third party sick payments?</a:t>
            </a:r>
          </a:p>
          <a:p>
            <a:r>
              <a:rPr lang="en-US" dirty="0" smtClean="0"/>
              <a:t>If disability deduction is taken after tax, third party disability payments are non-taxable </a:t>
            </a:r>
          </a:p>
          <a:p>
            <a:pPr lvl="1"/>
            <a:r>
              <a:rPr lang="en-US" dirty="0" smtClean="0"/>
              <a:t>Add the amount paid to the employee in the Third Party Pay field on the 001 federal deduction</a:t>
            </a:r>
          </a:p>
          <a:p>
            <a:pPr lvl="1"/>
            <a:r>
              <a:rPr lang="en-US" dirty="0" smtClean="0"/>
              <a:t>Amounts from this field will appear in box 12 with a code of J on W2</a:t>
            </a:r>
          </a:p>
          <a:p>
            <a:r>
              <a:rPr lang="en-US" dirty="0" smtClean="0"/>
              <a:t>If 3</a:t>
            </a:r>
            <a:r>
              <a:rPr lang="en-US" baseline="30000" dirty="0" smtClean="0"/>
              <a:t>rd</a:t>
            </a:r>
            <a:r>
              <a:rPr lang="en-US" dirty="0" smtClean="0"/>
              <a:t> party pay is taxable </a:t>
            </a:r>
          </a:p>
          <a:p>
            <a:pPr lvl="1"/>
            <a:r>
              <a:rPr lang="en-US" dirty="0" smtClean="0"/>
              <a:t>Manual changes to total and taxable gross are required on Federal, Ohio and OSDI deduction records</a:t>
            </a:r>
          </a:p>
          <a:p>
            <a:r>
              <a:rPr lang="en-US" dirty="0" smtClean="0"/>
              <a:t>See Publication 15a, Pages 15-21 and W2 Instructions page 11</a:t>
            </a:r>
          </a:p>
          <a:p>
            <a:pPr lvl="2" eaLnBrk="1" hangingPunct="1"/>
            <a:endParaRPr lang="en-US" dirty="0" smtClean="0"/>
          </a:p>
          <a:p>
            <a:pPr lvl="1" eaLnBrk="1" hangingPunct="1">
              <a:buFontTx/>
              <a:buNone/>
            </a:pPr>
            <a:endParaRPr lang="en-US" dirty="0" smtClean="0"/>
          </a:p>
        </p:txBody>
      </p:sp>
    </p:spTree>
    <p:extLst>
      <p:ext uri="{BB962C8B-B14F-4D97-AF65-F5344CB8AC3E}">
        <p14:creationId xmlns:p14="http://schemas.microsoft.com/office/powerpoint/2010/main" val="859571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04517" y="-313916"/>
            <a:ext cx="5996016" cy="753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978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normAutofit/>
          </a:bodyPr>
          <a:lstStyle/>
          <a:p>
            <a:pPr eaLnBrk="1" hangingPunct="1"/>
            <a:r>
              <a:rPr lang="en-US" b="1" dirty="0" smtClean="0"/>
              <a:t>Non-Taxable Third Party </a:t>
            </a:r>
            <a:br>
              <a:rPr lang="en-US" b="1" dirty="0" smtClean="0"/>
            </a:br>
            <a:r>
              <a:rPr lang="en-US" b="1" dirty="0" smtClean="0"/>
              <a:t>Sick Pay</a:t>
            </a:r>
          </a:p>
        </p:txBody>
      </p:sp>
      <p:pic>
        <p:nvPicPr>
          <p:cNvPr id="604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57400"/>
            <a:ext cx="76771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AutoShape 5"/>
          <p:cNvSpPr>
            <a:spLocks noChangeArrowheads="1"/>
          </p:cNvSpPr>
          <p:nvPr/>
        </p:nvSpPr>
        <p:spPr bwMode="auto">
          <a:xfrm>
            <a:off x="8077200" y="3886200"/>
            <a:ext cx="671513" cy="381000"/>
          </a:xfrm>
          <a:prstGeom prst="leftArrow">
            <a:avLst>
              <a:gd name="adj1" fmla="val 50000"/>
              <a:gd name="adj2" fmla="val 44063"/>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21099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b="1" dirty="0" smtClean="0"/>
              <a:t>W2PROC (Step 30-33)</a:t>
            </a:r>
          </a:p>
        </p:txBody>
      </p:sp>
      <p:sp>
        <p:nvSpPr>
          <p:cNvPr id="30724" name="Rectangle 3"/>
          <p:cNvSpPr>
            <a:spLocks noGrp="1" noChangeArrowheads="1"/>
          </p:cNvSpPr>
          <p:nvPr>
            <p:ph idx="1"/>
          </p:nvPr>
        </p:nvSpPr>
        <p:spPr/>
        <p:txBody>
          <a:bodyPr>
            <a:normAutofit/>
          </a:bodyPr>
          <a:lstStyle/>
          <a:p>
            <a:pPr eaLnBrk="1" hangingPunct="1"/>
            <a:r>
              <a:rPr lang="en-US" dirty="0" smtClean="0"/>
              <a:t>Program used to generate</a:t>
            </a:r>
          </a:p>
          <a:p>
            <a:pPr lvl="1" eaLnBrk="1" hangingPunct="1"/>
            <a:r>
              <a:rPr lang="en-US" dirty="0" smtClean="0"/>
              <a:t>Balancing reports</a:t>
            </a:r>
          </a:p>
          <a:p>
            <a:pPr lvl="1" eaLnBrk="1" hangingPunct="1"/>
            <a:r>
              <a:rPr lang="en-US" dirty="0" smtClean="0"/>
              <a:t>W2 print forms</a:t>
            </a:r>
          </a:p>
          <a:p>
            <a:pPr lvl="1" eaLnBrk="1" hangingPunct="1"/>
            <a:r>
              <a:rPr lang="en-US" dirty="0" smtClean="0"/>
              <a:t>W2 .DAT files for laser printing</a:t>
            </a:r>
            <a:endParaRPr lang="en-US" dirty="0"/>
          </a:p>
          <a:p>
            <a:pPr lvl="1"/>
            <a:r>
              <a:rPr lang="en-US" dirty="0"/>
              <a:t>W2CITY.DAT file used for special city submissions</a:t>
            </a:r>
          </a:p>
          <a:p>
            <a:pPr lvl="1"/>
            <a:r>
              <a:rPr lang="en-US" dirty="0"/>
              <a:t>W2 tape submission file</a:t>
            </a:r>
          </a:p>
          <a:p>
            <a:pPr lvl="2"/>
            <a:r>
              <a:rPr lang="en-US" dirty="0"/>
              <a:t>W2TAPE.SEQ</a:t>
            </a:r>
          </a:p>
          <a:p>
            <a:pPr lvl="2"/>
            <a:r>
              <a:rPr lang="en-US" dirty="0"/>
              <a:t>Federal</a:t>
            </a:r>
          </a:p>
          <a:p>
            <a:pPr lvl="2"/>
            <a:r>
              <a:rPr lang="en-US" dirty="0" smtClean="0"/>
              <a:t>State</a:t>
            </a:r>
          </a:p>
          <a:p>
            <a:pPr lvl="2"/>
            <a:r>
              <a:rPr lang="en-US" dirty="0" smtClean="0"/>
              <a:t>Cities </a:t>
            </a:r>
            <a:r>
              <a:rPr lang="en-US" dirty="0"/>
              <a:t>(RITA/CCA)</a:t>
            </a:r>
          </a:p>
          <a:p>
            <a:pPr lvl="3"/>
            <a:r>
              <a:rPr lang="en-US" dirty="0"/>
              <a:t>Xenia, WCH</a:t>
            </a:r>
          </a:p>
          <a:p>
            <a:pPr lvl="1"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b="1" smtClean="0"/>
              <a:t>W2PROC</a:t>
            </a:r>
          </a:p>
        </p:txBody>
      </p:sp>
      <p:graphicFrame>
        <p:nvGraphicFramePr>
          <p:cNvPr id="34820" name="Object 2"/>
          <p:cNvGraphicFramePr>
            <a:graphicFrameLocks noGrp="1" noChangeAspect="1"/>
          </p:cNvGraphicFramePr>
          <p:nvPr>
            <p:ph idx="1"/>
          </p:nvPr>
        </p:nvGraphicFramePr>
        <p:xfrm>
          <a:off x="769938" y="2157413"/>
          <a:ext cx="7602537" cy="3686175"/>
        </p:xfrm>
        <a:graphic>
          <a:graphicData uri="http://schemas.openxmlformats.org/presentationml/2006/ole">
            <mc:AlternateContent xmlns:mc="http://schemas.openxmlformats.org/markup-compatibility/2006">
              <mc:Choice xmlns:v="urn:schemas-microsoft-com:vml" Requires="v">
                <p:oleObj spid="_x0000_s34900" name="Bitmap Image" r:id="rId4" imgW="7602011" imgH="3685714" progId="Paint.Picture">
                  <p:embed/>
                </p:oleObj>
              </mc:Choice>
              <mc:Fallback>
                <p:oleObj name="Bitmap Image" r:id="rId4" imgW="7602011" imgH="3685714"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38" y="2157413"/>
                        <a:ext cx="7602537"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b="1" smtClean="0"/>
              <a:t>W2PROC</a:t>
            </a:r>
          </a:p>
        </p:txBody>
      </p:sp>
      <p:graphicFrame>
        <p:nvGraphicFramePr>
          <p:cNvPr id="36868" name="Object 2"/>
          <p:cNvGraphicFramePr>
            <a:graphicFrameLocks noGrp="1" noChangeAspect="1"/>
          </p:cNvGraphicFramePr>
          <p:nvPr>
            <p:ph idx="1"/>
          </p:nvPr>
        </p:nvGraphicFramePr>
        <p:xfrm>
          <a:off x="628650" y="1943100"/>
          <a:ext cx="7886700" cy="4114800"/>
        </p:xfrm>
        <a:graphic>
          <a:graphicData uri="http://schemas.openxmlformats.org/presentationml/2006/ole">
            <mc:AlternateContent xmlns:mc="http://schemas.openxmlformats.org/markup-compatibility/2006">
              <mc:Choice xmlns:v="urn:schemas-microsoft-com:vml" Requires="v">
                <p:oleObj spid="_x0000_s36948" name="Bitmap Image" r:id="rId4" imgW="8542857" imgH="4458322" progId="Paint.Picture">
                  <p:embed/>
                </p:oleObj>
              </mc:Choice>
              <mc:Fallback>
                <p:oleObj name="Bitmap Image" r:id="rId4" imgW="8542857" imgH="4458322"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1943100"/>
                        <a:ext cx="78867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W2PROC</a:t>
            </a:r>
            <a:endParaRPr lang="en-US" dirty="0"/>
          </a:p>
        </p:txBody>
      </p:sp>
      <p:sp>
        <p:nvSpPr>
          <p:cNvPr id="3" name="Content Placeholder 2"/>
          <p:cNvSpPr>
            <a:spLocks noGrp="1"/>
          </p:cNvSpPr>
          <p:nvPr>
            <p:ph idx="1"/>
          </p:nvPr>
        </p:nvSpPr>
        <p:spPr/>
        <p:txBody>
          <a:bodyPr/>
          <a:lstStyle/>
          <a:p>
            <a:r>
              <a:rPr lang="en-US" dirty="0" smtClean="0"/>
              <a:t>Do you want to create a W2 tape file? </a:t>
            </a:r>
          </a:p>
          <a:p>
            <a:pPr lvl="1"/>
            <a:r>
              <a:rPr lang="en-US" dirty="0" smtClean="0"/>
              <a:t>Answer N until you are sure you have completed all balancing and W2s are complete</a:t>
            </a:r>
          </a:p>
          <a:p>
            <a:r>
              <a:rPr lang="en-US" dirty="0" smtClean="0"/>
              <a:t>Do you need to print employer’s name and address on the W2 forms and Federal and State identification numbers</a:t>
            </a:r>
          </a:p>
          <a:p>
            <a:pPr lvl="1"/>
            <a:r>
              <a:rPr lang="en-US" dirty="0" smtClean="0"/>
              <a:t>Answer Y </a:t>
            </a:r>
            <a:endParaRPr lang="en-US" dirty="0"/>
          </a:p>
        </p:txBody>
      </p:sp>
    </p:spTree>
    <p:extLst>
      <p:ext uri="{BB962C8B-B14F-4D97-AF65-F5344CB8AC3E}">
        <p14:creationId xmlns:p14="http://schemas.microsoft.com/office/powerpoint/2010/main" val="1325717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b="1" smtClean="0"/>
              <a:t>W2PROC</a:t>
            </a:r>
          </a:p>
        </p:txBody>
      </p:sp>
      <p:sp>
        <p:nvSpPr>
          <p:cNvPr id="32772" name="Rectangle 3"/>
          <p:cNvSpPr>
            <a:spLocks noGrp="1" noChangeArrowheads="1"/>
          </p:cNvSpPr>
          <p:nvPr>
            <p:ph idx="1"/>
          </p:nvPr>
        </p:nvSpPr>
        <p:spPr/>
        <p:txBody>
          <a:bodyPr/>
          <a:lstStyle/>
          <a:p>
            <a:pPr eaLnBrk="1" hangingPunct="1"/>
            <a:r>
              <a:rPr lang="en-US" dirty="0" smtClean="0"/>
              <a:t>District data will come from USPCON</a:t>
            </a:r>
          </a:p>
          <a:p>
            <a:pPr lvl="1" eaLnBrk="1" hangingPunct="1"/>
            <a:r>
              <a:rPr lang="en-US" dirty="0" smtClean="0"/>
              <a:t>Confirm Name </a:t>
            </a:r>
          </a:p>
          <a:p>
            <a:pPr lvl="1" eaLnBrk="1" hangingPunct="1"/>
            <a:r>
              <a:rPr lang="en-US" dirty="0" smtClean="0"/>
              <a:t>Confirm Address</a:t>
            </a:r>
          </a:p>
          <a:p>
            <a:pPr lvl="1" eaLnBrk="1" hangingPunct="1"/>
            <a:r>
              <a:rPr lang="en-US" dirty="0" smtClean="0"/>
              <a:t>Confirm Identification numbers</a:t>
            </a:r>
          </a:p>
          <a:p>
            <a:pPr lvl="2" eaLnBrk="1" hangingPunct="1"/>
            <a:r>
              <a:rPr lang="en-US" dirty="0" smtClean="0"/>
              <a:t>Federal</a:t>
            </a:r>
          </a:p>
          <a:p>
            <a:pPr lvl="2" eaLnBrk="1" hangingPunct="1"/>
            <a:r>
              <a:rPr lang="en-US" dirty="0" smtClean="0"/>
              <a:t>Ohio </a:t>
            </a:r>
          </a:p>
          <a:p>
            <a:pPr lvl="2" eaLnBrk="1" hangingPunct="1"/>
            <a:r>
              <a:rPr lang="en-US" dirty="0" smtClean="0"/>
              <a:t>Verify values on W2REPT.TXT</a:t>
            </a:r>
          </a:p>
        </p:txBody>
      </p:sp>
    </p:spTree>
    <p:extLst>
      <p:ext uri="{BB962C8B-B14F-4D97-AF65-F5344CB8AC3E}">
        <p14:creationId xmlns:p14="http://schemas.microsoft.com/office/powerpoint/2010/main" val="3338158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spect="1" noChangeArrowheads="1"/>
          </p:cNvSpPr>
          <p:nvPr>
            <p:ph type="title"/>
          </p:nvPr>
        </p:nvSpPr>
        <p:spPr/>
        <p:txBody>
          <a:bodyPr/>
          <a:lstStyle/>
          <a:p>
            <a:pPr eaLnBrk="1" hangingPunct="1"/>
            <a:r>
              <a:rPr lang="en-US" altLang="en-US" dirty="0" smtClean="0"/>
              <a:t>    Day Meals</a:t>
            </a:r>
          </a:p>
        </p:txBody>
      </p:sp>
      <p:sp>
        <p:nvSpPr>
          <p:cNvPr id="13316" name="Rectangle 3"/>
          <p:cNvSpPr>
            <a:spLocks noGrp="1" noChangeArrowheads="1"/>
          </p:cNvSpPr>
          <p:nvPr>
            <p:ph idx="1"/>
          </p:nvPr>
        </p:nvSpPr>
        <p:spPr>
          <a:xfrm>
            <a:off x="533400" y="1219200"/>
            <a:ext cx="8001000" cy="3643311"/>
          </a:xfrm>
        </p:spPr>
        <p:txBody>
          <a:bodyPr/>
          <a:lstStyle/>
          <a:p>
            <a:pPr eaLnBrk="1" hangingPunct="1"/>
            <a:r>
              <a:rPr lang="en-US" altLang="en-US" dirty="0" smtClean="0">
                <a:cs typeface="Times New Roman" panose="02020603050405020304" pitchFamily="18" charset="0"/>
              </a:rPr>
              <a:t>If the employer reimburses or pays for meals on a </a:t>
            </a:r>
            <a:r>
              <a:rPr lang="en-US" altLang="en-US" b="1" dirty="0" smtClean="0">
                <a:cs typeface="Times New Roman" panose="02020603050405020304" pitchFamily="18" charset="0"/>
              </a:rPr>
              <a:t>day trip </a:t>
            </a:r>
            <a:r>
              <a:rPr lang="en-US" altLang="en-US" dirty="0" smtClean="0">
                <a:cs typeface="Times New Roman" panose="02020603050405020304" pitchFamily="18" charset="0"/>
              </a:rPr>
              <a:t>then:</a:t>
            </a:r>
          </a:p>
          <a:p>
            <a:pPr lvl="1" eaLnBrk="1" hangingPunct="1"/>
            <a:r>
              <a:rPr lang="en-US" altLang="en-US" sz="3200" dirty="0" smtClean="0">
                <a:cs typeface="Times New Roman" panose="02020603050405020304" pitchFamily="18" charset="0"/>
              </a:rPr>
              <a:t>Include the cost of meal reimbursed to the employee in their payroll as a fringe benefit</a:t>
            </a:r>
          </a:p>
          <a:p>
            <a:pPr lvl="1" eaLnBrk="1" hangingPunct="1"/>
            <a:r>
              <a:rPr lang="en-US" altLang="en-US" sz="3200" dirty="0" smtClean="0">
                <a:cs typeface="Times New Roman" panose="02020603050405020304" pitchFamily="18" charset="0"/>
              </a:rPr>
              <a:t>Subject to Federal Income Tax, Medicare and SS if have SS wages</a:t>
            </a:r>
          </a:p>
          <a:p>
            <a:pPr lvl="1" eaLnBrk="1" hangingPunct="1"/>
            <a:r>
              <a:rPr lang="en-US" altLang="en-US" sz="3200" dirty="0" smtClean="0">
                <a:cs typeface="Times New Roman" panose="02020603050405020304" pitchFamily="18" charset="0"/>
              </a:rPr>
              <a:t> Revenue Ruling 75-432 &amp; 75-170</a:t>
            </a:r>
          </a:p>
        </p:txBody>
      </p:sp>
      <p:sp>
        <p:nvSpPr>
          <p:cNvPr id="13314" name="Slide Number Placeholder 4"/>
          <p:cNvSpPr>
            <a:spLocks noGrp="1"/>
          </p:cNvSpPr>
          <p:nvPr>
            <p:ph type="sldNum" sz="quarter" idx="11"/>
          </p:nvPr>
        </p:nvSpPr>
        <p:spPr>
          <a:noFill/>
        </p:spPr>
        <p:txBody>
          <a:bodyPr/>
          <a:lstStyle>
            <a:lvl1pPr>
              <a:lnSpc>
                <a:spcPct val="120000"/>
              </a:lnSpc>
              <a:spcBef>
                <a:spcPct val="20000"/>
              </a:spcBef>
              <a:buClr>
                <a:srgbClr val="00599C"/>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ClrTx/>
              <a:buFontTx/>
              <a:buNone/>
            </a:pPr>
            <a:fld id="{EF8D6DF2-6834-489F-AE34-B57A99028854}" type="slidenum">
              <a:rPr lang="en-US" altLang="en-US" sz="2000">
                <a:solidFill>
                  <a:schemeClr val="tx2"/>
                </a:solidFill>
                <a:latin typeface="Times" panose="02020603050405020304" pitchFamily="18" charset="0"/>
              </a:rPr>
              <a:pPr>
                <a:lnSpc>
                  <a:spcPct val="30000"/>
                </a:lnSpc>
                <a:spcBef>
                  <a:spcPct val="0"/>
                </a:spcBef>
                <a:buClrTx/>
                <a:buFontTx/>
                <a:buNone/>
              </a:pPr>
              <a:t>6</a:t>
            </a:fld>
            <a:endParaRPr lang="en-US" altLang="en-US" sz="2000">
              <a:solidFill>
                <a:schemeClr val="tx2"/>
              </a:solidFill>
              <a:latin typeface="Times" panose="02020603050405020304" pitchFamily="18" charset="0"/>
            </a:endParaRPr>
          </a:p>
        </p:txBody>
      </p:sp>
    </p:spTree>
    <p:extLst>
      <p:ext uri="{BB962C8B-B14F-4D97-AF65-F5344CB8AC3E}">
        <p14:creationId xmlns:p14="http://schemas.microsoft.com/office/powerpoint/2010/main" val="24225577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Kind of Employer</a:t>
            </a:r>
          </a:p>
        </p:txBody>
      </p:sp>
      <p:sp>
        <p:nvSpPr>
          <p:cNvPr id="3" name="Content Placeholder 2"/>
          <p:cNvSpPr>
            <a:spLocks noGrp="1"/>
          </p:cNvSpPr>
          <p:nvPr>
            <p:ph idx="1"/>
          </p:nvPr>
        </p:nvSpPr>
        <p:spPr/>
        <p:txBody>
          <a:bodyPr/>
          <a:lstStyle/>
          <a:p>
            <a:pPr>
              <a:defRPr/>
            </a:pPr>
            <a:r>
              <a:rPr lang="en-US" sz="2000" dirty="0" smtClean="0"/>
              <a:t>Your districts will need to specify what type of employer they are:</a:t>
            </a:r>
          </a:p>
          <a:p>
            <a:pPr lvl="1">
              <a:buFont typeface="Wingdings" pitchFamily="2" charset="2"/>
              <a:buChar char="§"/>
              <a:defRPr/>
            </a:pPr>
            <a:r>
              <a:rPr lang="en-US" sz="1400" dirty="0" smtClean="0"/>
              <a:t>The </a:t>
            </a:r>
            <a:r>
              <a:rPr lang="en-US" sz="1400" dirty="0"/>
              <a:t>Kind of Employer can be one of the following</a:t>
            </a:r>
            <a:r>
              <a:rPr lang="en-US" sz="1200" dirty="0"/>
              <a:t>:</a:t>
            </a:r>
          </a:p>
          <a:p>
            <a:pPr lvl="1">
              <a:buFont typeface="Wingdings" pitchFamily="2" charset="2"/>
              <a:buChar char="Ø"/>
              <a:defRPr/>
            </a:pPr>
            <a:r>
              <a:rPr lang="en-US" sz="1200" dirty="0"/>
              <a:t>    </a:t>
            </a:r>
            <a:r>
              <a:rPr lang="en-US" sz="1200" dirty="0" smtClean="0"/>
              <a:t>	 </a:t>
            </a:r>
            <a:r>
              <a:rPr lang="en-US" sz="1200" dirty="0"/>
              <a:t>F = Federal Government</a:t>
            </a:r>
          </a:p>
          <a:p>
            <a:pPr lvl="1">
              <a:buFont typeface="Wingdings" pitchFamily="2" charset="2"/>
              <a:buChar char="Ø"/>
              <a:defRPr/>
            </a:pPr>
            <a:r>
              <a:rPr lang="en-US" sz="1200" dirty="0"/>
              <a:t>    </a:t>
            </a:r>
            <a:r>
              <a:rPr lang="en-US" sz="1200" dirty="0" smtClean="0"/>
              <a:t>	 </a:t>
            </a:r>
            <a:r>
              <a:rPr lang="en-US" sz="1200" dirty="0"/>
              <a:t>S = State and Local Governmental Employer (non 501c) </a:t>
            </a:r>
          </a:p>
          <a:p>
            <a:pPr lvl="1">
              <a:buFont typeface="Wingdings" pitchFamily="2" charset="2"/>
              <a:buChar char="Ø"/>
              <a:defRPr/>
            </a:pPr>
            <a:r>
              <a:rPr lang="en-US" sz="1200" dirty="0"/>
              <a:t> </a:t>
            </a:r>
            <a:r>
              <a:rPr lang="en-US" sz="1200" dirty="0" smtClean="0"/>
              <a:t>  	 </a:t>
            </a:r>
            <a:r>
              <a:rPr lang="en-US" sz="1200" dirty="0"/>
              <a:t>T = Tax Exempt Employer</a:t>
            </a:r>
          </a:p>
          <a:p>
            <a:pPr lvl="1">
              <a:buFont typeface="Wingdings" pitchFamily="2" charset="2"/>
              <a:buChar char="Ø"/>
              <a:defRPr/>
            </a:pPr>
            <a:r>
              <a:rPr lang="en-US" sz="1200" dirty="0" smtClean="0"/>
              <a:t> 	 </a:t>
            </a:r>
            <a:r>
              <a:rPr lang="en-US" sz="1200" dirty="0"/>
              <a:t>Y = State and Local Tax Exempt Employer (501c)</a:t>
            </a:r>
          </a:p>
          <a:p>
            <a:pPr lvl="1">
              <a:buFont typeface="Wingdings" pitchFamily="2" charset="2"/>
              <a:buChar char="Ø"/>
              <a:defRPr/>
            </a:pPr>
            <a:r>
              <a:rPr lang="en-US" sz="1200" dirty="0" smtClean="0"/>
              <a:t> 	 </a:t>
            </a:r>
            <a:r>
              <a:rPr lang="en-US" sz="1200" dirty="0"/>
              <a:t>N = None Apply</a:t>
            </a:r>
          </a:p>
          <a:p>
            <a:pPr marL="0" indent="0">
              <a:buFont typeface="Arial" charset="0"/>
              <a:buNone/>
              <a:defRPr/>
            </a:pPr>
            <a:endParaRPr lang="en-US" sz="1600" dirty="0"/>
          </a:p>
          <a:p>
            <a:pPr marL="0" indent="0">
              <a:buFont typeface="Arial" charset="0"/>
              <a:buNone/>
              <a:defRPr/>
            </a:pPr>
            <a:r>
              <a:rPr lang="en-US" sz="1600" dirty="0"/>
              <a:t>If the school district is part of a local government and has NOT applied for 501C status, they will check the box for State/local non 501c (S) . </a:t>
            </a:r>
          </a:p>
          <a:p>
            <a:pPr marL="0" indent="0">
              <a:buFont typeface="Arial" charset="0"/>
              <a:buNone/>
              <a:defRPr/>
            </a:pPr>
            <a:endParaRPr lang="en-US" sz="1600" dirty="0"/>
          </a:p>
          <a:p>
            <a:pPr marL="0" indent="0">
              <a:buFont typeface="Arial" charset="0"/>
              <a:buNone/>
              <a:defRPr/>
            </a:pPr>
            <a:r>
              <a:rPr lang="en-US" sz="1600" dirty="0"/>
              <a:t>If the school has applied for 501C status and was granted that non profit status they would check State/local 501c. (Y)</a:t>
            </a:r>
          </a:p>
          <a:p>
            <a:pPr marL="0" indent="0">
              <a:buFontTx/>
              <a:buNone/>
              <a:defRPr/>
            </a:pPr>
            <a:endParaRPr lang="en-US" sz="2000" dirty="0"/>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D770EA51-C5EC-4A1B-A5CB-AE8337E25D9D}" type="slidenum">
              <a:rPr lang="en-US" altLang="en-US" sz="1400"/>
              <a:pPr eaLnBrk="1" hangingPunct="1"/>
              <a:t>60</a:t>
            </a:fld>
            <a:endParaRPr lang="en-US" altLang="en-US" sz="1400"/>
          </a:p>
        </p:txBody>
      </p:sp>
    </p:spTree>
    <p:extLst>
      <p:ext uri="{BB962C8B-B14F-4D97-AF65-F5344CB8AC3E}">
        <p14:creationId xmlns:p14="http://schemas.microsoft.com/office/powerpoint/2010/main" val="27969915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W2PROC</a:t>
            </a:r>
            <a:endParaRPr lang="en-US" dirty="0"/>
          </a:p>
        </p:txBody>
      </p:sp>
      <p:sp>
        <p:nvSpPr>
          <p:cNvPr id="3" name="Content Placeholder 2"/>
          <p:cNvSpPr>
            <a:spLocks noGrp="1"/>
          </p:cNvSpPr>
          <p:nvPr>
            <p:ph idx="1"/>
          </p:nvPr>
        </p:nvSpPr>
        <p:spPr/>
        <p:txBody>
          <a:bodyPr/>
          <a:lstStyle/>
          <a:p>
            <a:r>
              <a:rPr lang="en-US" dirty="0" smtClean="0"/>
              <a:t>Do you want Box 14 to print Fringe Benefits if there are any (Y/N &lt;N&gt;)?</a:t>
            </a:r>
          </a:p>
          <a:p>
            <a:pPr lvl="1"/>
            <a:r>
              <a:rPr lang="en-US" dirty="0" smtClean="0"/>
              <a:t>The value in the fringe benefit field on the 001 deduction record is added to the total and taxable gross on the federal and state tax record and placed in box 1, 3 and 5, if applicable, on W2  </a:t>
            </a:r>
          </a:p>
          <a:p>
            <a:pPr lvl="1"/>
            <a:r>
              <a:rPr lang="en-US" dirty="0" smtClean="0"/>
              <a:t>It’s optional for you to report the fringe benefit amount in Box 14</a:t>
            </a:r>
          </a:p>
          <a:p>
            <a:pPr lvl="2"/>
            <a:r>
              <a:rPr lang="en-US" dirty="0" smtClean="0"/>
              <a:t>This will take one of the 3 available lines in this box</a:t>
            </a:r>
            <a:endParaRPr lang="en-US" dirty="0"/>
          </a:p>
        </p:txBody>
      </p:sp>
    </p:spTree>
    <p:extLst>
      <p:ext uri="{BB962C8B-B14F-4D97-AF65-F5344CB8AC3E}">
        <p14:creationId xmlns:p14="http://schemas.microsoft.com/office/powerpoint/2010/main" val="862384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b="1" smtClean="0"/>
              <a:t>W2PROC</a:t>
            </a:r>
          </a:p>
        </p:txBody>
      </p:sp>
      <p:sp>
        <p:nvSpPr>
          <p:cNvPr id="37892" name="Rectangle 3"/>
          <p:cNvSpPr>
            <a:spLocks noGrp="1" noChangeArrowheads="1"/>
          </p:cNvSpPr>
          <p:nvPr>
            <p:ph idx="1"/>
          </p:nvPr>
        </p:nvSpPr>
        <p:spPr/>
        <p:txBody>
          <a:bodyPr>
            <a:normAutofit/>
          </a:bodyPr>
          <a:lstStyle/>
          <a:p>
            <a:pPr lvl="1" eaLnBrk="1" hangingPunct="1"/>
            <a:r>
              <a:rPr lang="en-US" dirty="0" smtClean="0"/>
              <a:t>Additional deduction codes</a:t>
            </a:r>
          </a:p>
          <a:p>
            <a:pPr lvl="2" eaLnBrk="1" hangingPunct="1"/>
            <a:r>
              <a:rPr lang="en-US" dirty="0" smtClean="0"/>
              <a:t>Allows districts to print additional information in box 14, “Other”</a:t>
            </a:r>
          </a:p>
          <a:p>
            <a:pPr lvl="2" eaLnBrk="1" hangingPunct="1"/>
            <a:r>
              <a:rPr lang="en-US" dirty="0" smtClean="0"/>
              <a:t>Six can be entered</a:t>
            </a:r>
          </a:p>
          <a:p>
            <a:pPr lvl="3" eaLnBrk="1" hangingPunct="1"/>
            <a:r>
              <a:rPr lang="en-US" dirty="0" smtClean="0"/>
              <a:t>Leased vehicle value is always included</a:t>
            </a:r>
          </a:p>
          <a:p>
            <a:pPr lvl="3" eaLnBrk="1" hangingPunct="1"/>
            <a:r>
              <a:rPr lang="en-US" dirty="0" smtClean="0"/>
              <a:t>Fringe Benefit question in W2PROC if answered “Y”</a:t>
            </a:r>
          </a:p>
          <a:p>
            <a:pPr lvl="3" eaLnBrk="1" hangingPunct="1"/>
            <a:r>
              <a:rPr lang="en-US" dirty="0" smtClean="0"/>
              <a:t>Other user values are secondary</a:t>
            </a:r>
          </a:p>
          <a:p>
            <a:pPr lvl="3" eaLnBrk="1" hangingPunct="1"/>
            <a:r>
              <a:rPr lang="en-US" dirty="0" smtClean="0"/>
              <a:t>Prints the first 3 for each employee in the order entered</a:t>
            </a:r>
          </a:p>
          <a:p>
            <a:pPr lvl="1" eaLnBrk="1" hangingPunct="1"/>
            <a:r>
              <a:rPr lang="en-US" dirty="0" smtClean="0"/>
              <a:t>Alignment forms-Would you like to print a dummy W2 for form alignment?</a:t>
            </a:r>
          </a:p>
          <a:p>
            <a:pPr lvl="2" eaLnBrk="1" hangingPunct="1"/>
            <a:r>
              <a:rPr lang="en-US" dirty="0" smtClean="0"/>
              <a:t>Answer N</a:t>
            </a:r>
          </a:p>
        </p:txBody>
      </p:sp>
    </p:spTree>
    <p:extLst>
      <p:ext uri="{BB962C8B-B14F-4D97-AF65-F5344CB8AC3E}">
        <p14:creationId xmlns:p14="http://schemas.microsoft.com/office/powerpoint/2010/main" val="3212153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b="1" smtClean="0"/>
              <a:t>W2PROC</a:t>
            </a:r>
          </a:p>
        </p:txBody>
      </p:sp>
      <p:graphicFrame>
        <p:nvGraphicFramePr>
          <p:cNvPr id="38916" name="Object 2"/>
          <p:cNvGraphicFramePr>
            <a:graphicFrameLocks noGrp="1" noChangeAspect="1"/>
          </p:cNvGraphicFramePr>
          <p:nvPr>
            <p:ph idx="1"/>
          </p:nvPr>
        </p:nvGraphicFramePr>
        <p:xfrm>
          <a:off x="831850" y="2163763"/>
          <a:ext cx="7478713" cy="3676650"/>
        </p:xfrm>
        <a:graphic>
          <a:graphicData uri="http://schemas.openxmlformats.org/presentationml/2006/ole">
            <mc:AlternateContent xmlns:mc="http://schemas.openxmlformats.org/markup-compatibility/2006">
              <mc:Choice xmlns:v="urn:schemas-microsoft-com:vml" Requires="v">
                <p:oleObj spid="_x0000_s114768" name="Bitmap Image" r:id="rId4" imgW="7478169" imgH="3677163" progId="Paint.Picture">
                  <p:embed/>
                </p:oleObj>
              </mc:Choice>
              <mc:Fallback>
                <p:oleObj name="Bitmap Image" r:id="rId4" imgW="7478169" imgH="3677163"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850" y="2163763"/>
                        <a:ext cx="7478713"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64367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dirty="0" smtClean="0"/>
              <a:t>W2PROC</a:t>
            </a:r>
          </a:p>
        </p:txBody>
      </p:sp>
      <p:sp>
        <p:nvSpPr>
          <p:cNvPr id="33795" name="Rectangle 3"/>
          <p:cNvSpPr>
            <a:spLocks noGrp="1" noChangeArrowheads="1"/>
          </p:cNvSpPr>
          <p:nvPr>
            <p:ph idx="1"/>
          </p:nvPr>
        </p:nvSpPr>
        <p:spPr>
          <a:xfrm>
            <a:off x="457200" y="1600200"/>
            <a:ext cx="8229600" cy="4648200"/>
          </a:xfrm>
        </p:spPr>
        <p:txBody>
          <a:bodyPr>
            <a:normAutofit/>
          </a:bodyPr>
          <a:lstStyle/>
          <a:p>
            <a:pPr marL="0" indent="0" eaLnBrk="1" hangingPunct="1">
              <a:buFontTx/>
              <a:buNone/>
              <a:defRPr/>
            </a:pPr>
            <a:r>
              <a:rPr lang="en-US" sz="2000" b="1" dirty="0" smtClean="0"/>
              <a:t>     “Y” is selected in the Create Tape File field:</a:t>
            </a:r>
          </a:p>
          <a:p>
            <a:pPr lvl="1" eaLnBrk="1" hangingPunct="1">
              <a:defRPr/>
            </a:pPr>
            <a:r>
              <a:rPr lang="en-US" sz="2000" b="1" dirty="0" smtClean="0"/>
              <a:t>Contact name</a:t>
            </a:r>
          </a:p>
          <a:p>
            <a:pPr lvl="1" eaLnBrk="1" hangingPunct="1">
              <a:defRPr/>
            </a:pPr>
            <a:r>
              <a:rPr lang="en-US" sz="2000" b="1" dirty="0" smtClean="0"/>
              <a:t>Contact phone number</a:t>
            </a:r>
          </a:p>
          <a:p>
            <a:pPr lvl="1" eaLnBrk="1" hangingPunct="1">
              <a:defRPr/>
            </a:pPr>
            <a:r>
              <a:rPr lang="en-US" sz="2000" b="1" dirty="0" smtClean="0"/>
              <a:t>Contact phone extension</a:t>
            </a:r>
          </a:p>
          <a:p>
            <a:pPr lvl="1" eaLnBrk="1" hangingPunct="1">
              <a:defRPr/>
            </a:pPr>
            <a:r>
              <a:rPr lang="en-US" sz="2000" b="1" dirty="0" smtClean="0"/>
              <a:t>Contact fax Number</a:t>
            </a:r>
          </a:p>
          <a:p>
            <a:pPr lvl="1" eaLnBrk="1" hangingPunct="1">
              <a:defRPr/>
            </a:pPr>
            <a:r>
              <a:rPr lang="en-US" sz="2000" b="1" dirty="0" smtClean="0"/>
              <a:t>Contact e-mail address     </a:t>
            </a:r>
          </a:p>
          <a:p>
            <a:pPr marL="457200" lvl="1" indent="0" eaLnBrk="1" hangingPunct="1">
              <a:buFontTx/>
              <a:buNone/>
              <a:defRPr/>
            </a:pPr>
            <a:r>
              <a:rPr lang="en-US" sz="2000" b="1" dirty="0" smtClean="0"/>
              <a:t>These fields are not required to be filled out , but it is highly recommended that they be populated so the data is included on the W2TAPE file.				                                                           </a:t>
            </a:r>
          </a:p>
        </p:txBody>
      </p:sp>
    </p:spTree>
    <p:extLst>
      <p:ext uri="{BB962C8B-B14F-4D97-AF65-F5344CB8AC3E}">
        <p14:creationId xmlns:p14="http://schemas.microsoft.com/office/powerpoint/2010/main" val="1911103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b="1" smtClean="0"/>
              <a:t>W2 Balancing</a:t>
            </a:r>
          </a:p>
        </p:txBody>
      </p:sp>
      <p:sp>
        <p:nvSpPr>
          <p:cNvPr id="39940" name="Rectangle 3"/>
          <p:cNvSpPr>
            <a:spLocks noGrp="1" noChangeArrowheads="1"/>
          </p:cNvSpPr>
          <p:nvPr>
            <p:ph idx="1"/>
          </p:nvPr>
        </p:nvSpPr>
        <p:spPr/>
        <p:txBody>
          <a:bodyPr/>
          <a:lstStyle/>
          <a:p>
            <a:pPr eaLnBrk="1" hangingPunct="1">
              <a:lnSpc>
                <a:spcPct val="90000"/>
              </a:lnSpc>
            </a:pPr>
            <a:r>
              <a:rPr lang="en-US" dirty="0" smtClean="0"/>
              <a:t>Information on W2REPT.TXT should balance to:</a:t>
            </a:r>
          </a:p>
          <a:p>
            <a:pPr lvl="1" eaLnBrk="1" hangingPunct="1">
              <a:lnSpc>
                <a:spcPct val="90000"/>
              </a:lnSpc>
            </a:pPr>
            <a:r>
              <a:rPr lang="en-US" dirty="0" smtClean="0"/>
              <a:t>941 totals as reported for 4 quarters</a:t>
            </a:r>
          </a:p>
          <a:p>
            <a:pPr lvl="1" eaLnBrk="1" hangingPunct="1">
              <a:lnSpc>
                <a:spcPct val="90000"/>
              </a:lnSpc>
            </a:pPr>
            <a:r>
              <a:rPr lang="en-US" dirty="0" smtClean="0"/>
              <a:t>ERNREG/ERNSUM figures</a:t>
            </a:r>
          </a:p>
          <a:p>
            <a:pPr lvl="2" eaLnBrk="1" hangingPunct="1">
              <a:lnSpc>
                <a:spcPct val="90000"/>
              </a:lnSpc>
            </a:pPr>
            <a:r>
              <a:rPr lang="en-US" dirty="0" smtClean="0"/>
              <a:t>Represents amounts as withheld from employees</a:t>
            </a:r>
          </a:p>
          <a:p>
            <a:pPr lvl="1" eaLnBrk="1" hangingPunct="1">
              <a:lnSpc>
                <a:spcPct val="90000"/>
              </a:lnSpc>
            </a:pPr>
            <a:r>
              <a:rPr lang="en-US" dirty="0" smtClean="0"/>
              <a:t>QRTRPT figures</a:t>
            </a:r>
          </a:p>
          <a:p>
            <a:pPr lvl="2" eaLnBrk="1" hangingPunct="1">
              <a:lnSpc>
                <a:spcPct val="90000"/>
              </a:lnSpc>
            </a:pPr>
            <a:r>
              <a:rPr lang="en-US" dirty="0" smtClean="0"/>
              <a:t>Represents amounts as current in the YTD figures</a:t>
            </a:r>
          </a:p>
          <a:p>
            <a:pPr lvl="1" eaLnBrk="1" hangingPunct="1">
              <a:lnSpc>
                <a:spcPct val="90000"/>
              </a:lnSpc>
            </a:pPr>
            <a:r>
              <a:rPr lang="en-US" dirty="0" smtClean="0"/>
              <a:t>Balance Federal, Ohio, and City taxes and gross amounts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524000"/>
          </a:xfrm>
        </p:spPr>
        <p:txBody>
          <a:bodyPr>
            <a:normAutofit fontScale="90000"/>
          </a:bodyPr>
          <a:lstStyle/>
          <a:p>
            <a:r>
              <a:rPr lang="en-US" sz="4400" dirty="0"/>
              <a:t>W2- </a:t>
            </a:r>
            <a:r>
              <a:rPr lang="en-US" sz="4400" dirty="0" smtClean="0"/>
              <a:t>Balancing</a:t>
            </a:r>
            <a:br>
              <a:rPr lang="en-US" sz="4400" dirty="0" smtClean="0"/>
            </a:br>
            <a:r>
              <a:rPr lang="en-US" sz="4400" dirty="0" smtClean="0"/>
              <a:t> Checking Employer </a:t>
            </a:r>
            <a:r>
              <a:rPr lang="en-US" sz="4400" dirty="0"/>
              <a:t>Sponsored Health Care Cost </a:t>
            </a:r>
            <a:r>
              <a:rPr lang="en-US" sz="4400" dirty="0" smtClean="0"/>
              <a:t>Totals</a:t>
            </a:r>
            <a:endParaRPr lang="en-US" dirty="0"/>
          </a:p>
        </p:txBody>
      </p:sp>
      <p:sp>
        <p:nvSpPr>
          <p:cNvPr id="3" name="Content Placeholder 2"/>
          <p:cNvSpPr>
            <a:spLocks noGrp="1"/>
          </p:cNvSpPr>
          <p:nvPr>
            <p:ph idx="1"/>
          </p:nvPr>
        </p:nvSpPr>
        <p:spPr>
          <a:xfrm>
            <a:off x="533400" y="2286000"/>
            <a:ext cx="7772400" cy="4572000"/>
          </a:xfrm>
        </p:spPr>
        <p:txBody>
          <a:bodyPr>
            <a:normAutofit/>
          </a:bodyPr>
          <a:lstStyle/>
          <a:p>
            <a:r>
              <a:rPr lang="en-US" sz="2000" dirty="0" smtClean="0"/>
              <a:t>Verifying the value on W2REPT for each employee</a:t>
            </a:r>
          </a:p>
          <a:p>
            <a:pPr lvl="1"/>
            <a:r>
              <a:rPr lang="en-US" sz="2000" dirty="0" smtClean="0"/>
              <a:t>Safari query the Deduction – Annuity domain </a:t>
            </a:r>
          </a:p>
          <a:p>
            <a:pPr lvl="2"/>
            <a:r>
              <a:rPr lang="en-US" sz="2000" dirty="0" smtClean="0"/>
              <a:t>EMPLOYEE_ID, DED_CODE, YTD_DEDUCTED, BDYTD_DEDUCTED</a:t>
            </a:r>
          </a:p>
          <a:p>
            <a:pPr lvl="2"/>
            <a:r>
              <a:rPr lang="en-US" sz="2000" dirty="0" smtClean="0"/>
              <a:t>If board amount is on a REG deduction type, do a separate query for the board share and use </a:t>
            </a:r>
            <a:r>
              <a:rPr lang="en-US" sz="2000" dirty="0" err="1" smtClean="0"/>
              <a:t>Vlookup</a:t>
            </a:r>
            <a:r>
              <a:rPr lang="en-US" sz="2000" dirty="0" smtClean="0"/>
              <a:t> function to combine the 2 spreadsheets.</a:t>
            </a:r>
          </a:p>
          <a:p>
            <a:pPr lvl="2"/>
            <a:r>
              <a:rPr lang="en-US" sz="2000" dirty="0" smtClean="0"/>
              <a:t>Total Board amounts should be reconciled with checks written from USAS.  </a:t>
            </a:r>
          </a:p>
          <a:p>
            <a:pPr lvl="2"/>
            <a:r>
              <a:rPr lang="en-US" sz="2000" dirty="0" smtClean="0"/>
              <a:t>Total on W2REPT should be total of all checks for employee share and board checks. </a:t>
            </a:r>
          </a:p>
          <a:p>
            <a:pPr lvl="3"/>
            <a:r>
              <a:rPr lang="en-US" sz="1850" dirty="0" smtClean="0"/>
              <a:t>If the totals don’t reconcile modify the </a:t>
            </a:r>
            <a:r>
              <a:rPr lang="en-US" sz="1850" dirty="0" err="1" smtClean="0"/>
              <a:t>Emlr</a:t>
            </a:r>
            <a:r>
              <a:rPr lang="en-US" sz="1850" dirty="0" smtClean="0"/>
              <a:t> </a:t>
            </a:r>
            <a:r>
              <a:rPr lang="en-US" sz="1850" dirty="0" err="1" smtClean="0"/>
              <a:t>Hth</a:t>
            </a:r>
            <a:r>
              <a:rPr lang="en-US" sz="1850" dirty="0" smtClean="0"/>
              <a:t> field on 001 record</a:t>
            </a:r>
          </a:p>
          <a:p>
            <a:pPr lvl="2"/>
            <a:r>
              <a:rPr lang="en-US" sz="2000" dirty="0" smtClean="0"/>
              <a:t>Annual totals by coverage type should be checked on W2REPT by employee </a:t>
            </a:r>
          </a:p>
          <a:p>
            <a:pPr marL="1028700" lvl="3" indent="0">
              <a:buNone/>
            </a:pPr>
            <a:endParaRPr lang="en-US" sz="2000" dirty="0"/>
          </a:p>
        </p:txBody>
      </p:sp>
    </p:spTree>
    <p:extLst>
      <p:ext uri="{BB962C8B-B14F-4D97-AF65-F5344CB8AC3E}">
        <p14:creationId xmlns:p14="http://schemas.microsoft.com/office/powerpoint/2010/main" val="2241594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b="1" dirty="0" smtClean="0"/>
              <a:t>W2REPT Balancing</a:t>
            </a:r>
          </a:p>
        </p:txBody>
      </p:sp>
      <p:graphicFrame>
        <p:nvGraphicFramePr>
          <p:cNvPr id="41988" name="Object 2"/>
          <p:cNvGraphicFramePr>
            <a:graphicFrameLocks noGrp="1" noChangeAspect="1"/>
          </p:cNvGraphicFramePr>
          <p:nvPr>
            <p:ph idx="1"/>
          </p:nvPr>
        </p:nvGraphicFramePr>
        <p:xfrm>
          <a:off x="628650" y="2495550"/>
          <a:ext cx="7885113" cy="3011488"/>
        </p:xfrm>
        <a:graphic>
          <a:graphicData uri="http://schemas.openxmlformats.org/presentationml/2006/ole">
            <mc:AlternateContent xmlns:mc="http://schemas.openxmlformats.org/markup-compatibility/2006">
              <mc:Choice xmlns:v="urn:schemas-microsoft-com:vml" Requires="v">
                <p:oleObj spid="_x0000_s42069" name="Bitmap Image" r:id="rId4" imgW="8678486" imgH="3315163" progId="Paint.Picture">
                  <p:embed/>
                </p:oleObj>
              </mc:Choice>
              <mc:Fallback>
                <p:oleObj name="Bitmap Image" r:id="rId4" imgW="8678486" imgH="3315163"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2495550"/>
                        <a:ext cx="7885113"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89" name="AutoShape 4"/>
          <p:cNvSpPr>
            <a:spLocks noChangeArrowheads="1"/>
          </p:cNvSpPr>
          <p:nvPr/>
        </p:nvSpPr>
        <p:spPr bwMode="auto">
          <a:xfrm>
            <a:off x="3505200" y="5867400"/>
            <a:ext cx="2209800" cy="838200"/>
          </a:xfrm>
          <a:prstGeom prst="wedgeRectCallout">
            <a:avLst>
              <a:gd name="adj1" fmla="val 72412"/>
              <a:gd name="adj2" fmla="val -101324"/>
            </a:avLst>
          </a:prstGeom>
          <a:solidFill>
            <a:schemeClr val="bg1"/>
          </a:solidFill>
          <a:ln w="9525">
            <a:solidFill>
              <a:schemeClr val="tx1"/>
            </a:solidFill>
            <a:miter lim="800000"/>
            <a:headEnd/>
            <a:tailEnd/>
          </a:ln>
        </p:spPr>
        <p:txBody>
          <a:bodyPr/>
          <a:lstStyle/>
          <a:p>
            <a:pPr algn="ctr"/>
            <a:r>
              <a:rPr lang="en-US" sz="1400"/>
              <a:t>Amounts in this column on ERNREG should be used for balancing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b="1" dirty="0" smtClean="0"/>
              <a:t>W2REPT Balancing</a:t>
            </a:r>
          </a:p>
        </p:txBody>
      </p:sp>
      <p:graphicFrame>
        <p:nvGraphicFramePr>
          <p:cNvPr id="43012" name="Object 2"/>
          <p:cNvGraphicFramePr>
            <a:graphicFrameLocks noGrp="1" noChangeAspect="1"/>
          </p:cNvGraphicFramePr>
          <p:nvPr>
            <p:ph idx="1"/>
            <p:extLst>
              <p:ext uri="{D42A27DB-BD31-4B8C-83A1-F6EECF244321}">
                <p14:modId xmlns:p14="http://schemas.microsoft.com/office/powerpoint/2010/main" val="419958214"/>
              </p:ext>
            </p:extLst>
          </p:nvPr>
        </p:nvGraphicFramePr>
        <p:xfrm>
          <a:off x="1143000" y="2286000"/>
          <a:ext cx="6711950" cy="3011488"/>
        </p:xfrm>
        <a:graphic>
          <a:graphicData uri="http://schemas.openxmlformats.org/presentationml/2006/ole">
            <mc:AlternateContent xmlns:mc="http://schemas.openxmlformats.org/markup-compatibility/2006">
              <mc:Choice xmlns:v="urn:schemas-microsoft-com:vml" Requires="v">
                <p:oleObj spid="_x0000_s43095" name="Bitmap Image" r:id="rId4" imgW="8640381" imgH="3877216" progId="Paint.Picture">
                  <p:embed/>
                </p:oleObj>
              </mc:Choice>
              <mc:Fallback>
                <p:oleObj name="Bitmap Image" r:id="rId4" imgW="8640381" imgH="3877216"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286000"/>
                        <a:ext cx="6711950"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3" name="AutoShape 6"/>
          <p:cNvSpPr>
            <a:spLocks noChangeArrowheads="1"/>
          </p:cNvSpPr>
          <p:nvPr/>
        </p:nvSpPr>
        <p:spPr bwMode="auto">
          <a:xfrm>
            <a:off x="5486400" y="5829300"/>
            <a:ext cx="2209800" cy="685800"/>
          </a:xfrm>
          <a:prstGeom prst="wedgeRectCallout">
            <a:avLst>
              <a:gd name="adj1" fmla="val 40519"/>
              <a:gd name="adj2" fmla="val -132176"/>
            </a:avLst>
          </a:prstGeom>
          <a:solidFill>
            <a:schemeClr val="bg1"/>
          </a:solidFill>
          <a:ln w="9525">
            <a:solidFill>
              <a:schemeClr val="tx1"/>
            </a:solidFill>
            <a:miter lim="800000"/>
            <a:headEnd/>
            <a:tailEnd/>
          </a:ln>
        </p:spPr>
        <p:txBody>
          <a:bodyPr/>
          <a:lstStyle/>
          <a:p>
            <a:pPr algn="ctr"/>
            <a:r>
              <a:rPr lang="en-US" sz="1400" dirty="0" smtClean="0"/>
              <a:t>Check amounts </a:t>
            </a:r>
            <a:r>
              <a:rPr lang="en-US" sz="1400" dirty="0"/>
              <a:t>in this column </a:t>
            </a:r>
            <a:r>
              <a:rPr lang="en-US" sz="1400" dirty="0" smtClean="0"/>
              <a:t>on QRTRPT should be used for balancing</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b="1" dirty="0" smtClean="0"/>
              <a:t>W2REPT Balancing</a:t>
            </a:r>
          </a:p>
        </p:txBody>
      </p:sp>
      <p:graphicFrame>
        <p:nvGraphicFramePr>
          <p:cNvPr id="44036" name="Object 2"/>
          <p:cNvGraphicFramePr>
            <a:graphicFrameLocks noGrp="1" noChangeAspect="1"/>
          </p:cNvGraphicFramePr>
          <p:nvPr>
            <p:ph idx="1"/>
            <p:extLst>
              <p:ext uri="{D42A27DB-BD31-4B8C-83A1-F6EECF244321}">
                <p14:modId xmlns:p14="http://schemas.microsoft.com/office/powerpoint/2010/main" val="2431899568"/>
              </p:ext>
            </p:extLst>
          </p:nvPr>
        </p:nvGraphicFramePr>
        <p:xfrm>
          <a:off x="1447800" y="2286000"/>
          <a:ext cx="6711950" cy="3314700"/>
        </p:xfrm>
        <a:graphic>
          <a:graphicData uri="http://schemas.openxmlformats.org/presentationml/2006/ole">
            <mc:AlternateContent xmlns:mc="http://schemas.openxmlformats.org/markup-compatibility/2006">
              <mc:Choice xmlns:v="urn:schemas-microsoft-com:vml" Requires="v">
                <p:oleObj spid="_x0000_s44117" name="Bitmap Image" r:id="rId4" imgW="8678486" imgH="4285714" progId="Paint.Picture">
                  <p:embed/>
                </p:oleObj>
              </mc:Choice>
              <mc:Fallback>
                <p:oleObj name="Bitmap Image" r:id="rId4" imgW="8678486" imgH="4285714"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286000"/>
                        <a:ext cx="67119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7" name="AutoShape 6"/>
          <p:cNvSpPr>
            <a:spLocks noChangeArrowheads="1"/>
          </p:cNvSpPr>
          <p:nvPr/>
        </p:nvSpPr>
        <p:spPr bwMode="auto">
          <a:xfrm>
            <a:off x="4419600" y="5867400"/>
            <a:ext cx="3200400" cy="685800"/>
          </a:xfrm>
          <a:prstGeom prst="wedgeRectCallout">
            <a:avLst>
              <a:gd name="adj1" fmla="val 54611"/>
              <a:gd name="adj2" fmla="val -88426"/>
            </a:avLst>
          </a:prstGeom>
          <a:solidFill>
            <a:schemeClr val="bg1"/>
          </a:solidFill>
          <a:ln w="9525">
            <a:solidFill>
              <a:schemeClr val="tx1"/>
            </a:solidFill>
            <a:miter lim="800000"/>
            <a:headEnd/>
            <a:tailEnd/>
          </a:ln>
        </p:spPr>
        <p:txBody>
          <a:bodyPr/>
          <a:lstStyle/>
          <a:p>
            <a:pPr algn="ctr"/>
            <a:r>
              <a:rPr lang="en-US" sz="1400" dirty="0"/>
              <a:t>Amounts in this column on W2REPT.TXT should be used for balancing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Day Meals continued</a:t>
            </a:r>
          </a:p>
        </p:txBody>
      </p:sp>
      <p:sp>
        <p:nvSpPr>
          <p:cNvPr id="3" name="Content Placeholder 2"/>
          <p:cNvSpPr>
            <a:spLocks noGrp="1"/>
          </p:cNvSpPr>
          <p:nvPr>
            <p:ph idx="1"/>
          </p:nvPr>
        </p:nvSpPr>
        <p:spPr/>
        <p:txBody>
          <a:bodyPr/>
          <a:lstStyle/>
          <a:p>
            <a:pPr eaLnBrk="1" hangingPunct="1">
              <a:defRPr/>
            </a:pPr>
            <a:r>
              <a:rPr lang="en-US" altLang="en-US" dirty="0">
                <a:cs typeface="Times New Roman" pitchFamily="18" charset="0"/>
              </a:rPr>
              <a:t>If </a:t>
            </a:r>
            <a:r>
              <a:rPr lang="en-US" altLang="en-US" dirty="0" smtClean="0">
                <a:cs typeface="Times New Roman" pitchFamily="18" charset="0"/>
              </a:rPr>
              <a:t>union </a:t>
            </a:r>
            <a:r>
              <a:rPr lang="en-US" altLang="en-US" dirty="0">
                <a:cs typeface="Times New Roman" pitchFamily="18" charset="0"/>
              </a:rPr>
              <a:t>contract </a:t>
            </a:r>
            <a:r>
              <a:rPr lang="en-US" altLang="en-US" dirty="0" smtClean="0">
                <a:cs typeface="Times New Roman" pitchFamily="18" charset="0"/>
              </a:rPr>
              <a:t>says to pay for meals then </a:t>
            </a:r>
            <a:r>
              <a:rPr lang="en-US" altLang="en-US" dirty="0">
                <a:cs typeface="Times New Roman" pitchFamily="18" charset="0"/>
              </a:rPr>
              <a:t>reimburse </a:t>
            </a:r>
            <a:r>
              <a:rPr lang="en-US" altLang="en-US" dirty="0" smtClean="0">
                <a:cs typeface="Times New Roman" pitchFamily="18" charset="0"/>
              </a:rPr>
              <a:t>but </a:t>
            </a:r>
            <a:r>
              <a:rPr lang="en-US" altLang="en-US" dirty="0">
                <a:cs typeface="Times New Roman" pitchFamily="18" charset="0"/>
              </a:rPr>
              <a:t>include in wages </a:t>
            </a:r>
          </a:p>
          <a:p>
            <a:pPr eaLnBrk="1" hangingPunct="1">
              <a:defRPr/>
            </a:pPr>
            <a:r>
              <a:rPr lang="en-US" altLang="en-US" dirty="0" smtClean="0">
                <a:cs typeface="Times New Roman" pitchFamily="18" charset="0"/>
              </a:rPr>
              <a:t>If have policy to pay for meals if </a:t>
            </a:r>
            <a:r>
              <a:rPr lang="en-US" altLang="en-US" dirty="0">
                <a:cs typeface="Times New Roman" pitchFamily="18" charset="0"/>
              </a:rPr>
              <a:t>traveling out of </a:t>
            </a:r>
            <a:r>
              <a:rPr lang="en-US" altLang="en-US" dirty="0" smtClean="0">
                <a:cs typeface="Times New Roman" pitchFamily="18" charset="0"/>
              </a:rPr>
              <a:t>county it is still taxable and </a:t>
            </a:r>
            <a:r>
              <a:rPr lang="en-US" altLang="en-US" dirty="0">
                <a:cs typeface="Times New Roman" pitchFamily="18" charset="0"/>
              </a:rPr>
              <a:t>included in wages </a:t>
            </a:r>
            <a:endParaRPr lang="en-US" altLang="en-US" dirty="0" smtClean="0">
              <a:cs typeface="Times New Roman" pitchFamily="18" charset="0"/>
            </a:endParaRPr>
          </a:p>
          <a:p>
            <a:pPr lvl="1" eaLnBrk="1" hangingPunct="1">
              <a:defRPr/>
            </a:pPr>
            <a:r>
              <a:rPr lang="en-US" altLang="en-US" sz="3200" dirty="0" smtClean="0">
                <a:cs typeface="Times New Roman" pitchFamily="18" charset="0"/>
              </a:rPr>
              <a:t>Must </a:t>
            </a:r>
            <a:r>
              <a:rPr lang="en-US" altLang="en-US" sz="3200" dirty="0">
                <a:cs typeface="Times New Roman" pitchFamily="18" charset="0"/>
              </a:rPr>
              <a:t>include in payroll the amount of lunch as a noncash item </a:t>
            </a:r>
            <a:endParaRPr lang="en-US" altLang="en-US" sz="3200" dirty="0" smtClean="0">
              <a:cs typeface="Times New Roman" pitchFamily="18" charset="0"/>
            </a:endParaRPr>
          </a:p>
          <a:p>
            <a:pPr marL="457200" lvl="1" indent="0" eaLnBrk="1" hangingPunct="1">
              <a:buFont typeface="Times" panose="02020603050405020304" pitchFamily="18" charset="0"/>
              <a:buNone/>
              <a:defRPr/>
            </a:pPr>
            <a:endParaRPr lang="en-US" altLang="en-US" dirty="0">
              <a:latin typeface="Times New Roman" pitchFamily="18" charset="0"/>
              <a:cs typeface="Times New Roman" pitchFamily="18" charset="0"/>
            </a:endParaRPr>
          </a:p>
          <a:p>
            <a:pPr>
              <a:defRPr/>
            </a:pPr>
            <a:endParaRPr lang="en-US" dirty="0"/>
          </a:p>
        </p:txBody>
      </p:sp>
      <p:sp>
        <p:nvSpPr>
          <p:cNvPr id="15364" name="Slide Number Placeholder 3"/>
          <p:cNvSpPr>
            <a:spLocks noGrp="1"/>
          </p:cNvSpPr>
          <p:nvPr>
            <p:ph type="sldNum" sz="quarter" idx="11"/>
          </p:nvPr>
        </p:nvSpPr>
        <p:spPr>
          <a:noFill/>
        </p:spPr>
        <p:txBody>
          <a:bodyPr/>
          <a:lstStyle>
            <a:lvl1pPr>
              <a:lnSpc>
                <a:spcPct val="120000"/>
              </a:lnSpc>
              <a:spcBef>
                <a:spcPct val="20000"/>
              </a:spcBef>
              <a:buClr>
                <a:srgbClr val="00599C"/>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ClrTx/>
              <a:buFontTx/>
              <a:buNone/>
            </a:pPr>
            <a:fld id="{176B32C0-F64C-45AE-8861-C3EA2B7A63E2}" type="slidenum">
              <a:rPr lang="en-US" altLang="en-US" sz="2000">
                <a:solidFill>
                  <a:schemeClr val="tx2"/>
                </a:solidFill>
                <a:latin typeface="Times" panose="02020603050405020304" pitchFamily="18" charset="0"/>
              </a:rPr>
              <a:pPr>
                <a:lnSpc>
                  <a:spcPct val="30000"/>
                </a:lnSpc>
                <a:spcBef>
                  <a:spcPct val="0"/>
                </a:spcBef>
                <a:buClrTx/>
                <a:buFontTx/>
                <a:buNone/>
              </a:pPr>
              <a:t>7</a:t>
            </a:fld>
            <a:endParaRPr lang="en-US" altLang="en-US" sz="2000">
              <a:solidFill>
                <a:schemeClr val="tx2"/>
              </a:solidFill>
              <a:latin typeface="Times" panose="02020603050405020304" pitchFamily="18" charset="0"/>
            </a:endParaRPr>
          </a:p>
        </p:txBody>
      </p:sp>
    </p:spTree>
    <p:extLst>
      <p:ext uri="{BB962C8B-B14F-4D97-AF65-F5344CB8AC3E}">
        <p14:creationId xmlns:p14="http://schemas.microsoft.com/office/powerpoint/2010/main" val="38989243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b="1" smtClean="0"/>
              <a:t>W2 Balancing</a:t>
            </a:r>
          </a:p>
        </p:txBody>
      </p:sp>
      <p:sp>
        <p:nvSpPr>
          <p:cNvPr id="45060" name="Rectangle 3"/>
          <p:cNvSpPr>
            <a:spLocks noGrp="1" noChangeArrowheads="1"/>
          </p:cNvSpPr>
          <p:nvPr>
            <p:ph idx="1"/>
          </p:nvPr>
        </p:nvSpPr>
        <p:spPr/>
        <p:txBody>
          <a:bodyPr>
            <a:normAutofit/>
          </a:bodyPr>
          <a:lstStyle/>
          <a:p>
            <a:pPr eaLnBrk="1" hangingPunct="1"/>
            <a:r>
              <a:rPr lang="en-US" sz="2800" dirty="0" smtClean="0"/>
              <a:t>Items that affect balancing between W2PROC and QRTRPT (because they were not processed in a payroll)</a:t>
            </a:r>
          </a:p>
          <a:p>
            <a:pPr lvl="1" eaLnBrk="1" hangingPunct="1"/>
            <a:r>
              <a:rPr lang="en-US" sz="2400" dirty="0" smtClean="0"/>
              <a:t>Dependent care benefits over limit</a:t>
            </a:r>
          </a:p>
          <a:p>
            <a:pPr lvl="1" eaLnBrk="1" hangingPunct="1"/>
            <a:r>
              <a:rPr lang="en-US" sz="2400" dirty="0" smtClean="0"/>
              <a:t>Fringe Benefits</a:t>
            </a:r>
          </a:p>
          <a:p>
            <a:pPr lvl="1" eaLnBrk="1" hangingPunct="1"/>
            <a:r>
              <a:rPr lang="en-US" sz="2400" dirty="0" smtClean="0"/>
              <a:t>Medicare pickup amounts</a:t>
            </a:r>
          </a:p>
          <a:p>
            <a:pPr lvl="1" eaLnBrk="1" hangingPunct="1"/>
            <a:r>
              <a:rPr lang="en-US" sz="2400" dirty="0" smtClean="0"/>
              <a:t>Taxable third party sick pay</a:t>
            </a:r>
          </a:p>
          <a:p>
            <a:pPr lvl="1" eaLnBrk="1" hangingPunct="1"/>
            <a:r>
              <a:rPr lang="en-US" sz="2400" dirty="0" smtClean="0"/>
              <a:t>Use of company vehicle</a:t>
            </a:r>
          </a:p>
          <a:p>
            <a:pPr lvl="1" eaLnBrk="1" hangingPunct="1"/>
            <a:r>
              <a:rPr lang="en-US" sz="2400" dirty="0" smtClean="0"/>
              <a:t>Any manual changes to total and taxable gross on federal, Ohio, OSDI and </a:t>
            </a:r>
            <a:r>
              <a:rPr lang="en-US" sz="2400" dirty="0" err="1" smtClean="0"/>
              <a:t>medicare</a:t>
            </a:r>
            <a:endParaRPr lang="en-US" sz="2400" dirty="0" smtClean="0"/>
          </a:p>
          <a:p>
            <a:pPr lvl="1" eaLnBrk="1" hangingPunct="1"/>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b="1" smtClean="0"/>
              <a:t>Balancing Problems</a:t>
            </a:r>
          </a:p>
        </p:txBody>
      </p:sp>
      <p:sp>
        <p:nvSpPr>
          <p:cNvPr id="61444" name="Rectangle 3"/>
          <p:cNvSpPr>
            <a:spLocks noGrp="1" noChangeArrowheads="1"/>
          </p:cNvSpPr>
          <p:nvPr>
            <p:ph idx="1"/>
          </p:nvPr>
        </p:nvSpPr>
        <p:spPr>
          <a:xfrm>
            <a:off x="914400" y="1807361"/>
            <a:ext cx="7220155" cy="3298039"/>
          </a:xfrm>
        </p:spPr>
        <p:txBody>
          <a:bodyPr/>
          <a:lstStyle/>
          <a:p>
            <a:pPr eaLnBrk="1" hangingPunct="1">
              <a:lnSpc>
                <a:spcPct val="90000"/>
              </a:lnSpc>
            </a:pPr>
            <a:r>
              <a:rPr lang="en-US" dirty="0" smtClean="0"/>
              <a:t>Voided checks from prior calendar year</a:t>
            </a:r>
          </a:p>
          <a:p>
            <a:pPr lvl="1" eaLnBrk="1" hangingPunct="1">
              <a:lnSpc>
                <a:spcPct val="90000"/>
              </a:lnSpc>
            </a:pPr>
            <a:r>
              <a:rPr lang="en-US" dirty="0" smtClean="0"/>
              <a:t>CHKSTS report</a:t>
            </a:r>
          </a:p>
          <a:p>
            <a:pPr eaLnBrk="1" hangingPunct="1">
              <a:lnSpc>
                <a:spcPct val="90000"/>
              </a:lnSpc>
            </a:pPr>
            <a:r>
              <a:rPr lang="en-US" dirty="0" smtClean="0"/>
              <a:t>Refund of annuity withheld in prior calendar year</a:t>
            </a:r>
          </a:p>
          <a:p>
            <a:pPr lvl="1" eaLnBrk="1" hangingPunct="1">
              <a:lnSpc>
                <a:spcPct val="90000"/>
              </a:lnSpc>
            </a:pPr>
            <a:r>
              <a:rPr lang="en-US" dirty="0" smtClean="0"/>
              <a:t>AUDRPT</a:t>
            </a:r>
          </a:p>
          <a:p>
            <a:pPr eaLnBrk="1" hangingPunct="1">
              <a:lnSpc>
                <a:spcPct val="90000"/>
              </a:lnSpc>
            </a:pPr>
            <a:r>
              <a:rPr lang="en-US" dirty="0" smtClean="0"/>
              <a:t>Manual Updates</a:t>
            </a:r>
          </a:p>
          <a:p>
            <a:pPr lvl="1" eaLnBrk="1" hangingPunct="1">
              <a:lnSpc>
                <a:spcPct val="90000"/>
              </a:lnSpc>
            </a:pPr>
            <a:r>
              <a:rPr lang="en-US" dirty="0" smtClean="0"/>
              <a:t>AUDRPT</a:t>
            </a:r>
          </a:p>
          <a:p>
            <a:pPr lvl="2" eaLnBrk="1" hangingPunct="1">
              <a:lnSpc>
                <a:spcPct val="90000"/>
              </a:lnSpc>
            </a:pPr>
            <a:r>
              <a:rPr lang="en-US" dirty="0" smtClean="0"/>
              <a:t>Search for YTD changes using VIEW from MENU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b="1" dirty="0" smtClean="0"/>
              <a:t>W2REPT </a:t>
            </a:r>
          </a:p>
        </p:txBody>
      </p:sp>
      <p:graphicFrame>
        <p:nvGraphicFramePr>
          <p:cNvPr id="62468" name="Object 2"/>
          <p:cNvGraphicFramePr>
            <a:graphicFrameLocks noGrp="1" noChangeAspect="1"/>
          </p:cNvGraphicFramePr>
          <p:nvPr>
            <p:ph idx="1"/>
            <p:extLst>
              <p:ext uri="{D42A27DB-BD31-4B8C-83A1-F6EECF244321}">
                <p14:modId xmlns:p14="http://schemas.microsoft.com/office/powerpoint/2010/main" val="2547257926"/>
              </p:ext>
            </p:extLst>
          </p:nvPr>
        </p:nvGraphicFramePr>
        <p:xfrm>
          <a:off x="762000" y="1971675"/>
          <a:ext cx="7886700" cy="4048125"/>
        </p:xfrm>
        <a:graphic>
          <a:graphicData uri="http://schemas.openxmlformats.org/presentationml/2006/ole">
            <mc:AlternateContent xmlns:mc="http://schemas.openxmlformats.org/markup-compatibility/2006">
              <mc:Choice xmlns:v="urn:schemas-microsoft-com:vml" Requires="v">
                <p:oleObj spid="_x0000_s62558" name="Bitmap Image" r:id="rId4" imgW="8869013" imgH="4552381" progId="Paint.Picture">
                  <p:embed/>
                </p:oleObj>
              </mc:Choice>
              <mc:Fallback>
                <p:oleObj name="Bitmap Image" r:id="rId4" imgW="8869013" imgH="4552381"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971675"/>
                        <a:ext cx="78867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469" name="Text Box 5"/>
          <p:cNvSpPr txBox="1">
            <a:spLocks noChangeArrowheads="1"/>
          </p:cNvSpPr>
          <p:nvPr/>
        </p:nvSpPr>
        <p:spPr bwMode="auto">
          <a:xfrm>
            <a:off x="822325" y="3394075"/>
            <a:ext cx="100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p>
        </p:txBody>
      </p:sp>
      <p:sp>
        <p:nvSpPr>
          <p:cNvPr id="62470" name="Text Box 6"/>
          <p:cNvSpPr txBox="1">
            <a:spLocks noChangeArrowheads="1"/>
          </p:cNvSpPr>
          <p:nvPr/>
        </p:nvSpPr>
        <p:spPr bwMode="auto">
          <a:xfrm>
            <a:off x="1050925" y="3394075"/>
            <a:ext cx="77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400"/>
          </a:p>
        </p:txBody>
      </p:sp>
      <p:sp>
        <p:nvSpPr>
          <p:cNvPr id="62471" name="AutoShape 7"/>
          <p:cNvSpPr>
            <a:spLocks noChangeArrowheads="1"/>
          </p:cNvSpPr>
          <p:nvPr/>
        </p:nvSpPr>
        <p:spPr bwMode="auto">
          <a:xfrm>
            <a:off x="762000" y="3429000"/>
            <a:ext cx="1447800" cy="533400"/>
          </a:xfrm>
          <a:prstGeom prst="wedgeRectCallout">
            <a:avLst>
              <a:gd name="adj1" fmla="val 76315"/>
              <a:gd name="adj2" fmla="val 30060"/>
            </a:avLst>
          </a:prstGeom>
          <a:solidFill>
            <a:schemeClr val="bg1"/>
          </a:solidFill>
          <a:ln w="9525">
            <a:solidFill>
              <a:schemeClr val="tx1"/>
            </a:solidFill>
            <a:miter lim="800000"/>
            <a:headEnd/>
            <a:tailEnd/>
          </a:ln>
        </p:spPr>
        <p:txBody>
          <a:bodyPr/>
          <a:lstStyle/>
          <a:p>
            <a:pPr algn="ctr"/>
            <a:r>
              <a:rPr lang="en-US" sz="1400"/>
              <a:t>Special amounts for W2s</a:t>
            </a:r>
          </a:p>
        </p:txBody>
      </p:sp>
      <p:sp>
        <p:nvSpPr>
          <p:cNvPr id="62472" name="AutoShape 8"/>
          <p:cNvSpPr>
            <a:spLocks noChangeArrowheads="1"/>
          </p:cNvSpPr>
          <p:nvPr/>
        </p:nvSpPr>
        <p:spPr bwMode="auto">
          <a:xfrm>
            <a:off x="715962" y="4665662"/>
            <a:ext cx="1447800" cy="685800"/>
          </a:xfrm>
          <a:prstGeom prst="wedgeRectCallout">
            <a:avLst>
              <a:gd name="adj1" fmla="val 81907"/>
              <a:gd name="adj2" fmla="val 41435"/>
            </a:avLst>
          </a:prstGeom>
          <a:solidFill>
            <a:schemeClr val="bg1"/>
          </a:solidFill>
          <a:ln w="9525">
            <a:solidFill>
              <a:schemeClr val="tx1"/>
            </a:solidFill>
            <a:miter lim="800000"/>
            <a:headEnd/>
            <a:tailEnd/>
          </a:ln>
        </p:spPr>
        <p:txBody>
          <a:bodyPr/>
          <a:lstStyle/>
          <a:p>
            <a:pPr algn="ctr"/>
            <a:r>
              <a:rPr lang="en-US" sz="1400" dirty="0"/>
              <a:t>Descriptions for W2 boxes from DEDNAM</a:t>
            </a:r>
          </a:p>
        </p:txBody>
      </p:sp>
      <p:sp>
        <p:nvSpPr>
          <p:cNvPr id="62473" name="AutoShape 9"/>
          <p:cNvSpPr>
            <a:spLocks noChangeArrowheads="1"/>
          </p:cNvSpPr>
          <p:nvPr/>
        </p:nvSpPr>
        <p:spPr bwMode="auto">
          <a:xfrm>
            <a:off x="3429000" y="6019800"/>
            <a:ext cx="914400" cy="609600"/>
          </a:xfrm>
          <a:prstGeom prst="wedgeRectCallout">
            <a:avLst>
              <a:gd name="adj1" fmla="val 26565"/>
              <a:gd name="adj2" fmla="val -48699"/>
            </a:avLst>
          </a:prstGeom>
          <a:solidFill>
            <a:schemeClr val="bg1"/>
          </a:solidFill>
          <a:ln w="9525">
            <a:solidFill>
              <a:schemeClr val="tx1"/>
            </a:solidFill>
            <a:miter lim="800000"/>
            <a:headEnd/>
            <a:tailEnd/>
          </a:ln>
        </p:spPr>
        <p:txBody>
          <a:bodyPr/>
          <a:lstStyle/>
          <a:p>
            <a:pPr algn="ctr"/>
            <a:r>
              <a:rPr lang="en-US" sz="1400" dirty="0"/>
              <a:t>From DEDSCN</a:t>
            </a:r>
          </a:p>
        </p:txBody>
      </p:sp>
      <p:sp>
        <p:nvSpPr>
          <p:cNvPr id="62474" name="Line 12"/>
          <p:cNvSpPr>
            <a:spLocks noChangeShapeType="1"/>
          </p:cNvSpPr>
          <p:nvPr/>
        </p:nvSpPr>
        <p:spPr bwMode="auto">
          <a:xfrm flipH="1">
            <a:off x="4038600" y="5257800"/>
            <a:ext cx="304800" cy="762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2475" name="Line 13"/>
          <p:cNvSpPr>
            <a:spLocks noChangeShapeType="1"/>
          </p:cNvSpPr>
          <p:nvPr/>
        </p:nvSpPr>
        <p:spPr bwMode="auto">
          <a:xfrm flipH="1">
            <a:off x="4419600" y="5486400"/>
            <a:ext cx="1066800" cy="762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2476" name="Line 14"/>
          <p:cNvSpPr>
            <a:spLocks noChangeShapeType="1"/>
          </p:cNvSpPr>
          <p:nvPr/>
        </p:nvSpPr>
        <p:spPr bwMode="auto">
          <a:xfrm flipH="1">
            <a:off x="4392561" y="5715000"/>
            <a:ext cx="1703439" cy="646471"/>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2477" name="AutoShape 15"/>
          <p:cNvSpPr>
            <a:spLocks noChangeArrowheads="1"/>
          </p:cNvSpPr>
          <p:nvPr/>
        </p:nvSpPr>
        <p:spPr bwMode="auto">
          <a:xfrm>
            <a:off x="6915150" y="1057275"/>
            <a:ext cx="1600200" cy="685800"/>
          </a:xfrm>
          <a:prstGeom prst="wedgeRectCallout">
            <a:avLst>
              <a:gd name="adj1" fmla="val 33033"/>
              <a:gd name="adj2" fmla="val 165740"/>
            </a:avLst>
          </a:prstGeom>
          <a:solidFill>
            <a:schemeClr val="bg1"/>
          </a:solidFill>
          <a:ln w="9525">
            <a:solidFill>
              <a:schemeClr val="tx1"/>
            </a:solidFill>
            <a:miter lim="800000"/>
            <a:headEnd/>
            <a:tailEnd/>
          </a:ln>
        </p:spPr>
        <p:txBody>
          <a:bodyPr/>
          <a:lstStyle/>
          <a:p>
            <a:pPr algn="ctr"/>
            <a:r>
              <a:rPr lang="en-US" sz="1400"/>
              <a:t>Calculated gross minus taxable gross</a:t>
            </a:r>
          </a:p>
        </p:txBody>
      </p:sp>
      <p:cxnSp>
        <p:nvCxnSpPr>
          <p:cNvPr id="3" name="Straight Arrow Connector 2"/>
          <p:cNvCxnSpPr/>
          <p:nvPr/>
        </p:nvCxnSpPr>
        <p:spPr>
          <a:xfrm flipH="1">
            <a:off x="4191000" y="5181600"/>
            <a:ext cx="514350" cy="8382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4480719" y="5771536"/>
            <a:ext cx="1335484" cy="400664"/>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62476" idx="1"/>
          </p:cNvCxnSpPr>
          <p:nvPr/>
        </p:nvCxnSpPr>
        <p:spPr>
          <a:xfrm flipH="1">
            <a:off x="4392561" y="6019800"/>
            <a:ext cx="2694039" cy="341671"/>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W2ERR</a:t>
            </a:r>
            <a:endParaRPr lang="en-US" dirty="0"/>
          </a:p>
        </p:txBody>
      </p:sp>
      <p:sp>
        <p:nvSpPr>
          <p:cNvPr id="3" name="Content Placeholder 2"/>
          <p:cNvSpPr>
            <a:spLocks noGrp="1"/>
          </p:cNvSpPr>
          <p:nvPr>
            <p:ph idx="1"/>
          </p:nvPr>
        </p:nvSpPr>
        <p:spPr/>
        <p:txBody>
          <a:bodyPr>
            <a:normAutofit/>
          </a:bodyPr>
          <a:lstStyle/>
          <a:p>
            <a:r>
              <a:rPr lang="en-US" dirty="0"/>
              <a:t>The following list describes errors and warnings that may appear when </a:t>
            </a:r>
            <a:r>
              <a:rPr lang="en-US" dirty="0" smtClean="0"/>
              <a:t>the W2PROC </a:t>
            </a:r>
            <a:r>
              <a:rPr lang="en-US" dirty="0"/>
              <a:t>program is run. Each message is followed by an explanation </a:t>
            </a:r>
            <a:r>
              <a:rPr lang="en-US" dirty="0" smtClean="0"/>
              <a:t>of its </a:t>
            </a:r>
            <a:r>
              <a:rPr lang="en-US" dirty="0"/>
              <a:t>meaning, a possible solution, along with the severity of each message.</a:t>
            </a:r>
          </a:p>
          <a:p>
            <a:r>
              <a:rPr lang="en-US" dirty="0"/>
              <a:t>The error messages are classified into three categories</a:t>
            </a:r>
            <a:r>
              <a:rPr lang="en-US" dirty="0" smtClean="0"/>
              <a:t>:</a:t>
            </a:r>
          </a:p>
          <a:p>
            <a:pPr lvl="1"/>
            <a:r>
              <a:rPr lang="en-US" dirty="0" smtClean="0"/>
              <a:t> Inform</a:t>
            </a:r>
            <a:endParaRPr lang="en-US" dirty="0"/>
          </a:p>
          <a:p>
            <a:pPr lvl="1"/>
            <a:r>
              <a:rPr lang="en-US" dirty="0" smtClean="0"/>
              <a:t>Warning</a:t>
            </a:r>
          </a:p>
          <a:p>
            <a:pPr lvl="1"/>
            <a:r>
              <a:rPr lang="en-US" dirty="0" smtClean="0"/>
              <a:t> Fatal</a:t>
            </a:r>
            <a:r>
              <a:rPr lang="en-US" dirty="0"/>
              <a:t> </a:t>
            </a:r>
            <a:r>
              <a:rPr lang="en-US" dirty="0" smtClean="0"/>
              <a:t>-  </a:t>
            </a:r>
            <a:r>
              <a:rPr lang="en-US" dirty="0" err="1"/>
              <a:t>Fatals</a:t>
            </a:r>
            <a:r>
              <a:rPr lang="en-US" dirty="0"/>
              <a:t> flagged with an ’***’ will cause the tape file </a:t>
            </a:r>
            <a:r>
              <a:rPr lang="en-US" dirty="0" smtClean="0"/>
              <a:t>to not </a:t>
            </a:r>
            <a:r>
              <a:rPr lang="en-US" dirty="0"/>
              <a:t>be created. </a:t>
            </a:r>
            <a:r>
              <a:rPr lang="en-US" dirty="0" err="1"/>
              <a:t>Fatals</a:t>
            </a:r>
            <a:r>
              <a:rPr lang="en-US" dirty="0"/>
              <a:t> flagged without </a:t>
            </a:r>
            <a:r>
              <a:rPr lang="en-US" dirty="0" smtClean="0"/>
              <a:t>an </a:t>
            </a:r>
            <a:r>
              <a:rPr lang="en-US" dirty="0"/>
              <a:t>’***’ may cause an inquiry </a:t>
            </a:r>
            <a:r>
              <a:rPr lang="en-US" dirty="0" smtClean="0"/>
              <a:t>from the </a:t>
            </a:r>
            <a:r>
              <a:rPr lang="en-US" dirty="0"/>
              <a:t>SSA/IRS. Messages must be researched thoroughly before </a:t>
            </a:r>
            <a:r>
              <a:rPr lang="en-US" dirty="0" smtClean="0"/>
              <a:t>adjustments are </a:t>
            </a:r>
            <a:r>
              <a:rPr lang="en-US" dirty="0"/>
              <a:t>made.</a:t>
            </a:r>
          </a:p>
        </p:txBody>
      </p:sp>
    </p:spTree>
    <p:extLst>
      <p:ext uri="{BB962C8B-B14F-4D97-AF65-F5344CB8AC3E}">
        <p14:creationId xmlns:p14="http://schemas.microsoft.com/office/powerpoint/2010/main" val="1567166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b="1" smtClean="0"/>
              <a:t>Common W2PROC Messages</a:t>
            </a:r>
          </a:p>
        </p:txBody>
      </p:sp>
      <p:sp>
        <p:nvSpPr>
          <p:cNvPr id="63492" name="Rectangle 3"/>
          <p:cNvSpPr>
            <a:spLocks noGrp="1" noChangeArrowheads="1"/>
          </p:cNvSpPr>
          <p:nvPr>
            <p:ph idx="1"/>
          </p:nvPr>
        </p:nvSpPr>
        <p:spPr/>
        <p:txBody>
          <a:bodyPr/>
          <a:lstStyle/>
          <a:p>
            <a:pPr eaLnBrk="1" hangingPunct="1">
              <a:lnSpc>
                <a:spcPct val="90000"/>
              </a:lnSpc>
            </a:pPr>
            <a:r>
              <a:rPr lang="en-US" smtClean="0"/>
              <a:t>Calculated annuity amount exceeds the total annuities</a:t>
            </a:r>
          </a:p>
          <a:p>
            <a:pPr lvl="1" eaLnBrk="1" hangingPunct="1">
              <a:lnSpc>
                <a:spcPct val="90000"/>
              </a:lnSpc>
            </a:pPr>
            <a:r>
              <a:rPr lang="en-US" smtClean="0"/>
              <a:t>Indicates the total gross minus taxable gross is greater than total annuities from the YTD deduction amounts</a:t>
            </a:r>
          </a:p>
          <a:p>
            <a:pPr lvl="1" eaLnBrk="1" hangingPunct="1">
              <a:lnSpc>
                <a:spcPct val="90000"/>
              </a:lnSpc>
            </a:pPr>
            <a:r>
              <a:rPr lang="en-US" smtClean="0"/>
              <a:t>Indicates possible problem with annuity amounts, gross or taxable gross</a:t>
            </a:r>
          </a:p>
          <a:p>
            <a:pPr lvl="2" eaLnBrk="1" hangingPunct="1">
              <a:lnSpc>
                <a:spcPct val="90000"/>
              </a:lnSpc>
            </a:pPr>
            <a:r>
              <a:rPr lang="en-US" smtClean="0"/>
              <a:t>Verify manual updates</a:t>
            </a:r>
          </a:p>
          <a:p>
            <a:pPr lvl="2" eaLnBrk="1" hangingPunct="1">
              <a:lnSpc>
                <a:spcPct val="90000"/>
              </a:lnSpc>
            </a:pPr>
            <a:r>
              <a:rPr lang="en-US" smtClean="0"/>
              <a:t>Verify error adjustments</a:t>
            </a:r>
          </a:p>
          <a:p>
            <a:pPr lvl="1" eaLnBrk="1" hangingPunct="1">
              <a:lnSpc>
                <a:spcPct val="90000"/>
              </a:lnSpc>
            </a:pPr>
            <a:endParaRPr lang="en-US" smtClean="0"/>
          </a:p>
        </p:txBody>
      </p:sp>
      <p:pic>
        <p:nvPicPr>
          <p:cNvPr id="4" name="Picture 5" descr="C:\Users\miller\AppData\Local\Microsoft\Windows\Temporary Internet Files\Content.IE5\8QAAA76D\MC90011647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1681163"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pPr eaLnBrk="1" hangingPunct="1"/>
            <a:r>
              <a:rPr lang="en-US" b="1" smtClean="0"/>
              <a:t>Common W2PROC Messages</a:t>
            </a:r>
          </a:p>
        </p:txBody>
      </p:sp>
      <p:sp>
        <p:nvSpPr>
          <p:cNvPr id="67588" name="Rectangle 3"/>
          <p:cNvSpPr>
            <a:spLocks noGrp="1" noChangeArrowheads="1"/>
          </p:cNvSpPr>
          <p:nvPr>
            <p:ph idx="1"/>
          </p:nvPr>
        </p:nvSpPr>
        <p:spPr>
          <a:ln>
            <a:noFill/>
          </a:ln>
        </p:spPr>
        <p:txBody>
          <a:bodyPr/>
          <a:lstStyle/>
          <a:p>
            <a:pPr eaLnBrk="1" hangingPunct="1"/>
            <a:r>
              <a:rPr lang="en-US" dirty="0" smtClean="0"/>
              <a:t>Negative annuity on file for this employee; assuming zero.</a:t>
            </a:r>
          </a:p>
          <a:p>
            <a:pPr lvl="1" eaLnBrk="1" hangingPunct="1"/>
            <a:r>
              <a:rPr lang="en-US" dirty="0" smtClean="0"/>
              <a:t>Usually from refund of a prior year’s annuity amount</a:t>
            </a:r>
          </a:p>
          <a:p>
            <a:pPr lvl="2" eaLnBrk="1" hangingPunct="1"/>
            <a:r>
              <a:rPr lang="en-US" dirty="0" smtClean="0"/>
              <a:t>If desire to report it as if withheld and refunded in current calendar year</a:t>
            </a:r>
          </a:p>
          <a:p>
            <a:pPr lvl="3" eaLnBrk="1" hangingPunct="1"/>
            <a:r>
              <a:rPr lang="en-US" dirty="0" smtClean="0"/>
              <a:t>Use DEDSCN and zero annuity amount</a:t>
            </a:r>
          </a:p>
          <a:p>
            <a:pPr lvl="3" eaLnBrk="1" hangingPunct="1"/>
            <a:r>
              <a:rPr lang="en-US" dirty="0" smtClean="0"/>
              <a:t>Use DEDSCN and increase total gross amounts on federal, Ohio, OSDI and city, if the city honored the annuity initially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pPr eaLnBrk="1" hangingPunct="1"/>
            <a:r>
              <a:rPr lang="en-US" b="1" smtClean="0"/>
              <a:t>Common W2PROC Messages</a:t>
            </a:r>
          </a:p>
        </p:txBody>
      </p:sp>
      <p:sp>
        <p:nvSpPr>
          <p:cNvPr id="70660" name="Rectangle 3"/>
          <p:cNvSpPr>
            <a:spLocks noGrp="1" noChangeArrowheads="1"/>
          </p:cNvSpPr>
          <p:nvPr>
            <p:ph idx="1"/>
          </p:nvPr>
        </p:nvSpPr>
        <p:spPr/>
        <p:txBody>
          <a:bodyPr/>
          <a:lstStyle/>
          <a:p>
            <a:pPr eaLnBrk="1" hangingPunct="1"/>
            <a:r>
              <a:rPr lang="en-US" smtClean="0"/>
              <a:t>Possible error in OSDI gross or tax</a:t>
            </a:r>
          </a:p>
          <a:p>
            <a:pPr lvl="1" eaLnBrk="1" hangingPunct="1"/>
            <a:r>
              <a:rPr lang="en-US" smtClean="0"/>
              <a:t>Indicates taxable OSDI wages but no tax was withheld</a:t>
            </a:r>
          </a:p>
          <a:p>
            <a:pPr lvl="2" eaLnBrk="1" hangingPunct="1"/>
            <a:r>
              <a:rPr lang="en-US" smtClean="0"/>
              <a:t>Common informational for employees who have smaller wage amounts per payroll</a:t>
            </a:r>
          </a:p>
          <a:p>
            <a:pPr lvl="2" eaLnBrk="1" hangingPunct="1"/>
            <a:r>
              <a:rPr lang="en-US" smtClean="0"/>
              <a:t>Verify amounts</a:t>
            </a:r>
          </a:p>
          <a:p>
            <a:pPr lvl="2" eaLnBrk="1" hangingPunct="1"/>
            <a:r>
              <a:rPr lang="en-US" smtClean="0"/>
              <a:t>Usually no action is needed</a:t>
            </a:r>
          </a:p>
          <a:p>
            <a:pPr lvl="2" eaLnBrk="1" hangingPunct="1">
              <a:buFontTx/>
              <a:buNone/>
            </a:pPr>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pPr eaLnBrk="1" hangingPunct="1"/>
            <a:r>
              <a:rPr lang="en-US" b="1" smtClean="0"/>
              <a:t>Common W2PROC Messages</a:t>
            </a:r>
          </a:p>
        </p:txBody>
      </p:sp>
      <p:sp>
        <p:nvSpPr>
          <p:cNvPr id="71684" name="Rectangle 3"/>
          <p:cNvSpPr>
            <a:spLocks noGrp="1" noChangeArrowheads="1"/>
          </p:cNvSpPr>
          <p:nvPr>
            <p:ph idx="1"/>
          </p:nvPr>
        </p:nvSpPr>
        <p:spPr/>
        <p:txBody>
          <a:bodyPr>
            <a:normAutofit/>
          </a:bodyPr>
          <a:lstStyle/>
          <a:p>
            <a:pPr eaLnBrk="1" hangingPunct="1">
              <a:lnSpc>
                <a:spcPct val="90000"/>
              </a:lnSpc>
            </a:pPr>
            <a:r>
              <a:rPr lang="en-US" sz="2800" smtClean="0"/>
              <a:t>Total annuities $$$, do not equal total gross less taxable gross</a:t>
            </a:r>
          </a:p>
          <a:p>
            <a:pPr lvl="1" eaLnBrk="1" hangingPunct="1">
              <a:lnSpc>
                <a:spcPct val="90000"/>
              </a:lnSpc>
            </a:pPr>
            <a:r>
              <a:rPr lang="en-US" sz="2400" smtClean="0"/>
              <a:t>Calculated annuity amount (total gross less taxable) does not match the YTD annuity amounts from DEDSCN</a:t>
            </a:r>
          </a:p>
          <a:p>
            <a:pPr lvl="1" eaLnBrk="1" hangingPunct="1">
              <a:lnSpc>
                <a:spcPct val="90000"/>
              </a:lnSpc>
            </a:pPr>
            <a:r>
              <a:rPr lang="en-US" sz="2400" smtClean="0"/>
              <a:t>Program compares total annuities from deductions to total gross less taxable gross calculation, uses federal tax record</a:t>
            </a:r>
          </a:p>
          <a:p>
            <a:pPr lvl="1" eaLnBrk="1" hangingPunct="1">
              <a:lnSpc>
                <a:spcPct val="90000"/>
              </a:lnSpc>
            </a:pPr>
            <a:r>
              <a:rPr lang="en-US" sz="2400" smtClean="0"/>
              <a:t>Possible problem with annuity total</a:t>
            </a:r>
          </a:p>
          <a:p>
            <a:pPr lvl="1" eaLnBrk="1" hangingPunct="1">
              <a:lnSpc>
                <a:spcPct val="90000"/>
              </a:lnSpc>
            </a:pPr>
            <a:r>
              <a:rPr lang="en-US" sz="2400" smtClean="0"/>
              <a:t>Possible problem with total gross</a:t>
            </a:r>
          </a:p>
          <a:p>
            <a:pPr lvl="1" eaLnBrk="1" hangingPunct="1">
              <a:lnSpc>
                <a:spcPct val="90000"/>
              </a:lnSpc>
            </a:pPr>
            <a:r>
              <a:rPr lang="en-US" sz="2400" smtClean="0"/>
              <a:t>Possible problem with taxable gross</a:t>
            </a:r>
          </a:p>
          <a:p>
            <a:pPr lvl="1" eaLnBrk="1" hangingPunct="1">
              <a:lnSpc>
                <a:spcPct val="90000"/>
              </a:lnSpc>
              <a:buFontTx/>
              <a:buNone/>
            </a:pPr>
            <a:endParaRPr lang="en-US" sz="240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US" b="1" dirty="0" smtClean="0"/>
              <a:t>Common W2PROC Messages</a:t>
            </a:r>
          </a:p>
        </p:txBody>
      </p:sp>
      <p:sp>
        <p:nvSpPr>
          <p:cNvPr id="72708" name="Rectangle 3"/>
          <p:cNvSpPr>
            <a:spLocks noGrp="1" noChangeArrowheads="1"/>
          </p:cNvSpPr>
          <p:nvPr>
            <p:ph idx="1"/>
          </p:nvPr>
        </p:nvSpPr>
        <p:spPr>
          <a:xfrm>
            <a:off x="484710" y="1853249"/>
            <a:ext cx="7054644" cy="4395151"/>
          </a:xfrm>
        </p:spPr>
        <p:txBody>
          <a:bodyPr>
            <a:normAutofit/>
          </a:bodyPr>
          <a:lstStyle/>
          <a:p>
            <a:pPr eaLnBrk="1" hangingPunct="1"/>
            <a:r>
              <a:rPr lang="en-US" dirty="0" smtClean="0"/>
              <a:t>Total annuities $$$, do not equal total gross less taxable gross (continued)</a:t>
            </a:r>
          </a:p>
          <a:p>
            <a:pPr lvl="1"/>
            <a:r>
              <a:rPr lang="en-US" dirty="0" smtClean="0"/>
              <a:t>Verify manual updates</a:t>
            </a:r>
          </a:p>
          <a:p>
            <a:pPr lvl="1"/>
            <a:r>
              <a:rPr lang="en-US" dirty="0" smtClean="0"/>
              <a:t>Verify refund of deductions</a:t>
            </a:r>
          </a:p>
          <a:p>
            <a:pPr lvl="2"/>
            <a:r>
              <a:rPr lang="en-US" dirty="0" smtClean="0"/>
              <a:t>If refund from prior calendar year and district wants it to appear as if amounts were withheld and refunded in current calendar year</a:t>
            </a:r>
          </a:p>
          <a:p>
            <a:pPr lvl="3"/>
            <a:r>
              <a:rPr lang="en-US" dirty="0" smtClean="0"/>
              <a:t>Increase total gross on federal, Ohio, OSDI and city if they initially honored the annuity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Common W2PROC Messages</a:t>
            </a:r>
            <a:endParaRPr lang="en-US" dirty="0"/>
          </a:p>
        </p:txBody>
      </p:sp>
      <p:sp>
        <p:nvSpPr>
          <p:cNvPr id="3" name="Content Placeholder 2"/>
          <p:cNvSpPr>
            <a:spLocks noGrp="1"/>
          </p:cNvSpPr>
          <p:nvPr>
            <p:ph idx="1"/>
          </p:nvPr>
        </p:nvSpPr>
        <p:spPr/>
        <p:txBody>
          <a:bodyPr>
            <a:normAutofit/>
          </a:bodyPr>
          <a:lstStyle/>
          <a:p>
            <a:r>
              <a:rPr lang="en-US" dirty="0" smtClean="0"/>
              <a:t>Fatal Errors</a:t>
            </a:r>
          </a:p>
          <a:p>
            <a:pPr lvl="1"/>
            <a:r>
              <a:rPr lang="en-US" dirty="0"/>
              <a:t>Deduction code not found on the DEDNAM </a:t>
            </a:r>
            <a:r>
              <a:rPr lang="en-US" dirty="0" smtClean="0"/>
              <a:t>file</a:t>
            </a:r>
          </a:p>
          <a:p>
            <a:pPr lvl="1"/>
            <a:r>
              <a:rPr lang="en-US" dirty="0" smtClean="0"/>
              <a:t>Employee first and last name should not be spaces</a:t>
            </a:r>
          </a:p>
          <a:p>
            <a:pPr lvl="1"/>
            <a:r>
              <a:rPr lang="en-US" dirty="0"/>
              <a:t>Gross for this deduction exceeds the maximum for </a:t>
            </a:r>
            <a:r>
              <a:rPr lang="en-US" dirty="0" smtClean="0"/>
              <a:t>this reporting year</a:t>
            </a:r>
          </a:p>
          <a:p>
            <a:pPr lvl="1"/>
            <a:r>
              <a:rPr lang="en-US" dirty="0"/>
              <a:t>Incorrect retire plan box flag on the USPSCN/DEDSCN </a:t>
            </a:r>
            <a:r>
              <a:rPr lang="en-US" dirty="0" smtClean="0"/>
              <a:t>federal record</a:t>
            </a:r>
          </a:p>
          <a:p>
            <a:pPr lvl="1"/>
            <a:r>
              <a:rPr lang="en-US" dirty="0"/>
              <a:t>There is no Federal record on file for this </a:t>
            </a:r>
            <a:r>
              <a:rPr lang="en-US" dirty="0" smtClean="0"/>
              <a:t>employee</a:t>
            </a:r>
          </a:p>
          <a:p>
            <a:pPr lvl="1"/>
            <a:r>
              <a:rPr lang="en-US" dirty="0"/>
              <a:t>This employee has </a:t>
            </a:r>
            <a:r>
              <a:rPr lang="en-US" dirty="0" smtClean="0"/>
              <a:t>Medicare/FICA </a:t>
            </a:r>
            <a:r>
              <a:rPr lang="en-US" dirty="0"/>
              <a:t>tax without any </a:t>
            </a:r>
            <a:r>
              <a:rPr lang="en-US" dirty="0" smtClean="0"/>
              <a:t>Medicare/FICA wages</a:t>
            </a:r>
          </a:p>
          <a:p>
            <a:pPr lvl="1"/>
            <a:endParaRPr lang="en-US" dirty="0" smtClean="0"/>
          </a:p>
          <a:p>
            <a:pPr lvl="1"/>
            <a:endParaRPr lang="en-US" dirty="0"/>
          </a:p>
        </p:txBody>
      </p:sp>
    </p:spTree>
    <p:extLst>
      <p:ext uri="{BB962C8B-B14F-4D97-AF65-F5344CB8AC3E}">
        <p14:creationId xmlns:p14="http://schemas.microsoft.com/office/powerpoint/2010/main" val="597448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spect="1" noChangeArrowheads="1"/>
          </p:cNvSpPr>
          <p:nvPr>
            <p:ph type="title"/>
          </p:nvPr>
        </p:nvSpPr>
        <p:spPr>
          <a:xfrm>
            <a:off x="2133600" y="228600"/>
            <a:ext cx="7010400" cy="533400"/>
          </a:xfrm>
        </p:spPr>
        <p:txBody>
          <a:bodyPr>
            <a:normAutofit/>
          </a:bodyPr>
          <a:lstStyle/>
          <a:p>
            <a:r>
              <a:rPr lang="en-US" altLang="en-US" smtClean="0"/>
              <a:t>Uniform Requirements</a:t>
            </a:r>
          </a:p>
        </p:txBody>
      </p:sp>
      <p:sp>
        <p:nvSpPr>
          <p:cNvPr id="119813" name="Rectangle 5"/>
          <p:cNvSpPr>
            <a:spLocks noGrp="1" noChangeArrowheads="1"/>
          </p:cNvSpPr>
          <p:nvPr>
            <p:ph idx="1"/>
          </p:nvPr>
        </p:nvSpPr>
        <p:spPr>
          <a:xfrm>
            <a:off x="609600" y="1219200"/>
            <a:ext cx="8229600" cy="4800600"/>
          </a:xfrm>
        </p:spPr>
        <p:txBody>
          <a:bodyPr/>
          <a:lstStyle/>
          <a:p>
            <a:pPr marL="0" indent="0">
              <a:buFontTx/>
              <a:buNone/>
              <a:defRPr/>
            </a:pPr>
            <a:r>
              <a:rPr lang="en-US" altLang="en-US" dirty="0" smtClean="0"/>
              <a:t>For uniforms to be nontaxable and not be included in the employee’s wages they must:</a:t>
            </a:r>
          </a:p>
          <a:p>
            <a:pPr>
              <a:defRPr/>
            </a:pPr>
            <a:r>
              <a:rPr lang="en-US" altLang="en-US" dirty="0" smtClean="0"/>
              <a:t>Be </a:t>
            </a:r>
            <a:r>
              <a:rPr lang="en-US" altLang="en-US" dirty="0"/>
              <a:t>required by employer to be worn</a:t>
            </a:r>
          </a:p>
          <a:p>
            <a:pPr lvl="1">
              <a:defRPr/>
            </a:pPr>
            <a:r>
              <a:rPr lang="en-US" altLang="en-US" sz="3000" dirty="0"/>
              <a:t>Must be in written policy</a:t>
            </a:r>
          </a:p>
          <a:p>
            <a:pPr lvl="1">
              <a:defRPr/>
            </a:pPr>
            <a:r>
              <a:rPr lang="en-US" altLang="en-US" sz="3000" dirty="0"/>
              <a:t>Can’t be </a:t>
            </a:r>
            <a:r>
              <a:rPr lang="en-US" altLang="en-US" sz="3000" dirty="0" smtClean="0"/>
              <a:t>optional if they wear them</a:t>
            </a:r>
            <a:endParaRPr lang="en-US" altLang="en-US" sz="3000" dirty="0"/>
          </a:p>
          <a:p>
            <a:pPr>
              <a:defRPr/>
            </a:pPr>
            <a:r>
              <a:rPr lang="en-US" altLang="en-US" dirty="0" smtClean="0"/>
              <a:t>Not </a:t>
            </a:r>
            <a:r>
              <a:rPr lang="en-US" altLang="en-US" dirty="0"/>
              <a:t>be adaptable to every day street wear</a:t>
            </a:r>
          </a:p>
          <a:p>
            <a:pPr>
              <a:defRPr/>
            </a:pPr>
            <a:endParaRPr lang="en-US" altLang="en-US" dirty="0"/>
          </a:p>
        </p:txBody>
      </p:sp>
      <p:sp>
        <p:nvSpPr>
          <p:cNvPr id="16386" name="Slide Number Placeholder 4"/>
          <p:cNvSpPr>
            <a:spLocks noGrp="1"/>
          </p:cNvSpPr>
          <p:nvPr>
            <p:ph type="sldNum" sz="quarter" idx="11"/>
          </p:nvPr>
        </p:nvSpPr>
        <p:spPr>
          <a:noFill/>
        </p:spPr>
        <p:txBody>
          <a:bodyPr/>
          <a:lstStyle>
            <a:lvl1pPr>
              <a:lnSpc>
                <a:spcPct val="120000"/>
              </a:lnSpc>
              <a:spcBef>
                <a:spcPct val="20000"/>
              </a:spcBef>
              <a:buClr>
                <a:srgbClr val="00599C"/>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ClrTx/>
              <a:buFontTx/>
              <a:buNone/>
            </a:pPr>
            <a:fld id="{45976EDF-322F-4B96-81EB-203D83A3CBE3}" type="slidenum">
              <a:rPr lang="en-US" altLang="en-US" sz="2000">
                <a:solidFill>
                  <a:schemeClr val="tx2"/>
                </a:solidFill>
                <a:latin typeface="Times" panose="02020603050405020304" pitchFamily="18" charset="0"/>
              </a:rPr>
              <a:pPr>
                <a:lnSpc>
                  <a:spcPct val="30000"/>
                </a:lnSpc>
                <a:spcBef>
                  <a:spcPct val="0"/>
                </a:spcBef>
                <a:buClrTx/>
                <a:buFontTx/>
                <a:buNone/>
              </a:pPr>
              <a:t>8</a:t>
            </a:fld>
            <a:endParaRPr lang="en-US" altLang="en-US" sz="2000">
              <a:solidFill>
                <a:schemeClr val="tx2"/>
              </a:solidFill>
              <a:latin typeface="Times" panose="02020603050405020304" pitchFamily="18" charset="0"/>
            </a:endParaRPr>
          </a:p>
        </p:txBody>
      </p:sp>
    </p:spTree>
    <p:extLst>
      <p:ext uri="{BB962C8B-B14F-4D97-AF65-F5344CB8AC3E}">
        <p14:creationId xmlns:p14="http://schemas.microsoft.com/office/powerpoint/2010/main" val="1298028207"/>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W2 Instructions</a:t>
            </a:r>
            <a:br>
              <a:rPr lang="en-US" dirty="0" smtClean="0"/>
            </a:br>
            <a:r>
              <a:rPr lang="en-US" dirty="0" smtClean="0"/>
              <a:t>Confirm Name/SSN</a:t>
            </a:r>
            <a:endParaRPr lang="en-US" dirty="0"/>
          </a:p>
        </p:txBody>
      </p:sp>
      <p:sp>
        <p:nvSpPr>
          <p:cNvPr id="3" name="Content Placeholder 2"/>
          <p:cNvSpPr>
            <a:spLocks noGrp="1"/>
          </p:cNvSpPr>
          <p:nvPr>
            <p:ph idx="1"/>
          </p:nvPr>
        </p:nvSpPr>
        <p:spPr/>
        <p:txBody>
          <a:bodyPr/>
          <a:lstStyle/>
          <a:p>
            <a:r>
              <a:rPr lang="en-US" dirty="0" smtClean="0"/>
              <a:t>SSN/Name confirmation is available by sending a file to SSA</a:t>
            </a:r>
          </a:p>
          <a:p>
            <a:pPr lvl="1"/>
            <a:r>
              <a:rPr lang="en-US" dirty="0" smtClean="0"/>
              <a:t>Register with SSA/Business Services Online</a:t>
            </a:r>
          </a:p>
          <a:p>
            <a:pPr lvl="2"/>
            <a:r>
              <a:rPr lang="en-US" dirty="0" smtClean="0">
                <a:hlinkClick r:id="rId3"/>
              </a:rPr>
              <a:t>http://www.ssa.gov/bso/bsowelcome.htm</a:t>
            </a:r>
            <a:r>
              <a:rPr lang="en-US" dirty="0" smtClean="0"/>
              <a:t> </a:t>
            </a:r>
          </a:p>
          <a:p>
            <a:pPr lvl="2"/>
            <a:r>
              <a:rPr lang="en-US" dirty="0" smtClean="0"/>
              <a:t>This takes a few weeks if not already registered</a:t>
            </a:r>
          </a:p>
          <a:p>
            <a:pPr lvl="1"/>
            <a:r>
              <a:rPr lang="en-US" dirty="0" smtClean="0"/>
              <a:t>Run W2MAINT to create a file to upload to the BSO site</a:t>
            </a:r>
          </a:p>
          <a:p>
            <a:pPr lvl="2"/>
            <a:r>
              <a:rPr lang="en-US" dirty="0" smtClean="0"/>
              <a:t>Refer to the USPS Reference Manual, W2MAINT section for instructions</a:t>
            </a:r>
          </a:p>
        </p:txBody>
      </p:sp>
      <p:pic>
        <p:nvPicPr>
          <p:cNvPr id="4" name="Picture 6" descr="C:\Users\boehm\AppData\Local\Microsoft\Windows\Temporary Internet Files\Content.IE5\OWSW65DA\129177297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886200"/>
            <a:ext cx="173355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798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pPr eaLnBrk="1" hangingPunct="1"/>
            <a:r>
              <a:rPr lang="en-US" b="1" dirty="0" smtClean="0"/>
              <a:t>IRS W2 Instructions Reviewed</a:t>
            </a:r>
          </a:p>
        </p:txBody>
      </p:sp>
      <p:sp>
        <p:nvSpPr>
          <p:cNvPr id="73732" name="Rectangle 3"/>
          <p:cNvSpPr>
            <a:spLocks noGrp="1" noChangeArrowheads="1"/>
          </p:cNvSpPr>
          <p:nvPr>
            <p:ph idx="1"/>
          </p:nvPr>
        </p:nvSpPr>
        <p:spPr/>
        <p:txBody>
          <a:bodyPr>
            <a:normAutofit/>
          </a:bodyPr>
          <a:lstStyle/>
          <a:p>
            <a:pPr eaLnBrk="1" hangingPunct="1"/>
            <a:r>
              <a:rPr lang="en-US" dirty="0" smtClean="0"/>
              <a:t>Specific details on W2 form reporting requirements see General Instructions for Forms W-2 and W-3</a:t>
            </a:r>
          </a:p>
          <a:p>
            <a:pPr marL="457200" lvl="1" indent="0" eaLnBrk="1" hangingPunct="1">
              <a:buNone/>
            </a:pPr>
            <a:endParaRPr lang="en-US" dirty="0" smtClean="0"/>
          </a:p>
          <a:p>
            <a:pPr lvl="2" eaLnBrk="1" hangingPunct="1"/>
            <a:r>
              <a:rPr lang="en-US" dirty="0" smtClean="0">
                <a:hlinkClick r:id="rId3"/>
              </a:rPr>
              <a:t>http://www.irs.gov/pub/irs-pdf/iw2w3.pdf</a:t>
            </a:r>
            <a:endParaRPr lang="en-US" dirty="0" smtClean="0"/>
          </a:p>
          <a:p>
            <a:pPr lvl="2" eaLnBrk="1" hangingPunct="1"/>
            <a:endParaRPr lang="en-US" dirty="0"/>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pPr eaLnBrk="1" hangingPunct="1"/>
            <a:r>
              <a:rPr lang="en-US" b="1" dirty="0" smtClean="0"/>
              <a:t>IRS W2 Instructions Reviewed</a:t>
            </a:r>
          </a:p>
        </p:txBody>
      </p:sp>
      <p:sp>
        <p:nvSpPr>
          <p:cNvPr id="74756" name="Rectangle 3"/>
          <p:cNvSpPr>
            <a:spLocks noGrp="1" noChangeArrowheads="1"/>
          </p:cNvSpPr>
          <p:nvPr>
            <p:ph idx="1"/>
          </p:nvPr>
        </p:nvSpPr>
        <p:spPr>
          <a:xfrm>
            <a:off x="685800" y="1981200"/>
            <a:ext cx="7772400" cy="4401205"/>
          </a:xfrm>
        </p:spPr>
        <p:txBody>
          <a:bodyPr>
            <a:normAutofit/>
          </a:bodyPr>
          <a:lstStyle/>
          <a:p>
            <a:pPr eaLnBrk="1" hangingPunct="1"/>
            <a:r>
              <a:rPr lang="en-US" dirty="0" smtClean="0"/>
              <a:t>Corrections (Page 22- 2014 Instructions for Forms W-2 and W-3)</a:t>
            </a:r>
          </a:p>
          <a:p>
            <a:pPr lvl="1" eaLnBrk="1" hangingPunct="1"/>
            <a:r>
              <a:rPr lang="en-US" dirty="0" smtClean="0"/>
              <a:t>Use W2-C form</a:t>
            </a:r>
          </a:p>
          <a:p>
            <a:pPr lvl="1" eaLnBrk="1" hangingPunct="1"/>
            <a:r>
              <a:rPr lang="en-US" dirty="0" smtClean="0"/>
              <a:t>A W3-C form must accompany a W2-C form</a:t>
            </a:r>
          </a:p>
          <a:p>
            <a:pPr lvl="2" eaLnBrk="1" hangingPunct="1"/>
            <a:r>
              <a:rPr lang="en-US" dirty="0" smtClean="0"/>
              <a:t>W3-C form corrects totals submitted on tape file by ITC</a:t>
            </a:r>
          </a:p>
          <a:p>
            <a:pPr lvl="1" eaLnBrk="1" hangingPunct="1"/>
            <a:r>
              <a:rPr lang="en-US" dirty="0" smtClean="0"/>
              <a:t>Incorrect address</a:t>
            </a:r>
          </a:p>
          <a:p>
            <a:pPr lvl="2" eaLnBrk="1" hangingPunct="1"/>
            <a:r>
              <a:rPr lang="en-US" dirty="0" smtClean="0"/>
              <a:t>W2-C form not required</a:t>
            </a:r>
          </a:p>
          <a:p>
            <a:pPr lvl="1" eaLnBrk="1" hangingPunct="1"/>
            <a:r>
              <a:rPr lang="en-US" dirty="0" smtClean="0"/>
              <a:t>Register with SSA/BSO to do online.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lstStyle/>
          <a:p>
            <a:pPr eaLnBrk="1" hangingPunct="1"/>
            <a:r>
              <a:rPr lang="en-US" b="1" dirty="0" smtClean="0"/>
              <a:t>IRS W2 Instructions Reviewed</a:t>
            </a:r>
          </a:p>
        </p:txBody>
      </p:sp>
      <p:sp>
        <p:nvSpPr>
          <p:cNvPr id="75780" name="Rectangle 3"/>
          <p:cNvSpPr>
            <a:spLocks noGrp="1" noChangeArrowheads="1"/>
          </p:cNvSpPr>
          <p:nvPr>
            <p:ph idx="1"/>
          </p:nvPr>
        </p:nvSpPr>
        <p:spPr/>
        <p:txBody>
          <a:bodyPr/>
          <a:lstStyle/>
          <a:p>
            <a:pPr eaLnBrk="1" hangingPunct="1"/>
            <a:r>
              <a:rPr lang="en-US" dirty="0" smtClean="0"/>
              <a:t>Deceased employee’s wages (Page 7 -2014 Instructions for Forms W-2 and W-3)</a:t>
            </a:r>
          </a:p>
          <a:p>
            <a:pPr lvl="1" eaLnBrk="1" hangingPunct="1"/>
            <a:r>
              <a:rPr lang="en-US" dirty="0" smtClean="0"/>
              <a:t>If payment is made in year employee died</a:t>
            </a:r>
          </a:p>
          <a:p>
            <a:pPr lvl="2" eaLnBrk="1" hangingPunct="1"/>
            <a:r>
              <a:rPr lang="en-US" dirty="0" smtClean="0"/>
              <a:t>W2 reporting required</a:t>
            </a:r>
          </a:p>
          <a:p>
            <a:pPr lvl="2" eaLnBrk="1" hangingPunct="1"/>
            <a:r>
              <a:rPr lang="en-US" dirty="0" smtClean="0"/>
              <a:t>1099 reporting required</a:t>
            </a:r>
          </a:p>
          <a:p>
            <a:pPr lvl="1" eaLnBrk="1" hangingPunct="1"/>
            <a:r>
              <a:rPr lang="en-US" dirty="0" smtClean="0"/>
              <a:t>If payment is made in year after the death of employee</a:t>
            </a:r>
          </a:p>
          <a:p>
            <a:pPr lvl="2" eaLnBrk="1" hangingPunct="1"/>
            <a:r>
              <a:rPr lang="en-US" dirty="0" smtClean="0"/>
              <a:t>1099 reporting required</a:t>
            </a:r>
          </a:p>
          <a:p>
            <a:pPr lvl="2"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p:txBody>
          <a:bodyPr/>
          <a:lstStyle/>
          <a:p>
            <a:pPr eaLnBrk="1" hangingPunct="1"/>
            <a:r>
              <a:rPr lang="en-US" b="1" dirty="0" smtClean="0"/>
              <a:t>IRS W2 Instructions Reviewed</a:t>
            </a:r>
          </a:p>
        </p:txBody>
      </p:sp>
      <p:sp>
        <p:nvSpPr>
          <p:cNvPr id="78852" name="Rectangle 3"/>
          <p:cNvSpPr>
            <a:spLocks noGrp="1" noChangeArrowheads="1"/>
          </p:cNvSpPr>
          <p:nvPr>
            <p:ph idx="1"/>
          </p:nvPr>
        </p:nvSpPr>
        <p:spPr>
          <a:xfrm>
            <a:off x="685800" y="1676400"/>
            <a:ext cx="7772400" cy="4953000"/>
          </a:xfrm>
        </p:spPr>
        <p:txBody>
          <a:bodyPr>
            <a:normAutofit/>
          </a:bodyPr>
          <a:lstStyle/>
          <a:p>
            <a:pPr eaLnBrk="1" hangingPunct="1"/>
            <a:endParaRPr lang="en-US" sz="2800" dirty="0" smtClean="0"/>
          </a:p>
          <a:p>
            <a:pPr eaLnBrk="1" hangingPunct="1"/>
            <a:r>
              <a:rPr lang="en-US" sz="2800" dirty="0" smtClean="0"/>
              <a:t>Health Savings Account (HSA) (Page 10- 2015 Instructions for Forms W-2 and W-3)</a:t>
            </a:r>
          </a:p>
          <a:p>
            <a:pPr eaLnBrk="1" hangingPunct="1"/>
            <a:r>
              <a:rPr lang="en-US" sz="2800" dirty="0" smtClean="0"/>
              <a:t>Lost W2 form (Page 10)</a:t>
            </a:r>
          </a:p>
          <a:p>
            <a:pPr lvl="1" eaLnBrk="1" hangingPunct="1"/>
            <a:r>
              <a:rPr lang="en-US" dirty="0" smtClean="0"/>
              <a:t>You will have access to retrieve your W2s that can be printed on 8-1/2 by 11 copy paper through </a:t>
            </a:r>
            <a:r>
              <a:rPr lang="en-US" dirty="0" err="1" smtClean="0"/>
              <a:t>OnBase</a:t>
            </a:r>
            <a:endParaRPr lang="en-US" dirty="0" smtClean="0"/>
          </a:p>
          <a:p>
            <a:pPr lvl="1" eaLnBrk="1" hangingPunct="1"/>
            <a:r>
              <a:rPr lang="en-US" dirty="0" smtClean="0"/>
              <a:t>Point employee to the kiosk</a:t>
            </a:r>
          </a:p>
          <a:p>
            <a:pPr lvl="1" eaLnBrk="1" hangingPunct="1"/>
            <a:r>
              <a:rPr lang="en-US" dirty="0" smtClean="0"/>
              <a:t>Hand type new form</a:t>
            </a:r>
          </a:p>
          <a:p>
            <a:pPr lvl="2" eaLnBrk="1" hangingPunct="1"/>
            <a:r>
              <a:rPr lang="en-US" sz="2800" dirty="0" smtClean="0"/>
              <a:t>Enter “REISSUED STATEMENT” on new copy</a:t>
            </a:r>
          </a:p>
          <a:p>
            <a:pPr marL="914400" lvl="2" indent="0" eaLnBrk="1" hangingPunct="1">
              <a:buNone/>
            </a:pPr>
            <a:endParaRPr lang="en-US" sz="28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p:txBody>
          <a:bodyPr/>
          <a:lstStyle/>
          <a:p>
            <a:pPr eaLnBrk="1" hangingPunct="1"/>
            <a:r>
              <a:rPr lang="en-US" b="1" dirty="0" smtClean="0"/>
              <a:t>IRS W2 Instructions Reviewed</a:t>
            </a:r>
          </a:p>
        </p:txBody>
      </p:sp>
      <p:sp>
        <p:nvSpPr>
          <p:cNvPr id="80900" name="Rectangle 3"/>
          <p:cNvSpPr>
            <a:spLocks noGrp="1" noChangeArrowheads="1"/>
          </p:cNvSpPr>
          <p:nvPr>
            <p:ph idx="1"/>
          </p:nvPr>
        </p:nvSpPr>
        <p:spPr>
          <a:xfrm>
            <a:off x="584744" y="1981200"/>
            <a:ext cx="7772400" cy="4114800"/>
          </a:xfrm>
        </p:spPr>
        <p:txBody>
          <a:bodyPr>
            <a:normAutofit/>
          </a:bodyPr>
          <a:lstStyle/>
          <a:p>
            <a:pPr eaLnBrk="1" hangingPunct="1"/>
            <a:r>
              <a:rPr lang="en-US" dirty="0" smtClean="0"/>
              <a:t>Box a- Employee’s social security number (Page 13 -2014 Instructions for Forms W-2 and W-3)</a:t>
            </a:r>
          </a:p>
          <a:p>
            <a:pPr lvl="1" eaLnBrk="1" hangingPunct="1"/>
            <a:r>
              <a:rPr lang="en-US" sz="2000" dirty="0" smtClean="0"/>
              <a:t>Employee SSN as entered in BIOSCN</a:t>
            </a:r>
          </a:p>
          <a:p>
            <a:pPr eaLnBrk="1" hangingPunct="1"/>
            <a:r>
              <a:rPr lang="en-US" dirty="0" smtClean="0"/>
              <a:t>Box b- Employer Identification Number (EIN) (Page 14 )</a:t>
            </a:r>
          </a:p>
          <a:p>
            <a:pPr lvl="1" eaLnBrk="1" hangingPunct="1"/>
            <a:r>
              <a:rPr lang="en-US" sz="2000" dirty="0" smtClean="0"/>
              <a:t>Federal EIN from USPSDAT/USPCON</a:t>
            </a:r>
          </a:p>
          <a:p>
            <a:pPr eaLnBrk="1" hangingPunct="1"/>
            <a:r>
              <a:rPr lang="en-US" dirty="0" smtClean="0"/>
              <a:t>Box c- Employer’s name, address and ZIP code  (Page 14 )</a:t>
            </a:r>
          </a:p>
          <a:p>
            <a:pPr lvl="1" eaLnBrk="1" hangingPunct="1"/>
            <a:r>
              <a:rPr lang="en-US" sz="2000" dirty="0" smtClean="0"/>
              <a:t>Employer information as entered in W2PROC </a:t>
            </a:r>
          </a:p>
          <a:p>
            <a:pPr lvl="2"/>
            <a:r>
              <a:rPr lang="en-US" sz="2000" dirty="0" smtClean="0"/>
              <a:t>Default values are from USPSDAT/USPCON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p:txBody>
          <a:bodyPr/>
          <a:lstStyle/>
          <a:p>
            <a:pPr eaLnBrk="1" hangingPunct="1"/>
            <a:r>
              <a:rPr lang="en-US" b="1" dirty="0" smtClean="0"/>
              <a:t>IRS W2 Instructions Reviewed</a:t>
            </a:r>
          </a:p>
        </p:txBody>
      </p:sp>
      <p:sp>
        <p:nvSpPr>
          <p:cNvPr id="81924" name="Rectangle 3"/>
          <p:cNvSpPr>
            <a:spLocks noGrp="1" noChangeArrowheads="1"/>
          </p:cNvSpPr>
          <p:nvPr>
            <p:ph idx="1"/>
          </p:nvPr>
        </p:nvSpPr>
        <p:spPr/>
        <p:txBody>
          <a:bodyPr/>
          <a:lstStyle/>
          <a:p>
            <a:pPr eaLnBrk="1" hangingPunct="1"/>
            <a:r>
              <a:rPr lang="en-US" dirty="0" smtClean="0"/>
              <a:t>Box d- Control number</a:t>
            </a:r>
          </a:p>
          <a:p>
            <a:pPr lvl="1"/>
            <a:r>
              <a:rPr lang="en-US" dirty="0" smtClean="0"/>
              <a:t>W2PROC assigns consecutive number; listed on W2REPT</a:t>
            </a:r>
          </a:p>
          <a:p>
            <a:pPr eaLnBrk="1" hangingPunct="1"/>
            <a:r>
              <a:rPr lang="en-US" dirty="0" smtClean="0"/>
              <a:t>Boxes e and f- Employee’s name and address (Page 14)</a:t>
            </a:r>
          </a:p>
          <a:p>
            <a:pPr lvl="1" eaLnBrk="1" hangingPunct="1"/>
            <a:r>
              <a:rPr lang="en-US" dirty="0" smtClean="0"/>
              <a:t>Employee’s name and address</a:t>
            </a:r>
          </a:p>
          <a:p>
            <a:pPr lvl="2" eaLnBrk="1" hangingPunct="1"/>
            <a:r>
              <a:rPr lang="en-US" dirty="0" smtClean="0"/>
              <a:t>Data from BIOSCN</a:t>
            </a:r>
          </a:p>
          <a:p>
            <a:pPr lvl="3" eaLnBrk="1" hangingPunct="1"/>
            <a:r>
              <a:rPr lang="en-US" dirty="0" smtClean="0"/>
              <a:t>Uses legal name if non-blank</a:t>
            </a:r>
          </a:p>
          <a:p>
            <a:pPr lvl="3" eaLnBrk="1" hangingPunct="1"/>
            <a:r>
              <a:rPr lang="en-US" dirty="0" smtClean="0"/>
              <a:t>Uses name field if legal name is blank</a:t>
            </a:r>
          </a:p>
          <a:p>
            <a:pPr eaLnBrk="1" hangingPunct="1"/>
            <a:r>
              <a:rPr lang="en-US" dirty="0" smtClean="0"/>
              <a:t>Box 1(Page 13 &amp; 14)</a:t>
            </a:r>
          </a:p>
          <a:p>
            <a:pPr lvl="1" eaLnBrk="1" hangingPunct="1"/>
            <a:r>
              <a:rPr lang="en-US" dirty="0" smtClean="0"/>
              <a:t>Wages from federal taxable gross amount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W2 Instructions</a:t>
            </a:r>
            <a:br>
              <a:rPr lang="en-US" dirty="0" smtClean="0"/>
            </a:br>
            <a:r>
              <a:rPr lang="en-US" dirty="0" smtClean="0"/>
              <a:t>Wages for Box 1,5, and16</a:t>
            </a:r>
            <a:endParaRPr lang="en-US" dirty="0"/>
          </a:p>
        </p:txBody>
      </p:sp>
      <p:sp>
        <p:nvSpPr>
          <p:cNvPr id="3" name="Content Placeholder 2"/>
          <p:cNvSpPr>
            <a:spLocks noGrp="1"/>
          </p:cNvSpPr>
          <p:nvPr>
            <p:ph idx="1"/>
          </p:nvPr>
        </p:nvSpPr>
        <p:spPr>
          <a:xfrm>
            <a:off x="304800" y="2052925"/>
            <a:ext cx="8534400" cy="4424075"/>
          </a:xfrm>
        </p:spPr>
        <p:txBody>
          <a:bodyPr/>
          <a:lstStyle/>
          <a:p>
            <a:pPr lvl="1"/>
            <a:r>
              <a:rPr lang="en-US" dirty="0" smtClean="0"/>
              <a:t>NC1 and NC3 pay types processed during payroll</a:t>
            </a:r>
          </a:p>
          <a:p>
            <a:pPr lvl="2"/>
            <a:r>
              <a:rPr lang="en-US" dirty="0" smtClean="0"/>
              <a:t>Federal, State, Medicare Total and Taxable gross is increased by the amount of the payment on each deduction record</a:t>
            </a:r>
          </a:p>
          <a:p>
            <a:pPr lvl="1"/>
            <a:r>
              <a:rPr lang="en-US" dirty="0" smtClean="0"/>
              <a:t>Medical Savings Account deduction type</a:t>
            </a:r>
          </a:p>
          <a:p>
            <a:pPr lvl="2"/>
            <a:r>
              <a:rPr lang="en-US" dirty="0" smtClean="0"/>
              <a:t>Federal and Medicare Total and Taxable gross is increased by the board amount</a:t>
            </a:r>
          </a:p>
          <a:p>
            <a:pPr lvl="1"/>
            <a:r>
              <a:rPr lang="en-US" dirty="0" smtClean="0"/>
              <a:t>Medicare/FICA Pickup </a:t>
            </a:r>
          </a:p>
          <a:p>
            <a:pPr lvl="2"/>
            <a:r>
              <a:rPr lang="en-US" dirty="0" smtClean="0"/>
              <a:t>Added to the Medicare deduction taxable gross during payroll</a:t>
            </a:r>
          </a:p>
          <a:p>
            <a:pPr lvl="2"/>
            <a:r>
              <a:rPr lang="en-US" dirty="0" smtClean="0"/>
              <a:t>Added to the federal and state taxable gross during W2PROC</a:t>
            </a:r>
          </a:p>
          <a:p>
            <a:pPr lvl="1"/>
            <a:r>
              <a:rPr lang="en-US" dirty="0" smtClean="0"/>
              <a:t>Vehicle Lease, Fringe Benefits, Dependent Care over 5,000</a:t>
            </a:r>
          </a:p>
          <a:p>
            <a:pPr lvl="2"/>
            <a:r>
              <a:rPr lang="en-US" dirty="0" smtClean="0"/>
              <a:t>Added to the federal and state taxable gross during W2PROC </a:t>
            </a:r>
          </a:p>
          <a:p>
            <a:pPr lvl="1"/>
            <a:r>
              <a:rPr lang="en-US" dirty="0" smtClean="0"/>
              <a:t>*Local wages are affected as defined by the deduction master</a:t>
            </a:r>
          </a:p>
          <a:p>
            <a:pPr lvl="2"/>
            <a:endParaRPr lang="en-US" dirty="0" smtClean="0"/>
          </a:p>
        </p:txBody>
      </p:sp>
      <p:pic>
        <p:nvPicPr>
          <p:cNvPr id="4" name="Picture 7" descr="C:\Users\boehm\AppData\Local\Microsoft\Windows\Temporary Internet Files\Content.IE5\A6Q412CJ\christmas-bell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775" y="0"/>
            <a:ext cx="20764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5844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W2 Instructions</a:t>
            </a:r>
            <a:br>
              <a:rPr lang="en-US" dirty="0" smtClean="0"/>
            </a:br>
            <a:r>
              <a:rPr lang="en-US" dirty="0" smtClean="0"/>
              <a:t>Wages for Box 1, 5 and 16</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77705437"/>
              </p:ext>
            </p:extLst>
          </p:nvPr>
        </p:nvGraphicFramePr>
        <p:xfrm>
          <a:off x="893763" y="2020093"/>
          <a:ext cx="6578601" cy="3886200"/>
        </p:xfrm>
        <a:graphic>
          <a:graphicData uri="http://schemas.openxmlformats.org/drawingml/2006/table">
            <a:tbl>
              <a:tblPr>
                <a:tableStyleId>{5C22544A-7EE6-4342-B048-85BDC9FD1C3A}</a:tableStyleId>
              </a:tblPr>
              <a:tblGrid>
                <a:gridCol w="2348367"/>
                <a:gridCol w="1231306"/>
                <a:gridCol w="698163"/>
                <a:gridCol w="790194"/>
                <a:gridCol w="799714"/>
                <a:gridCol w="710857"/>
              </a:tblGrid>
              <a:tr h="161925">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a:txBody>
                    <a:bodyPr/>
                    <a:lstStyle/>
                    <a:p>
                      <a:pPr algn="ctr" fontAlgn="b"/>
                      <a:r>
                        <a:rPr lang="en-US" sz="1000" u="none" strike="noStrike">
                          <a:effectLst/>
                        </a:rPr>
                        <a:t>TAX</a:t>
                      </a:r>
                      <a:endParaRPr lang="en-US" sz="1000" b="0" i="0" u="none" strike="noStrike">
                        <a:effectLst/>
                        <a:latin typeface="Arial" panose="020B0604020202020204" pitchFamily="34" charset="0"/>
                      </a:endParaRPr>
                    </a:p>
                  </a:txBody>
                  <a:tcPr marL="0" marR="0" marT="0" marB="0" anchor="b"/>
                </a:tc>
                <a:tc>
                  <a:txBody>
                    <a:bodyPr/>
                    <a:lstStyle/>
                    <a:p>
                      <a:pPr algn="ctr" fontAlgn="b"/>
                      <a:r>
                        <a:rPr lang="en-US" sz="1000" u="none" strike="noStrike">
                          <a:effectLst/>
                        </a:rPr>
                        <a:t>TAXABLE </a:t>
                      </a:r>
                      <a:endParaRPr lang="en-US" sz="1000" b="0" i="0" u="none" strike="noStrike">
                        <a:effectLst/>
                        <a:latin typeface="Arial" panose="020B0604020202020204" pitchFamily="34" charset="0"/>
                      </a:endParaRPr>
                    </a:p>
                  </a:txBody>
                  <a:tcPr marL="0" marR="0" marT="0" marB="0" anchor="b"/>
                </a:tc>
                <a:tc>
                  <a:txBody>
                    <a:bodyPr/>
                    <a:lstStyle/>
                    <a:p>
                      <a:pPr algn="ctr" fontAlgn="b"/>
                      <a:r>
                        <a:rPr lang="en-US" sz="1000" u="none" strike="noStrike">
                          <a:effectLst/>
                        </a:rPr>
                        <a:t>TOTAL</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r>
              <a:tr h="161925">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ctr" fontAlgn="b"/>
                      <a:r>
                        <a:rPr lang="en-US" sz="1000" u="none" strike="noStrike">
                          <a:effectLst/>
                        </a:rPr>
                        <a:t>WITHHELD</a:t>
                      </a:r>
                      <a:endParaRPr lang="en-US" sz="1000" b="0" i="0" u="none" strike="noStrike">
                        <a:effectLst/>
                        <a:latin typeface="Arial" panose="020B0604020202020204" pitchFamily="34" charset="0"/>
                      </a:endParaRPr>
                    </a:p>
                  </a:txBody>
                  <a:tcPr marL="0" marR="0" marT="0" marB="0" anchor="b"/>
                </a:tc>
                <a:tc>
                  <a:txBody>
                    <a:bodyPr/>
                    <a:lstStyle/>
                    <a:p>
                      <a:pPr algn="ctr" fontAlgn="b"/>
                      <a:r>
                        <a:rPr lang="en-US" sz="1000" u="none" strike="noStrike">
                          <a:effectLst/>
                        </a:rPr>
                        <a:t>GROSS</a:t>
                      </a:r>
                      <a:endParaRPr lang="en-US" sz="1000" b="0" i="0" u="none" strike="noStrike">
                        <a:effectLst/>
                        <a:latin typeface="Arial" panose="020B0604020202020204" pitchFamily="34" charset="0"/>
                      </a:endParaRPr>
                    </a:p>
                  </a:txBody>
                  <a:tcPr marL="0" marR="0" marT="0" marB="0" anchor="b"/>
                </a:tc>
                <a:tc>
                  <a:txBody>
                    <a:bodyPr/>
                    <a:lstStyle/>
                    <a:p>
                      <a:pPr algn="ctr" fontAlgn="b"/>
                      <a:r>
                        <a:rPr lang="en-US" sz="1000" u="none" strike="noStrike">
                          <a:effectLst/>
                        </a:rPr>
                        <a:t>GROSS</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ANNUITIES</a:t>
                      </a:r>
                      <a:endParaRPr lang="en-US" sz="1000" b="0" i="0" u="none" strike="noStrike">
                        <a:effectLst/>
                        <a:latin typeface="Arial" panose="020B0604020202020204" pitchFamily="34" charset="0"/>
                      </a:endParaRPr>
                    </a:p>
                  </a:txBody>
                  <a:tcPr marL="0" marR="0" marT="0" marB="0" anchor="b"/>
                </a:tc>
              </a:tr>
              <a:tr h="161925">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001 FED</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32056.19</a:t>
                      </a:r>
                      <a:endParaRPr lang="en-US" sz="1000" b="0" i="0" u="none" strike="noStrike">
                        <a:effectLst/>
                        <a:latin typeface="Arial" panose="020B0604020202020204" pitchFamily="34" charset="0"/>
                      </a:endParaRPr>
                    </a:p>
                  </a:txBody>
                  <a:tcPr marL="0" marR="0" marT="0" marB="0"/>
                </a:tc>
                <a:tc>
                  <a:txBody>
                    <a:bodyPr/>
                    <a:lstStyle/>
                    <a:p>
                      <a:pPr algn="r" fontAlgn="b"/>
                      <a:r>
                        <a:rPr lang="en-US" sz="1000" u="none" strike="noStrike">
                          <a:effectLst/>
                        </a:rPr>
                        <a:t>103479.80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104496.50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1016.70</a:t>
                      </a:r>
                      <a:endParaRPr lang="en-US" sz="1000" b="0" i="0" u="none" strike="noStrike">
                        <a:effectLst/>
                        <a:latin typeface="Arial" panose="020B0604020202020204" pitchFamily="34" charset="0"/>
                      </a:endParaRPr>
                    </a:p>
                  </a:txBody>
                  <a:tcPr marL="0" marR="0" marT="0" marB="0" anchor="b"/>
                </a:tc>
              </a:tr>
              <a:tr h="161925">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MEDICARE PICKUP</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1501.30</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r>
              <a:tr h="161925">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SECTION 125</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956.70</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r>
              <a:tr h="161925">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002 OHIO</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5588.04</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103479.80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104496.50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1016.70</a:t>
                      </a:r>
                      <a:endParaRPr lang="en-US" sz="1000" b="0" i="0" u="none" strike="noStrike">
                        <a:effectLst/>
                        <a:latin typeface="Arial" panose="020B0604020202020204" pitchFamily="34" charset="0"/>
                      </a:endParaRPr>
                    </a:p>
                  </a:txBody>
                  <a:tcPr marL="0" marR="0" marT="0" marB="0" anchor="b"/>
                </a:tc>
              </a:tr>
              <a:tr h="161925">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801 1205SE</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999.66</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103479.80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104496.50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1016.70</a:t>
                      </a:r>
                      <a:endParaRPr lang="en-US" sz="1000" b="0" i="0" u="none" strike="noStrike">
                        <a:effectLst/>
                        <a:latin typeface="Arial" panose="020B0604020202020204" pitchFamily="34" charset="0"/>
                      </a:endParaRPr>
                    </a:p>
                  </a:txBody>
                  <a:tcPr marL="0" marR="0" marT="0" marB="0" anchor="b"/>
                </a:tc>
              </a:tr>
              <a:tr h="161925">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003 SPFLD</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84.75</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4237.50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4268.75</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31.25</a:t>
                      </a:r>
                      <a:endParaRPr lang="en-US" sz="1000" b="0" i="0" u="none" strike="noStrike">
                        <a:effectLst/>
                        <a:latin typeface="Arial" panose="020B0604020202020204" pitchFamily="34" charset="0"/>
                      </a:endParaRPr>
                    </a:p>
                  </a:txBody>
                  <a:tcPr marL="0" marR="0" marT="0" marB="0" anchor="b"/>
                </a:tc>
              </a:tr>
              <a:tr h="161925">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MEDICARE</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1501.30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103539.80</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102995.20</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r>
              <a:tr h="161925">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U.W.</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130.00</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r>
              <a:tr h="161925">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r>
              <a:tr h="161925">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r>
              <a:tr h="161925">
                <a:tc>
                  <a:txBody>
                    <a:bodyPr/>
                    <a:lstStyle/>
                    <a:p>
                      <a:pPr algn="l" fontAlgn="b"/>
                      <a:r>
                        <a:rPr lang="en-US" sz="1000" u="none" strike="noStrike">
                          <a:effectLst/>
                        </a:rPr>
                        <a:t>ERNREG 1/104-12/31/04</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r>
              <a:tr h="161925">
                <a:tc>
                  <a:txBody>
                    <a:bodyPr/>
                    <a:lstStyle/>
                    <a:p>
                      <a:pPr algn="l" fontAlgn="b"/>
                      <a:r>
                        <a:rPr lang="en-US" sz="1000" u="none" strike="noStrike">
                          <a:effectLst/>
                        </a:rPr>
                        <a:t>GROSS WAGES PD</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102995.20</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r>
              <a:tr h="161925">
                <a:tc>
                  <a:txBody>
                    <a:bodyPr/>
                    <a:lstStyle/>
                    <a:p>
                      <a:pPr algn="l" fontAlgn="b"/>
                      <a:r>
                        <a:rPr lang="en-US" sz="1000" u="none" strike="noStrike">
                          <a:effectLst/>
                        </a:rPr>
                        <a:t>Medicare Pickup</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1501.30</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r>
              <a:tr h="161925">
                <a:tc>
                  <a:txBody>
                    <a:bodyPr/>
                    <a:lstStyle/>
                    <a:p>
                      <a:pPr algn="l" fontAlgn="b"/>
                      <a:r>
                        <a:rPr lang="en-US" sz="1000" u="none" strike="noStrike">
                          <a:effectLst/>
                        </a:rPr>
                        <a:t>Total Gross for Fed and State</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104496.50</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r>
              <a:tr h="161925">
                <a:tc>
                  <a:txBody>
                    <a:bodyPr/>
                    <a:lstStyle/>
                    <a:p>
                      <a:pPr algn="l" fontAlgn="b"/>
                      <a:r>
                        <a:rPr lang="en-US" sz="1000" u="none" strike="noStrike">
                          <a:effectLst/>
                        </a:rPr>
                        <a:t>-Annuities</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1016.70</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r>
              <a:tr h="161925">
                <a:tc>
                  <a:txBody>
                    <a:bodyPr/>
                    <a:lstStyle/>
                    <a:p>
                      <a:pPr algn="l" fontAlgn="b"/>
                      <a:r>
                        <a:rPr lang="en-US" sz="1000" u="none" strike="noStrike">
                          <a:effectLst/>
                        </a:rPr>
                        <a:t>TAXABLE GROSS FOR FED AND STATE</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103479.80</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gridSpan="3">
                  <a:txBody>
                    <a:bodyPr/>
                    <a:lstStyle/>
                    <a:p>
                      <a:pPr algn="l" fontAlgn="b"/>
                      <a:r>
                        <a:rPr lang="en-US" sz="1000" u="none" strike="noStrike">
                          <a:effectLst/>
                        </a:rPr>
                        <a:t>Placed in Boxes 1, 16 &amp; 18 of W2</a:t>
                      </a:r>
                      <a:endParaRPr lang="en-US" sz="1000" b="0" i="0" u="none" strike="noStrike">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r>
              <a:tr h="161925">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r>
              <a:tr h="161925">
                <a:tc>
                  <a:txBody>
                    <a:bodyPr/>
                    <a:lstStyle/>
                    <a:p>
                      <a:pPr algn="l" fontAlgn="b"/>
                      <a:r>
                        <a:rPr lang="en-US" sz="1000" u="none" strike="noStrike">
                          <a:effectLst/>
                        </a:rPr>
                        <a:t>GROSS WAGES PD</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102995.20</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r>
              <a:tr h="161925">
                <a:tc>
                  <a:txBody>
                    <a:bodyPr/>
                    <a:lstStyle/>
                    <a:p>
                      <a:pPr algn="l" fontAlgn="b"/>
                      <a:r>
                        <a:rPr lang="en-US" sz="1000" u="none" strike="noStrike">
                          <a:effectLst/>
                        </a:rPr>
                        <a:t>Medicare Pickup</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1501.30</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r>
              <a:tr h="161925">
                <a:tc>
                  <a:txBody>
                    <a:bodyPr/>
                    <a:lstStyle/>
                    <a:p>
                      <a:pPr algn="l" fontAlgn="b"/>
                      <a:r>
                        <a:rPr lang="en-US" sz="1000" u="none" strike="noStrike">
                          <a:effectLst/>
                        </a:rPr>
                        <a:t>Total Gross</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104496.50</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r>
              <a:tr h="161925">
                <a:tc>
                  <a:txBody>
                    <a:bodyPr/>
                    <a:lstStyle/>
                    <a:p>
                      <a:pPr algn="l" fontAlgn="b"/>
                      <a:r>
                        <a:rPr lang="en-US" sz="1000" u="none" strike="noStrike">
                          <a:effectLst/>
                        </a:rPr>
                        <a:t>-Section 125</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956.70</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r>
              <a:tr h="161925">
                <a:tc>
                  <a:txBody>
                    <a:bodyPr/>
                    <a:lstStyle/>
                    <a:p>
                      <a:pPr algn="l" fontAlgn="b"/>
                      <a:r>
                        <a:rPr lang="en-US" sz="1000" u="none" strike="noStrike">
                          <a:effectLst/>
                        </a:rPr>
                        <a:t>TAXABLE GROSS FOR MEDICARE</a:t>
                      </a:r>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103539.80</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gridSpan="2">
                  <a:txBody>
                    <a:bodyPr/>
                    <a:lstStyle/>
                    <a:p>
                      <a:pPr algn="l" fontAlgn="b"/>
                      <a:r>
                        <a:rPr lang="en-US" sz="1000" u="none" strike="noStrike">
                          <a:effectLst/>
                        </a:rPr>
                        <a:t>Placed in Box 5 of W2</a:t>
                      </a:r>
                      <a:endParaRPr lang="en-US" sz="1000" b="0" i="0" u="none" strike="noStrike">
                        <a:effectLst/>
                        <a:latin typeface="Arial" panose="020B0604020202020204" pitchFamily="34" charset="0"/>
                      </a:endParaRPr>
                    </a:p>
                  </a:txBody>
                  <a:tcPr marL="0" marR="0" marT="0" marB="0" anchor="b"/>
                </a:tc>
                <a:tc hMerge="1">
                  <a:txBody>
                    <a:bodyPr/>
                    <a:lstStyle/>
                    <a:p>
                      <a:endParaRPr lang="en-US"/>
                    </a:p>
                  </a:txBody>
                  <a:tcPr/>
                </a:tc>
                <a:tc>
                  <a:txBody>
                    <a:bodyPr/>
                    <a:lstStyle/>
                    <a:p>
                      <a:pPr algn="l" fontAlgn="b"/>
                      <a:endParaRPr lang="en-US" sz="1000" b="0" i="0" u="none" strike="noStrike" dirty="0">
                        <a:effectLst/>
                        <a:latin typeface="Arial" panose="020B0604020202020204" pitchFamily="34" charset="0"/>
                      </a:endParaRPr>
                    </a:p>
                  </a:txBody>
                  <a:tcPr marL="0" marR="0" marT="0" marB="0" anchor="b"/>
                </a:tc>
              </a:tr>
            </a:tbl>
          </a:graphicData>
        </a:graphic>
      </p:graphicFrame>
      <p:sp>
        <p:nvSpPr>
          <p:cNvPr id="6" name="Line 1"/>
          <p:cNvSpPr>
            <a:spLocks noChangeShapeType="1"/>
          </p:cNvSpPr>
          <p:nvPr/>
        </p:nvSpPr>
        <p:spPr bwMode="auto">
          <a:xfrm flipV="1">
            <a:off x="4495801" y="3465512"/>
            <a:ext cx="1905000" cy="1676400"/>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2"/>
          <p:cNvSpPr>
            <a:spLocks noChangeShapeType="1"/>
          </p:cNvSpPr>
          <p:nvPr/>
        </p:nvSpPr>
        <p:spPr bwMode="auto">
          <a:xfrm flipV="1">
            <a:off x="4495800" y="3429000"/>
            <a:ext cx="1371600" cy="2438400"/>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3"/>
          <p:cNvSpPr>
            <a:spLocks noChangeShapeType="1"/>
          </p:cNvSpPr>
          <p:nvPr/>
        </p:nvSpPr>
        <p:spPr bwMode="auto">
          <a:xfrm flipV="1">
            <a:off x="4495801" y="2981324"/>
            <a:ext cx="1731963" cy="1474788"/>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4"/>
          <p:cNvSpPr>
            <a:spLocks noChangeShapeType="1"/>
          </p:cNvSpPr>
          <p:nvPr/>
        </p:nvSpPr>
        <p:spPr bwMode="auto">
          <a:xfrm flipV="1">
            <a:off x="4495801" y="3000373"/>
            <a:ext cx="1131888" cy="1836738"/>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783214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lstStyle/>
          <a:p>
            <a:pPr eaLnBrk="1" hangingPunct="1"/>
            <a:r>
              <a:rPr lang="en-US" b="1" dirty="0" smtClean="0"/>
              <a:t>IRS W2 Instructions Reviewed</a:t>
            </a:r>
          </a:p>
        </p:txBody>
      </p:sp>
      <p:sp>
        <p:nvSpPr>
          <p:cNvPr id="82948" name="Rectangle 3"/>
          <p:cNvSpPr>
            <a:spLocks noGrp="1" noChangeArrowheads="1"/>
          </p:cNvSpPr>
          <p:nvPr>
            <p:ph idx="1"/>
          </p:nvPr>
        </p:nvSpPr>
        <p:spPr/>
        <p:txBody>
          <a:bodyPr/>
          <a:lstStyle/>
          <a:p>
            <a:pPr eaLnBrk="1" hangingPunct="1"/>
            <a:r>
              <a:rPr lang="en-US" dirty="0" smtClean="0"/>
              <a:t>Box 2- Federal income tax withheld (Page 15)</a:t>
            </a:r>
          </a:p>
          <a:p>
            <a:pPr lvl="1" eaLnBrk="1" hangingPunct="1"/>
            <a:r>
              <a:rPr lang="en-US" dirty="0" smtClean="0"/>
              <a:t>Tax withheld from YTD deduct field on federal tax record, 001</a:t>
            </a:r>
          </a:p>
          <a:p>
            <a:pPr eaLnBrk="1" hangingPunct="1"/>
            <a:r>
              <a:rPr lang="en-US" dirty="0" smtClean="0"/>
              <a:t>Box 3- Social security wages (Page 15)</a:t>
            </a:r>
          </a:p>
          <a:p>
            <a:pPr lvl="1" eaLnBrk="1" hangingPunct="1"/>
            <a:r>
              <a:rPr lang="en-US" dirty="0" smtClean="0"/>
              <a:t>Social security wages from 692/693 records flagged with a deduction category of “F”</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spect="1" noChangeArrowheads="1"/>
          </p:cNvSpPr>
          <p:nvPr>
            <p:ph type="title"/>
          </p:nvPr>
        </p:nvSpPr>
        <p:spPr>
          <a:xfrm>
            <a:off x="2057400" y="228600"/>
            <a:ext cx="6704013" cy="533400"/>
          </a:xfrm>
        </p:spPr>
        <p:txBody>
          <a:bodyPr>
            <a:normAutofit/>
          </a:bodyPr>
          <a:lstStyle/>
          <a:p>
            <a:r>
              <a:rPr lang="en-US" altLang="en-US" smtClean="0"/>
              <a:t>Examples of Non Uniforms</a:t>
            </a:r>
          </a:p>
        </p:txBody>
      </p:sp>
      <p:sp>
        <p:nvSpPr>
          <p:cNvPr id="18436" name="Rectangle 4"/>
          <p:cNvSpPr>
            <a:spLocks noGrp="1" noChangeArrowheads="1"/>
          </p:cNvSpPr>
          <p:nvPr>
            <p:ph sz="half" idx="1"/>
          </p:nvPr>
        </p:nvSpPr>
        <p:spPr>
          <a:xfrm>
            <a:off x="304800" y="990600"/>
            <a:ext cx="4191000" cy="5334000"/>
          </a:xfrm>
        </p:spPr>
        <p:txBody>
          <a:bodyPr/>
          <a:lstStyle/>
          <a:p>
            <a:pPr marL="0" indent="0"/>
            <a:r>
              <a:rPr lang="en-US" altLang="en-US" sz="3600" smtClean="0"/>
              <a:t>Ball Caps		</a:t>
            </a:r>
          </a:p>
          <a:p>
            <a:pPr marL="0" indent="0"/>
            <a:r>
              <a:rPr lang="en-US" altLang="en-US" sz="3600" smtClean="0"/>
              <a:t>T-shirts</a:t>
            </a:r>
          </a:p>
          <a:p>
            <a:pPr marL="0" indent="0"/>
            <a:r>
              <a:rPr lang="en-US" altLang="en-US" sz="3600" smtClean="0"/>
              <a:t>Socks</a:t>
            </a:r>
          </a:p>
          <a:p>
            <a:pPr marL="0" indent="0"/>
            <a:r>
              <a:rPr lang="en-US" altLang="en-US" sz="3600" smtClean="0"/>
              <a:t>All shoes unless steel toe (safety)</a:t>
            </a:r>
          </a:p>
          <a:p>
            <a:pPr marL="0" indent="0"/>
            <a:r>
              <a:rPr lang="en-US" altLang="en-US" sz="3600" smtClean="0"/>
              <a:t>Tactical/BDU pants</a:t>
            </a:r>
          </a:p>
          <a:p>
            <a:pPr marL="0" indent="0"/>
            <a:r>
              <a:rPr lang="en-US" altLang="en-US" sz="3600" smtClean="0"/>
              <a:t>Polo Shirts</a:t>
            </a:r>
          </a:p>
        </p:txBody>
      </p:sp>
      <p:sp>
        <p:nvSpPr>
          <p:cNvPr id="18437" name="Rectangle 5"/>
          <p:cNvSpPr>
            <a:spLocks noGrp="1" noChangeArrowheads="1"/>
          </p:cNvSpPr>
          <p:nvPr>
            <p:ph sz="half" idx="2"/>
          </p:nvPr>
        </p:nvSpPr>
        <p:spPr>
          <a:xfrm>
            <a:off x="4724400" y="990600"/>
            <a:ext cx="4114800" cy="5410200"/>
          </a:xfrm>
        </p:spPr>
        <p:txBody>
          <a:bodyPr/>
          <a:lstStyle/>
          <a:p>
            <a:pPr marL="0" indent="0"/>
            <a:r>
              <a:rPr lang="en-US" altLang="en-US" sz="3600" smtClean="0"/>
              <a:t>Plain belts</a:t>
            </a:r>
          </a:p>
          <a:p>
            <a:pPr marL="0" indent="0"/>
            <a:r>
              <a:rPr lang="en-US" altLang="en-US" sz="3600" smtClean="0"/>
              <a:t>Shorts</a:t>
            </a:r>
          </a:p>
          <a:p>
            <a:pPr marL="0" indent="0"/>
            <a:r>
              <a:rPr lang="en-US" altLang="en-US" sz="3600" smtClean="0"/>
              <a:t>Under Armour</a:t>
            </a:r>
          </a:p>
          <a:p>
            <a:pPr marL="0" indent="0"/>
            <a:r>
              <a:rPr lang="en-US" altLang="en-US" sz="3600" smtClean="0"/>
              <a:t>Sweatshirt</a:t>
            </a:r>
          </a:p>
          <a:p>
            <a:pPr marL="0" indent="0"/>
            <a:r>
              <a:rPr lang="en-US" altLang="en-US" sz="3600" smtClean="0"/>
              <a:t>Carhart jacket</a:t>
            </a:r>
          </a:p>
          <a:p>
            <a:pPr marL="0" indent="0"/>
            <a:r>
              <a:rPr lang="en-US" altLang="en-US" sz="3600" smtClean="0"/>
              <a:t>Jeans</a:t>
            </a:r>
          </a:p>
        </p:txBody>
      </p:sp>
      <p:sp>
        <p:nvSpPr>
          <p:cNvPr id="18434" name="Slide Number Placeholder 5"/>
          <p:cNvSpPr>
            <a:spLocks noGrp="1"/>
          </p:cNvSpPr>
          <p:nvPr>
            <p:ph type="sldNum" sz="quarter" idx="11"/>
          </p:nvPr>
        </p:nvSpPr>
        <p:spPr>
          <a:noFill/>
        </p:spPr>
        <p:txBody>
          <a:bodyPr/>
          <a:lstStyle>
            <a:lvl1pPr>
              <a:lnSpc>
                <a:spcPct val="120000"/>
              </a:lnSpc>
              <a:spcBef>
                <a:spcPct val="20000"/>
              </a:spcBef>
              <a:buClr>
                <a:srgbClr val="00599C"/>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lnSpc>
                <a:spcPct val="120000"/>
              </a:lnSpc>
              <a:spcBef>
                <a:spcPct val="20000"/>
              </a:spcBef>
              <a:buClr>
                <a:schemeClr val="folHlink"/>
              </a:buClr>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0"/>
              </a:spcBef>
              <a:buClrTx/>
              <a:buFontTx/>
              <a:buNone/>
            </a:pPr>
            <a:fld id="{BF10AECA-7C90-4F57-BF12-3BFCAF23AA6B}" type="slidenum">
              <a:rPr lang="en-US" altLang="en-US" sz="2000">
                <a:solidFill>
                  <a:schemeClr val="tx2"/>
                </a:solidFill>
                <a:latin typeface="Times" panose="02020603050405020304" pitchFamily="18" charset="0"/>
              </a:rPr>
              <a:pPr>
                <a:lnSpc>
                  <a:spcPct val="30000"/>
                </a:lnSpc>
                <a:spcBef>
                  <a:spcPct val="0"/>
                </a:spcBef>
                <a:buClrTx/>
                <a:buFontTx/>
                <a:buNone/>
              </a:pPr>
              <a:t>9</a:t>
            </a:fld>
            <a:endParaRPr lang="en-US" altLang="en-US" sz="2000">
              <a:solidFill>
                <a:schemeClr val="tx2"/>
              </a:solidFill>
              <a:latin typeface="Times" panose="02020603050405020304" pitchFamily="18" charset="0"/>
            </a:endParaRPr>
          </a:p>
        </p:txBody>
      </p:sp>
      <p:sp>
        <p:nvSpPr>
          <p:cNvPr id="18438" name="Rectangle 3"/>
          <p:cNvSpPr>
            <a:spLocks noGrp="1" noChangeArrowheads="1"/>
          </p:cNvSpPr>
          <p:nvPr>
            <p:ph type="body" idx="4294967295"/>
          </p:nvPr>
        </p:nvSpPr>
        <p:spPr>
          <a:xfrm>
            <a:off x="0" y="1219200"/>
            <a:ext cx="8077200" cy="4800600"/>
          </a:xfrm>
        </p:spPr>
        <p:txBody>
          <a:bodyPr/>
          <a:lstStyle/>
          <a:p>
            <a:endParaRPr lang="en-US" altLang="en-US" smtClean="0"/>
          </a:p>
          <a:p>
            <a:endParaRPr lang="en-US" altLang="en-US" smtClean="0"/>
          </a:p>
        </p:txBody>
      </p:sp>
    </p:spTree>
    <p:extLst>
      <p:ext uri="{BB962C8B-B14F-4D97-AF65-F5344CB8AC3E}">
        <p14:creationId xmlns:p14="http://schemas.microsoft.com/office/powerpoint/2010/main" val="3138894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pPr eaLnBrk="1" hangingPunct="1"/>
            <a:r>
              <a:rPr lang="en-US" b="1" dirty="0" smtClean="0"/>
              <a:t>IRS W2 Instructions Reviewed</a:t>
            </a:r>
          </a:p>
        </p:txBody>
      </p:sp>
      <p:sp>
        <p:nvSpPr>
          <p:cNvPr id="83972" name="Rectangle 3"/>
          <p:cNvSpPr>
            <a:spLocks noGrp="1" noChangeArrowheads="1"/>
          </p:cNvSpPr>
          <p:nvPr>
            <p:ph idx="1"/>
          </p:nvPr>
        </p:nvSpPr>
        <p:spPr/>
        <p:txBody>
          <a:bodyPr/>
          <a:lstStyle/>
          <a:p>
            <a:pPr eaLnBrk="1" hangingPunct="1"/>
            <a:r>
              <a:rPr lang="en-US" dirty="0" smtClean="0"/>
              <a:t>Box 4-  (Page 15)</a:t>
            </a:r>
          </a:p>
          <a:p>
            <a:pPr lvl="1" eaLnBrk="1" hangingPunct="1"/>
            <a:r>
              <a:rPr lang="en-US" dirty="0" smtClean="0"/>
              <a:t>Social security taxes withheld from the 692/693 and 694/695 records flagged with a deduction category of “F”</a:t>
            </a:r>
          </a:p>
          <a:p>
            <a:pPr eaLnBrk="1" hangingPunct="1"/>
            <a:r>
              <a:rPr lang="en-US" dirty="0" smtClean="0"/>
              <a:t>Box 5 (Page 15)</a:t>
            </a:r>
          </a:p>
          <a:p>
            <a:pPr lvl="1" eaLnBrk="1" hangingPunct="1"/>
            <a:r>
              <a:rPr lang="en-US" dirty="0" smtClean="0"/>
              <a:t>Medicare wages from 692/693 records flagged with a deduction category of “M”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lstStyle/>
          <a:p>
            <a:pPr eaLnBrk="1" hangingPunct="1"/>
            <a:r>
              <a:rPr lang="en-US" b="1" dirty="0" smtClean="0"/>
              <a:t>IRS W2 Instructions Reviewed</a:t>
            </a:r>
          </a:p>
        </p:txBody>
      </p:sp>
      <p:sp>
        <p:nvSpPr>
          <p:cNvPr id="84996" name="Rectangle 3"/>
          <p:cNvSpPr>
            <a:spLocks noGrp="1" noChangeArrowheads="1"/>
          </p:cNvSpPr>
          <p:nvPr>
            <p:ph idx="1"/>
          </p:nvPr>
        </p:nvSpPr>
        <p:spPr>
          <a:xfrm>
            <a:off x="685800" y="1981200"/>
            <a:ext cx="7772400" cy="4419600"/>
          </a:xfrm>
        </p:spPr>
        <p:txBody>
          <a:bodyPr/>
          <a:lstStyle/>
          <a:p>
            <a:pPr eaLnBrk="1" hangingPunct="1"/>
            <a:r>
              <a:rPr lang="en-US" dirty="0" smtClean="0"/>
              <a:t>Box 6 (Page 16 - 2014 Instructions for Forms W-2 and W-3)</a:t>
            </a:r>
          </a:p>
          <a:p>
            <a:pPr lvl="1" eaLnBrk="1" hangingPunct="1"/>
            <a:r>
              <a:rPr lang="en-US" dirty="0" smtClean="0"/>
              <a:t>Medicare taxes withheld found on the 692/693 and 694/695 records flagged with a deduction category of “M”</a:t>
            </a:r>
          </a:p>
          <a:p>
            <a:pPr eaLnBrk="1" hangingPunct="1"/>
            <a:r>
              <a:rPr lang="en-US" dirty="0" smtClean="0"/>
              <a:t>Box 10 (Page 16)</a:t>
            </a:r>
          </a:p>
          <a:p>
            <a:pPr lvl="1" eaLnBrk="1" hangingPunct="1"/>
            <a:r>
              <a:rPr lang="en-US" dirty="0" smtClean="0"/>
              <a:t>Dependent care benefits as found on the federal tax record or on the dependent care annuity records</a:t>
            </a:r>
          </a:p>
          <a:p>
            <a:pPr lvl="1"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lstStyle/>
          <a:p>
            <a:pPr eaLnBrk="1" hangingPunct="1"/>
            <a:r>
              <a:rPr lang="en-US" b="1" dirty="0" smtClean="0"/>
              <a:t>IRS W2 Instructions Reviewed</a:t>
            </a:r>
          </a:p>
        </p:txBody>
      </p:sp>
      <p:sp>
        <p:nvSpPr>
          <p:cNvPr id="86020" name="Rectangle 3"/>
          <p:cNvSpPr>
            <a:spLocks noGrp="1" noChangeArrowheads="1"/>
          </p:cNvSpPr>
          <p:nvPr>
            <p:ph idx="1"/>
          </p:nvPr>
        </p:nvSpPr>
        <p:spPr>
          <a:xfrm>
            <a:off x="685800" y="1981200"/>
            <a:ext cx="7772400" cy="4419600"/>
          </a:xfrm>
        </p:spPr>
        <p:txBody>
          <a:bodyPr/>
          <a:lstStyle/>
          <a:p>
            <a:pPr eaLnBrk="1" hangingPunct="1"/>
            <a:r>
              <a:rPr lang="en-US" dirty="0" smtClean="0"/>
              <a:t>Box 12-Codes (Pages 16-19 -2014 Instructions for Forms W-2 and W-3)</a:t>
            </a:r>
          </a:p>
          <a:p>
            <a:pPr lvl="1" eaLnBrk="1" hangingPunct="1"/>
            <a:r>
              <a:rPr lang="en-US" dirty="0" smtClean="0"/>
              <a:t>Code C</a:t>
            </a:r>
          </a:p>
          <a:p>
            <a:pPr lvl="2" eaLnBrk="1" hangingPunct="1"/>
            <a:r>
              <a:rPr lang="en-US" dirty="0" smtClean="0"/>
              <a:t>Group-term life over $50,000 cost</a:t>
            </a:r>
          </a:p>
          <a:p>
            <a:pPr lvl="1" eaLnBrk="1" hangingPunct="1"/>
            <a:r>
              <a:rPr lang="en-US" dirty="0" smtClean="0"/>
              <a:t>Code D</a:t>
            </a:r>
          </a:p>
          <a:p>
            <a:pPr lvl="2" eaLnBrk="1" hangingPunct="1"/>
            <a:r>
              <a:rPr lang="en-US" dirty="0" smtClean="0"/>
              <a:t>401(k) amounts</a:t>
            </a:r>
          </a:p>
          <a:p>
            <a:pPr lvl="1" eaLnBrk="1" hangingPunct="1"/>
            <a:r>
              <a:rPr lang="en-US" dirty="0" smtClean="0"/>
              <a:t>Code E</a:t>
            </a:r>
          </a:p>
          <a:p>
            <a:pPr lvl="2" eaLnBrk="1" hangingPunct="1"/>
            <a:r>
              <a:rPr lang="en-US" dirty="0" smtClean="0"/>
              <a:t>403(b)</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p:txBody>
          <a:bodyPr/>
          <a:lstStyle/>
          <a:p>
            <a:pPr eaLnBrk="1" hangingPunct="1"/>
            <a:r>
              <a:rPr lang="en-US" b="1" dirty="0" smtClean="0"/>
              <a:t>IRS W2 Instructions Reviewed</a:t>
            </a:r>
            <a:endParaRPr lang="en-US" dirty="0" smtClean="0"/>
          </a:p>
        </p:txBody>
      </p:sp>
      <p:sp>
        <p:nvSpPr>
          <p:cNvPr id="87044" name="Rectangle 3"/>
          <p:cNvSpPr>
            <a:spLocks noGrp="1" noChangeArrowheads="1"/>
          </p:cNvSpPr>
          <p:nvPr>
            <p:ph idx="1"/>
          </p:nvPr>
        </p:nvSpPr>
        <p:spPr/>
        <p:txBody>
          <a:bodyPr>
            <a:normAutofit/>
          </a:bodyPr>
          <a:lstStyle/>
          <a:p>
            <a:pPr eaLnBrk="1" hangingPunct="1"/>
            <a:r>
              <a:rPr lang="en-US" dirty="0" smtClean="0"/>
              <a:t>Box 12 (continued)</a:t>
            </a:r>
          </a:p>
          <a:p>
            <a:pPr lvl="1" eaLnBrk="1" hangingPunct="1"/>
            <a:r>
              <a:rPr lang="en-US" dirty="0" smtClean="0"/>
              <a:t>Code F</a:t>
            </a:r>
          </a:p>
          <a:p>
            <a:pPr lvl="2" eaLnBrk="1" hangingPunct="1"/>
            <a:r>
              <a:rPr lang="en-US" dirty="0" smtClean="0"/>
              <a:t>408(k)(6)</a:t>
            </a:r>
          </a:p>
          <a:p>
            <a:pPr lvl="1" eaLnBrk="1" hangingPunct="1"/>
            <a:r>
              <a:rPr lang="en-US" dirty="0" smtClean="0"/>
              <a:t>Code G</a:t>
            </a:r>
          </a:p>
          <a:p>
            <a:pPr lvl="2" eaLnBrk="1" hangingPunct="1"/>
            <a:r>
              <a:rPr lang="en-US" dirty="0" smtClean="0"/>
              <a:t>457(b) 457(f)</a:t>
            </a:r>
          </a:p>
          <a:p>
            <a:pPr lvl="1" eaLnBrk="1" hangingPunct="1"/>
            <a:r>
              <a:rPr lang="en-US" dirty="0" smtClean="0"/>
              <a:t>Code H</a:t>
            </a:r>
          </a:p>
          <a:p>
            <a:pPr lvl="2" eaLnBrk="1" hangingPunct="1"/>
            <a:r>
              <a:rPr lang="en-US" dirty="0" smtClean="0"/>
              <a:t>501 c(18)(D)</a:t>
            </a:r>
          </a:p>
          <a:p>
            <a:pPr lvl="1" eaLnBrk="1" hangingPunct="1"/>
            <a:r>
              <a:rPr lang="en-US" dirty="0" smtClean="0"/>
              <a:t>Code J</a:t>
            </a:r>
          </a:p>
          <a:p>
            <a:pPr lvl="2" eaLnBrk="1" hangingPunct="1"/>
            <a:r>
              <a:rPr lang="en-US" dirty="0" smtClean="0"/>
              <a:t>Non taxable sick pay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p:txBody>
          <a:bodyPr/>
          <a:lstStyle/>
          <a:p>
            <a:pPr eaLnBrk="1" hangingPunct="1"/>
            <a:r>
              <a:rPr lang="en-US" b="1" dirty="0" smtClean="0"/>
              <a:t>IRS W2 Instructions Reviewed</a:t>
            </a:r>
          </a:p>
        </p:txBody>
      </p:sp>
      <p:sp>
        <p:nvSpPr>
          <p:cNvPr id="88068" name="Rectangle 3"/>
          <p:cNvSpPr>
            <a:spLocks noGrp="1" noChangeArrowheads="1"/>
          </p:cNvSpPr>
          <p:nvPr>
            <p:ph idx="1"/>
          </p:nvPr>
        </p:nvSpPr>
        <p:spPr>
          <a:xfrm>
            <a:off x="533400" y="1676400"/>
            <a:ext cx="7924800" cy="4724400"/>
          </a:xfrm>
        </p:spPr>
        <p:txBody>
          <a:bodyPr>
            <a:normAutofit/>
          </a:bodyPr>
          <a:lstStyle/>
          <a:p>
            <a:pPr eaLnBrk="1" hangingPunct="1">
              <a:lnSpc>
                <a:spcPct val="90000"/>
              </a:lnSpc>
            </a:pPr>
            <a:r>
              <a:rPr lang="en-US" dirty="0"/>
              <a:t>Box 12 (continued)</a:t>
            </a:r>
          </a:p>
          <a:p>
            <a:pPr eaLnBrk="1" hangingPunct="1">
              <a:lnSpc>
                <a:spcPct val="90000"/>
              </a:lnSpc>
            </a:pPr>
            <a:endParaRPr lang="en-US" sz="2400" dirty="0" smtClean="0"/>
          </a:p>
          <a:p>
            <a:pPr lvl="1" eaLnBrk="1" hangingPunct="1">
              <a:lnSpc>
                <a:spcPct val="90000"/>
              </a:lnSpc>
            </a:pPr>
            <a:r>
              <a:rPr lang="en-US" sz="2400" dirty="0" smtClean="0"/>
              <a:t>Code P</a:t>
            </a:r>
          </a:p>
          <a:p>
            <a:pPr lvl="2" eaLnBrk="1" hangingPunct="1">
              <a:lnSpc>
                <a:spcPct val="90000"/>
              </a:lnSpc>
            </a:pPr>
            <a:r>
              <a:rPr lang="en-US" dirty="0" smtClean="0"/>
              <a:t>Excludable moving expenses</a:t>
            </a:r>
          </a:p>
          <a:p>
            <a:pPr lvl="1" eaLnBrk="1" hangingPunct="1">
              <a:lnSpc>
                <a:spcPct val="90000"/>
              </a:lnSpc>
            </a:pPr>
            <a:r>
              <a:rPr lang="en-US" sz="2400" dirty="0" smtClean="0"/>
              <a:t>Code T</a:t>
            </a:r>
          </a:p>
          <a:p>
            <a:pPr lvl="2" eaLnBrk="1" hangingPunct="1">
              <a:lnSpc>
                <a:spcPct val="90000"/>
              </a:lnSpc>
            </a:pPr>
            <a:r>
              <a:rPr lang="en-US" dirty="0" smtClean="0"/>
              <a:t>Adoption benefits</a:t>
            </a:r>
          </a:p>
          <a:p>
            <a:pPr lvl="1" eaLnBrk="1" hangingPunct="1">
              <a:lnSpc>
                <a:spcPct val="90000"/>
              </a:lnSpc>
            </a:pPr>
            <a:r>
              <a:rPr lang="en-US" sz="2400" dirty="0" smtClean="0"/>
              <a:t>Code W</a:t>
            </a:r>
          </a:p>
          <a:p>
            <a:pPr lvl="2" eaLnBrk="1" hangingPunct="1">
              <a:lnSpc>
                <a:spcPct val="90000"/>
              </a:lnSpc>
            </a:pPr>
            <a:r>
              <a:rPr lang="en-US" dirty="0" smtClean="0"/>
              <a:t>Employer contributions to Health Savings accounts</a:t>
            </a:r>
          </a:p>
          <a:p>
            <a:pPr lvl="3" eaLnBrk="1" hangingPunct="1">
              <a:lnSpc>
                <a:spcPct val="90000"/>
              </a:lnSpc>
            </a:pPr>
            <a:r>
              <a:rPr lang="en-US" sz="2400" dirty="0" smtClean="0"/>
              <a:t>Employer contributions include section 125 annuity amounts the employee contributes</a:t>
            </a:r>
          </a:p>
          <a:p>
            <a:pPr lvl="1" eaLnBrk="1" hangingPunct="1">
              <a:lnSpc>
                <a:spcPct val="90000"/>
              </a:lnSpc>
            </a:pPr>
            <a:r>
              <a:rPr lang="en-US" sz="2400" dirty="0" smtClean="0"/>
              <a:t>Code AA</a:t>
            </a:r>
          </a:p>
          <a:p>
            <a:pPr lvl="1" eaLnBrk="1" hangingPunct="1">
              <a:lnSpc>
                <a:spcPct val="90000"/>
              </a:lnSpc>
              <a:buFontTx/>
              <a:buNone/>
            </a:pPr>
            <a:r>
              <a:rPr lang="en-US" sz="2400" dirty="0" smtClean="0"/>
              <a:t>	 -   Designated Roth contributions under a section 401(k)</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b="1" dirty="0" smtClean="0"/>
              <a:t>IRS W2 Instructions Reviewed</a:t>
            </a:r>
          </a:p>
        </p:txBody>
      </p:sp>
      <p:sp>
        <p:nvSpPr>
          <p:cNvPr id="89091" name="Content Placeholder 2"/>
          <p:cNvSpPr>
            <a:spLocks noGrp="1"/>
          </p:cNvSpPr>
          <p:nvPr>
            <p:ph idx="1"/>
          </p:nvPr>
        </p:nvSpPr>
        <p:spPr>
          <a:xfrm>
            <a:off x="762000" y="1600200"/>
            <a:ext cx="7924800" cy="4495800"/>
          </a:xfrm>
        </p:spPr>
        <p:txBody>
          <a:bodyPr/>
          <a:lstStyle/>
          <a:p>
            <a:r>
              <a:rPr lang="en-US" sz="2800" dirty="0"/>
              <a:t>Box 12 (continued</a:t>
            </a:r>
            <a:r>
              <a:rPr lang="en-US" sz="2800" dirty="0" smtClean="0"/>
              <a:t>)</a:t>
            </a:r>
          </a:p>
          <a:p>
            <a:pPr lvl="1"/>
            <a:r>
              <a:rPr lang="en-US" sz="2400" dirty="0" smtClean="0"/>
              <a:t>Code BB</a:t>
            </a:r>
          </a:p>
          <a:p>
            <a:pPr lvl="1">
              <a:buFontTx/>
              <a:buNone/>
            </a:pPr>
            <a:r>
              <a:rPr lang="en-US" sz="2400" dirty="0" smtClean="0"/>
              <a:t>	-   Designated Roth contributions under a 403(b) </a:t>
            </a:r>
          </a:p>
          <a:p>
            <a:pPr lvl="1"/>
            <a:r>
              <a:rPr lang="en-US" sz="2400" dirty="0" smtClean="0"/>
              <a:t>Code DD</a:t>
            </a:r>
          </a:p>
          <a:p>
            <a:pPr lvl="2"/>
            <a:r>
              <a:rPr lang="en-US" dirty="0" smtClean="0"/>
              <a:t>Cost of employer-sponsored health coverage</a:t>
            </a:r>
          </a:p>
          <a:p>
            <a:pPr lvl="1"/>
            <a:r>
              <a:rPr lang="en-US" sz="2400" dirty="0" smtClean="0"/>
              <a:t>Code EE</a:t>
            </a:r>
          </a:p>
          <a:p>
            <a:pPr lvl="2"/>
            <a:r>
              <a:rPr lang="en-US" dirty="0" smtClean="0"/>
              <a:t>Designated Roth contributions under a governmental section 457 (b) plan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p:txBody>
          <a:bodyPr/>
          <a:lstStyle/>
          <a:p>
            <a:pPr eaLnBrk="1" hangingPunct="1"/>
            <a:r>
              <a:rPr lang="en-US" b="1" dirty="0" smtClean="0"/>
              <a:t>IRS W2 Instructions Reviewed</a:t>
            </a:r>
          </a:p>
        </p:txBody>
      </p:sp>
      <p:sp>
        <p:nvSpPr>
          <p:cNvPr id="90116" name="Rectangle 3"/>
          <p:cNvSpPr>
            <a:spLocks noGrp="1" noChangeArrowheads="1"/>
          </p:cNvSpPr>
          <p:nvPr>
            <p:ph idx="1"/>
          </p:nvPr>
        </p:nvSpPr>
        <p:spPr/>
        <p:txBody>
          <a:bodyPr>
            <a:normAutofit/>
          </a:bodyPr>
          <a:lstStyle/>
          <a:p>
            <a:pPr eaLnBrk="1" hangingPunct="1"/>
            <a:r>
              <a:rPr lang="en-US" dirty="0" smtClean="0"/>
              <a:t>Box 13 – (Page 19-2014 Instructions for Forms W-2 and W-3)</a:t>
            </a:r>
          </a:p>
          <a:p>
            <a:pPr lvl="1" eaLnBrk="1" hangingPunct="1"/>
            <a:r>
              <a:rPr lang="en-US" dirty="0" smtClean="0"/>
              <a:t>Retirement plan</a:t>
            </a:r>
          </a:p>
          <a:p>
            <a:pPr lvl="2" eaLnBrk="1" hangingPunct="1"/>
            <a:r>
              <a:rPr lang="en-US" dirty="0" smtClean="0"/>
              <a:t>401(a)</a:t>
            </a:r>
          </a:p>
          <a:p>
            <a:pPr lvl="2" eaLnBrk="1" hangingPunct="1"/>
            <a:r>
              <a:rPr lang="en-US" dirty="0" smtClean="0"/>
              <a:t>401(k)</a:t>
            </a:r>
          </a:p>
          <a:p>
            <a:pPr lvl="2" eaLnBrk="1" hangingPunct="1"/>
            <a:r>
              <a:rPr lang="en-US" dirty="0" smtClean="0"/>
              <a:t>403(b)</a:t>
            </a:r>
          </a:p>
          <a:p>
            <a:pPr lvl="2" eaLnBrk="1" hangingPunct="1"/>
            <a:r>
              <a:rPr lang="en-US" dirty="0" smtClean="0"/>
              <a:t>408(k)</a:t>
            </a:r>
          </a:p>
          <a:p>
            <a:pPr lvl="2" eaLnBrk="1" hangingPunct="1"/>
            <a:r>
              <a:rPr lang="en-US" dirty="0" smtClean="0"/>
              <a:t>501c(18)</a:t>
            </a:r>
          </a:p>
          <a:p>
            <a:pPr lvl="3" eaLnBrk="1" hangingPunct="1"/>
            <a:r>
              <a:rPr lang="en-US" dirty="0" smtClean="0"/>
              <a:t>Notice 87-16 defines “active participant”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p:txBody>
          <a:bodyPr/>
          <a:lstStyle/>
          <a:p>
            <a:pPr eaLnBrk="1" hangingPunct="1"/>
            <a:r>
              <a:rPr lang="en-US" b="1" dirty="0" smtClean="0"/>
              <a:t>IRS W2 Instructions Reviewed</a:t>
            </a:r>
          </a:p>
        </p:txBody>
      </p:sp>
      <p:sp>
        <p:nvSpPr>
          <p:cNvPr id="91140" name="Rectangle 3"/>
          <p:cNvSpPr>
            <a:spLocks noGrp="1" noChangeArrowheads="1"/>
          </p:cNvSpPr>
          <p:nvPr>
            <p:ph idx="1"/>
          </p:nvPr>
        </p:nvSpPr>
        <p:spPr/>
        <p:txBody>
          <a:bodyPr/>
          <a:lstStyle/>
          <a:p>
            <a:pPr eaLnBrk="1" hangingPunct="1"/>
            <a:r>
              <a:rPr lang="en-US" dirty="0" smtClean="0"/>
              <a:t>Box 14 - Other (Page 19-20 2014 Instructions for Forms W-2 and W-3)</a:t>
            </a:r>
          </a:p>
          <a:p>
            <a:pPr lvl="1" eaLnBrk="1" hangingPunct="1"/>
            <a:r>
              <a:rPr lang="en-US" dirty="0" smtClean="0"/>
              <a:t>Value of vehicle lease from federal tax record</a:t>
            </a:r>
          </a:p>
          <a:p>
            <a:pPr lvl="1" eaLnBrk="1" hangingPunct="1"/>
            <a:r>
              <a:rPr lang="en-US" dirty="0" smtClean="0"/>
              <a:t>Other deductions entered in W2PROC</a:t>
            </a:r>
          </a:p>
          <a:p>
            <a:pPr lvl="2" eaLnBrk="1" hangingPunct="1"/>
            <a:r>
              <a:rPr lang="en-US" dirty="0" smtClean="0"/>
              <a:t>Optional possibilities include</a:t>
            </a:r>
          </a:p>
          <a:p>
            <a:pPr lvl="3" eaLnBrk="1" hangingPunct="1"/>
            <a:r>
              <a:rPr lang="en-US" dirty="0" smtClean="0"/>
              <a:t>Union dues</a:t>
            </a:r>
          </a:p>
          <a:p>
            <a:pPr lvl="3" eaLnBrk="1" hangingPunct="1"/>
            <a:r>
              <a:rPr lang="en-US" dirty="0" smtClean="0"/>
              <a:t>Retirement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pPr eaLnBrk="1" hangingPunct="1"/>
            <a:r>
              <a:rPr lang="en-US" b="1" smtClean="0"/>
              <a:t>W3 Instructions Reviewed</a:t>
            </a:r>
          </a:p>
        </p:txBody>
      </p:sp>
      <p:sp>
        <p:nvSpPr>
          <p:cNvPr id="92164" name="Rectangle 3"/>
          <p:cNvSpPr>
            <a:spLocks noGrp="1" noChangeArrowheads="1"/>
          </p:cNvSpPr>
          <p:nvPr>
            <p:ph idx="1"/>
          </p:nvPr>
        </p:nvSpPr>
        <p:spPr/>
        <p:txBody>
          <a:bodyPr/>
          <a:lstStyle/>
          <a:p>
            <a:pPr eaLnBrk="1" hangingPunct="1"/>
            <a:r>
              <a:rPr lang="en-US" smtClean="0"/>
              <a:t>W3 form</a:t>
            </a:r>
          </a:p>
          <a:p>
            <a:pPr lvl="1" eaLnBrk="1" hangingPunct="1"/>
            <a:r>
              <a:rPr lang="en-US" smtClean="0"/>
              <a:t>Not required unless filing on paper</a:t>
            </a:r>
          </a:p>
          <a:p>
            <a:pPr lvl="2" eaLnBrk="1" hangingPunct="1"/>
            <a:r>
              <a:rPr lang="en-US" smtClean="0"/>
              <a:t>Totals on W2 submission file created by W2PROC is the substitute for the W3 form</a:t>
            </a:r>
          </a:p>
          <a:p>
            <a:pPr lvl="1" eaLnBrk="1" hangingPunct="1">
              <a:buFontTx/>
              <a:buNone/>
            </a:pPr>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 Yearend Closing</a:t>
            </a:r>
            <a:endParaRPr lang="en-US" dirty="0"/>
          </a:p>
        </p:txBody>
      </p:sp>
      <p:sp>
        <p:nvSpPr>
          <p:cNvPr id="3" name="Content Placeholder 2"/>
          <p:cNvSpPr>
            <a:spLocks noGrp="1"/>
          </p:cNvSpPr>
          <p:nvPr>
            <p:ph idx="1"/>
          </p:nvPr>
        </p:nvSpPr>
        <p:spPr>
          <a:xfrm>
            <a:off x="827700" y="1447801"/>
            <a:ext cx="7478100" cy="4800606"/>
          </a:xfrm>
        </p:spPr>
        <p:txBody>
          <a:bodyPr>
            <a:normAutofit/>
          </a:bodyPr>
          <a:lstStyle/>
          <a:p>
            <a:r>
              <a:rPr lang="en-US" sz="2400" dirty="0" smtClean="0"/>
              <a:t>Step 34 – email </a:t>
            </a:r>
            <a:r>
              <a:rPr lang="en-US" sz="2400" dirty="0" smtClean="0">
                <a:hlinkClick r:id="rId2"/>
              </a:rPr>
              <a:t>helpfiscal@mveca.org</a:t>
            </a:r>
            <a:r>
              <a:rPr lang="en-US" sz="2400" dirty="0" smtClean="0"/>
              <a:t> with the following information:</a:t>
            </a:r>
          </a:p>
          <a:p>
            <a:pPr lvl="1"/>
            <a:r>
              <a:rPr lang="en-US" sz="2400" dirty="0" smtClean="0"/>
              <a:t>Sort Order, city instructions, RITA instructions</a:t>
            </a:r>
          </a:p>
          <a:p>
            <a:r>
              <a:rPr lang="en-US" sz="2400" dirty="0" smtClean="0"/>
              <a:t>Step 35 – Create any report for archives </a:t>
            </a:r>
          </a:p>
          <a:p>
            <a:r>
              <a:rPr lang="en-US" sz="2400" b="1" dirty="0" smtClean="0"/>
              <a:t>Step 36 – RUN BACKUP, USPSBACKUP</a:t>
            </a:r>
          </a:p>
          <a:p>
            <a:pPr lvl="1"/>
            <a:r>
              <a:rPr lang="en-US" b="1" dirty="0" smtClean="0"/>
              <a:t>Creates new directory in HISTORY – CY15.  </a:t>
            </a:r>
          </a:p>
          <a:p>
            <a:pPr lvl="1"/>
            <a:r>
              <a:rPr lang="en-US" b="1" dirty="0" smtClean="0"/>
              <a:t>Run reports from this directory if yearend reports are needed</a:t>
            </a:r>
          </a:p>
          <a:p>
            <a:r>
              <a:rPr lang="en-US" sz="2400" dirty="0" smtClean="0"/>
              <a:t>Step 37 – Run CALENDARCD</a:t>
            </a:r>
          </a:p>
          <a:p>
            <a:r>
              <a:rPr lang="en-US" sz="2400" dirty="0" smtClean="0"/>
              <a:t>Step 38 – Run QRTRPT to clear quarter and calendar year to date totals</a:t>
            </a:r>
          </a:p>
          <a:p>
            <a:r>
              <a:rPr lang="en-US" sz="2400" dirty="0" smtClean="0"/>
              <a:t>Step 47 &amp; 48 – Send me the IT-3 for state reporting and Form 17 for RITA, if applicable</a:t>
            </a:r>
            <a:endParaRPr lang="en-US" sz="2400" dirty="0"/>
          </a:p>
        </p:txBody>
      </p:sp>
      <p:pic>
        <p:nvPicPr>
          <p:cNvPr id="4" name="Picture 6" descr="C:\Users\miller\AppData\Local\Microsoft\Windows\Temporary Internet Files\Content.IE5\SCLPIZJ6\MM90028388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28600"/>
            <a:ext cx="11874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734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RS">
  <a:themeElements>
    <a:clrScheme name="">
      <a:dk1>
        <a:srgbClr val="000000"/>
      </a:dk1>
      <a:lt1>
        <a:srgbClr val="FFFFFF"/>
      </a:lt1>
      <a:dk2>
        <a:srgbClr val="FFFFFF"/>
      </a:dk2>
      <a:lt2>
        <a:srgbClr val="808080"/>
      </a:lt2>
      <a:accent1>
        <a:srgbClr val="00599C"/>
      </a:accent1>
      <a:accent2>
        <a:srgbClr val="009FDA"/>
      </a:accent2>
      <a:accent3>
        <a:srgbClr val="FFFFFF"/>
      </a:accent3>
      <a:accent4>
        <a:srgbClr val="000000"/>
      </a:accent4>
      <a:accent5>
        <a:srgbClr val="AAB5CB"/>
      </a:accent5>
      <a:accent6>
        <a:srgbClr val="0090C5"/>
      </a:accent6>
      <a:hlink>
        <a:srgbClr val="00599C"/>
      </a:hlink>
      <a:folHlink>
        <a:srgbClr val="009FDA"/>
      </a:folHlink>
    </a:clrScheme>
    <a:fontScheme name="classicBlue0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3000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3000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classicBlue01 1">
        <a:dk1>
          <a:srgbClr val="000000"/>
        </a:dk1>
        <a:lt1>
          <a:srgbClr val="FFFFFF"/>
        </a:lt1>
        <a:dk2>
          <a:srgbClr val="FFFFFF"/>
        </a:dk2>
        <a:lt2>
          <a:srgbClr val="808080"/>
        </a:lt2>
        <a:accent1>
          <a:srgbClr val="00599C"/>
        </a:accent1>
        <a:accent2>
          <a:srgbClr val="009FDA"/>
        </a:accent2>
        <a:accent3>
          <a:srgbClr val="FFFFFF"/>
        </a:accent3>
        <a:accent4>
          <a:srgbClr val="000000"/>
        </a:accent4>
        <a:accent5>
          <a:srgbClr val="AAB5CB"/>
        </a:accent5>
        <a:accent6>
          <a:srgbClr val="0090C5"/>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assicBlue01 2">
        <a:dk1>
          <a:srgbClr val="000000"/>
        </a:dk1>
        <a:lt1>
          <a:srgbClr val="FFFFFF"/>
        </a:lt1>
        <a:dk2>
          <a:srgbClr val="FFFFFF"/>
        </a:dk2>
        <a:lt2>
          <a:srgbClr val="808080"/>
        </a:lt2>
        <a:accent1>
          <a:srgbClr val="61913D"/>
        </a:accent1>
        <a:accent2>
          <a:srgbClr val="B5BA05"/>
        </a:accent2>
        <a:accent3>
          <a:srgbClr val="FFFFFF"/>
        </a:accent3>
        <a:accent4>
          <a:srgbClr val="000000"/>
        </a:accent4>
        <a:accent5>
          <a:srgbClr val="B7C7AF"/>
        </a:accent5>
        <a:accent6>
          <a:srgbClr val="A4A804"/>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classicBlue01 3">
        <a:dk1>
          <a:srgbClr val="000000"/>
        </a:dk1>
        <a:lt1>
          <a:srgbClr val="FFFFFF"/>
        </a:lt1>
        <a:dk2>
          <a:srgbClr val="FFFFFF"/>
        </a:dk2>
        <a:lt2>
          <a:srgbClr val="808080"/>
        </a:lt2>
        <a:accent1>
          <a:srgbClr val="D95900"/>
        </a:accent1>
        <a:accent2>
          <a:srgbClr val="FA9E0D"/>
        </a:accent2>
        <a:accent3>
          <a:srgbClr val="FFFFFF"/>
        </a:accent3>
        <a:accent4>
          <a:srgbClr val="000000"/>
        </a:accent4>
        <a:accent5>
          <a:srgbClr val="E9B5AA"/>
        </a:accent5>
        <a:accent6>
          <a:srgbClr val="E38F0B"/>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classicBlue01 4">
        <a:dk1>
          <a:srgbClr val="000000"/>
        </a:dk1>
        <a:lt1>
          <a:srgbClr val="FFFFFF"/>
        </a:lt1>
        <a:dk2>
          <a:srgbClr val="FFFFFF"/>
        </a:dk2>
        <a:lt2>
          <a:srgbClr val="808080"/>
        </a:lt2>
        <a:accent1>
          <a:srgbClr val="00828C"/>
        </a:accent1>
        <a:accent2>
          <a:srgbClr val="00B394"/>
        </a:accent2>
        <a:accent3>
          <a:srgbClr val="FFFFFF"/>
        </a:accent3>
        <a:accent4>
          <a:srgbClr val="000000"/>
        </a:accent4>
        <a:accent5>
          <a:srgbClr val="AAC1C5"/>
        </a:accent5>
        <a:accent6>
          <a:srgbClr val="00A286"/>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classicBlue01 5">
        <a:dk1>
          <a:srgbClr val="000000"/>
        </a:dk1>
        <a:lt1>
          <a:srgbClr val="FFFFFF"/>
        </a:lt1>
        <a:dk2>
          <a:srgbClr val="FFFFFF"/>
        </a:dk2>
        <a:lt2>
          <a:srgbClr val="808080"/>
        </a:lt2>
        <a:accent1>
          <a:srgbClr val="BA122B"/>
        </a:accent1>
        <a:accent2>
          <a:srgbClr val="EB2629"/>
        </a:accent2>
        <a:accent3>
          <a:srgbClr val="FFFFFF"/>
        </a:accent3>
        <a:accent4>
          <a:srgbClr val="000000"/>
        </a:accent4>
        <a:accent5>
          <a:srgbClr val="D9AAAC"/>
        </a:accent5>
        <a:accent6>
          <a:srgbClr val="D52124"/>
        </a:accent6>
        <a:hlink>
          <a:srgbClr val="009FDA"/>
        </a:hlink>
        <a:folHlink>
          <a:srgbClr val="0059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RS" id="{3E2D7C6C-E669-4E89-8DCA-FD301ABFD44B}" vid="{608D6061-769B-45C6-846D-78DBD66BF654}"/>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8659</TotalTime>
  <Words>5487</Words>
  <Application>Microsoft Office PowerPoint</Application>
  <PresentationFormat>On-screen Show (4:3)</PresentationFormat>
  <Paragraphs>827</Paragraphs>
  <Slides>107</Slides>
  <Notes>90</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107</vt:i4>
      </vt:variant>
    </vt:vector>
  </HeadingPairs>
  <TitlesOfParts>
    <vt:vector size="121" baseType="lpstr">
      <vt:lpstr>ＭＳ Ｐゴシック</vt:lpstr>
      <vt:lpstr>Arial</vt:lpstr>
      <vt:lpstr>Arial Black</vt:lpstr>
      <vt:lpstr>Arial Bold</vt:lpstr>
      <vt:lpstr>Calibri</vt:lpstr>
      <vt:lpstr>Calibri Light</vt:lpstr>
      <vt:lpstr>Footlight MT Light</vt:lpstr>
      <vt:lpstr>Times</vt:lpstr>
      <vt:lpstr>Times New Roman</vt:lpstr>
      <vt:lpstr>Wingdings</vt:lpstr>
      <vt:lpstr>Office Theme</vt:lpstr>
      <vt:lpstr>1_Office Theme</vt:lpstr>
      <vt:lpstr>IRS</vt:lpstr>
      <vt:lpstr>Bitmap Image</vt:lpstr>
      <vt:lpstr>USPS Calendar Yearend Review</vt:lpstr>
      <vt:lpstr>Agenda</vt:lpstr>
      <vt:lpstr>Goal </vt:lpstr>
      <vt:lpstr>WAIVER </vt:lpstr>
      <vt:lpstr>Before Last Pay (Step 1) Employee Expense Reimbursement</vt:lpstr>
      <vt:lpstr>    Day Meals</vt:lpstr>
      <vt:lpstr>Day Meals continued</vt:lpstr>
      <vt:lpstr>Uniform Requirements</vt:lpstr>
      <vt:lpstr>Examples of Non Uniforms</vt:lpstr>
      <vt:lpstr>Employer Provided Cell Phones</vt:lpstr>
      <vt:lpstr>Cell Phones Reimbursements</vt:lpstr>
      <vt:lpstr>Wendy Speelman 419-512-1809 Cell                               wendy.e.speelman@irs.gov</vt:lpstr>
      <vt:lpstr>Before Last Pay  Employee Expense Reimbursement</vt:lpstr>
      <vt:lpstr>Before Last Pay Employee Expense Reimbursement</vt:lpstr>
      <vt:lpstr>Before Last Pay Employee Expense Reimbursement</vt:lpstr>
      <vt:lpstr>USPSWEB – Municipality Deduction</vt:lpstr>
      <vt:lpstr>PowerPoint Presentation</vt:lpstr>
      <vt:lpstr>Before Last Pay Employee Expense Reimbursement</vt:lpstr>
      <vt:lpstr>Before Last Pay (Step 2) Group Term Life Insurance</vt:lpstr>
      <vt:lpstr>Group Term Life Insurance over 50K</vt:lpstr>
      <vt:lpstr>Before Last Pay Group Term Life Insurance Continued </vt:lpstr>
      <vt:lpstr>PowerPoint Presentation</vt:lpstr>
      <vt:lpstr>FYI Group Term Life Insurance NOT processed before final pay </vt:lpstr>
      <vt:lpstr>FYI Group Term Life Insurance NOT processed before final pay Continued </vt:lpstr>
      <vt:lpstr>FYI Life Insurance (continued)</vt:lpstr>
      <vt:lpstr>Before Last Pay  (Step 3)</vt:lpstr>
      <vt:lpstr>After Final Pay for 2015</vt:lpstr>
      <vt:lpstr>PowerPoint Presentation</vt:lpstr>
      <vt:lpstr>W2-Prep.Employer Sponsored Health Care Cost on W2 - Step 18</vt:lpstr>
      <vt:lpstr>W2-Prep.Employer Sponsored Health Care Cost on W2 – Step 18 Continued</vt:lpstr>
      <vt:lpstr>W2- Prep Employer Sponsored Health Care Cost on W2 – Step 18 Continued</vt:lpstr>
      <vt:lpstr>W2-Prep.Employer Sponsored Health Care Cost on W2 – Step 18 Continued</vt:lpstr>
      <vt:lpstr>W2- Prep Employer Sponsored Health Care Cost on W2 – Step 18 Continued</vt:lpstr>
      <vt:lpstr>W2- Prep Employer Sponsored Health Care Cost on W2</vt:lpstr>
      <vt:lpstr>W2- Prep Deduction Annuity Type (Step 19) </vt:lpstr>
      <vt:lpstr>W2 Prep Pension Plan (Step 20)</vt:lpstr>
      <vt:lpstr>PowerPoint Presentation</vt:lpstr>
      <vt:lpstr>W2- Prep  City Tax Deductions (Step 21-22)</vt:lpstr>
      <vt:lpstr>W2- Prep City Tax Deductions</vt:lpstr>
      <vt:lpstr>W2- Prep City Tax Deductions</vt:lpstr>
      <vt:lpstr>City DEDSCN</vt:lpstr>
      <vt:lpstr>FYI City Tax Deductions</vt:lpstr>
      <vt:lpstr>W2- Prep  City Tax Deductions</vt:lpstr>
      <vt:lpstr>W2- Prep  OSDI W2 Abbreviation (Step 23)</vt:lpstr>
      <vt:lpstr>W2- Prep Outstanding Checks (Step 24)</vt:lpstr>
      <vt:lpstr>W2- Prep  Fringe Benefits (Step 25)</vt:lpstr>
      <vt:lpstr>W2- Prep Dependent Care – Step 26</vt:lpstr>
      <vt:lpstr>W2- Prep Dependent Care</vt:lpstr>
      <vt:lpstr>W2- Prep Vehicle Lease (Step 27)</vt:lpstr>
      <vt:lpstr>W2- Prep Excludable Moving Expense (Step 27 cont’d)</vt:lpstr>
      <vt:lpstr>W2-Prep Life Insurance (Step 28) </vt:lpstr>
      <vt:lpstr>W2- Prep Third Party Pay  (Step 29)</vt:lpstr>
      <vt:lpstr>PowerPoint Presentation</vt:lpstr>
      <vt:lpstr>Non-Taxable Third Party  Sick Pay</vt:lpstr>
      <vt:lpstr>W2PROC (Step 30-33)</vt:lpstr>
      <vt:lpstr>W2PROC</vt:lpstr>
      <vt:lpstr>W2PROC</vt:lpstr>
      <vt:lpstr>W2PROC</vt:lpstr>
      <vt:lpstr>W2PROC</vt:lpstr>
      <vt:lpstr>Kind of Employer</vt:lpstr>
      <vt:lpstr>W2PROC</vt:lpstr>
      <vt:lpstr>W2PROC</vt:lpstr>
      <vt:lpstr>W2PROC</vt:lpstr>
      <vt:lpstr>W2PROC</vt:lpstr>
      <vt:lpstr>W2 Balancing</vt:lpstr>
      <vt:lpstr>W2- Balancing  Checking Employer Sponsored Health Care Cost Totals</vt:lpstr>
      <vt:lpstr>W2REPT Balancing</vt:lpstr>
      <vt:lpstr>W2REPT Balancing</vt:lpstr>
      <vt:lpstr>W2REPT Balancing</vt:lpstr>
      <vt:lpstr>W2 Balancing</vt:lpstr>
      <vt:lpstr>Balancing Problems</vt:lpstr>
      <vt:lpstr>W2REPT </vt:lpstr>
      <vt:lpstr>W2ERR</vt:lpstr>
      <vt:lpstr>Common W2PROC Messages</vt:lpstr>
      <vt:lpstr>Common W2PROC Messages</vt:lpstr>
      <vt:lpstr>Common W2PROC Messages</vt:lpstr>
      <vt:lpstr>Common W2PROC Messages</vt:lpstr>
      <vt:lpstr>Common W2PROC Messages</vt:lpstr>
      <vt:lpstr>Common W2PROC Messages</vt:lpstr>
      <vt:lpstr>W2 Instructions Confirm Name/SSN</vt:lpstr>
      <vt:lpstr>IRS W2 Instructions Reviewed</vt:lpstr>
      <vt:lpstr>IRS W2 Instructions Reviewed</vt:lpstr>
      <vt:lpstr>IRS W2 Instructions Reviewed</vt:lpstr>
      <vt:lpstr>IRS W2 Instructions Reviewed</vt:lpstr>
      <vt:lpstr>IRS W2 Instructions Reviewed</vt:lpstr>
      <vt:lpstr>IRS W2 Instructions Reviewed</vt:lpstr>
      <vt:lpstr>W2 Instructions Wages for Box 1,5, and16</vt:lpstr>
      <vt:lpstr>W2 Instructions Wages for Box 1, 5 and 16</vt:lpstr>
      <vt:lpstr>IRS W2 Instructions Reviewed</vt:lpstr>
      <vt:lpstr>IRS W2 Instructions Reviewed</vt:lpstr>
      <vt:lpstr>IRS W2 Instructions Reviewed</vt:lpstr>
      <vt:lpstr>IRS W2 Instructions Reviewed</vt:lpstr>
      <vt:lpstr>IRS W2 Instructions Reviewed</vt:lpstr>
      <vt:lpstr>IRS W2 Instructions Reviewed</vt:lpstr>
      <vt:lpstr>IRS W2 Instructions Reviewed</vt:lpstr>
      <vt:lpstr>IRS W2 Instructions Reviewed</vt:lpstr>
      <vt:lpstr>IRS W2 Instructions Reviewed</vt:lpstr>
      <vt:lpstr>W3 Instructions Reviewed</vt:lpstr>
      <vt:lpstr>Calendar Yearend Closing</vt:lpstr>
      <vt:lpstr>W2 Printing</vt:lpstr>
      <vt:lpstr>Post W2PROC</vt:lpstr>
      <vt:lpstr>Preparing for 2016</vt:lpstr>
      <vt:lpstr>Preparing for 2016</vt:lpstr>
      <vt:lpstr>ACA </vt:lpstr>
      <vt:lpstr>WORXTIMEii</vt:lpstr>
      <vt:lpstr>1094/1095 Tax Reporting</vt:lpstr>
      <vt:lpstr>EMIS Final Staff 15L reporting</vt:lpstr>
    </vt:vector>
  </TitlesOfParts>
  <Company>NBEC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USPS Calendar Year-end Review</dc:title>
  <dc:creator>TWILLIAMS</dc:creator>
  <cp:lastModifiedBy>Deb Dinnen</cp:lastModifiedBy>
  <cp:revision>405</cp:revision>
  <cp:lastPrinted>2015-12-01T20:05:52Z</cp:lastPrinted>
  <dcterms:created xsi:type="dcterms:W3CDTF">2008-11-25T15:45:27Z</dcterms:created>
  <dcterms:modified xsi:type="dcterms:W3CDTF">2015-12-03T13:48:38Z</dcterms:modified>
</cp:coreProperties>
</file>