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
  </p:notesMasterIdLst>
  <p:sldIdLst>
    <p:sldId id="256" r:id="rId2"/>
    <p:sldId id="263" r:id="rId3"/>
    <p:sldId id="259" r:id="rId4"/>
    <p:sldId id="260" r:id="rId5"/>
    <p:sldId id="264"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6723" autoAdjust="0"/>
  </p:normalViewPr>
  <p:slideViewPr>
    <p:cSldViewPr snapToGrid="0">
      <p:cViewPr varScale="1">
        <p:scale>
          <a:sx n="116" d="100"/>
          <a:sy n="116" d="100"/>
        </p:scale>
        <p:origin x="102" y="1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6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D157F-4DA4-4CFE-8642-EDC8F78B23EE}"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0A323-923B-46D7-B7DB-9D09A4ABEE68}" type="slidenum">
              <a:rPr lang="en-US" smtClean="0"/>
              <a:t>‹#›</a:t>
            </a:fld>
            <a:endParaRPr lang="en-US"/>
          </a:p>
        </p:txBody>
      </p:sp>
    </p:spTree>
    <p:extLst>
      <p:ext uri="{BB962C8B-B14F-4D97-AF65-F5344CB8AC3E}">
        <p14:creationId xmlns:p14="http://schemas.microsoft.com/office/powerpoint/2010/main" val="90858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0A323-923B-46D7-B7DB-9D09A4ABEE68}" type="slidenum">
              <a:rPr lang="en-US" smtClean="0"/>
              <a:t>2</a:t>
            </a:fld>
            <a:endParaRPr lang="en-US"/>
          </a:p>
        </p:txBody>
      </p:sp>
    </p:spTree>
    <p:extLst>
      <p:ext uri="{BB962C8B-B14F-4D97-AF65-F5344CB8AC3E}">
        <p14:creationId xmlns:p14="http://schemas.microsoft.com/office/powerpoint/2010/main" val="193265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13394CB8-E960-4771-9EEB-1118F408FA6E}" type="datetimeFigureOut">
              <a:rPr lang="en-US" smtClean="0"/>
              <a:t>3/21/2023</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BD2079D2-896D-4139-861A-880E6A7C1DA4}"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94CB8-E960-4771-9EEB-1118F408FA6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079D2-896D-4139-861A-880E6A7C1D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94CB8-E960-4771-9EEB-1118F408FA6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079D2-896D-4139-861A-880E6A7C1D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394CB8-E960-4771-9EEB-1118F408FA6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079D2-896D-4139-861A-880E6A7C1D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94CB8-E960-4771-9EEB-1118F408FA6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079D2-896D-4139-861A-880E6A7C1D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3394CB8-E960-4771-9EEB-1118F408FA6E}"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079D2-896D-4139-861A-880E6A7C1DA4}"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394CB8-E960-4771-9EEB-1118F408FA6E}"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079D2-896D-4139-861A-880E6A7C1D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94CB8-E960-4771-9EEB-1118F408FA6E}"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079D2-896D-4139-861A-880E6A7C1D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94CB8-E960-4771-9EEB-1118F408FA6E}"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079D2-896D-4139-861A-880E6A7C1D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3394CB8-E960-4771-9EEB-1118F408FA6E}" type="datetimeFigureOut">
              <a:rPr lang="en-US" smtClean="0"/>
              <a:t>3/21/2023</a:t>
            </a:fld>
            <a:endParaRPr lang="en-US"/>
          </a:p>
        </p:txBody>
      </p:sp>
      <p:sp>
        <p:nvSpPr>
          <p:cNvPr id="7" name="Slide Number Placeholder 6"/>
          <p:cNvSpPr>
            <a:spLocks noGrp="1"/>
          </p:cNvSpPr>
          <p:nvPr>
            <p:ph type="sldNum" sz="quarter" idx="12"/>
          </p:nvPr>
        </p:nvSpPr>
        <p:spPr/>
        <p:txBody>
          <a:bodyPr/>
          <a:lstStyle/>
          <a:p>
            <a:fld id="{BD2079D2-896D-4139-861A-880E6A7C1DA4}"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94CB8-E960-4771-9EEB-1118F408FA6E}" type="datetimeFigureOut">
              <a:rPr lang="en-US" smtClean="0"/>
              <a:t>3/21/2023</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D2079D2-896D-4139-861A-880E6A7C1D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13394CB8-E960-4771-9EEB-1118F408FA6E}" type="datetimeFigureOut">
              <a:rPr lang="en-US" smtClean="0"/>
              <a:t>3/21/2023</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BD2079D2-896D-4139-861A-880E6A7C1D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iki.ssdt-ohio.org/display/usasrdoc/Purchase+Orders#PurchaseOrders-RepairPurchaseOrd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iki.ssdt-ohio.org/display/usasrdoc/Report+Bundles#ReportBundles-CreatingaReportBundle"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hyperlink" Target="https://wiki.ssdt-ohio.org/display/usasrdoc/Report+Bundles#ReportBundles-ScheduleaReportBundl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iki.ssdt-ohio.org/display/usasrdoc/Five+Year+Forecast"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iki.ssdt-ohio.org/display/usasrdoc/Budgeting+Scenario+Steps+for+making+budget+adjustments+in+the+current+fiscal+year"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2023 MVECA Roundtable</a:t>
            </a:r>
            <a:endParaRPr lang="en-US" dirty="0"/>
          </a:p>
        </p:txBody>
      </p:sp>
      <p:sp>
        <p:nvSpPr>
          <p:cNvPr id="3" name="Subtitle 2"/>
          <p:cNvSpPr>
            <a:spLocks noGrp="1"/>
          </p:cNvSpPr>
          <p:nvPr>
            <p:ph type="subTitle" idx="1"/>
          </p:nvPr>
        </p:nvSpPr>
        <p:spPr/>
        <p:txBody>
          <a:bodyPr/>
          <a:lstStyle/>
          <a:p>
            <a:r>
              <a:rPr lang="en-US" dirty="0" smtClean="0"/>
              <a:t>USAS-R</a:t>
            </a:r>
            <a:endParaRPr lang="en-US" dirty="0"/>
          </a:p>
        </p:txBody>
      </p:sp>
      <p:pic>
        <p:nvPicPr>
          <p:cNvPr id="4" name="Picture 3"/>
          <p:cNvPicPr>
            <a:picLocks noChangeAspect="1"/>
          </p:cNvPicPr>
          <p:nvPr/>
        </p:nvPicPr>
        <p:blipFill>
          <a:blip r:embed="rId2"/>
          <a:stretch>
            <a:fillRect/>
          </a:stretch>
        </p:blipFill>
        <p:spPr>
          <a:xfrm>
            <a:off x="10363806" y="6002839"/>
            <a:ext cx="1658256" cy="609653"/>
          </a:xfrm>
          <a:prstGeom prst="rect">
            <a:avLst/>
          </a:prstGeom>
        </p:spPr>
      </p:pic>
    </p:spTree>
    <p:extLst>
      <p:ext uri="{BB962C8B-B14F-4D97-AF65-F5344CB8AC3E}">
        <p14:creationId xmlns:p14="http://schemas.microsoft.com/office/powerpoint/2010/main" val="58029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3317" y="1325223"/>
            <a:ext cx="10950498" cy="469395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Only purchase orders that have not been invoiced can be modified or amended</a:t>
            </a:r>
          </a:p>
          <a:p>
            <a:pPr lvl="1"/>
            <a:r>
              <a:rPr lang="en-US" dirty="0" smtClean="0"/>
              <a:t>The amend option should be used when the PO has already been sent to the vendor, edit is used when the PO has not been sent to the vendor.</a:t>
            </a:r>
          </a:p>
          <a:p>
            <a:pPr lvl="1"/>
            <a:r>
              <a:rPr lang="en-US" dirty="0"/>
              <a:t>When using the Amend option on a Purchase order, you are </a:t>
            </a:r>
            <a:r>
              <a:rPr lang="en-US" b="1" dirty="0"/>
              <a:t>not</a:t>
            </a:r>
            <a:r>
              <a:rPr lang="en-US" dirty="0"/>
              <a:t> permitted to modify the Vendor, PO date, an existing item, or the issued date on an existing item. </a:t>
            </a:r>
          </a:p>
          <a:p>
            <a:r>
              <a:rPr lang="en-US" dirty="0" smtClean="0"/>
              <a:t>Re-opening a purchase order </a:t>
            </a:r>
          </a:p>
          <a:p>
            <a:pPr lvl="1"/>
            <a:r>
              <a:rPr lang="en-US" dirty="0" smtClean="0"/>
              <a:t>Review the PO on the activity ledger and find a invoice with a full status. Then find the invoice on the AP invoices grid.</a:t>
            </a:r>
          </a:p>
          <a:p>
            <a:pPr lvl="1"/>
            <a:r>
              <a:rPr lang="en-US" dirty="0" smtClean="0"/>
              <a:t>Locate the full </a:t>
            </a:r>
            <a:r>
              <a:rPr lang="en-US" dirty="0"/>
              <a:t>invoice on the AP invoices </a:t>
            </a:r>
            <a:r>
              <a:rPr lang="en-US" dirty="0" smtClean="0"/>
              <a:t>grid and view the invoice (use eye icon).</a:t>
            </a:r>
          </a:p>
          <a:p>
            <a:pPr lvl="1"/>
            <a:r>
              <a:rPr lang="en-US" dirty="0" smtClean="0"/>
              <a:t>For a line item that shows a status of full and the action available/showing as partial click on the partial action to make the invoice a partial, this opens back up the PO. </a:t>
            </a:r>
            <a:endParaRPr lang="en-US" dirty="0"/>
          </a:p>
          <a:p>
            <a:pPr lvl="1"/>
            <a:r>
              <a:rPr lang="en-US" dirty="0" smtClean="0"/>
              <a:t>Note: The posting period tied to the invoice you need to update the status on needs to be opened</a:t>
            </a:r>
          </a:p>
          <a:p>
            <a:r>
              <a:rPr lang="en-US" dirty="0" smtClean="0"/>
              <a:t>Repairing a Purchase Order</a:t>
            </a:r>
          </a:p>
          <a:p>
            <a:pPr lvl="1"/>
            <a:r>
              <a:rPr lang="en-US" dirty="0" smtClean="0"/>
              <a:t>Must still re-open the posting period that the PO was dated for to use</a:t>
            </a:r>
          </a:p>
          <a:p>
            <a:pPr lvl="1"/>
            <a:r>
              <a:rPr lang="en-US" dirty="0" smtClean="0"/>
              <a:t>You can use the repair option to change/update accounts, modify the vendor (except for multi-vendors), and the date on the PO.</a:t>
            </a:r>
          </a:p>
          <a:p>
            <a:pPr marL="457200" lvl="1" indent="0">
              <a:buNone/>
            </a:pPr>
            <a:r>
              <a:rPr lang="en-US" dirty="0">
                <a:hlinkClick r:id="rId3"/>
              </a:rPr>
              <a:t>https://</a:t>
            </a:r>
            <a:r>
              <a:rPr lang="en-US" dirty="0" smtClean="0">
                <a:hlinkClick r:id="rId3"/>
              </a:rPr>
              <a:t>wiki.ssdt-ohio.org/display/usasrdoc/Purchase+Orders#PurchaseOrders-RepairPurchaseOrder</a:t>
            </a:r>
            <a:endParaRPr lang="en-US" dirty="0" smtClean="0"/>
          </a:p>
          <a:p>
            <a:pPr marL="457200" lvl="1" indent="0">
              <a:buNone/>
            </a:pPr>
            <a:endParaRPr lang="en-US" dirty="0"/>
          </a:p>
        </p:txBody>
      </p:sp>
      <p:sp>
        <p:nvSpPr>
          <p:cNvPr id="5" name="Title 1"/>
          <p:cNvSpPr txBox="1">
            <a:spLocks/>
          </p:cNvSpPr>
          <p:nvPr/>
        </p:nvSpPr>
        <p:spPr>
          <a:xfrm>
            <a:off x="613317" y="557008"/>
            <a:ext cx="9404723" cy="99124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accent1"/>
                </a:solidFill>
              </a:rPr>
              <a:t>Modifying Purchase Orders</a:t>
            </a:r>
            <a:endParaRPr lang="en-US" dirty="0">
              <a:solidFill>
                <a:schemeClr val="accent1"/>
              </a:solidFill>
            </a:endParaRPr>
          </a:p>
        </p:txBody>
      </p:sp>
    </p:spTree>
    <p:extLst>
      <p:ext uri="{BB962C8B-B14F-4D97-AF65-F5344CB8AC3E}">
        <p14:creationId xmlns:p14="http://schemas.microsoft.com/office/powerpoint/2010/main" val="2648650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63" y="-139597"/>
            <a:ext cx="8901434" cy="1221265"/>
          </a:xfrm>
        </p:spPr>
        <p:txBody>
          <a:bodyPr/>
          <a:lstStyle/>
          <a:p>
            <a:r>
              <a:rPr lang="en-US" dirty="0" smtClean="0"/>
              <a:t>Activity Ledger Grid</a:t>
            </a:r>
            <a:endParaRPr lang="en-US" dirty="0"/>
          </a:p>
        </p:txBody>
      </p:sp>
      <p:sp>
        <p:nvSpPr>
          <p:cNvPr id="3" name="Content Placeholder 2"/>
          <p:cNvSpPr>
            <a:spLocks noGrp="1"/>
          </p:cNvSpPr>
          <p:nvPr>
            <p:ph idx="1"/>
          </p:nvPr>
        </p:nvSpPr>
        <p:spPr>
          <a:xfrm>
            <a:off x="578379" y="1084795"/>
            <a:ext cx="10974284" cy="5773205"/>
          </a:xfrm>
        </p:spPr>
        <p:txBody>
          <a:bodyPr>
            <a:normAutofit fontScale="92500" lnSpcReduction="20000"/>
          </a:bodyPr>
          <a:lstStyle/>
          <a:p>
            <a:r>
              <a:rPr lang="en-US" sz="2200" dirty="0" smtClean="0"/>
              <a:t>The activity ledger grid is Redesigns replacement for USASDW, also more detailed version of EIEIO </a:t>
            </a:r>
          </a:p>
          <a:p>
            <a:r>
              <a:rPr lang="en-US" sz="2200" dirty="0" smtClean="0"/>
              <a:t>Recommend adding the “type” property/field over to the left to make it visible to easily identifying each transaction type</a:t>
            </a:r>
          </a:p>
          <a:p>
            <a:r>
              <a:rPr lang="en-US" sz="2200" dirty="0" smtClean="0"/>
              <a:t>Add the property/field status and slide next to type column, this will show the status (partial/full/outstanding/reconciled) of a transaction</a:t>
            </a:r>
          </a:p>
          <a:p>
            <a:pPr lvl="1">
              <a:buFont typeface="Arial" panose="020B0604020202020204" pitchFamily="34" charset="0"/>
              <a:buChar char="•"/>
            </a:pPr>
            <a:r>
              <a:rPr lang="en-US" dirty="0" smtClean="0"/>
              <a:t>This is helpful to use to look up all transactions tied to a specific PO and identifying if a full invoice was entered to close to PO</a:t>
            </a:r>
          </a:p>
          <a:p>
            <a:pPr lvl="1">
              <a:buFont typeface="Arial" panose="020B0604020202020204" pitchFamily="34" charset="0"/>
              <a:buChar char="•"/>
            </a:pPr>
            <a:r>
              <a:rPr lang="en-US" b="1" dirty="0"/>
              <a:t>TIP</a:t>
            </a:r>
            <a:r>
              <a:rPr lang="en-US" dirty="0"/>
              <a:t> Re-open a Purchase Order:  If you need to re-open a purchase order, query the last invoice against the PO and click on the 'partial' action button located on the invoice line items. Please note that the posting period of the last invoice posted must be open in order to change the status to partial. </a:t>
            </a:r>
            <a:endParaRPr lang="en-US" dirty="0" smtClean="0"/>
          </a:p>
          <a:p>
            <a:r>
              <a:rPr lang="en-US" sz="2200" dirty="0" smtClean="0"/>
              <a:t>To add the disbursement amount and specific details, under more first  go to disbursement item, then disbursement (See screen shot reference -&gt;)</a:t>
            </a:r>
          </a:p>
          <a:p>
            <a:pPr marL="0" indent="0">
              <a:buNone/>
            </a:pPr>
            <a:r>
              <a:rPr lang="en-US" sz="2200" dirty="0"/>
              <a:t>Under the more menu if you don’t use/need user defined information, then </a:t>
            </a:r>
            <a:endParaRPr lang="en-US" sz="2200" dirty="0" smtClean="0"/>
          </a:p>
          <a:p>
            <a:pPr marL="0" indent="0">
              <a:buNone/>
            </a:pPr>
            <a:r>
              <a:rPr lang="en-US" sz="2200" dirty="0" smtClean="0"/>
              <a:t>remove the properties/fields </a:t>
            </a:r>
            <a:r>
              <a:rPr lang="en-US" sz="2200" dirty="0"/>
              <a:t>under User</a:t>
            </a:r>
          </a:p>
          <a:p>
            <a:pPr marL="0" indent="0">
              <a:buNone/>
            </a:pPr>
            <a:endParaRPr lang="en-US" dirty="0"/>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10415791" y="4065504"/>
            <a:ext cx="1776209" cy="2792493"/>
          </a:xfrm>
          <a:prstGeom prst="rect">
            <a:avLst/>
          </a:prstGeom>
        </p:spPr>
      </p:pic>
    </p:spTree>
    <p:extLst>
      <p:ext uri="{BB962C8B-B14F-4D97-AF65-F5344CB8AC3E}">
        <p14:creationId xmlns:p14="http://schemas.microsoft.com/office/powerpoint/2010/main" val="4021309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20" y="0"/>
            <a:ext cx="9243235" cy="1037063"/>
          </a:xfrm>
        </p:spPr>
        <p:txBody>
          <a:bodyPr/>
          <a:lstStyle/>
          <a:p>
            <a:r>
              <a:rPr lang="en-US" dirty="0" smtClean="0"/>
              <a:t>Reports</a:t>
            </a:r>
            <a:endParaRPr lang="en-US" dirty="0"/>
          </a:p>
        </p:txBody>
      </p:sp>
      <p:sp>
        <p:nvSpPr>
          <p:cNvPr id="3" name="Content Placeholder 2"/>
          <p:cNvSpPr>
            <a:spLocks noGrp="1"/>
          </p:cNvSpPr>
          <p:nvPr>
            <p:ph idx="1"/>
          </p:nvPr>
        </p:nvSpPr>
        <p:spPr>
          <a:xfrm>
            <a:off x="660396" y="965200"/>
            <a:ext cx="10959175" cy="5892800"/>
          </a:xfrm>
        </p:spPr>
        <p:txBody>
          <a:bodyPr>
            <a:normAutofit fontScale="77500" lnSpcReduction="20000"/>
          </a:bodyPr>
          <a:lstStyle/>
          <a:p>
            <a:r>
              <a:rPr lang="en-US" dirty="0" smtClean="0"/>
              <a:t>When having trouble with customizing a report, start at a grid!</a:t>
            </a:r>
          </a:p>
          <a:p>
            <a:pPr marL="0" indent="0">
              <a:buNone/>
            </a:pPr>
            <a:endParaRPr lang="en-US" dirty="0" smtClean="0"/>
          </a:p>
          <a:p>
            <a:r>
              <a:rPr lang="en-US" dirty="0" smtClean="0"/>
              <a:t>Report Bundles – How to create a report bundle</a:t>
            </a:r>
          </a:p>
          <a:p>
            <a:pPr marL="0" indent="0">
              <a:buNone/>
            </a:pPr>
            <a:r>
              <a:rPr lang="en-US" sz="2100" dirty="0">
                <a:hlinkClick r:id="rId3"/>
              </a:rPr>
              <a:t>https://</a:t>
            </a:r>
            <a:r>
              <a:rPr lang="en-US" sz="2100" dirty="0" smtClean="0">
                <a:hlinkClick r:id="rId3"/>
              </a:rPr>
              <a:t>wiki.ssdt-ohio.org/display/usasrdoc/Report+Bundles#ReportBundles-CreatingaReportBundle</a:t>
            </a:r>
            <a:endParaRPr lang="en-US" sz="2100" dirty="0" smtClean="0"/>
          </a:p>
          <a:p>
            <a:pPr marL="0" indent="0">
              <a:buNone/>
            </a:pPr>
            <a:endParaRPr lang="en-US" dirty="0" smtClean="0"/>
          </a:p>
          <a:p>
            <a:r>
              <a:rPr lang="en-US" dirty="0" smtClean="0"/>
              <a:t>How to schedule report jobs</a:t>
            </a:r>
          </a:p>
          <a:p>
            <a:pPr marL="0" indent="0">
              <a:buNone/>
            </a:pPr>
            <a:r>
              <a:rPr lang="en-US" sz="2100" dirty="0">
                <a:hlinkClick r:id="rId4"/>
              </a:rPr>
              <a:t>https://</a:t>
            </a:r>
            <a:r>
              <a:rPr lang="en-US" sz="2100" dirty="0" smtClean="0">
                <a:hlinkClick r:id="rId4"/>
              </a:rPr>
              <a:t>wiki.ssdt-ohio.org/display/usasrdoc/Report+Bundles#ReportBundles-ScheduleaReportBundle</a:t>
            </a:r>
            <a:endParaRPr lang="en-US" sz="2100" dirty="0" smtClean="0"/>
          </a:p>
          <a:p>
            <a:endParaRPr lang="en-US" dirty="0" smtClean="0"/>
          </a:p>
          <a:p>
            <a:r>
              <a:rPr lang="en-US" dirty="0" smtClean="0"/>
              <a:t>Pulling and refreshing reports in Excel</a:t>
            </a:r>
          </a:p>
          <a:p>
            <a:pPr marL="68580" indent="0">
              <a:buNone/>
            </a:pPr>
            <a:endParaRPr lang="en-US" dirty="0" smtClean="0"/>
          </a:p>
          <a:p>
            <a:pPr marL="0" indent="0">
              <a:buNone/>
            </a:pPr>
            <a:endParaRPr lang="en-US" dirty="0" smtClean="0"/>
          </a:p>
          <a:p>
            <a:r>
              <a:rPr lang="en-US" dirty="0" smtClean="0"/>
              <a:t>Customizing a template report- altering the configure filters to pull a different operation</a:t>
            </a:r>
          </a:p>
          <a:p>
            <a:pPr lvl="1"/>
            <a:r>
              <a:rPr lang="en-US" sz="2100" dirty="0" smtClean="0"/>
              <a:t>Open the report definition of the reports in the report manager</a:t>
            </a:r>
          </a:p>
          <a:p>
            <a:pPr lvl="1"/>
            <a:r>
              <a:rPr lang="en-US" sz="2100" dirty="0" smtClean="0"/>
              <a:t>Go to the configure filters tab</a:t>
            </a:r>
          </a:p>
          <a:p>
            <a:pPr lvl="1"/>
            <a:r>
              <a:rPr lang="en-US" sz="2100" dirty="0" smtClean="0"/>
              <a:t>Review the operation of the property you need to change and find another property with the operation you want to change it to</a:t>
            </a:r>
          </a:p>
          <a:p>
            <a:pPr lvl="1"/>
            <a:r>
              <a:rPr lang="en-US" sz="2100" dirty="0" smtClean="0"/>
              <a:t>Copy the </a:t>
            </a:r>
            <a:r>
              <a:rPr lang="en-US" sz="2100" dirty="0" err="1" smtClean="0"/>
              <a:t>param</a:t>
            </a:r>
            <a:r>
              <a:rPr lang="en-US" sz="2100" dirty="0" smtClean="0"/>
              <a:t> language from the property that has the operation you need</a:t>
            </a:r>
          </a:p>
          <a:p>
            <a:pPr lvl="1"/>
            <a:r>
              <a:rPr lang="en-US" sz="2100" dirty="0" smtClean="0"/>
              <a:t>Paste it to the property you want to change, update the language of the property/field name to reflect correctly, for instance if you use the </a:t>
            </a:r>
            <a:r>
              <a:rPr lang="en-US" sz="2100" dirty="0" err="1" smtClean="0"/>
              <a:t>param</a:t>
            </a:r>
            <a:r>
              <a:rPr lang="en-US" sz="2100" dirty="0" smtClean="0"/>
              <a:t> from account number and use it for objects remove any language with account filter and replace it with “object” and also update the example at the end of the </a:t>
            </a:r>
            <a:r>
              <a:rPr lang="en-US" sz="2100" dirty="0" err="1" smtClean="0"/>
              <a:t>param</a:t>
            </a:r>
            <a:r>
              <a:rPr lang="en-US" sz="2100" dirty="0" smtClean="0"/>
              <a:t> if applicable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73004372"/>
              </p:ext>
            </p:extLst>
          </p:nvPr>
        </p:nvGraphicFramePr>
        <p:xfrm>
          <a:off x="5590130" y="2980665"/>
          <a:ext cx="1337734" cy="1128713"/>
        </p:xfrm>
        <a:graphic>
          <a:graphicData uri="http://schemas.openxmlformats.org/presentationml/2006/ole">
            <mc:AlternateContent xmlns:mc="http://schemas.openxmlformats.org/markup-compatibility/2006">
              <mc:Choice xmlns:v="urn:schemas-microsoft-com:vml" Requires="v">
                <p:oleObj spid="_x0000_s1053"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590130" y="2980665"/>
                        <a:ext cx="1337734" cy="1128713"/>
                      </a:xfrm>
                      <a:prstGeom prst="rect">
                        <a:avLst/>
                      </a:prstGeom>
                    </p:spPr>
                  </p:pic>
                </p:oleObj>
              </mc:Fallback>
            </mc:AlternateContent>
          </a:graphicData>
        </a:graphic>
      </p:graphicFrame>
    </p:spTree>
    <p:extLst>
      <p:ext uri="{BB962C8B-B14F-4D97-AF65-F5344CB8AC3E}">
        <p14:creationId xmlns:p14="http://schemas.microsoft.com/office/powerpoint/2010/main" val="2711057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978" y="224776"/>
            <a:ext cx="9366325" cy="856892"/>
          </a:xfrm>
        </p:spPr>
        <p:txBody>
          <a:bodyPr/>
          <a:lstStyle/>
          <a:p>
            <a:r>
              <a:rPr lang="en-US" dirty="0" smtClean="0"/>
              <a:t>5 Year Forecast </a:t>
            </a:r>
            <a:endParaRPr lang="en-US" dirty="0"/>
          </a:p>
        </p:txBody>
      </p:sp>
      <p:sp>
        <p:nvSpPr>
          <p:cNvPr id="3" name="Content Placeholder 2"/>
          <p:cNvSpPr>
            <a:spLocks noGrp="1"/>
          </p:cNvSpPr>
          <p:nvPr>
            <p:ph idx="1"/>
          </p:nvPr>
        </p:nvSpPr>
        <p:spPr>
          <a:xfrm>
            <a:off x="746473" y="1060458"/>
            <a:ext cx="9601858" cy="4905444"/>
          </a:xfrm>
        </p:spPr>
        <p:txBody>
          <a:bodyPr>
            <a:normAutofit fontScale="92500"/>
          </a:bodyPr>
          <a:lstStyle/>
          <a:p>
            <a:r>
              <a:rPr lang="en-US" dirty="0" smtClean="0">
                <a:hlinkClick r:id="rId3"/>
              </a:rPr>
              <a:t>https://wiki.ssdt-ohio.org/display/usasrdoc/Five+Year+Forecast</a:t>
            </a:r>
            <a:endParaRPr lang="en-US" dirty="0"/>
          </a:p>
          <a:p>
            <a:r>
              <a:rPr lang="en-US" dirty="0"/>
              <a:t>From the Periodic menu,</a:t>
            </a:r>
          </a:p>
          <a:p>
            <a:r>
              <a:rPr lang="en-US" dirty="0"/>
              <a:t>Click on 'Five Year Forecast'.</a:t>
            </a:r>
          </a:p>
          <a:p>
            <a:r>
              <a:rPr lang="en-US" dirty="0"/>
              <a:t>Select CSV or </a:t>
            </a:r>
            <a:r>
              <a:rPr lang="en-US" b="1" dirty="0" smtClean="0">
                <a:solidFill>
                  <a:srgbClr val="00B0F0"/>
                </a:solidFill>
              </a:rPr>
              <a:t>Excel</a:t>
            </a:r>
            <a:r>
              <a:rPr lang="en-US" dirty="0" smtClean="0"/>
              <a:t> </a:t>
            </a:r>
            <a:r>
              <a:rPr lang="en-US" dirty="0"/>
              <a:t>under Format </a:t>
            </a:r>
            <a:r>
              <a:rPr lang="en-US" dirty="0" smtClean="0"/>
              <a:t>Type (Excel Recommended).</a:t>
            </a:r>
            <a:endParaRPr lang="en-US" dirty="0"/>
          </a:p>
          <a:p>
            <a:r>
              <a:rPr lang="en-US" dirty="0"/>
              <a:t>Click  </a:t>
            </a:r>
            <a:r>
              <a:rPr lang="en-US" dirty="0" smtClean="0"/>
              <a:t>              and once the file generates </a:t>
            </a:r>
            <a:r>
              <a:rPr lang="en-US" dirty="0"/>
              <a:t>save it </a:t>
            </a:r>
            <a:r>
              <a:rPr lang="en-US" dirty="0" smtClean="0"/>
              <a:t>on </a:t>
            </a:r>
            <a:r>
              <a:rPr lang="en-US" dirty="0"/>
              <a:t>your computer. </a:t>
            </a:r>
          </a:p>
          <a:p>
            <a:r>
              <a:rPr lang="en-US" b="1" dirty="0"/>
              <a:t>Format Types</a:t>
            </a:r>
            <a:endParaRPr lang="en-US" dirty="0"/>
          </a:p>
          <a:p>
            <a:pPr lvl="1"/>
            <a:r>
              <a:rPr lang="en-US" dirty="0"/>
              <a:t>The CSV option generates a comma separated formatted file of the forecast data containing the forecast line numbers, prior year actual values and current year estimates. This is similar to the CSV file automatically generated in Classic's USASFF program. </a:t>
            </a:r>
          </a:p>
          <a:p>
            <a:pPr lvl="1"/>
            <a:r>
              <a:rPr lang="en-US" dirty="0"/>
              <a:t>The Excel option will automatically upload the forecast data into the SSDT's Five Year Forecast spreadsheet.</a:t>
            </a:r>
          </a:p>
          <a:p>
            <a:endParaRPr lang="en-US" dirty="0"/>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709" y="2968781"/>
            <a:ext cx="10763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491830930"/>
              </p:ext>
            </p:extLst>
          </p:nvPr>
        </p:nvGraphicFramePr>
        <p:xfrm>
          <a:off x="6430537" y="5695640"/>
          <a:ext cx="914400" cy="771525"/>
        </p:xfrm>
        <a:graphic>
          <a:graphicData uri="http://schemas.openxmlformats.org/presentationml/2006/ole">
            <mc:AlternateContent xmlns:mc="http://schemas.openxmlformats.org/markup-compatibility/2006">
              <mc:Choice xmlns:v="urn:schemas-microsoft-com:vml" Requires="v">
                <p:oleObj spid="_x0000_s2057"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430537" y="569564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69888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5" y="169020"/>
            <a:ext cx="9366325" cy="823439"/>
          </a:xfrm>
        </p:spPr>
        <p:txBody>
          <a:bodyPr/>
          <a:lstStyle/>
          <a:p>
            <a:r>
              <a:rPr lang="en-US" dirty="0" smtClean="0"/>
              <a:t>Budgeting Tips</a:t>
            </a:r>
            <a:endParaRPr lang="en-US" dirty="0"/>
          </a:p>
        </p:txBody>
      </p:sp>
      <p:sp>
        <p:nvSpPr>
          <p:cNvPr id="3" name="Content Placeholder 2"/>
          <p:cNvSpPr>
            <a:spLocks noGrp="1"/>
          </p:cNvSpPr>
          <p:nvPr>
            <p:ph idx="1"/>
          </p:nvPr>
        </p:nvSpPr>
        <p:spPr>
          <a:xfrm>
            <a:off x="624468" y="993081"/>
            <a:ext cx="10883589" cy="5478552"/>
          </a:xfrm>
        </p:spPr>
        <p:txBody>
          <a:bodyPr>
            <a:normAutofit fontScale="85000" lnSpcReduction="20000"/>
          </a:bodyPr>
          <a:lstStyle/>
          <a:p>
            <a:pPr>
              <a:buFont typeface="Symbol"/>
              <a:buChar char="·"/>
            </a:pPr>
            <a:r>
              <a:rPr lang="en-US" sz="1600" dirty="0">
                <a:latin typeface="Calibri"/>
              </a:rPr>
              <a:t>Districts will build </a:t>
            </a:r>
            <a:r>
              <a:rPr lang="en-US" sz="1600" b="1" dirty="0">
                <a:solidFill>
                  <a:srgbClr val="00B0F0"/>
                </a:solidFill>
                <a:latin typeface="Calibri"/>
              </a:rPr>
              <a:t>1 scenario </a:t>
            </a:r>
            <a:r>
              <a:rPr lang="en-US" sz="1600" dirty="0">
                <a:latin typeface="Calibri"/>
              </a:rPr>
              <a:t>and create multiple worksheets within a scenario; you can only promote 1 budget/scenario and if you promote a new scenario it will wipe out the existing scenario </a:t>
            </a:r>
          </a:p>
          <a:p>
            <a:pPr>
              <a:buFont typeface="Symbol"/>
              <a:buChar char="·"/>
            </a:pPr>
            <a:r>
              <a:rPr lang="en-US" sz="1600" dirty="0">
                <a:latin typeface="Calibri"/>
              </a:rPr>
              <a:t>You can clone existing budgets and enter your new amounts for next year’s budget</a:t>
            </a:r>
          </a:p>
          <a:p>
            <a:pPr>
              <a:buFont typeface="Symbol"/>
              <a:buChar char="·"/>
            </a:pPr>
            <a:r>
              <a:rPr lang="en-US" sz="1600" dirty="0" smtClean="0">
                <a:latin typeface="Calibri"/>
              </a:rPr>
              <a:t>You may use budget or revenue spreadsheet templates to upload a scenario or make the updates within the software on the grid; within </a:t>
            </a:r>
            <a:r>
              <a:rPr lang="en-US" sz="1600" dirty="0">
                <a:latin typeface="Calibri"/>
              </a:rPr>
              <a:t>the documentation are JSON files you can import into the report manager grid to download and use for budget and revenue spreadsheet </a:t>
            </a:r>
            <a:r>
              <a:rPr lang="en-US" sz="1600" dirty="0" smtClean="0">
                <a:latin typeface="Calibri"/>
              </a:rPr>
              <a:t>templates</a:t>
            </a:r>
          </a:p>
          <a:p>
            <a:pPr>
              <a:buFont typeface="Symbol"/>
              <a:buChar char="·"/>
            </a:pPr>
            <a:r>
              <a:rPr lang="en-US" sz="1600" dirty="0" smtClean="0">
                <a:latin typeface="Calibri"/>
              </a:rPr>
              <a:t>You </a:t>
            </a:r>
            <a:r>
              <a:rPr lang="en-US" sz="1600" dirty="0">
                <a:latin typeface="Calibri"/>
              </a:rPr>
              <a:t>can enter a formula in the PA (proposed amounts) column and apply it to your budget (You don’t have to create a separate column and special paste value, the software will accept the number generated from the formula) </a:t>
            </a:r>
          </a:p>
          <a:p>
            <a:pPr>
              <a:buFont typeface="Symbol"/>
              <a:buChar char="·"/>
            </a:pPr>
            <a:r>
              <a:rPr lang="en-US" sz="1600" dirty="0">
                <a:latin typeface="Calibri"/>
              </a:rPr>
              <a:t>The scenario grid allows users to create budget scenario via spreadsheets</a:t>
            </a:r>
          </a:p>
          <a:p>
            <a:pPr>
              <a:buFont typeface="Symbol"/>
              <a:buChar char="·"/>
            </a:pPr>
            <a:r>
              <a:rPr lang="en-US" sz="1600" dirty="0">
                <a:latin typeface="Calibri"/>
              </a:rPr>
              <a:t>You can share your </a:t>
            </a:r>
            <a:r>
              <a:rPr lang="en-US" sz="1600" dirty="0" smtClean="0">
                <a:latin typeface="Calibri"/>
              </a:rPr>
              <a:t>budget worksheets </a:t>
            </a:r>
            <a:r>
              <a:rPr lang="en-US" sz="1600" dirty="0">
                <a:latin typeface="Calibri"/>
              </a:rPr>
              <a:t>by downloading them from the scenario grids with the person responsible for reviewing/approving the budget by clicking on the download icon on the grid; please see screenshot below with icon </a:t>
            </a:r>
            <a:r>
              <a:rPr lang="en-US" sz="1600" dirty="0" smtClean="0">
                <a:latin typeface="Calibri"/>
              </a:rPr>
              <a:t>highlighted</a:t>
            </a:r>
          </a:p>
          <a:p>
            <a:pPr>
              <a:buFont typeface="Symbol"/>
              <a:buChar char="·"/>
            </a:pPr>
            <a:endParaRPr lang="en-US" sz="1600" dirty="0"/>
          </a:p>
          <a:p>
            <a:pPr marL="68580" indent="0">
              <a:buNone/>
            </a:pPr>
            <a:endParaRPr lang="en-US" sz="1600" dirty="0" smtClean="0">
              <a:latin typeface="Calibri"/>
            </a:endParaRPr>
          </a:p>
          <a:p>
            <a:pPr>
              <a:buFont typeface="Symbol"/>
              <a:buChar char="·"/>
            </a:pPr>
            <a:endParaRPr lang="en-US" sz="1600" dirty="0" smtClean="0">
              <a:latin typeface="Calibri"/>
            </a:endParaRPr>
          </a:p>
          <a:p>
            <a:pPr>
              <a:buFont typeface="Symbol"/>
              <a:buChar char="·"/>
            </a:pPr>
            <a:endParaRPr lang="en-US" sz="1600" dirty="0">
              <a:latin typeface="Calibri"/>
            </a:endParaRPr>
          </a:p>
          <a:p>
            <a:pPr>
              <a:buFont typeface="Symbol"/>
              <a:buChar char="·"/>
            </a:pPr>
            <a:r>
              <a:rPr lang="en-US" sz="1600" dirty="0">
                <a:latin typeface="Calibri"/>
              </a:rPr>
              <a:t>After a spreadsheet is returned with the final adjustments you can upload the worksheets back into your scenario; see screenshot with the highlighted icon to import/upload</a:t>
            </a:r>
          </a:p>
          <a:p>
            <a:endParaRPr lang="en-US" sz="1600" dirty="0">
              <a:latin typeface="Calibri"/>
            </a:endParaRPr>
          </a:p>
          <a:p>
            <a:pPr>
              <a:buFont typeface="Symbol"/>
              <a:buChar char="·"/>
            </a:pPr>
            <a:endParaRPr lang="en-US" sz="1600" dirty="0" smtClean="0">
              <a:latin typeface="Calibri"/>
            </a:endParaRPr>
          </a:p>
          <a:p>
            <a:pPr>
              <a:buFont typeface="Symbol"/>
              <a:buChar char="·"/>
            </a:pPr>
            <a:endParaRPr lang="en-US" sz="1600" dirty="0" smtClean="0">
              <a:latin typeface="Calibri"/>
            </a:endParaRPr>
          </a:p>
          <a:p>
            <a:pPr>
              <a:buFont typeface="Symbol"/>
              <a:buChar char="·"/>
            </a:pPr>
            <a:r>
              <a:rPr lang="en-US" sz="1600" dirty="0" smtClean="0">
                <a:latin typeface="Calibri"/>
              </a:rPr>
              <a:t>Proposed </a:t>
            </a:r>
            <a:r>
              <a:rPr lang="en-US" sz="1600" dirty="0">
                <a:latin typeface="Calibri"/>
              </a:rPr>
              <a:t>Amounts grid is used once a budget scenario is promoted.  The budget and revenue amounts are displayed in the proposed amounts grid which is a working grid where you can make further/additional changes; you can also add additional spreadsheets for additional budgets you may need to add to your budget</a:t>
            </a:r>
          </a:p>
          <a:p>
            <a:pPr>
              <a:buFont typeface="Symbol"/>
              <a:buChar char="·"/>
            </a:pPr>
            <a:r>
              <a:rPr lang="en-US" sz="1600" dirty="0">
                <a:latin typeface="Calibri"/>
              </a:rPr>
              <a:t>You are able to delete a proposed amount, it will not delete the account or the entire budget</a:t>
            </a:r>
          </a:p>
          <a:p>
            <a:pPr>
              <a:buFont typeface="Symbol"/>
              <a:buChar char="·"/>
            </a:pPr>
            <a:r>
              <a:rPr lang="en-US" sz="1600" dirty="0">
                <a:latin typeface="Calibri"/>
              </a:rPr>
              <a:t>The month of the effective date you enter when applying the proposed budget or a budget adjustment will automatically create a new posting period (it will not make that period current and you will not see the updated budget amounts until you are current in that period</a:t>
            </a:r>
            <a:r>
              <a:rPr lang="en-US" sz="1600" dirty="0" smtClean="0">
                <a:latin typeface="Calibri"/>
              </a:rPr>
              <a:t>)</a:t>
            </a:r>
          </a:p>
          <a:p>
            <a:pPr>
              <a:buFont typeface="Symbol"/>
              <a:buChar char="·"/>
            </a:pPr>
            <a:r>
              <a:rPr lang="en-US" sz="1400" u="sng" dirty="0">
                <a:hlinkClick r:id="rId2"/>
              </a:rPr>
              <a:t>https://wiki.ssdt-ohio.org/display/usasrdoc/Budgeting+Scenario+Steps+for+making+budget+adjustments+in+the+current+fiscal+year</a:t>
            </a:r>
            <a:endParaRPr lang="en-US" sz="1400" dirty="0">
              <a:hlinkClick r:id="rId2"/>
            </a:endParaRPr>
          </a:p>
          <a:p>
            <a:pPr>
              <a:buFont typeface="Symbol"/>
              <a:buChar char="·"/>
            </a:pPr>
            <a:endParaRPr lang="en-US" sz="1600" dirty="0" smtClean="0">
              <a:latin typeface="Calibri"/>
            </a:endParaRPr>
          </a:p>
          <a:p>
            <a:pPr>
              <a:buFont typeface="Symbol"/>
              <a:buChar char="·"/>
            </a:pPr>
            <a:endParaRPr lang="en-US" sz="1600" dirty="0">
              <a:latin typeface="Calibri"/>
            </a:endParaRPr>
          </a:p>
          <a:p>
            <a:endParaRPr lang="en-US" sz="1600" dirty="0">
              <a:latin typeface="Calibri"/>
            </a:endParaRPr>
          </a:p>
          <a:p>
            <a:pPr>
              <a:buFont typeface="Symbol"/>
              <a:buChar char="·"/>
            </a:pPr>
            <a:endParaRPr lang="en-US" sz="1600" dirty="0">
              <a:latin typeface="Calibri"/>
            </a:endParaRPr>
          </a:p>
          <a:p>
            <a:endParaRPr lang="en-US" dirty="0">
              <a:latin typeface="Calibri"/>
            </a:endParaRP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385" y="3208159"/>
            <a:ext cx="5300624" cy="69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613" y="4262899"/>
            <a:ext cx="5407915" cy="71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401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20636</TotalTime>
  <Words>1051</Words>
  <Application>Microsoft Office PowerPoint</Application>
  <PresentationFormat>Widescreen</PresentationFormat>
  <Paragraphs>77</Paragraphs>
  <Slides>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4" baseType="lpstr">
      <vt:lpstr>Arial</vt:lpstr>
      <vt:lpstr>Calibri</vt:lpstr>
      <vt:lpstr>Century Gothic</vt:lpstr>
      <vt:lpstr>Symbol</vt:lpstr>
      <vt:lpstr>Wingdings 2</vt:lpstr>
      <vt:lpstr>Wingdings 3</vt:lpstr>
      <vt:lpstr>Austin</vt:lpstr>
      <vt:lpstr>Acrobat Document</vt:lpstr>
      <vt:lpstr>2023 MVECA Roundtable</vt:lpstr>
      <vt:lpstr>PowerPoint Presentation</vt:lpstr>
      <vt:lpstr>Activity Ledger Grid</vt:lpstr>
      <vt:lpstr>Reports</vt:lpstr>
      <vt:lpstr>5 Year Forecast </vt:lpstr>
      <vt:lpstr>Budgeting Tips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Redesign Tips and Tricks</dc:title>
  <dc:creator>Ashley May</dc:creator>
  <cp:lastModifiedBy>Ashley May</cp:lastModifiedBy>
  <cp:revision>33</cp:revision>
  <dcterms:created xsi:type="dcterms:W3CDTF">2022-05-16T15:21:48Z</dcterms:created>
  <dcterms:modified xsi:type="dcterms:W3CDTF">2023-03-21T14:26:34Z</dcterms:modified>
</cp:coreProperties>
</file>