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714" r:id="rId1"/>
  </p:sldMasterIdLst>
  <p:notesMasterIdLst>
    <p:notesMasterId r:id="rId36"/>
  </p:notesMasterIdLst>
  <p:handoutMasterIdLst>
    <p:handoutMasterId r:id="rId37"/>
  </p:handoutMasterIdLst>
  <p:sldIdLst>
    <p:sldId id="298" r:id="rId2"/>
    <p:sldId id="258" r:id="rId3"/>
    <p:sldId id="259" r:id="rId4"/>
    <p:sldId id="260" r:id="rId5"/>
    <p:sldId id="261" r:id="rId6"/>
    <p:sldId id="262" r:id="rId7"/>
    <p:sldId id="263" r:id="rId8"/>
    <p:sldId id="305" r:id="rId9"/>
    <p:sldId id="307" r:id="rId10"/>
    <p:sldId id="311" r:id="rId11"/>
    <p:sldId id="268" r:id="rId12"/>
    <p:sldId id="312" r:id="rId13"/>
    <p:sldId id="270" r:id="rId14"/>
    <p:sldId id="271" r:id="rId15"/>
    <p:sldId id="304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309" r:id="rId28"/>
    <p:sldId id="285" r:id="rId29"/>
    <p:sldId id="286" r:id="rId30"/>
    <p:sldId id="287" r:id="rId31"/>
    <p:sldId id="290" r:id="rId32"/>
    <p:sldId id="292" r:id="rId33"/>
    <p:sldId id="310" r:id="rId34"/>
    <p:sldId id="293" r:id="rId35"/>
  </p:sldIdLst>
  <p:sldSz cx="12192000" cy="6858000"/>
  <p:notesSz cx="7023100" cy="9309100"/>
  <p:embeddedFontLst>
    <p:embeddedFont>
      <p:font typeface="Open Sans" panose="020B0604020202020204" charset="0"/>
      <p:regular r:id="rId38"/>
      <p:bold r:id="rId39"/>
      <p:italic r:id="rId40"/>
      <p:boldItalic r:id="rId41"/>
    </p:embeddedFont>
    <p:embeddedFont>
      <p:font typeface="Wingdings 3" panose="05040102010807070707" pitchFamily="18" charset="2"/>
      <p:regular r:id="rId42"/>
    </p:embeddedFont>
    <p:embeddedFont>
      <p:font typeface="Gill Sans MT" panose="020B0502020104020203" pitchFamily="3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gvVdBma6JLZ4Q+BEupbgmuyWFE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7" autoAdjust="0"/>
    <p:restoredTop sz="82839" autoAdjust="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outlineViewPr>
    <p:cViewPr>
      <p:scale>
        <a:sx n="33" d="100"/>
        <a:sy n="33" d="100"/>
      </p:scale>
      <p:origin x="0" y="-15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42EFACBA-8590-41B2-A7B4-890A26C7D0E6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8398ABFE-C579-4F7D-A12C-67B7C695B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50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34" name="Google Shape;2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069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59" name="Google Shape;2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 defTabSz="882762">
              <a:buNone/>
              <a:defRPr/>
            </a:pPr>
            <a:endParaRPr lang="en-US" dirty="0" smtClean="0"/>
          </a:p>
        </p:txBody>
      </p:sp>
      <p:sp>
        <p:nvSpPr>
          <p:cNvPr id="259" name="Google Shape;2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1915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86" name="Google Shape;2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94" name="Google Shape;2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03" name="Google Shape;3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11" name="Google Shape;3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20" name="Google Shape;3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28" name="Google Shape;3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162009" indent="0">
              <a:buNone/>
            </a:pPr>
            <a:endParaRPr lang="en-US" dirty="0"/>
          </a:p>
        </p:txBody>
      </p:sp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336" name="Google Shape;3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46" name="Google Shape;34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56" name="Google Shape;35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74" name="Google Shape;3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83" name="Google Shape;3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392" name="Google Shape;3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9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402" name="Google Shape;40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411" name="Google Shape;41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5310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411" name="Google Shape;41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421" name="Google Shape;42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432" name="Google Shape;43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467" name="Google Shape;46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487" name="Google Shape;48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432" name="Google Shape;43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46847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8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498" name="Google Shape;49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158750" indent="0" fontAlgn="base">
              <a:buFont typeface="+mj-lt"/>
              <a:buNone/>
            </a:pPr>
            <a:endParaRPr dirty="0"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fontAlgn="base">
              <a:buFont typeface="+mj-lt"/>
              <a:buAutoNum type="arabicPeriod"/>
            </a:pPr>
            <a:endParaRPr dirty="0"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698500"/>
            <a:ext cx="6205538" cy="3490913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7" tIns="46659" rIns="93317" bIns="46659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8198" indent="-29161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6459" indent="-23329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3043" indent="-23329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9627" indent="-233292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6211" indent="-2332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2794" indent="-2332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9378" indent="-2332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962" indent="-2332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72BC8F-E472-4BC0-8FC4-87785134FFCD}" type="slidenum">
              <a:rPr lang="en-US" altLang="en-US" sz="1300"/>
              <a:pPr/>
              <a:t>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850587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1" tIns="93301" rIns="93301" bIns="9330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34" name="Google Shape;2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556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73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29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692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5/13/2021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3F13-4810-4069-B929-BA5AB75F13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52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59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24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60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39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80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5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5/13/2021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6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5/13/2021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51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5/13/2021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69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ohio.gov/getattachment/Topics/Data/EMIS/EMIS-Documentation/EMIS-Changes-1/Fiscal-Year-2023-Changes/23-86-Delete-ODE-Brief-Description-from-the-Cash-QC-Record.pdf.aspx?lang=en-U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sdt-ohio.org/display/usasrdoc/Budgeting+Scenario+Steps+for+creating+proposed+amounts+for+the+next+fiscal+yea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sdt-ohio.org/display/usasrdoc/Cash+Reconciliati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elpfiscal@mveca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sdt-ohio.org/display/usasrdoc/FAQ+-+Frequently+Asked+Questions#FAQFrequentlyAskedQuestions-PurchaseOrd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ssdt-ohio.org/display/usasrdoc/SSDT+Template+Reports#SSDTTemplateReports-budsummoeBudgetSummaryMOE" TargetMode="External"/><Relationship Id="rId5" Type="http://schemas.openxmlformats.org/officeDocument/2006/relationships/hyperlink" Target="https://wiki.ssdt-ohio.org/display/usasrdoc/Scheduling+a+Custom+Monthly+Report+Bundle" TargetMode="External"/><Relationship Id="rId4" Type="http://schemas.openxmlformats.org/officeDocument/2006/relationships/hyperlink" Target="https://wiki.ssdt-ohio.org/display/usasrdoc/FAQ+-+Frequently+Asked+Questions#FAQFrequentlyAskedQuestions-Disbursement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ohio.gov/Topics/Data/EMIS/Reporting-Responsibilities/EMIS-Data-Collection-Calendar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asb34sys.auditor.state.oh.us/GAAP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hyperlink" Target="http://gaapwiki.oecn.k12.oh.us/index.php?title=Main_Pag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veca.org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veca.org/FISCALYearendDocumentation.aspx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veca.org/Downloads/2023%20USAS%20FYE%20CHECKLIST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sdt-ohio.org/display/usasrdoc/Setting+Estimate+vs.+Actual+Variances+to+Zer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/>
          <p:nvPr/>
        </p:nvSpPr>
        <p:spPr>
          <a:xfrm>
            <a:off x="435043" y="814251"/>
            <a:ext cx="9130376" cy="55778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"/>
          <p:cNvSpPr txBox="1">
            <a:spLocks noGrp="1"/>
          </p:cNvSpPr>
          <p:nvPr>
            <p:ph type="ctrTitle"/>
          </p:nvPr>
        </p:nvSpPr>
        <p:spPr>
          <a:xfrm>
            <a:off x="891531" y="1054494"/>
            <a:ext cx="7282410" cy="237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7200" dirty="0">
                <a:solidFill>
                  <a:srgbClr val="FFFFFF"/>
                </a:solidFill>
              </a:rPr>
              <a:t>USAS-R</a:t>
            </a:r>
            <a:endParaRPr sz="7200" dirty="0"/>
          </a:p>
        </p:txBody>
      </p:sp>
      <p:sp>
        <p:nvSpPr>
          <p:cNvPr id="157" name="Google Shape;157;p1"/>
          <p:cNvSpPr txBox="1">
            <a:spLocks noGrp="1"/>
          </p:cNvSpPr>
          <p:nvPr>
            <p:ph type="subTitle" idx="1"/>
          </p:nvPr>
        </p:nvSpPr>
        <p:spPr>
          <a:xfrm>
            <a:off x="891531" y="3894925"/>
            <a:ext cx="7282410" cy="1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200" dirty="0" smtClean="0">
                <a:solidFill>
                  <a:srgbClr val="FFFFFF"/>
                </a:solidFill>
              </a:rPr>
              <a:t>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4000" dirty="0">
                <a:solidFill>
                  <a:srgbClr val="FFFFFF"/>
                </a:solidFill>
              </a:rPr>
              <a:t>Fiscal Year End </a:t>
            </a:r>
            <a:endParaRPr sz="4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4000" dirty="0">
                <a:solidFill>
                  <a:srgbClr val="FFFFFF"/>
                </a:solidFill>
              </a:rPr>
              <a:t>Closing Procedures</a:t>
            </a:r>
            <a:endParaRPr sz="4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4000" dirty="0" smtClean="0">
                <a:solidFill>
                  <a:srgbClr val="FFFFFF"/>
                </a:solidFill>
              </a:rPr>
              <a:t>2023</a:t>
            </a:r>
            <a:endParaRPr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965" y="6101687"/>
            <a:ext cx="165735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/>
          <p:nvPr/>
        </p:nvSpPr>
        <p:spPr>
          <a:xfrm>
            <a:off x="838200" y="424070"/>
            <a:ext cx="10515600" cy="12596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838200" y="588169"/>
            <a:ext cx="10515600" cy="109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 smtClean="0">
                <a:solidFill>
                  <a:srgbClr val="FFFFFF"/>
                </a:solidFill>
              </a:rPr>
              <a:t>Level1/Level 2 Validation Reports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238" name="Google Shape;238;p10"/>
          <p:cNvSpPr txBox="1">
            <a:spLocks noGrp="1"/>
          </p:cNvSpPr>
          <p:nvPr>
            <p:ph idx="1"/>
          </p:nvPr>
        </p:nvSpPr>
        <p:spPr>
          <a:xfrm>
            <a:off x="838200" y="1817103"/>
            <a:ext cx="10515600" cy="44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fontAlgn="base">
              <a:buNone/>
            </a:pPr>
            <a:r>
              <a:rPr lang="en-US" b="1" dirty="0" smtClean="0"/>
              <a:t>Other </a:t>
            </a:r>
            <a:r>
              <a:rPr lang="en-US" b="1" dirty="0"/>
              <a:t>warning messages that are validated in the data collector.</a:t>
            </a:r>
            <a:r>
              <a:rPr lang="en-US" dirty="0"/>
              <a:t>  </a:t>
            </a:r>
            <a:endParaRPr lang="en-US" b="1" dirty="0"/>
          </a:p>
          <a:p>
            <a:pPr fontAlgn="base"/>
            <a:r>
              <a:rPr lang="en-US" dirty="0" smtClean="0"/>
              <a:t>Function</a:t>
            </a:r>
            <a:r>
              <a:rPr lang="en-US" dirty="0"/>
              <a:t>, Object and/or Receipt must be defined at higher level of detail</a:t>
            </a:r>
          </a:p>
          <a:p>
            <a:pPr fontAlgn="base"/>
            <a:r>
              <a:rPr lang="en-US" dirty="0"/>
              <a:t>ODE requires SUBJ or IL to be entered for this </a:t>
            </a:r>
            <a:r>
              <a:rPr lang="en-US" dirty="0" err="1"/>
              <a:t>func</a:t>
            </a:r>
            <a:r>
              <a:rPr lang="en-US" dirty="0"/>
              <a:t>/</a:t>
            </a:r>
            <a:r>
              <a:rPr lang="en-US" dirty="0" err="1"/>
              <a:t>obj</a:t>
            </a:r>
            <a:r>
              <a:rPr lang="en-US" dirty="0"/>
              <a:t> in most cases</a:t>
            </a:r>
          </a:p>
          <a:p>
            <a:pPr fontAlgn="base"/>
            <a:r>
              <a:rPr lang="en-US" dirty="0"/>
              <a:t>ODE requires OPU to be entered for this </a:t>
            </a:r>
            <a:r>
              <a:rPr lang="en-US" dirty="0" err="1"/>
              <a:t>func</a:t>
            </a:r>
            <a:r>
              <a:rPr lang="en-US" dirty="0"/>
              <a:t>/</a:t>
            </a:r>
            <a:r>
              <a:rPr lang="en-US" dirty="0" err="1"/>
              <a:t>obj</a:t>
            </a:r>
            <a:r>
              <a:rPr lang="en-US" dirty="0"/>
              <a:t> per EMIS </a:t>
            </a:r>
            <a:r>
              <a:rPr lang="en-US" dirty="0" smtClean="0"/>
              <a:t>Guide</a:t>
            </a:r>
          </a:p>
          <a:p>
            <a:pPr marL="0" indent="0" fontAlgn="base">
              <a:buNone/>
            </a:pPr>
            <a:endParaRPr lang="en-US" dirty="0"/>
          </a:p>
          <a:p>
            <a:r>
              <a:rPr lang="en-US" i="1" dirty="0" smtClean="0"/>
              <a:t>If </a:t>
            </a:r>
            <a:r>
              <a:rPr lang="en-US" i="1" dirty="0"/>
              <a:t>district receives Level 1 or Level 2 </a:t>
            </a:r>
            <a:r>
              <a:rPr lang="en-US" i="1" u="sng" dirty="0"/>
              <a:t>fatal</a:t>
            </a:r>
            <a:r>
              <a:rPr lang="en-US" i="1" dirty="0"/>
              <a:t> error(s) and has closed the fiscal year, June can be reopened to make any necessary changes.</a:t>
            </a:r>
            <a:endParaRPr sz="2400" dirty="0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578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/>
          <p:nvPr/>
        </p:nvSpPr>
        <p:spPr>
          <a:xfrm>
            <a:off x="838200" y="450056"/>
            <a:ext cx="10077450" cy="1136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3"/>
          <p:cNvSpPr txBox="1">
            <a:spLocks noGrp="1"/>
          </p:cNvSpPr>
          <p:nvPr>
            <p:ph type="title"/>
          </p:nvPr>
        </p:nvSpPr>
        <p:spPr>
          <a:xfrm>
            <a:off x="838200" y="588169"/>
            <a:ext cx="10515600" cy="81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600"/>
            </a:pPr>
            <a:r>
              <a:rPr lang="en-US" dirty="0">
                <a:solidFill>
                  <a:schemeClr val="bg1"/>
                </a:solidFill>
              </a:rPr>
              <a:t>Account Validation Errors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263" name="Google Shape;263;p13"/>
          <p:cNvSpPr txBox="1">
            <a:spLocks noGrp="1"/>
          </p:cNvSpPr>
          <p:nvPr>
            <p:ph idx="1"/>
          </p:nvPr>
        </p:nvSpPr>
        <p:spPr>
          <a:xfrm>
            <a:off x="619125" y="1834527"/>
            <a:ext cx="10187420" cy="159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>
              <a:spcBef>
                <a:spcPts val="0"/>
              </a:spcBef>
              <a:buSzPts val="1800"/>
            </a:pPr>
            <a:r>
              <a:rPr lang="en-US" sz="2400" b="1" dirty="0" smtClean="0"/>
              <a:t>Any </a:t>
            </a:r>
            <a:r>
              <a:rPr lang="en-US" sz="2400" b="1" dirty="0"/>
              <a:t>accounts with Invalid Validation Errors that have amounts in the reporting fiscal year must be cleaned </a:t>
            </a:r>
          </a:p>
          <a:p>
            <a:pPr marL="1257300" lvl="1">
              <a:spcBef>
                <a:spcPts val="0"/>
              </a:spcBef>
              <a:buSzPts val="1800"/>
            </a:pPr>
            <a:r>
              <a:rPr lang="en-US" sz="2200" b="1" dirty="0"/>
              <a:t> </a:t>
            </a:r>
            <a:r>
              <a:rPr lang="en-US" sz="2200" b="1" dirty="0" smtClean="0"/>
              <a:t>Use </a:t>
            </a:r>
            <a:r>
              <a:rPr lang="en-US" sz="2200" b="1" dirty="0"/>
              <a:t>Account Change under </a:t>
            </a:r>
            <a:r>
              <a:rPr lang="en-US" sz="2200" b="1" dirty="0" smtClean="0"/>
              <a:t>Utilities</a:t>
            </a:r>
          </a:p>
          <a:p>
            <a:pPr marL="1257300" lvl="1">
              <a:spcBef>
                <a:spcPts val="0"/>
              </a:spcBef>
              <a:buSzPts val="1800"/>
            </a:pPr>
            <a:r>
              <a:rPr lang="en-US" sz="2200" b="1" dirty="0" smtClean="0"/>
              <a:t>Distributions/Error correction under Transactions</a:t>
            </a:r>
            <a:endParaRPr lang="en-US" sz="2200" b="1" dirty="0"/>
          </a:p>
          <a:p>
            <a:pPr marL="800100">
              <a:spcBef>
                <a:spcPts val="0"/>
              </a:spcBef>
              <a:buSzPts val="1800"/>
            </a:pPr>
            <a:endParaRPr lang="en-US" sz="2400" b="1" dirty="0" smtClean="0"/>
          </a:p>
          <a:p>
            <a:pPr marL="457200" indent="0">
              <a:spcBef>
                <a:spcPts val="0"/>
              </a:spcBef>
              <a:buSzPts val="1800"/>
              <a:buNone/>
            </a:pPr>
            <a:endParaRPr sz="2400" dirty="0"/>
          </a:p>
        </p:txBody>
      </p:sp>
      <p:pic>
        <p:nvPicPr>
          <p:cNvPr id="1030" name="Picture 6" descr="https://lh4.googleusercontent.com/Rvi5gHzL1O-g1Ad6zsqjK7PZQsGxWTFYwQB-mf9akiSvqaGcaMSgdFeB7wMgZrlS1VUMT05QnhcbpVD8baIDUyitOW4SeE63erf7IaSMjSjEh4kHIptEdBxLwl0pIYen457TE5ON5nsn5TTK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378" y="2247584"/>
            <a:ext cx="3598012" cy="18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761" y="3740525"/>
            <a:ext cx="4726420" cy="216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/>
          <p:nvPr/>
        </p:nvSpPr>
        <p:spPr>
          <a:xfrm>
            <a:off x="838200" y="450056"/>
            <a:ext cx="10077450" cy="1136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3"/>
          <p:cNvSpPr txBox="1">
            <a:spLocks noGrp="1"/>
          </p:cNvSpPr>
          <p:nvPr>
            <p:ph type="title"/>
          </p:nvPr>
        </p:nvSpPr>
        <p:spPr>
          <a:xfrm>
            <a:off x="838200" y="588169"/>
            <a:ext cx="10515600" cy="81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600"/>
            </a:pPr>
            <a:r>
              <a:rPr lang="en-US" dirty="0" smtClean="0">
                <a:solidFill>
                  <a:schemeClr val="bg1"/>
                </a:solidFill>
              </a:rPr>
              <a:t>Cash Records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263" name="Google Shape;263;p13"/>
          <p:cNvSpPr txBox="1">
            <a:spLocks noGrp="1"/>
          </p:cNvSpPr>
          <p:nvPr>
            <p:ph idx="1"/>
          </p:nvPr>
        </p:nvSpPr>
        <p:spPr>
          <a:xfrm>
            <a:off x="619125" y="1834527"/>
            <a:ext cx="10187420" cy="159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>
              <a:spcBef>
                <a:spcPts val="0"/>
              </a:spcBef>
              <a:buSzPts val="1800"/>
            </a:pPr>
            <a:r>
              <a:rPr lang="en-US" dirty="0"/>
              <a:t>The Cash Record is reported via EMIS with the Financial (H) Collection and the category defines the Fund/SCC describing what type of fund it is for EMIS</a:t>
            </a:r>
            <a:r>
              <a:rPr lang="en-US" dirty="0" smtClean="0"/>
              <a:t>.</a:t>
            </a:r>
          </a:p>
          <a:p>
            <a:pPr marL="800100">
              <a:spcBef>
                <a:spcPts val="0"/>
              </a:spcBef>
              <a:buSzPts val="1800"/>
            </a:pPr>
            <a:endParaRPr lang="en-US" dirty="0"/>
          </a:p>
          <a:p>
            <a:pPr marL="800100">
              <a:spcBef>
                <a:spcPts val="0"/>
              </a:spcBef>
              <a:buSzPts val="1800"/>
            </a:pPr>
            <a:endParaRPr lang="en-US" dirty="0" smtClean="0"/>
          </a:p>
          <a:p>
            <a:pPr marL="800100">
              <a:spcBef>
                <a:spcPts val="0"/>
              </a:spcBef>
              <a:buSzPts val="1800"/>
            </a:pPr>
            <a:endParaRPr lang="en-US" dirty="0"/>
          </a:p>
          <a:p>
            <a:pPr marL="800100">
              <a:spcBef>
                <a:spcPts val="0"/>
              </a:spcBef>
              <a:buSzPts val="1800"/>
            </a:pPr>
            <a:endParaRPr lang="en-US" dirty="0" smtClean="0"/>
          </a:p>
          <a:p>
            <a:pPr marL="800100">
              <a:spcBef>
                <a:spcPts val="0"/>
              </a:spcBef>
              <a:buSzPts val="1800"/>
            </a:pPr>
            <a:endParaRPr lang="en-US" dirty="0"/>
          </a:p>
          <a:p>
            <a:pPr marL="800100">
              <a:spcBef>
                <a:spcPts val="0"/>
              </a:spcBef>
              <a:buSzPts val="1800"/>
            </a:pPr>
            <a:endParaRPr lang="en-US" dirty="0" smtClean="0"/>
          </a:p>
          <a:p>
            <a:pPr marL="800100">
              <a:spcBef>
                <a:spcPts val="0"/>
              </a:spcBef>
              <a:buSzPts val="1800"/>
            </a:pPr>
            <a:endParaRPr lang="en-US" dirty="0" smtClean="0"/>
          </a:p>
          <a:p>
            <a:pPr marL="800100">
              <a:spcBef>
                <a:spcPts val="0"/>
              </a:spcBef>
              <a:buSzPts val="1800"/>
            </a:pPr>
            <a:r>
              <a:rPr lang="en-US" dirty="0">
                <a:solidFill>
                  <a:srgbClr val="FF0000"/>
                </a:solidFill>
              </a:rPr>
              <a:t>Per </a:t>
            </a:r>
            <a:r>
              <a:rPr lang="en-US" u="sng" dirty="0">
                <a:solidFill>
                  <a:srgbClr val="FF0000"/>
                </a:solidFill>
                <a:hlinkClick r:id="rId3"/>
              </a:rPr>
              <a:t>ODE website</a:t>
            </a:r>
            <a:r>
              <a:rPr lang="en-US" dirty="0">
                <a:solidFill>
                  <a:srgbClr val="FF0000"/>
                </a:solidFill>
              </a:rPr>
              <a:t>, the ODE Brief Description is set to be removed for FY23 Financial reporting. These were previously referred to as the EMIS Fund Categories.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457200" indent="0">
              <a:spcBef>
                <a:spcPts val="0"/>
              </a:spcBef>
              <a:buSzPts val="1800"/>
              <a:buNone/>
            </a:pPr>
            <a:endParaRPr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094" y="2620635"/>
            <a:ext cx="61245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/>
          <p:nvPr/>
        </p:nvSpPr>
        <p:spPr>
          <a:xfrm>
            <a:off x="838200" y="432021"/>
            <a:ext cx="105156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5"/>
          <p:cNvSpPr txBox="1">
            <a:spLocks noGrp="1"/>
          </p:cNvSpPr>
          <p:nvPr>
            <p:ph type="title"/>
          </p:nvPr>
        </p:nvSpPr>
        <p:spPr>
          <a:xfrm>
            <a:off x="838200" y="588169"/>
            <a:ext cx="10515600" cy="106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Review Operational Units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281" name="Google Shape;281;p15"/>
          <p:cNvSpPr txBox="1">
            <a:spLocks noGrp="1"/>
          </p:cNvSpPr>
          <p:nvPr>
            <p:ph idx="1"/>
          </p:nvPr>
        </p:nvSpPr>
        <p:spPr>
          <a:xfrm>
            <a:off x="679507" y="1821451"/>
            <a:ext cx="11150281" cy="435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>
              <a:lnSpc>
                <a:spcPct val="90000"/>
              </a:lnSpc>
              <a:buSzPts val="1800"/>
            </a:pPr>
            <a:r>
              <a:rPr lang="en-US" sz="2400" dirty="0"/>
              <a:t>Review under </a:t>
            </a:r>
            <a:r>
              <a:rPr lang="en-US" sz="2400" b="1" dirty="0"/>
              <a:t>Core menu</a:t>
            </a:r>
            <a:r>
              <a:rPr lang="en-US" sz="2400" dirty="0"/>
              <a:t> or by running the </a:t>
            </a:r>
            <a:r>
              <a:rPr lang="en-US" sz="2400" b="1" dirty="0"/>
              <a:t>SSDT OPU Listing report </a:t>
            </a:r>
            <a:r>
              <a:rPr lang="en-US" sz="2400" dirty="0"/>
              <a:t>under </a:t>
            </a:r>
            <a:r>
              <a:rPr lang="en-US" sz="2400" dirty="0" smtClean="0"/>
              <a:t>Reports</a:t>
            </a:r>
            <a:endParaRPr sz="2400" dirty="0"/>
          </a:p>
          <a:p>
            <a:pPr marL="457200">
              <a:lnSpc>
                <a:spcPct val="90000"/>
              </a:lnSpc>
              <a:buSzPts val="1800"/>
            </a:pPr>
            <a:r>
              <a:rPr lang="en-US" sz="2400" dirty="0"/>
              <a:t>Verify </a:t>
            </a:r>
            <a:r>
              <a:rPr lang="en-US" sz="2400" b="1" dirty="0"/>
              <a:t>IRN numbers </a:t>
            </a:r>
            <a:r>
              <a:rPr lang="en-US" sz="2400" dirty="0"/>
              <a:t>and </a:t>
            </a:r>
            <a:r>
              <a:rPr lang="en-US" sz="2400" b="1" dirty="0"/>
              <a:t>Entity types </a:t>
            </a:r>
            <a:r>
              <a:rPr lang="en-US" sz="2400" dirty="0"/>
              <a:t>are accurate.</a:t>
            </a:r>
            <a:endParaRPr dirty="0"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857250" lvl="1">
              <a:lnSpc>
                <a:spcPct val="90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OPU of 000 must be the reporting district IRN.</a:t>
            </a:r>
            <a:endParaRPr dirty="0"/>
          </a:p>
          <a:p>
            <a:pPr marL="971550" lvl="1">
              <a:lnSpc>
                <a:spcPct val="90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endParaRPr dirty="0"/>
          </a:p>
          <a:p>
            <a:pPr marL="857250" lvl="1">
              <a:lnSpc>
                <a:spcPct val="90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All OPU’s must have an IRN defined within your district.</a:t>
            </a:r>
            <a:endParaRPr dirty="0"/>
          </a:p>
          <a:p>
            <a:pPr marL="971550" lvl="1">
              <a:lnSpc>
                <a:spcPct val="90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endParaRPr dirty="0"/>
          </a:p>
          <a:p>
            <a:pPr marL="857250" lvl="1">
              <a:lnSpc>
                <a:spcPct val="90000"/>
              </a:lnSpc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The OPU for Central Office should be checked</a:t>
            </a:r>
            <a:endParaRPr dirty="0"/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3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6429" y="3237437"/>
            <a:ext cx="2895600" cy="26098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"/>
          <p:cNvSpPr/>
          <p:nvPr/>
        </p:nvSpPr>
        <p:spPr>
          <a:xfrm>
            <a:off x="838200" y="424070"/>
            <a:ext cx="105156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 txBox="1">
            <a:spLocks noGrp="1"/>
          </p:cNvSpPr>
          <p:nvPr>
            <p:ph type="title"/>
          </p:nvPr>
        </p:nvSpPr>
        <p:spPr>
          <a:xfrm>
            <a:off x="838200" y="588169"/>
            <a:ext cx="10515600" cy="106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Appropriations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290" name="Google Shape;290;p16"/>
          <p:cNvSpPr txBox="1">
            <a:spLocks noGrp="1"/>
          </p:cNvSpPr>
          <p:nvPr>
            <p:ph idx="1"/>
          </p:nvPr>
        </p:nvSpPr>
        <p:spPr>
          <a:xfrm>
            <a:off x="277761" y="2069432"/>
            <a:ext cx="11636477" cy="382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>
              <a:spcBef>
                <a:spcPts val="0"/>
              </a:spcBef>
              <a:buSzPts val="1800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Use the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BUDGETING &gt; SCENARIOS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option to enter next year proposed Budgets and Revenue estimates.</a:t>
            </a:r>
            <a:endParaRPr dirty="0"/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800100">
              <a:spcBef>
                <a:spcPts val="0"/>
              </a:spcBef>
              <a:buSzPts val="1800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Refer to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Appendix &gt; Useful Procedures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for steps 	</a:t>
            </a:r>
            <a:endParaRPr dirty="0"/>
          </a:p>
          <a:p>
            <a:pPr marL="800100">
              <a:spcBef>
                <a:spcPts val="0"/>
              </a:spcBef>
              <a:buSzPts val="1800"/>
            </a:pPr>
            <a:r>
              <a:rPr lang="en-US" sz="24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Budgeting Scenario Steps for creating proposed amounts for the next </a:t>
            </a:r>
            <a:r>
              <a:rPr lang="en-US" sz="2400" b="0" i="0" u="none" strike="noStrik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Fiscal </a:t>
            </a:r>
            <a:r>
              <a:rPr lang="en-US" sz="24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24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i="1" u="sng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https://wiki.ssdt-ohio.org/display/usasrdoc/Budgeting+Scenario+Steps+for+creating+proposed+amounts+for+the+next+fiscal+year</a:t>
            </a:r>
            <a:endParaRPr i="1" cap="none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3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"/>
          <p:cNvSpPr/>
          <p:nvPr/>
        </p:nvSpPr>
        <p:spPr>
          <a:xfrm>
            <a:off x="838200" y="424071"/>
            <a:ext cx="10515600" cy="1087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7"/>
          <p:cNvSpPr txBox="1">
            <a:spLocks noGrp="1"/>
          </p:cNvSpPr>
          <p:nvPr>
            <p:ph type="title"/>
          </p:nvPr>
        </p:nvSpPr>
        <p:spPr>
          <a:xfrm>
            <a:off x="838200" y="588169"/>
            <a:ext cx="10515600" cy="79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Prepare Requisitions 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298" name="Google Shape;298;p17"/>
          <p:cNvSpPr txBox="1">
            <a:spLocks noGrp="1"/>
          </p:cNvSpPr>
          <p:nvPr>
            <p:ph idx="1"/>
          </p:nvPr>
        </p:nvSpPr>
        <p:spPr>
          <a:xfrm>
            <a:off x="608797" y="1829639"/>
            <a:ext cx="10425087" cy="46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300" b="1" dirty="0">
                <a:latin typeface="Calibri   "/>
                <a:sym typeface="Calibri"/>
              </a:rPr>
              <a:t>Requisitions can be entered for July </a:t>
            </a:r>
            <a:r>
              <a:rPr lang="en-US" sz="2300" b="1" dirty="0" smtClean="0">
                <a:latin typeface="Calibri   "/>
                <a:sym typeface="Calibri"/>
              </a:rPr>
              <a:t>2023</a:t>
            </a:r>
            <a:endParaRPr sz="2300" dirty="0">
              <a:latin typeface="Calibri   "/>
            </a:endParaRPr>
          </a:p>
          <a:p>
            <a:pPr marL="1257300" lvl="1" indent="-342900">
              <a:spcBef>
                <a:spcPts val="0"/>
              </a:spcBef>
              <a:buSzPts val="1800"/>
            </a:pPr>
            <a:r>
              <a:rPr lang="en-US" sz="2000" dirty="0">
                <a:latin typeface="Calibri   "/>
                <a:sym typeface="Calibri"/>
              </a:rPr>
              <a:t>Posting Period must be </a:t>
            </a:r>
            <a:r>
              <a:rPr lang="en-US" sz="2000" b="1" dirty="0">
                <a:latin typeface="Calibri   "/>
                <a:sym typeface="Calibri"/>
              </a:rPr>
              <a:t>open </a:t>
            </a:r>
            <a:r>
              <a:rPr lang="en-US" sz="2000" dirty="0">
                <a:latin typeface="Calibri   "/>
                <a:sym typeface="Calibri"/>
              </a:rPr>
              <a:t>for July   </a:t>
            </a:r>
            <a:endParaRPr sz="2000" dirty="0">
              <a:latin typeface="Calibri   "/>
            </a:endParaRPr>
          </a:p>
          <a:p>
            <a:pPr marL="1257300" lvl="1" indent="-342900">
              <a:spcBef>
                <a:spcPts val="0"/>
              </a:spcBef>
              <a:buSzPts val="1800"/>
            </a:pPr>
            <a:r>
              <a:rPr lang="en-US" sz="2000" dirty="0">
                <a:latin typeface="Calibri   "/>
                <a:sym typeface="Calibri"/>
              </a:rPr>
              <a:t>July </a:t>
            </a:r>
            <a:r>
              <a:rPr lang="en-US" sz="2000" dirty="0" smtClean="0">
                <a:latin typeface="Calibri   "/>
                <a:sym typeface="Calibri"/>
              </a:rPr>
              <a:t>2023 </a:t>
            </a:r>
            <a:r>
              <a:rPr lang="en-US" sz="2000" dirty="0">
                <a:latin typeface="Calibri   "/>
                <a:sym typeface="Calibri"/>
              </a:rPr>
              <a:t>does </a:t>
            </a:r>
            <a:r>
              <a:rPr lang="en-US" sz="2000" u="sng" dirty="0">
                <a:latin typeface="Calibri   "/>
                <a:sym typeface="Calibri"/>
              </a:rPr>
              <a:t>NOT</a:t>
            </a:r>
            <a:r>
              <a:rPr lang="en-US" sz="2000" dirty="0">
                <a:latin typeface="Calibri   "/>
                <a:sym typeface="Calibri"/>
              </a:rPr>
              <a:t> need to be current posting period</a:t>
            </a:r>
            <a:endParaRPr sz="2000" dirty="0">
              <a:latin typeface="Calibri   "/>
            </a:endParaRPr>
          </a:p>
          <a:p>
            <a:pPr marL="1257300" lvl="1" indent="-342900">
              <a:spcBef>
                <a:spcPts val="0"/>
              </a:spcBef>
              <a:buSzPts val="1800"/>
            </a:pPr>
            <a:r>
              <a:rPr lang="en-US" sz="2000" dirty="0">
                <a:latin typeface="Calibri   "/>
                <a:sym typeface="Calibri"/>
              </a:rPr>
              <a:t>No budget yet?  Requisitions do not require </a:t>
            </a:r>
            <a:r>
              <a:rPr lang="en-US" sz="2000" dirty="0" smtClean="0">
                <a:latin typeface="Calibri   "/>
                <a:sym typeface="Calibri"/>
              </a:rPr>
              <a:t>account </a:t>
            </a:r>
            <a:r>
              <a:rPr lang="en-US" sz="2000" dirty="0">
                <a:latin typeface="Calibri   "/>
                <a:sym typeface="Calibri"/>
              </a:rPr>
              <a:t>numbers</a:t>
            </a:r>
            <a:endParaRPr sz="2000" dirty="0">
              <a:latin typeface="Calibri   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300" b="1" dirty="0">
                <a:latin typeface="Calibri   "/>
                <a:sym typeface="Calibri"/>
              </a:rPr>
              <a:t>Option to Assign Account numbers later  </a:t>
            </a:r>
            <a:endParaRPr sz="2300" dirty="0">
              <a:latin typeface="Calibri   "/>
            </a:endParaRPr>
          </a:p>
          <a:p>
            <a:pPr marL="1257300" lvl="1" indent="-342900">
              <a:spcBef>
                <a:spcPts val="0"/>
              </a:spcBef>
              <a:buSzPts val="1800"/>
            </a:pPr>
            <a:r>
              <a:rPr lang="en-US" sz="2000" dirty="0">
                <a:latin typeface="Calibri   "/>
                <a:sym typeface="Calibri"/>
              </a:rPr>
              <a:t>Run SSDT Requisition Detail Report </a:t>
            </a:r>
          </a:p>
          <a:p>
            <a:pPr marL="1828800" lvl="2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   "/>
              </a:rPr>
              <a:t>Sort by Converted=F</a:t>
            </a:r>
          </a:p>
          <a:p>
            <a:pPr marL="1828800" lvl="2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   "/>
                <a:sym typeface="Calibri"/>
              </a:rPr>
              <a:t>Transaction Start date = </a:t>
            </a:r>
            <a:r>
              <a:rPr lang="en-US" dirty="0" smtClean="0">
                <a:latin typeface="Calibri   "/>
                <a:sym typeface="Calibri"/>
              </a:rPr>
              <a:t>07/01/23</a:t>
            </a:r>
            <a:endParaRPr dirty="0">
              <a:latin typeface="Calibri   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7643A-3D03-46C1-BA60-84AAD77C3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962" y="4532764"/>
            <a:ext cx="8305183" cy="22599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/>
          <p:nvPr/>
        </p:nvSpPr>
        <p:spPr>
          <a:xfrm>
            <a:off x="959318" y="368305"/>
            <a:ext cx="10563726" cy="9503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/>
          </p:nvPr>
        </p:nvSpPr>
        <p:spPr>
          <a:xfrm>
            <a:off x="838200" y="588169"/>
            <a:ext cx="10563726" cy="79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Month End Closing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307" name="Google Shape;307;p18"/>
          <p:cNvSpPr txBox="1">
            <a:spLocks noGrp="1"/>
          </p:cNvSpPr>
          <p:nvPr>
            <p:ph idx="1"/>
          </p:nvPr>
        </p:nvSpPr>
        <p:spPr>
          <a:xfrm>
            <a:off x="1080436" y="1932927"/>
            <a:ext cx="10442608" cy="479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000" b="1" dirty="0"/>
              <a:t>Proceed with closing out for the month of </a:t>
            </a:r>
            <a:r>
              <a:rPr lang="en-US" sz="3000" b="1" dirty="0" smtClean="0"/>
              <a:t>June</a:t>
            </a:r>
            <a:endParaRPr sz="2400" dirty="0"/>
          </a:p>
          <a:p>
            <a:pPr marL="4953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dirty="0"/>
              <a:t>Enter all transactions for the current </a:t>
            </a:r>
            <a:r>
              <a:rPr lang="en-US" sz="2400" dirty="0" smtClean="0"/>
              <a:t>month</a:t>
            </a:r>
            <a:endParaRPr sz="2400" dirty="0"/>
          </a:p>
          <a:p>
            <a:pPr marL="4953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dirty="0"/>
              <a:t>Attempt to reconcile USAS records with your bank(s)</a:t>
            </a:r>
            <a:endParaRPr dirty="0"/>
          </a:p>
          <a:p>
            <a:pPr marL="952500" lvl="1" indent="-342900">
              <a:lnSpc>
                <a:spcPct val="9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Perform Bank Reconciliation Procedure </a:t>
            </a:r>
            <a:endParaRPr lang="en-US" sz="2000" dirty="0" smtClean="0"/>
          </a:p>
          <a:p>
            <a:pPr marL="609600" lvl="1" indent="0">
              <a:lnSpc>
                <a:spcPct val="90000"/>
              </a:lnSpc>
              <a:spcBef>
                <a:spcPts val="0"/>
              </a:spcBef>
              <a:buSzPts val="2400"/>
              <a:buNone/>
            </a:pP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wiki.ssdt-ohio.org/display/usasrdoc/Cash+Reconciliation</a:t>
            </a:r>
            <a:endParaRPr lang="en-US" sz="2000" dirty="0"/>
          </a:p>
          <a:p>
            <a:pPr marL="952500" lvl="1" indent="-342900">
              <a:lnSpc>
                <a:spcPct val="9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 smtClean="0"/>
              <a:t>Under </a:t>
            </a:r>
            <a:r>
              <a:rPr lang="en-US" sz="2000" dirty="0"/>
              <a:t>Periodic menu, select ‘Cash Reconciliation’ to enter your cash reconciliation information for the </a:t>
            </a:r>
            <a:r>
              <a:rPr lang="en-US" sz="2000" dirty="0" smtClean="0"/>
              <a:t>month</a:t>
            </a:r>
            <a:endParaRPr sz="2400" dirty="0"/>
          </a:p>
          <a:p>
            <a:pPr marL="4953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dirty="0"/>
              <a:t>Generate the </a:t>
            </a:r>
            <a:r>
              <a:rPr lang="en-US" sz="2400" b="1" dirty="0"/>
              <a:t>SSDT Cash Summary </a:t>
            </a:r>
            <a:r>
              <a:rPr lang="en-US" sz="2400" dirty="0"/>
              <a:t>report and the </a:t>
            </a:r>
            <a:r>
              <a:rPr lang="en-US" sz="2400" b="1" dirty="0"/>
              <a:t>SSDT Financial Detail </a:t>
            </a:r>
            <a:r>
              <a:rPr lang="en-US" sz="2400" dirty="0"/>
              <a:t>report</a:t>
            </a:r>
            <a:endParaRPr dirty="0"/>
          </a:p>
          <a:p>
            <a:pPr marL="952500" lvl="1" indent="-342900">
              <a:lnSpc>
                <a:spcPct val="9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The detail report may be run for the month in order to compare MTD totals to the Cash Summary report for June.  </a:t>
            </a:r>
            <a:r>
              <a:rPr lang="en-US" sz="2000" i="1" dirty="0"/>
              <a:t>Totals should match</a:t>
            </a:r>
            <a:r>
              <a:rPr lang="en-US" sz="2000" i="1" dirty="0" smtClean="0"/>
              <a:t>.</a:t>
            </a:r>
            <a:endParaRPr sz="2400" dirty="0"/>
          </a:p>
          <a:p>
            <a:pPr marL="4953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dirty="0"/>
              <a:t>If totals agree . . . You are balanced and may proceed     </a:t>
            </a:r>
            <a:r>
              <a:rPr lang="en-US" sz="2400" dirty="0" smtClean="0"/>
              <a:t> </a:t>
            </a: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/>
          <p:nvPr/>
        </p:nvSpPr>
        <p:spPr>
          <a:xfrm>
            <a:off x="1055572" y="356984"/>
            <a:ext cx="10446618" cy="9424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9"/>
          <p:cNvSpPr txBox="1">
            <a:spLocks noGrp="1"/>
          </p:cNvSpPr>
          <p:nvPr>
            <p:ph type="title"/>
          </p:nvPr>
        </p:nvSpPr>
        <p:spPr>
          <a:xfrm>
            <a:off x="1055570" y="372877"/>
            <a:ext cx="10446619" cy="9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Monthly Reports 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315" name="Google Shape;315;p19"/>
          <p:cNvSpPr txBox="1">
            <a:spLocks noGrp="1"/>
          </p:cNvSpPr>
          <p:nvPr>
            <p:ph idx="1"/>
          </p:nvPr>
        </p:nvSpPr>
        <p:spPr>
          <a:xfrm>
            <a:off x="838198" y="1918313"/>
            <a:ext cx="10298232" cy="504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indent="-4572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dirty="0"/>
              <a:t>Manually run &amp; review any desired reports </a:t>
            </a:r>
            <a:r>
              <a:rPr lang="en-US" sz="2400" dirty="0" smtClean="0"/>
              <a:t>not </a:t>
            </a:r>
          </a:p>
          <a:p>
            <a:pPr marL="152400" indent="0">
              <a:lnSpc>
                <a:spcPct val="90000"/>
              </a:lnSpc>
              <a:spcBef>
                <a:spcPts val="0"/>
              </a:spcBef>
              <a:buSzPts val="24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 included </a:t>
            </a:r>
            <a:r>
              <a:rPr lang="en-US" sz="2400" dirty="0"/>
              <a:t>in the Monthly Reports Archive</a:t>
            </a:r>
            <a:r>
              <a:rPr lang="en-US" sz="2400" dirty="0" smtClean="0"/>
              <a:t>.</a:t>
            </a:r>
            <a:endParaRPr sz="2400" dirty="0"/>
          </a:p>
          <a:p>
            <a:pPr marL="609600" indent="-4572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dirty="0"/>
              <a:t>Monthly Reports Archive will automatically </a:t>
            </a:r>
            <a:r>
              <a:rPr lang="en-US" sz="2400" dirty="0" smtClean="0"/>
              <a:t>run </a:t>
            </a:r>
          </a:p>
          <a:p>
            <a:pPr marL="152400" indent="0">
              <a:lnSpc>
                <a:spcPct val="90000"/>
              </a:lnSpc>
              <a:spcBef>
                <a:spcPts val="0"/>
              </a:spcBef>
              <a:buSzPts val="24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 when </a:t>
            </a:r>
            <a:r>
              <a:rPr lang="en-US" sz="2400" dirty="0"/>
              <a:t>Period is closed.  </a:t>
            </a:r>
            <a:endParaRPr sz="2400" dirty="0"/>
          </a:p>
          <a:p>
            <a:pPr marL="609600" indent="-4572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dirty="0"/>
              <a:t>Wait until the bundle is complete before closing another </a:t>
            </a:r>
            <a:r>
              <a:rPr lang="en-US" sz="2400" dirty="0" smtClean="0"/>
              <a:t>month</a:t>
            </a:r>
            <a:endParaRPr sz="2400" dirty="0"/>
          </a:p>
          <a:p>
            <a:pPr marL="609600" indent="-4572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dirty="0"/>
              <a:t>Reports can be viewed under Utilities&gt;File </a:t>
            </a:r>
            <a:r>
              <a:rPr lang="en-US" sz="2400" dirty="0" smtClean="0"/>
              <a:t>Archive</a:t>
            </a:r>
            <a:endParaRPr sz="2400" dirty="0"/>
          </a:p>
          <a:p>
            <a:pPr marL="609600" indent="-4572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dirty="0"/>
              <a:t>If you do NOT want report bundle to run for Posting Period</a:t>
            </a:r>
            <a:endParaRPr sz="2400" dirty="0"/>
          </a:p>
          <a:p>
            <a:pPr marL="1581150" lvl="2" indent="-514350">
              <a:lnSpc>
                <a:spcPct val="9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1800" dirty="0"/>
              <a:t>Navigate to Report &gt; Reports Bundle  </a:t>
            </a:r>
            <a:endParaRPr sz="1800" dirty="0"/>
          </a:p>
          <a:p>
            <a:pPr marL="1581150" lvl="2" indent="-514350">
              <a:lnSpc>
                <a:spcPct val="9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1800" dirty="0"/>
              <a:t>Disable bundle by clicking the checkbox </a:t>
            </a:r>
            <a:endParaRPr sz="1800" dirty="0"/>
          </a:p>
          <a:p>
            <a:pPr marL="895350" lvl="1">
              <a:lnSpc>
                <a:spcPct val="90000"/>
              </a:lnSpc>
              <a:spcBef>
                <a:spcPts val="0"/>
              </a:spcBef>
              <a:buSzPts val="2400"/>
            </a:pPr>
            <a:endParaRPr sz="1500" dirty="0"/>
          </a:p>
          <a:p>
            <a:pPr marL="609600" indent="-457200">
              <a:lnSpc>
                <a:spcPct val="90000"/>
              </a:lnSpc>
              <a:spcBef>
                <a:spcPts val="0"/>
              </a:spcBef>
              <a:buSzPts val="2400"/>
            </a:pPr>
            <a:r>
              <a:rPr lang="en-US" sz="2400" dirty="0" smtClean="0"/>
              <a:t>New USAS File Archive Manager Role, please email </a:t>
            </a:r>
            <a:r>
              <a:rPr lang="en-US" sz="2400" dirty="0" smtClean="0">
                <a:hlinkClick r:id="rId3"/>
              </a:rPr>
              <a:t>helpfiscal@mveca.org</a:t>
            </a:r>
            <a:r>
              <a:rPr lang="en-US" sz="2400" dirty="0" smtClean="0"/>
              <a:t> if you want this role added and list all users to apply the role to (this has permissions to allow users to delete reports from file archive) </a:t>
            </a:r>
            <a:endParaRPr sz="2400" dirty="0"/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3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8707" y="1918313"/>
            <a:ext cx="2887723" cy="120450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/>
          <p:nvPr/>
        </p:nvSpPr>
        <p:spPr>
          <a:xfrm>
            <a:off x="838200" y="424070"/>
            <a:ext cx="10355981" cy="10691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0"/>
          <p:cNvSpPr txBox="1">
            <a:spLocks noGrp="1"/>
          </p:cNvSpPr>
          <p:nvPr>
            <p:ph type="title"/>
          </p:nvPr>
        </p:nvSpPr>
        <p:spPr>
          <a:xfrm>
            <a:off x="838200" y="588169"/>
            <a:ext cx="10355981" cy="90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Monthly Reports Archive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324" name="Google Shape;324;p20"/>
          <p:cNvSpPr txBox="1">
            <a:spLocks noGrp="1"/>
          </p:cNvSpPr>
          <p:nvPr>
            <p:ph idx="1"/>
          </p:nvPr>
        </p:nvSpPr>
        <p:spPr>
          <a:xfrm>
            <a:off x="518161" y="1374381"/>
            <a:ext cx="10515600" cy="494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800"/>
              <a:buNone/>
            </a:pPr>
            <a:r>
              <a:rPr lang="en-US" sz="30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 Month </a:t>
            </a:r>
            <a:r>
              <a:rPr lang="en-US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30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nd Reports included in Bundle: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Cash Reconciliation Report for the month</a:t>
            </a:r>
            <a:endParaRPr sz="1400" dirty="0"/>
          </a:p>
          <a:p>
            <a:pPr marL="1143000" lvl="2" indent="-2286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Monthly Balance Report</a:t>
            </a:r>
            <a:endParaRPr sz="1400" b="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 b="0" i="0" u="sng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Cash-related Reports</a:t>
            </a: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Cash Summary Report / Financial Detail Report for the month / Financial Summary by Fund</a:t>
            </a:r>
            <a:endParaRPr sz="1400" dirty="0"/>
          </a:p>
          <a:p>
            <a:pPr marL="1143000" lvl="2" indent="-2286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 b="0" i="0" u="sng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Budget-related Reports:</a:t>
            </a: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dirty="0"/>
          </a:p>
          <a:p>
            <a:pPr marL="1600200" lvl="3" indent="-2286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Budget Summary </a:t>
            </a:r>
            <a:r>
              <a:rPr lang="en-US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Budget Account Activity Report (for the month)</a:t>
            </a:r>
            <a:endParaRPr dirty="0"/>
          </a:p>
          <a:p>
            <a:pPr marL="1600200" lvl="3" indent="-2286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 Transactions Summarized by Appropriation / </a:t>
            </a:r>
            <a:r>
              <a:rPr lang="en-US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Appropriation Summary Report</a:t>
            </a:r>
            <a:endParaRPr dirty="0"/>
          </a:p>
          <a:p>
            <a:pPr marL="1600200" lvl="3" indent="-2286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Negative Budget Report / Negative Appropriation Account Report / Error Corrections &amp; Supplies Distributions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 b="0" i="0" u="sng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Revenue-related Reports:</a:t>
            </a: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Revenue Summary / Revenue Account Activity report for the month</a:t>
            </a:r>
            <a:endParaRPr sz="1400" dirty="0"/>
          </a:p>
          <a:p>
            <a:pPr marL="1143000" lvl="2" indent="-2286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 b="0" i="0" u="sng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PO-related Reports</a:t>
            </a: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Purchase Order Detail Report for the month / Outstanding Purchase Order Detail Report / 		Transaction Ledger-Vendor Activity / Vendor Listing</a:t>
            </a:r>
            <a:endParaRPr sz="1400" dirty="0"/>
          </a:p>
          <a:p>
            <a:pPr marL="1143000" lvl="2" indent="-2286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 b="0" i="0" u="sng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Disbursement-related Reports</a:t>
            </a: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Detailed Check Register / Outstanding Disbursement Summary Report</a:t>
            </a:r>
            <a:endParaRPr sz="1400" dirty="0"/>
          </a:p>
          <a:p>
            <a:pPr marL="1143000" lvl="2" indent="-2286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 b="0" i="0" u="sng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Receipt-related Reports</a:t>
            </a: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 </a:t>
            </a:r>
            <a:endParaRPr sz="1400" dirty="0"/>
          </a:p>
          <a:p>
            <a:pPr marL="1600200" lvl="3" indent="-2286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Receipt Ledger Report for the month / Reduction of Expenditure Ledger Report for the month</a:t>
            </a:r>
            <a:endParaRPr sz="1200" dirty="0"/>
          </a:p>
          <a:p>
            <a:pPr marL="1600200" lvl="3" indent="-2286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Refund Ledger Report for the month / Void Refund Ledger Report</a:t>
            </a:r>
            <a:endParaRPr sz="1200" dirty="0"/>
          </a:p>
          <a:p>
            <a:pPr marL="1143000" lvl="2" indent="-2286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Transfer Advance Summary / Fund to Fund Transfer Ledger Report</a:t>
            </a:r>
            <a:endParaRPr sz="1400" dirty="0"/>
          </a:p>
          <a:p>
            <a:pPr marL="1143000" lvl="2" indent="-228600" algn="l" rtl="0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 Listing AOS Extract</a:t>
            </a:r>
            <a:endParaRPr sz="1400" dirty="0"/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3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/>
          <p:nvPr/>
        </p:nvSpPr>
        <p:spPr>
          <a:xfrm>
            <a:off x="679506" y="406194"/>
            <a:ext cx="10674293" cy="941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1"/>
          <p:cNvSpPr txBox="1">
            <a:spLocks noGrp="1"/>
          </p:cNvSpPr>
          <p:nvPr>
            <p:ph type="title"/>
          </p:nvPr>
        </p:nvSpPr>
        <p:spPr>
          <a:xfrm>
            <a:off x="838200" y="588169"/>
            <a:ext cx="10515599" cy="67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Fiscal Year End Closing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332" name="Google Shape;332;p21"/>
          <p:cNvSpPr txBox="1">
            <a:spLocks noGrp="1"/>
          </p:cNvSpPr>
          <p:nvPr>
            <p:ph idx="1"/>
          </p:nvPr>
        </p:nvSpPr>
        <p:spPr>
          <a:xfrm>
            <a:off x="0" y="1187530"/>
            <a:ext cx="10137846" cy="509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600" cap="none" dirty="0"/>
              <a:t>Under </a:t>
            </a:r>
            <a:r>
              <a:rPr lang="en-US" sz="2600" b="1" cap="none" dirty="0"/>
              <a:t>PERIODIC </a:t>
            </a:r>
            <a:r>
              <a:rPr lang="en-US" sz="2600" cap="none" dirty="0"/>
              <a:t>menu:</a:t>
            </a:r>
            <a:endParaRPr dirty="0"/>
          </a:p>
          <a:p>
            <a:pPr marL="914400" lvl="1" indent="-342900">
              <a:lnSpc>
                <a:spcPct val="150000"/>
              </a:lnSpc>
              <a:spcBef>
                <a:spcPts val="500"/>
              </a:spcBef>
              <a:buSzPts val="1800"/>
            </a:pPr>
            <a:r>
              <a:rPr lang="en-US" sz="1800" dirty="0" smtClean="0"/>
              <a:t>Confirm </a:t>
            </a:r>
            <a:r>
              <a:rPr lang="en-US" sz="1800" dirty="0"/>
              <a:t>the </a:t>
            </a:r>
            <a:r>
              <a:rPr lang="en-US" sz="1800" b="1" dirty="0"/>
              <a:t>CASH RECONCILIATION</a:t>
            </a:r>
            <a:r>
              <a:rPr lang="en-US" sz="1800" dirty="0"/>
              <a:t> for the current period has been </a:t>
            </a:r>
            <a:r>
              <a:rPr lang="en-US" sz="1800" dirty="0" smtClean="0"/>
              <a:t>completed.</a:t>
            </a:r>
          </a:p>
          <a:p>
            <a:pPr marL="914400" lvl="1" indent="-342900">
              <a:lnSpc>
                <a:spcPct val="150000"/>
              </a:lnSpc>
              <a:spcBef>
                <a:spcPts val="500"/>
              </a:spcBef>
              <a:buSzPts val="1800"/>
            </a:pPr>
            <a:r>
              <a:rPr lang="en-US" sz="1800" dirty="0" smtClean="0"/>
              <a:t>Select </a:t>
            </a:r>
            <a:r>
              <a:rPr lang="en-US" sz="1800" dirty="0"/>
              <a:t>the </a:t>
            </a:r>
            <a:r>
              <a:rPr lang="en-US" sz="1800" b="1" dirty="0"/>
              <a:t>FEDERAL ASSISTANCE SUMMARY</a:t>
            </a:r>
            <a:r>
              <a:rPr lang="en-US" sz="1800" dirty="0"/>
              <a:t> program and enter the necessary information for the current fiscal year.  </a:t>
            </a:r>
            <a:r>
              <a:rPr lang="en-US" sz="1800" i="1" dirty="0">
                <a:solidFill>
                  <a:srgbClr val="FF0000"/>
                </a:solidFill>
              </a:rPr>
              <a:t>NOTE: The 'SUMMARY' option must be completed before the 'DETAIL' option to link the records </a:t>
            </a:r>
            <a:r>
              <a:rPr lang="en-US" sz="1800" i="1" dirty="0" smtClean="0">
                <a:solidFill>
                  <a:srgbClr val="FF0000"/>
                </a:solidFill>
              </a:rPr>
              <a:t>together.</a:t>
            </a:r>
            <a:endParaRPr lang="en-US" sz="1800" dirty="0" smtClean="0"/>
          </a:p>
          <a:p>
            <a:pPr marL="914400" lvl="1" indent="-342900">
              <a:lnSpc>
                <a:spcPct val="150000"/>
              </a:lnSpc>
              <a:spcBef>
                <a:spcPts val="500"/>
              </a:spcBef>
              <a:buSzPts val="1800"/>
            </a:pPr>
            <a:r>
              <a:rPr lang="en-US" sz="1800" dirty="0" smtClean="0"/>
              <a:t>Select </a:t>
            </a:r>
            <a:r>
              <a:rPr lang="en-US" sz="1800" dirty="0"/>
              <a:t>the </a:t>
            </a:r>
            <a:r>
              <a:rPr lang="en-US" sz="1800" b="1" dirty="0"/>
              <a:t>FEDERAL ASSISTANCE DETAIL</a:t>
            </a:r>
            <a:r>
              <a:rPr lang="en-US" sz="1800" dirty="0"/>
              <a:t> program </a:t>
            </a:r>
          </a:p>
          <a:p>
            <a:pPr marL="1828800" lvl="3" indent="-342900"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Create/Clone CFDA record &amp; enter the necessary information</a:t>
            </a:r>
            <a:endParaRPr lang="en-US" sz="1800" dirty="0" smtClean="0"/>
          </a:p>
          <a:p>
            <a:pPr marL="1828800" lvl="3" indent="-342900">
              <a:spcBef>
                <a:spcPts val="5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800" dirty="0" smtClean="0"/>
              <a:t>Once </a:t>
            </a:r>
            <a:r>
              <a:rPr lang="en-US" sz="1800" dirty="0"/>
              <a:t>Cash Account is selected, FYTD revenues and expenditures will populate.</a:t>
            </a:r>
            <a:endParaRPr sz="1800" dirty="0"/>
          </a:p>
          <a:p>
            <a:pPr marL="1028700" lvl="2" indent="0">
              <a:spcBef>
                <a:spcPts val="500"/>
              </a:spcBef>
              <a:buSzPts val="1800"/>
              <a:buNone/>
            </a:pPr>
            <a:r>
              <a:rPr lang="en-US" sz="1800" i="1" cap="none" dirty="0">
                <a:solidFill>
                  <a:srgbClr val="FF0000"/>
                </a:solidFill>
              </a:rPr>
              <a:t>NOTE</a:t>
            </a:r>
            <a:r>
              <a:rPr lang="en-US" sz="1800" i="1" cap="none" dirty="0"/>
              <a:t>: </a:t>
            </a:r>
            <a:r>
              <a:rPr lang="en-US" sz="1800" i="1" dirty="0" smtClean="0"/>
              <a:t>the </a:t>
            </a:r>
            <a:r>
              <a:rPr lang="en-US" sz="1800" i="1" dirty="0"/>
              <a:t>district may need to also enter any </a:t>
            </a:r>
            <a:r>
              <a:rPr lang="en-US" sz="1800" i="1" dirty="0" smtClean="0"/>
              <a:t>non-5%% </a:t>
            </a:r>
            <a:r>
              <a:rPr lang="en-US" sz="1800" i="1" dirty="0"/>
              <a:t>fund that received federal assistance (i.e. 006</a:t>
            </a:r>
            <a:r>
              <a:rPr lang="en-US" sz="1800" i="1" dirty="0" smtClean="0"/>
              <a:t>) and the amounts do not auto populate for any non-5%% account</a:t>
            </a:r>
            <a:endParaRPr lang="en-US" sz="1800" i="1" dirty="0"/>
          </a:p>
          <a:p>
            <a:pPr marL="971550" lvl="1" indent="-342900">
              <a:spcBef>
                <a:spcPts val="500"/>
              </a:spcBef>
              <a:buSzPts val="1800"/>
            </a:pPr>
            <a:r>
              <a:rPr lang="en-US" sz="1800" dirty="0"/>
              <a:t>Select the </a:t>
            </a:r>
            <a:r>
              <a:rPr lang="en-US" sz="1800" b="1" dirty="0"/>
              <a:t>CIVIL PROCEEDINGS </a:t>
            </a:r>
            <a:r>
              <a:rPr lang="en-US" sz="1800" dirty="0"/>
              <a:t>program to create/update civil proceedings.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488" y="1946898"/>
            <a:ext cx="2305720" cy="1059385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10835640" y="3006283"/>
            <a:ext cx="1089568" cy="118872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Enter as a </a:t>
            </a:r>
            <a:r>
              <a:rPr lang="en-US" sz="1200" dirty="0" err="1" smtClean="0">
                <a:solidFill>
                  <a:schemeClr val="bg1"/>
                </a:solidFill>
              </a:rPr>
              <a:t>negat-ive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/>
          <p:nvPr/>
        </p:nvSpPr>
        <p:spPr>
          <a:xfrm>
            <a:off x="838199" y="424070"/>
            <a:ext cx="10587361" cy="13337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10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Things to consider prior to FYE</a:t>
            </a:r>
            <a:br>
              <a:rPr lang="en-US" sz="46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District policies &amp; procedures will vary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176" name="Google Shape;176;p3"/>
          <p:cNvSpPr txBox="1">
            <a:spLocks noGrp="1"/>
          </p:cNvSpPr>
          <p:nvPr>
            <p:ph idx="1"/>
          </p:nvPr>
        </p:nvSpPr>
        <p:spPr>
          <a:xfrm>
            <a:off x="874078" y="1298471"/>
            <a:ext cx="10515601" cy="369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Closing </a:t>
            </a:r>
            <a:r>
              <a:rPr lang="en-US" sz="2400" b="1" dirty="0"/>
              <a:t>out all possible purchase orders</a:t>
            </a:r>
            <a:endParaRPr lang="en-US" sz="2400" dirty="0"/>
          </a:p>
          <a:p>
            <a:pPr lvl="1"/>
            <a:r>
              <a:rPr lang="en-US" u="sng" dirty="0" smtClean="0">
                <a:hlinkClick r:id="rId3"/>
              </a:rPr>
              <a:t>FAQ </a:t>
            </a:r>
            <a:r>
              <a:rPr lang="en-US" u="sng" dirty="0">
                <a:hlinkClick r:id="rId3"/>
              </a:rPr>
              <a:t>Purchase Orders</a:t>
            </a:r>
            <a:endParaRPr lang="en-US" sz="3400" dirty="0"/>
          </a:p>
          <a:p>
            <a:pPr marL="0" indent="0">
              <a:buNone/>
            </a:pPr>
            <a:r>
              <a:rPr lang="en-US" sz="2400" b="1" dirty="0"/>
              <a:t>Review old outstanding disbursements</a:t>
            </a:r>
            <a:endParaRPr lang="en-US" sz="2400" dirty="0"/>
          </a:p>
          <a:p>
            <a:pPr lvl="1"/>
            <a:r>
              <a:rPr lang="en-US" u="sng" dirty="0">
                <a:hlinkClick r:id="rId4"/>
              </a:rPr>
              <a:t>FAQ Disbursements</a:t>
            </a:r>
            <a:endParaRPr lang="en-US" sz="3400" dirty="0"/>
          </a:p>
          <a:p>
            <a:pPr marL="0" indent="0">
              <a:buNone/>
            </a:pPr>
            <a:r>
              <a:rPr lang="en-US" sz="2400" b="1" dirty="0"/>
              <a:t>Add/Customize Monthly Report Bundle</a:t>
            </a:r>
            <a:endParaRPr lang="en-US" sz="2400" dirty="0"/>
          </a:p>
          <a:p>
            <a:pPr lvl="1"/>
            <a:r>
              <a:rPr lang="en-US" u="sng" dirty="0">
                <a:hlinkClick r:id="rId5"/>
              </a:rPr>
              <a:t>Scheduling a Custom Monthly Report Bundle</a:t>
            </a:r>
            <a:endParaRPr lang="en-US" sz="3400" dirty="0"/>
          </a:p>
          <a:p>
            <a:pPr marL="0" indent="0">
              <a:buNone/>
            </a:pPr>
            <a:r>
              <a:rPr lang="en-US" sz="2400" b="1" dirty="0"/>
              <a:t>Maintenance of Effort </a:t>
            </a:r>
            <a:r>
              <a:rPr lang="en-US" sz="2400" dirty="0"/>
              <a:t>(MOE)</a:t>
            </a:r>
          </a:p>
          <a:p>
            <a:pPr lvl="1"/>
            <a:r>
              <a:rPr lang="en-US" u="sng" dirty="0">
                <a:hlinkClick r:id="rId6"/>
              </a:rPr>
              <a:t>Budget Summary MOE</a:t>
            </a:r>
            <a:endParaRPr sz="31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3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"/>
          <p:cNvSpPr/>
          <p:nvPr/>
        </p:nvSpPr>
        <p:spPr>
          <a:xfrm>
            <a:off x="679506" y="406194"/>
            <a:ext cx="10674293" cy="941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2"/>
          <p:cNvSpPr txBox="1">
            <a:spLocks noGrp="1"/>
          </p:cNvSpPr>
          <p:nvPr>
            <p:ph type="title"/>
          </p:nvPr>
        </p:nvSpPr>
        <p:spPr>
          <a:xfrm>
            <a:off x="838200" y="588169"/>
            <a:ext cx="10515599" cy="67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EMIS Extract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340" name="Google Shape;340;p22"/>
          <p:cNvSpPr txBox="1">
            <a:spLocks noGrp="1"/>
          </p:cNvSpPr>
          <p:nvPr>
            <p:ph idx="1"/>
          </p:nvPr>
        </p:nvSpPr>
        <p:spPr>
          <a:xfrm>
            <a:off x="758853" y="2450591"/>
            <a:ext cx="10674291" cy="459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600" cap="none" dirty="0"/>
              <a:t> </a:t>
            </a:r>
            <a:endParaRPr sz="2200" cap="none" dirty="0"/>
          </a:p>
        </p:txBody>
      </p:sp>
      <p:sp>
        <p:nvSpPr>
          <p:cNvPr id="341" name="Google Shape;341;p22"/>
          <p:cNvSpPr txBox="1"/>
          <p:nvPr/>
        </p:nvSpPr>
        <p:spPr>
          <a:xfrm>
            <a:off x="671430" y="1762561"/>
            <a:ext cx="10593904" cy="509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6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Before generating the Extract file: </a:t>
            </a:r>
            <a:endParaRPr dirty="0"/>
          </a:p>
          <a:p>
            <a:pPr marL="914400" lvl="1" indent="-342900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  <a:buFont typeface="Wingdings 3" charset="2"/>
              <a:buChar char=""/>
            </a:pPr>
            <a:r>
              <a:rPr lang="en-US" sz="2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sure the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EMIS SOAP Service Configuration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under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SYSTEM/CONFIGURATION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updated to reflect the Fiscal Year the district is reporting for Period H.</a:t>
            </a: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600" b="0" i="0" u="none" strike="noStrike" cap="none" dirty="0">
              <a:solidFill>
                <a:srgbClr val="172B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4817" y="3551739"/>
            <a:ext cx="4115750" cy="255843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6132" y="5079039"/>
            <a:ext cx="1654435" cy="1125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3"/>
          <p:cNvSpPr/>
          <p:nvPr/>
        </p:nvSpPr>
        <p:spPr>
          <a:xfrm>
            <a:off x="758852" y="365157"/>
            <a:ext cx="10674293" cy="941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3"/>
          <p:cNvSpPr txBox="1">
            <a:spLocks noGrp="1"/>
          </p:cNvSpPr>
          <p:nvPr>
            <p:ph type="title"/>
          </p:nvPr>
        </p:nvSpPr>
        <p:spPr>
          <a:xfrm>
            <a:off x="838200" y="588169"/>
            <a:ext cx="10515599" cy="67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EMIS Extract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350" name="Google Shape;350;p23"/>
          <p:cNvSpPr txBox="1">
            <a:spLocks noGrp="1"/>
          </p:cNvSpPr>
          <p:nvPr>
            <p:ph idx="1"/>
          </p:nvPr>
        </p:nvSpPr>
        <p:spPr>
          <a:xfrm>
            <a:off x="599119" y="588169"/>
            <a:ext cx="10674291" cy="509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600" cap="none" dirty="0"/>
              <a:t> </a:t>
            </a:r>
            <a:endParaRPr sz="2200" cap="none" dirty="0"/>
          </a:p>
        </p:txBody>
      </p:sp>
      <p:sp>
        <p:nvSpPr>
          <p:cNvPr id="351" name="Google Shape;351;p23"/>
          <p:cNvSpPr txBox="1"/>
          <p:nvPr/>
        </p:nvSpPr>
        <p:spPr>
          <a:xfrm>
            <a:off x="0" y="1284571"/>
            <a:ext cx="10912286" cy="509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  <a:buFont typeface="Wingdings 3" charset="2"/>
              <a:buChar char=""/>
            </a:pPr>
            <a:r>
              <a:rPr lang="en-US" sz="2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 </a:t>
            </a:r>
            <a:r>
              <a:rPr lang="en-US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Extracts 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menu, select </a:t>
            </a:r>
            <a:r>
              <a:rPr lang="en-US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EMIS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and click on </a:t>
            </a:r>
            <a:r>
              <a:rPr lang="en-US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Generate Extract File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create a </a:t>
            </a:r>
            <a:r>
              <a:rPr lang="en-US" sz="25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USAEMS_2023.SEQ 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to be uploaded into the data collector for Period H reporting.  </a:t>
            </a:r>
            <a:endParaRPr lang="en-US" dirty="0">
              <a:sym typeface="Calibri"/>
            </a:endParaRPr>
          </a:p>
          <a:p>
            <a:pPr marL="914400" lvl="1" indent="-342900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  <a:buFont typeface="Wingdings 3" charset="2"/>
              <a:buChar char=""/>
            </a:pPr>
            <a:endParaRPr lang="en-US" sz="2500" b="0" i="0" u="none" strike="noStrike" cap="none" dirty="0">
              <a:solidFill>
                <a:srgbClr val="172B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1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</a:pPr>
            <a:endParaRPr lang="en-US" sz="2500" b="0" i="0" u="none" strike="noStrike" cap="none" dirty="0">
              <a:solidFill>
                <a:srgbClr val="172B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  <a:buFont typeface="Wingdings 3" charset="2"/>
              <a:buChar char=""/>
            </a:pPr>
            <a:r>
              <a:rPr lang="en-US" sz="2500" b="0" i="0" u="none" strike="noStrike" cap="none" dirty="0" smtClean="0">
                <a:solidFill>
                  <a:srgbClr val="172B4D"/>
                </a:solidFill>
                <a:latin typeface="Calibri"/>
                <a:ea typeface="Calibri"/>
                <a:cs typeface="Calibri"/>
                <a:sym typeface="Calibri"/>
              </a:rPr>
              <a:t>Once </a:t>
            </a:r>
            <a:r>
              <a:rPr lang="en-US" sz="2500" b="0" i="0" u="none" strike="noStrike" cap="none" dirty="0">
                <a:solidFill>
                  <a:srgbClr val="172B4D"/>
                </a:solidFill>
                <a:latin typeface="Calibri"/>
                <a:ea typeface="Calibri"/>
                <a:cs typeface="Calibri"/>
                <a:sym typeface="Calibri"/>
              </a:rPr>
              <a:t>the .SEQ file is uploaded into the Data Collector, it will be used 	along with the USAS SIF Agent for EMIS-R collections.</a:t>
            </a:r>
            <a:endParaRPr dirty="0"/>
          </a:p>
        </p:txBody>
      </p:sp>
      <p:pic>
        <p:nvPicPr>
          <p:cNvPr id="352" name="Google Shape;35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5068" y="3018382"/>
            <a:ext cx="4744721" cy="200895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4369498"/>
            <a:ext cx="600075" cy="29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"/>
          <p:cNvSpPr/>
          <p:nvPr/>
        </p:nvSpPr>
        <p:spPr>
          <a:xfrm>
            <a:off x="679506" y="406194"/>
            <a:ext cx="10674293" cy="941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4"/>
          <p:cNvSpPr txBox="1">
            <a:spLocks noGrp="1"/>
          </p:cNvSpPr>
          <p:nvPr>
            <p:ph type="title"/>
          </p:nvPr>
        </p:nvSpPr>
        <p:spPr>
          <a:xfrm>
            <a:off x="838200" y="588169"/>
            <a:ext cx="10515599" cy="67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EMIS Extract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360" name="Google Shape;360;p24"/>
          <p:cNvSpPr txBox="1">
            <a:spLocks noGrp="1"/>
          </p:cNvSpPr>
          <p:nvPr>
            <p:ph idx="1"/>
          </p:nvPr>
        </p:nvSpPr>
        <p:spPr>
          <a:xfrm>
            <a:off x="599119" y="1174283"/>
            <a:ext cx="10674291" cy="509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600" cap="none" dirty="0"/>
              <a:t> </a:t>
            </a:r>
            <a:endParaRPr sz="2200" cap="none" dirty="0"/>
          </a:p>
        </p:txBody>
      </p:sp>
      <p:sp>
        <p:nvSpPr>
          <p:cNvPr id="361" name="Google Shape;361;p24"/>
          <p:cNvSpPr txBox="1"/>
          <p:nvPr/>
        </p:nvSpPr>
        <p:spPr>
          <a:xfrm>
            <a:off x="190342" y="1654102"/>
            <a:ext cx="10835069" cy="478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342900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  <a:buFont typeface="Wingdings 3" charset="2"/>
              <a:buChar char=""/>
            </a:pPr>
            <a:r>
              <a:rPr lang="en-US" sz="25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EMIS </a:t>
            </a:r>
            <a:r>
              <a:rPr lang="en-US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 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contains the same data as Classic’s </a:t>
            </a:r>
            <a:r>
              <a:rPr lang="en-US" sz="25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partial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file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(USAEMS_EMISR.SEQ) </a:t>
            </a:r>
            <a:endParaRPr sz="1600" dirty="0"/>
          </a:p>
          <a:p>
            <a: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 RECONCILIATION</a:t>
            </a:r>
            <a:endParaRPr dirty="0"/>
          </a:p>
          <a:p>
            <a: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 ASSISTANCE SUMMARY AND DETAIL</a:t>
            </a:r>
            <a:endParaRPr dirty="0"/>
          </a:p>
          <a:p>
            <a: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CIVIL PROCEEDINGS</a:t>
            </a:r>
            <a:endParaRPr dirty="0"/>
          </a:p>
          <a:p>
            <a: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 AND BUILDING PROFILE INFORMATION</a:t>
            </a:r>
            <a:endParaRPr dirty="0"/>
          </a:p>
          <a:p>
            <a: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EXCLUDE THE ACCOUNT AND OPERATIONAL UNIT RECORDS. </a:t>
            </a:r>
            <a:endParaRPr dirty="0"/>
          </a:p>
          <a:p>
            <a:pPr marL="1143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EMIS Extract does </a:t>
            </a:r>
            <a:r>
              <a:rPr lang="en-US" b="0" i="1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contain the full file (USAEMS.SEQ</a:t>
            </a:r>
            <a:r>
              <a:rPr lang="en-US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  <a:buFont typeface="Wingdings 3" charset="2"/>
              <a:buChar char=""/>
            </a:pPr>
            <a:r>
              <a:rPr lang="en-US" sz="25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SIF </a:t>
            </a:r>
            <a:r>
              <a:rPr lang="en-US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 will pull other Period H files:</a:t>
            </a:r>
            <a:endParaRPr dirty="0"/>
          </a:p>
          <a:p>
            <a: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CASH, EXPENDITURE, REVENUE ACCOUNTS</a:t>
            </a:r>
            <a:endParaRPr dirty="0"/>
          </a:p>
          <a:p>
            <a: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DATA</a:t>
            </a:r>
            <a:endParaRPr dirty="0"/>
          </a:p>
          <a:p>
            <a: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UNITS</a:t>
            </a:r>
            <a:endParaRPr dirty="0"/>
          </a:p>
          <a:p>
            <a: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1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6"/>
          <p:cNvSpPr/>
          <p:nvPr/>
        </p:nvSpPr>
        <p:spPr>
          <a:xfrm>
            <a:off x="873758" y="485263"/>
            <a:ext cx="10596881" cy="10780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6"/>
          <p:cNvSpPr txBox="1">
            <a:spLocks noGrp="1"/>
          </p:cNvSpPr>
          <p:nvPr>
            <p:ph type="title"/>
          </p:nvPr>
        </p:nvSpPr>
        <p:spPr>
          <a:xfrm>
            <a:off x="838200" y="588169"/>
            <a:ext cx="10632440" cy="107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Fiscal Year End Reports 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378" name="Google Shape;378;p26"/>
          <p:cNvSpPr txBox="1">
            <a:spLocks noGrp="1"/>
          </p:cNvSpPr>
          <p:nvPr>
            <p:ph idx="1"/>
          </p:nvPr>
        </p:nvSpPr>
        <p:spPr>
          <a:xfrm>
            <a:off x="660408" y="1922903"/>
            <a:ext cx="10444479" cy="4935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>
              <a:spcBef>
                <a:spcPts val="0"/>
              </a:spcBef>
              <a:buSzPts val="2400"/>
            </a:pPr>
            <a:r>
              <a:rPr lang="en-US" sz="2000" dirty="0"/>
              <a:t>Manually run &amp; review any desired reports not included in the Fiscal Year Reports Archive </a:t>
            </a:r>
            <a:r>
              <a:rPr lang="en-US" sz="2000" dirty="0" smtClean="0"/>
              <a:t>Bundle.</a:t>
            </a:r>
            <a:endParaRPr lang="en-US" dirty="0"/>
          </a:p>
          <a:p>
            <a:pPr marL="495300">
              <a:spcBef>
                <a:spcPts val="0"/>
              </a:spcBef>
              <a:buSzPts val="2400"/>
            </a:pPr>
            <a:r>
              <a:rPr lang="en-US" sz="2000" dirty="0" smtClean="0"/>
              <a:t>Fiscal </a:t>
            </a:r>
            <a:r>
              <a:rPr lang="en-US" sz="2000" dirty="0"/>
              <a:t>Year Reports Bundle will automatically run when Period is closed.  </a:t>
            </a:r>
            <a:endParaRPr lang="en-US" dirty="0"/>
          </a:p>
          <a:p>
            <a:pPr marL="495300">
              <a:spcBef>
                <a:spcPts val="0"/>
              </a:spcBef>
              <a:buSzPts val="2400"/>
            </a:pPr>
            <a:r>
              <a:rPr lang="en-US" sz="2000" dirty="0" smtClean="0"/>
              <a:t>Wait </a:t>
            </a:r>
            <a:r>
              <a:rPr lang="en-US" sz="2000" dirty="0"/>
              <a:t>until the bundle is </a:t>
            </a:r>
            <a:r>
              <a:rPr lang="en-US" sz="2000" i="1" u="sng" cap="none" dirty="0">
                <a:solidFill>
                  <a:schemeClr val="dk2"/>
                </a:solidFill>
              </a:rPr>
              <a:t>complete</a:t>
            </a:r>
            <a:r>
              <a:rPr lang="en-US" sz="2000" i="1" cap="none" dirty="0">
                <a:solidFill>
                  <a:schemeClr val="dk2"/>
                </a:solidFill>
              </a:rPr>
              <a:t> </a:t>
            </a:r>
            <a:r>
              <a:rPr lang="en-US" sz="2000" cap="none" dirty="0">
                <a:solidFill>
                  <a:schemeClr val="dk2"/>
                </a:solidFill>
              </a:rPr>
              <a:t>before changing the current posting period to a new period</a:t>
            </a:r>
            <a:r>
              <a:rPr lang="en-US" sz="2000" dirty="0">
                <a:solidFill>
                  <a:schemeClr val="dk2"/>
                </a:solidFill>
              </a:rPr>
              <a:t> if </a:t>
            </a:r>
            <a:r>
              <a:rPr lang="en-US" sz="2000" dirty="0"/>
              <a:t>there are </a:t>
            </a:r>
            <a:r>
              <a:rPr lang="en-US" sz="2000" b="1" cap="none" dirty="0">
                <a:solidFill>
                  <a:schemeClr val="dk2"/>
                </a:solidFill>
              </a:rPr>
              <a:t>custom report bundles scheduled </a:t>
            </a:r>
            <a:r>
              <a:rPr lang="en-US" sz="2000" cap="none" dirty="0">
                <a:solidFill>
                  <a:schemeClr val="dk2"/>
                </a:solidFill>
              </a:rPr>
              <a:t>to run on the </a:t>
            </a:r>
            <a:r>
              <a:rPr lang="en-US" sz="2000" i="1" cap="none" dirty="0">
                <a:solidFill>
                  <a:schemeClr val="dk2"/>
                </a:solidFill>
              </a:rPr>
              <a:t>PostingPeriodCloseCompleted </a:t>
            </a:r>
            <a:r>
              <a:rPr lang="en-US" sz="2000" cap="none" dirty="0">
                <a:solidFill>
                  <a:schemeClr val="dk2"/>
                </a:solidFill>
              </a:rPr>
              <a:t>or</a:t>
            </a:r>
            <a:r>
              <a:rPr lang="en-US" sz="2000" i="1" cap="none" dirty="0">
                <a:solidFill>
                  <a:schemeClr val="dk2"/>
                </a:solidFill>
              </a:rPr>
              <a:t> </a:t>
            </a:r>
            <a:r>
              <a:rPr lang="en-US" sz="2000" cap="none" dirty="0">
                <a:solidFill>
                  <a:schemeClr val="dk2"/>
                </a:solidFill>
              </a:rPr>
              <a:t>the</a:t>
            </a:r>
            <a:r>
              <a:rPr lang="en-US" sz="2000" i="1" cap="none" dirty="0">
                <a:solidFill>
                  <a:schemeClr val="dk2"/>
                </a:solidFill>
              </a:rPr>
              <a:t> </a:t>
            </a:r>
            <a:r>
              <a:rPr lang="en-US" sz="2000" i="1" cap="none" dirty="0" err="1">
                <a:solidFill>
                  <a:schemeClr val="dk2"/>
                </a:solidFill>
              </a:rPr>
              <a:t>FiscalPeriodCloseCompleted</a:t>
            </a:r>
            <a:r>
              <a:rPr lang="en-US" sz="2000" i="1" cap="none" dirty="0">
                <a:solidFill>
                  <a:schemeClr val="dk2"/>
                </a:solidFill>
              </a:rPr>
              <a:t> </a:t>
            </a:r>
            <a:r>
              <a:rPr lang="en-US" sz="2000" cap="none" dirty="0" smtClean="0">
                <a:solidFill>
                  <a:schemeClr val="dk2"/>
                </a:solidFill>
              </a:rPr>
              <a:t>event.</a:t>
            </a:r>
            <a:endParaRPr lang="en-US" sz="2000" dirty="0">
              <a:highlight>
                <a:srgbClr val="FFFF00"/>
              </a:highlight>
            </a:endParaRPr>
          </a:p>
          <a:p>
            <a:pPr marL="495300">
              <a:spcBef>
                <a:spcPts val="0"/>
              </a:spcBef>
              <a:buSzPts val="2400"/>
            </a:pPr>
            <a:r>
              <a:rPr lang="en-US" sz="2000" dirty="0" smtClean="0"/>
              <a:t>Reports </a:t>
            </a:r>
            <a:r>
              <a:rPr lang="en-US" sz="2000" dirty="0"/>
              <a:t>can be viewed under Utilities &gt; File Archive by clicking on row.</a:t>
            </a:r>
            <a:endParaRPr dirty="0"/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3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272" y="4677892"/>
            <a:ext cx="10215851" cy="172776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7"/>
          <p:cNvSpPr/>
          <p:nvPr/>
        </p:nvSpPr>
        <p:spPr>
          <a:xfrm>
            <a:off x="838200" y="557316"/>
            <a:ext cx="10515600" cy="1133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Fiscal Year Report Bundle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387" name="Google Shape;387;p27"/>
          <p:cNvSpPr txBox="1">
            <a:spLocks noGrp="1"/>
          </p:cNvSpPr>
          <p:nvPr>
            <p:ph sz="half" idx="1"/>
          </p:nvPr>
        </p:nvSpPr>
        <p:spPr>
          <a:xfrm>
            <a:off x="828040" y="1580960"/>
            <a:ext cx="5267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900" cap="none" dirty="0"/>
          </a:p>
          <a:p>
            <a:pPr marL="571500" lvl="0" indent="-457200">
              <a:lnSpc>
                <a:spcPct val="90000"/>
              </a:lnSpc>
              <a:buClr>
                <a:schemeClr val="tx1"/>
              </a:buClr>
              <a:buSzPts val="1800"/>
              <a:buFont typeface="Calibri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Budget 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Account Activity Report (BUDLED)</a:t>
            </a:r>
          </a:p>
          <a:p>
            <a:pPr marL="571500" lvl="0" indent="-457200">
              <a:lnSpc>
                <a:spcPct val="90000"/>
              </a:lnSpc>
              <a:buClr>
                <a:schemeClr val="tx1"/>
              </a:buClr>
              <a:buSzPts val="1800"/>
              <a:buFont typeface="Calibri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Disbursement Summary Report (CHEKPY)</a:t>
            </a:r>
          </a:p>
          <a:p>
            <a:pPr marL="571500" lvl="0" indent="-457200">
              <a:lnSpc>
                <a:spcPct val="90000"/>
              </a:lnSpc>
              <a:buClr>
                <a:schemeClr val="tx1"/>
              </a:buClr>
              <a:buSzPts val="1800"/>
              <a:buFont typeface="Calibri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Financial Detail Report (FINDET)</a:t>
            </a:r>
          </a:p>
          <a:p>
            <a:pPr marL="571500" lvl="0" indent="-457200">
              <a:lnSpc>
                <a:spcPct val="90000"/>
              </a:lnSpc>
              <a:buClr>
                <a:schemeClr val="tx1"/>
              </a:buClr>
              <a:buSzPts val="1800"/>
              <a:buFont typeface="Calibri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Purchase Order Detail Report (PODETL)</a:t>
            </a:r>
          </a:p>
          <a:p>
            <a:pPr marL="571500" lvl="0" indent="-457200">
              <a:lnSpc>
                <a:spcPct val="90000"/>
              </a:lnSpc>
              <a:buClr>
                <a:schemeClr val="tx1"/>
              </a:buClr>
              <a:buSzPts val="1800"/>
              <a:buFont typeface="Calibri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Receipt Ledger Report (RECLED)</a:t>
            </a:r>
          </a:p>
          <a:p>
            <a:pPr marL="571500" lvl="0" indent="-457200">
              <a:lnSpc>
                <a:spcPct val="90000"/>
              </a:lnSpc>
              <a:buClr>
                <a:schemeClr val="tx1"/>
              </a:buClr>
              <a:buSzPts val="1800"/>
              <a:buFont typeface="Calibri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Void Refund Ledger Report (RECVOD)</a:t>
            </a:r>
          </a:p>
          <a:p>
            <a:pPr marL="571500" lvl="0" indent="-457200">
              <a:lnSpc>
                <a:spcPct val="90000"/>
              </a:lnSpc>
              <a:buClr>
                <a:schemeClr val="tx1"/>
              </a:buClr>
              <a:buSzPts val="1800"/>
              <a:buFont typeface="Calibri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Fund to Fund Transfer Ledger Report (RECTRN)</a:t>
            </a:r>
          </a:p>
          <a:p>
            <a:pPr marL="571500" lvl="0" indent="-457200">
              <a:lnSpc>
                <a:spcPct val="90000"/>
              </a:lnSpc>
              <a:buClr>
                <a:schemeClr val="tx1"/>
              </a:buClr>
              <a:buSzPts val="1800"/>
              <a:buFont typeface="Calibri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Reduction of Expenditure Report (RECEXP)</a:t>
            </a:r>
          </a:p>
          <a:p>
            <a:pPr marL="571500" lvl="0" indent="-457200">
              <a:lnSpc>
                <a:spcPct val="90000"/>
              </a:lnSpc>
              <a:buClr>
                <a:schemeClr val="tx1"/>
              </a:buClr>
              <a:buSzPts val="1800"/>
              <a:buFont typeface="Calibri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Refund Ledger Report (RECREF)</a:t>
            </a:r>
          </a:p>
          <a:p>
            <a:pPr marL="571500" lvl="0" indent="-457200">
              <a:lnSpc>
                <a:spcPct val="90000"/>
              </a:lnSpc>
              <a:buClr>
                <a:schemeClr val="tx1"/>
              </a:buClr>
              <a:buSzPts val="1800"/>
              <a:buFont typeface="Calibri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Error Corrections &amp; Supplies Distributions</a:t>
            </a:r>
          </a:p>
          <a:p>
            <a:pPr marL="571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alibri"/>
              <a:buAutoNum type="arabicPeriod"/>
            </a:pPr>
            <a:endParaRPr sz="1200" cap="none" dirty="0"/>
          </a:p>
        </p:txBody>
      </p:sp>
      <p:sp>
        <p:nvSpPr>
          <p:cNvPr id="388" name="Google Shape;388;p27"/>
          <p:cNvSpPr txBox="1">
            <a:spLocks noGrp="1"/>
          </p:cNvSpPr>
          <p:nvPr>
            <p:ph sz="half" idx="2"/>
          </p:nvPr>
        </p:nvSpPr>
        <p:spPr>
          <a:xfrm>
            <a:off x="5891784" y="1748827"/>
            <a:ext cx="59131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457200">
              <a:lnSpc>
                <a:spcPct val="90000"/>
              </a:lnSpc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Budgeting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Transactions Summarized by Appropriation  (RECAPP)</a:t>
            </a:r>
          </a:p>
          <a:p>
            <a:pPr marL="571500" lvl="0" indent="-457200">
              <a:lnSpc>
                <a:spcPct val="90000"/>
              </a:lnSpc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Transaction Ledger – Vendor Activity (TRNLED)</a:t>
            </a:r>
          </a:p>
          <a:p>
            <a:pPr marL="571500" lvl="0" indent="-457200">
              <a:lnSpc>
                <a:spcPct val="90000"/>
              </a:lnSpc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Revenue Account Activity (RECLED)</a:t>
            </a:r>
          </a:p>
          <a:p>
            <a:pPr marL="571500" lvl="0" indent="-457200">
              <a:lnSpc>
                <a:spcPct val="90000"/>
              </a:lnSpc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Civil Proceedings (USAEMSEDT)</a:t>
            </a:r>
          </a:p>
          <a:p>
            <a:pPr marL="571500" lvl="0" indent="-457200">
              <a:lnSpc>
                <a:spcPct val="90000"/>
              </a:lnSpc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Federal Assistance Summary (USASEMSEDT)</a:t>
            </a:r>
          </a:p>
          <a:p>
            <a:pPr marL="571500" lvl="0" indent="-457200">
              <a:lnSpc>
                <a:spcPct val="90000"/>
              </a:lnSpc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Federal Assistance Detail</a:t>
            </a:r>
          </a:p>
          <a:p>
            <a:pPr marL="571500" lvl="0" indent="-457200">
              <a:lnSpc>
                <a:spcPct val="90000"/>
              </a:lnSpc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USAS Auditor Extract – Account (USASAUD)</a:t>
            </a:r>
          </a:p>
          <a:p>
            <a:pPr marL="571500" lvl="0" indent="-457200">
              <a:lnSpc>
                <a:spcPct val="90000"/>
              </a:lnSpc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USAS Auditor Extract – Transaction (USASAUD)</a:t>
            </a:r>
          </a:p>
          <a:p>
            <a:pPr marL="571500" lvl="0" indent="-457200">
              <a:lnSpc>
                <a:spcPct val="90000"/>
              </a:lnSpc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USAS Auditor Extract – Vendor (USASAUD)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8"/>
          <p:cNvSpPr/>
          <p:nvPr/>
        </p:nvSpPr>
        <p:spPr>
          <a:xfrm>
            <a:off x="679506" y="406194"/>
            <a:ext cx="10674293" cy="941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8"/>
          <p:cNvSpPr txBox="1">
            <a:spLocks noGrp="1"/>
          </p:cNvSpPr>
          <p:nvPr>
            <p:ph type="title"/>
          </p:nvPr>
        </p:nvSpPr>
        <p:spPr>
          <a:xfrm>
            <a:off x="838200" y="588169"/>
            <a:ext cx="10515599" cy="67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Close the Fiscal Year 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396" name="Google Shape;396;p28"/>
          <p:cNvSpPr txBox="1">
            <a:spLocks noGrp="1"/>
          </p:cNvSpPr>
          <p:nvPr>
            <p:ph idx="1"/>
          </p:nvPr>
        </p:nvSpPr>
        <p:spPr>
          <a:xfrm>
            <a:off x="599119" y="1174283"/>
            <a:ext cx="10674291" cy="509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600" cap="none" dirty="0"/>
              <a:t> </a:t>
            </a:r>
            <a:endParaRPr sz="2200" cap="none" dirty="0"/>
          </a:p>
        </p:txBody>
      </p:sp>
      <p:sp>
        <p:nvSpPr>
          <p:cNvPr id="397" name="Google Shape;397;p28"/>
          <p:cNvSpPr txBox="1"/>
          <p:nvPr/>
        </p:nvSpPr>
        <p:spPr>
          <a:xfrm>
            <a:off x="599119" y="1602664"/>
            <a:ext cx="10831899" cy="492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342900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  <a:buFont typeface="Wingdings 3" charset="2"/>
              <a:buChar char=""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Create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July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2023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Posting Period  </a:t>
            </a:r>
          </a:p>
          <a:p>
            <a:pPr marL="914400" lvl="7" indent="-342900">
              <a:spcBef>
                <a:spcPts val="100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	Click on CREATE, select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JULY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enter </a:t>
            </a:r>
            <a:r>
              <a:rPr lang="en-US" sz="2000" b="1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2023 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and do not make current.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	</a:t>
            </a:r>
          </a:p>
          <a:p>
            <a:pPr marL="114300" lvl="6"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	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close June and the Fiscal Year, go to Core &gt; Posting Periods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	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Click         to close June.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	Both the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Monthly Report Archive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and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Fiscal Report Archive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bundles will		automatically run when the last posting period of the fiscal year is closed.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859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1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NOTE:</a:t>
            </a:r>
            <a:r>
              <a:rPr lang="en-US" sz="1800" b="0" i="1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If there are </a:t>
            </a:r>
            <a:r>
              <a:rPr lang="en-US" sz="1800" b="1" i="1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custom report bundles scheduled </a:t>
            </a:r>
            <a:r>
              <a:rPr lang="en-US" sz="1800" b="0" i="1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 run on the 			     	      PostingPeriodCloseCompleted or the </a:t>
            </a:r>
            <a:r>
              <a:rPr lang="en-US" sz="1800" b="0" i="1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FiscalPeriodCloseCompleted</a:t>
            </a:r>
            <a:r>
              <a:rPr lang="en-US" sz="1800" b="0" i="1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event, users </a:t>
            </a:r>
            <a:r>
              <a:rPr lang="en-US" sz="1800" b="0" i="1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should allow the custom bundles to </a:t>
            </a:r>
            <a:r>
              <a:rPr lang="en-US" sz="1800" b="0" i="1" u="sng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complete</a:t>
            </a:r>
            <a:r>
              <a:rPr lang="en-US" sz="1800" b="0" i="1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before changing </a:t>
            </a:r>
            <a:r>
              <a:rPr lang="en-US" sz="1800" b="0" i="1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current </a:t>
            </a:r>
            <a:r>
              <a:rPr lang="en-US" sz="1800" b="0" i="1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posting period to a new period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/>
          </a:p>
          <a:p>
            <a:pPr marL="914400" lvl="1" indent="-342900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  <a:buFont typeface="Wingdings 3" charset="2"/>
              <a:buChar char=""/>
            </a:pPr>
            <a:r>
              <a:rPr lang="en-US" sz="2200" b="1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Once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Report Bundles are complete, make July </a:t>
            </a:r>
            <a:r>
              <a:rPr lang="en-US" sz="2200" b="1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2023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current.  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914400" lvl="1" indent="-342900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  <a:buFont typeface="Wingdings 3" charset="2"/>
              <a:buChar char=""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now closed for the month and fiscal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166" y="3148762"/>
            <a:ext cx="408394" cy="3781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 txBox="1">
            <a:spLocks noGrp="1"/>
          </p:cNvSpPr>
          <p:nvPr>
            <p:ph type="title"/>
          </p:nvPr>
        </p:nvSpPr>
        <p:spPr>
          <a:xfrm>
            <a:off x="787400" y="588168"/>
            <a:ext cx="10566400" cy="152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 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406" name="Google Shape;406;p29"/>
          <p:cNvSpPr txBox="1">
            <a:spLocks noGrp="1"/>
          </p:cNvSpPr>
          <p:nvPr>
            <p:ph idx="1"/>
          </p:nvPr>
        </p:nvSpPr>
        <p:spPr>
          <a:xfrm>
            <a:off x="838200" y="2108199"/>
            <a:ext cx="10312400" cy="415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975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3975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9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CLOSING PROCEDURES</a:t>
            </a:r>
            <a:endParaRPr sz="69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805" y="1174283"/>
            <a:ext cx="3607499" cy="3607499"/>
          </a:xfrm>
          <a:prstGeom prst="rect">
            <a:avLst/>
          </a:prstGeom>
        </p:spPr>
      </p:pic>
      <p:sp>
        <p:nvSpPr>
          <p:cNvPr id="413" name="Google Shape;413;p30"/>
          <p:cNvSpPr/>
          <p:nvPr/>
        </p:nvSpPr>
        <p:spPr>
          <a:xfrm>
            <a:off x="679506" y="406194"/>
            <a:ext cx="10674293" cy="941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0"/>
          <p:cNvSpPr txBox="1">
            <a:spLocks noGrp="1"/>
          </p:cNvSpPr>
          <p:nvPr>
            <p:ph type="title"/>
          </p:nvPr>
        </p:nvSpPr>
        <p:spPr>
          <a:xfrm>
            <a:off x="838200" y="588169"/>
            <a:ext cx="10515599" cy="67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600"/>
            </a:pPr>
            <a:r>
              <a:rPr lang="en-US" sz="46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Scheduled </a:t>
            </a:r>
            <a:r>
              <a:rPr lang="en-US" sz="4600" dirty="0">
                <a:solidFill>
                  <a:srgbClr val="FFFFFF"/>
                </a:solidFill>
                <a:latin typeface="Calibri" panose="020F0502020204030204" pitchFamily="34" charset="0"/>
              </a:rPr>
              <a:t>Extracts for AOS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415" name="Google Shape;415;p30"/>
          <p:cNvSpPr txBox="1">
            <a:spLocks noGrp="1"/>
          </p:cNvSpPr>
          <p:nvPr>
            <p:ph idx="1"/>
          </p:nvPr>
        </p:nvSpPr>
        <p:spPr>
          <a:xfrm>
            <a:off x="599119" y="1174283"/>
            <a:ext cx="10674291" cy="509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600" cap="none" dirty="0"/>
              <a:t> </a:t>
            </a:r>
            <a:endParaRPr sz="2200" cap="none" dirty="0"/>
          </a:p>
        </p:txBody>
      </p:sp>
      <p:sp>
        <p:nvSpPr>
          <p:cNvPr id="416" name="Google Shape;416;p30"/>
          <p:cNvSpPr txBox="1"/>
          <p:nvPr/>
        </p:nvSpPr>
        <p:spPr>
          <a:xfrm>
            <a:off x="498819" y="1174283"/>
            <a:ext cx="11035666" cy="45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 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Audit </a:t>
            </a:r>
            <a:r>
              <a:rPr lang="en-US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– </a:t>
            </a:r>
            <a:r>
              <a:rPr lang="en-US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ALREADY SCHEDULED BY MVECA</a:t>
            </a:r>
          </a:p>
          <a:p>
            <a:pPr marL="914400" lvl="1" indent="-34290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SSDT USAS AUDITOR EXTRACT – ACCOUNT</a:t>
            </a:r>
          </a:p>
          <a:p>
            <a:pPr marL="914400" lvl="1" indent="-34290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SSDT USAS AUDITOR EXTRACT – TRANSACTIONS</a:t>
            </a:r>
          </a:p>
          <a:p>
            <a:pPr marL="914400" lvl="1" indent="-34290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SSDT USAS AUDITOR EXTRACT – VENDOR </a:t>
            </a:r>
          </a:p>
          <a:p>
            <a:pPr marL="914400" lvl="1" indent="-34290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SSDT CASH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lang="en-U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GAAP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</a:t>
            </a:r>
            <a:endParaRPr lang="en-US" sz="22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Utilities 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Job Scheduler &gt; Create</a:t>
            </a:r>
            <a:r>
              <a:rPr lang="en-US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  <a:p>
            <a:pPr marL="914400" lvl="1" indent="-34290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job runs, it will generate reports for the PREVIOUS Fiscal Year based on the current period. </a:t>
            </a:r>
          </a:p>
          <a:p>
            <a:pPr marL="914400" lvl="1" indent="-34290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the current period has been changed to July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2023,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it can be scheduled to run when needed. This may be set for the district’s typical time of audit.</a:t>
            </a:r>
          </a:p>
          <a:p>
            <a:pPr marL="914400" lvl="1" indent="-34290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Audit Job runs, it will send reports to the File Archive Audit Reports </a:t>
            </a:r>
          </a:p>
          <a:p>
            <a:pPr marL="914400" lvl="1" indent="-34290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 AND it will securely file transfer a copy of the reports directly to AOS.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6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0"/>
          <p:cNvSpPr/>
          <p:nvPr/>
        </p:nvSpPr>
        <p:spPr>
          <a:xfrm>
            <a:off x="679506" y="406194"/>
            <a:ext cx="10674293" cy="941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0"/>
          <p:cNvSpPr txBox="1">
            <a:spLocks noGrp="1"/>
          </p:cNvSpPr>
          <p:nvPr>
            <p:ph type="title"/>
          </p:nvPr>
        </p:nvSpPr>
        <p:spPr>
          <a:xfrm>
            <a:off x="838200" y="588169"/>
            <a:ext cx="10515599" cy="67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FINANCIAL DATA REPORTING 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415" name="Google Shape;415;p30"/>
          <p:cNvSpPr txBox="1">
            <a:spLocks noGrp="1"/>
          </p:cNvSpPr>
          <p:nvPr>
            <p:ph idx="1"/>
          </p:nvPr>
        </p:nvSpPr>
        <p:spPr>
          <a:xfrm>
            <a:off x="599119" y="1174283"/>
            <a:ext cx="10674291" cy="509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600" cap="none" dirty="0"/>
              <a:t> </a:t>
            </a:r>
            <a:endParaRPr sz="2200" cap="none" dirty="0"/>
          </a:p>
        </p:txBody>
      </p:sp>
      <p:sp>
        <p:nvSpPr>
          <p:cNvPr id="416" name="Google Shape;416;p30"/>
          <p:cNvSpPr txBox="1"/>
          <p:nvPr/>
        </p:nvSpPr>
        <p:spPr>
          <a:xfrm>
            <a:off x="386971" y="1710543"/>
            <a:ext cx="10886439" cy="45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data Submission to 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ODE</a:t>
            </a:r>
            <a:endParaRPr sz="1000" dirty="0"/>
          </a:p>
          <a:p>
            <a:pPr marL="914400" lvl="1" indent="-34290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is done through EMIS-R.</a:t>
            </a:r>
          </a:p>
          <a:p>
            <a:pPr marL="914400" marR="0" lvl="1" indent="-342900" algn="l" rtl="0"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Responsibility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District.</a:t>
            </a:r>
            <a:endParaRPr dirty="0"/>
          </a:p>
          <a:p>
            <a:pPr marL="914400" marR="0" lvl="1" indent="-342900" algn="l" rtl="0"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Authorized person in district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(i.e. EMIS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Coordinator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Treasurer)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UPLOAD flat 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(Using EMIS-Extract from Redesign),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the data collection process &amp; submit the data to 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ODE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be sent to ODE before Period H closes for fiscal year 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  <a:p>
            <a:pPr marL="571500"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2600" b="0" i="0" u="none" strike="noStrike" cap="none" dirty="0">
              <a:solidFill>
                <a:srgbClr val="F443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rgbClr val="F4430C"/>
                </a:solidFill>
                <a:latin typeface="Calibri"/>
                <a:ea typeface="Calibri"/>
                <a:cs typeface="Calibri"/>
                <a:sym typeface="Calibri"/>
              </a:rPr>
              <a:t>Reminder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As of FY20, capital assets are no longer needed 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are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to be included in the data collection.</a:t>
            </a:r>
            <a:endParaRPr dirty="0"/>
          </a:p>
          <a:p>
            <a: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p30" descr="MCj0424830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16066">
            <a:off x="7654140" y="1515015"/>
            <a:ext cx="3330575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1"/>
          <p:cNvSpPr/>
          <p:nvPr/>
        </p:nvSpPr>
        <p:spPr>
          <a:xfrm>
            <a:off x="873503" y="424070"/>
            <a:ext cx="10480297" cy="9914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614660" cy="105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PERIOD H - Financial Reporting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425" name="Google Shape;425;p31"/>
          <p:cNvSpPr txBox="1">
            <a:spLocks noGrp="1"/>
          </p:cNvSpPr>
          <p:nvPr>
            <p:ph idx="1"/>
          </p:nvPr>
        </p:nvSpPr>
        <p:spPr>
          <a:xfrm>
            <a:off x="873502" y="1474465"/>
            <a:ext cx="10515600" cy="488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sz="2600" b="1" i="0" u="non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600" b="1" i="0" u="non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ODE </a:t>
            </a:r>
            <a:r>
              <a:rPr lang="en-US" sz="2600" b="1" i="0" u="non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</a:t>
            </a:r>
            <a:r>
              <a:rPr lang="en-US" sz="2600" b="1" i="0" u="non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DRAFT </a:t>
            </a: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schedule posted online:</a:t>
            </a:r>
            <a:endParaRPr dirty="0"/>
          </a:p>
          <a:p>
            <a:pPr marL="45720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600" b="1" i="0" u="non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6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600" b="1" i="0" u="non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6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600" b="1" i="0" u="non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600" b="1" i="0" u="non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200" b="1" i="0" u="non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for updates on </a:t>
            </a:r>
            <a:r>
              <a:rPr lang="en-US" sz="2200" b="1" i="0" u="non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ODE’s website</a:t>
            </a:r>
            <a:r>
              <a:rPr lang="en-US" sz="2200" b="1" dirty="0">
                <a:latin typeface="Calibri"/>
                <a:ea typeface="Calibri"/>
                <a:cs typeface="Calibri"/>
                <a:sym typeface="Calibri"/>
              </a:rPr>
              <a:t>, email announcements or newsletters for information on Period H Processing.</a:t>
            </a:r>
            <a:endParaRPr sz="2200" b="1" i="0" u="non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001" y="4123339"/>
            <a:ext cx="7353300" cy="107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443" y="1933356"/>
            <a:ext cx="4579430" cy="21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"/>
          <p:cNvSpPr/>
          <p:nvPr/>
        </p:nvSpPr>
        <p:spPr>
          <a:xfrm>
            <a:off x="838200" y="424070"/>
            <a:ext cx="105156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"/>
          <p:cNvSpPr txBox="1">
            <a:spLocks noGrp="1"/>
          </p:cNvSpPr>
          <p:nvPr>
            <p:ph type="title"/>
          </p:nvPr>
        </p:nvSpPr>
        <p:spPr>
          <a:xfrm>
            <a:off x="838200" y="588169"/>
            <a:ext cx="10515600" cy="106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Maintenance of Effort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184" name="Google Shape;184;p4"/>
          <p:cNvSpPr txBox="1">
            <a:spLocks noGrp="1"/>
          </p:cNvSpPr>
          <p:nvPr>
            <p:ph idx="1"/>
          </p:nvPr>
        </p:nvSpPr>
        <p:spPr>
          <a:xfrm>
            <a:off x="509016" y="1821450"/>
            <a:ext cx="9723120" cy="433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6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important ?   </a:t>
            </a:r>
            <a:r>
              <a:rPr lang="en-US" sz="26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1371600" lvl="1" indent="-457200">
              <a:spcBef>
                <a:spcPts val="0"/>
              </a:spcBef>
              <a:buSzPts val="1800"/>
            </a:pP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Prior to funding, ODE annually compares the district’s local or state &amp; local expenditures to ensure that the district budgets &amp; expends at least the same amount of funds as the previous year.  </a:t>
            </a:r>
            <a:endParaRPr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SSDT Budget Summary MOE report 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1371600" lvl="1" indent="-457200">
              <a:spcBef>
                <a:spcPts val="0"/>
              </a:spcBef>
              <a:buSzPts val="1800"/>
            </a:pP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can review the expenditures </a:t>
            </a:r>
            <a:r>
              <a:rPr lang="en-US" sz="2400" b="0" i="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prior</a:t>
            </a:r>
            <a:r>
              <a:rPr lang="en-US" sz="24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these being reported to EMIS by running this report  </a:t>
            </a:r>
            <a:endParaRPr lang="en-US" sz="2400" b="0" i="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1650" lvl="2" indent="-4572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dirty="0" smtClean="0"/>
              <a:t>Run the SSDT Budget Summary MOE report in the report manager or,</a:t>
            </a:r>
          </a:p>
          <a:p>
            <a:pPr marL="1771650" lvl="2" indent="-4572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dirty="0" smtClean="0"/>
              <a:t>Run the Budget Summary canned report and apply the filter, </a:t>
            </a:r>
            <a:r>
              <a:rPr lang="en-US" dirty="0" err="1" smtClean="0"/>
              <a:t>ssdt</a:t>
            </a:r>
            <a:r>
              <a:rPr lang="en-US" dirty="0" err="1"/>
              <a:t>-</a:t>
            </a:r>
            <a:r>
              <a:rPr lang="en-US" dirty="0" err="1" smtClean="0"/>
              <a:t>moe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3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2"/>
          <p:cNvSpPr/>
          <p:nvPr/>
        </p:nvSpPr>
        <p:spPr>
          <a:xfrm>
            <a:off x="624803" y="442781"/>
            <a:ext cx="10674293" cy="941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2"/>
          <p:cNvSpPr txBox="1">
            <a:spLocks noGrp="1"/>
          </p:cNvSpPr>
          <p:nvPr>
            <p:ph type="title"/>
          </p:nvPr>
        </p:nvSpPr>
        <p:spPr>
          <a:xfrm>
            <a:off x="678464" y="537020"/>
            <a:ext cx="10515599" cy="67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Financial Reporting Special Notes:</a:t>
            </a:r>
            <a:endParaRPr sz="4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2"/>
          <p:cNvSpPr txBox="1">
            <a:spLocks noGrp="1"/>
          </p:cNvSpPr>
          <p:nvPr>
            <p:ph idx="1"/>
          </p:nvPr>
        </p:nvSpPr>
        <p:spPr>
          <a:xfrm>
            <a:off x="599119" y="1174283"/>
            <a:ext cx="10674291" cy="509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600" cap="none" dirty="0"/>
              <a:t> </a:t>
            </a:r>
            <a:endParaRPr sz="2200" cap="none" dirty="0"/>
          </a:p>
        </p:txBody>
      </p:sp>
      <p:sp>
        <p:nvSpPr>
          <p:cNvPr id="438" name="Google Shape;438;p32"/>
          <p:cNvSpPr txBox="1"/>
          <p:nvPr/>
        </p:nvSpPr>
        <p:spPr>
          <a:xfrm>
            <a:off x="0" y="1706963"/>
            <a:ext cx="10222992" cy="438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342900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  <a:buFont typeface="Wingdings 3" charset="2"/>
              <a:buChar char=""/>
            </a:pPr>
            <a:r>
              <a:rPr lang="en-US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Districts 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only needs to upload the sequential file (from the EMIS 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EXTRACT in USAS-R) 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“financial” data source in EMIS-R.  When they are ready to run a collection in the data collector, they will select the USAS SIF agent and the “financial” data </a:t>
            </a:r>
            <a:r>
              <a:rPr lang="en-US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source.</a:t>
            </a:r>
          </a:p>
          <a:p>
            <a:pPr marL="914400" lvl="1" indent="-342900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  <a:buFont typeface="Wingdings 3" charset="2"/>
              <a:buChar char="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The EMIS Soap Service Configuration tells the SIF if it should pull account information from the history records or the current account file</a:t>
            </a:r>
            <a:endParaRPr lang="en-US" dirty="0"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479" y="3898469"/>
            <a:ext cx="7315200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5"/>
          <p:cNvSpPr/>
          <p:nvPr/>
        </p:nvSpPr>
        <p:spPr>
          <a:xfrm>
            <a:off x="679506" y="406194"/>
            <a:ext cx="10674293" cy="941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5"/>
          <p:cNvSpPr txBox="1">
            <a:spLocks noGrp="1"/>
          </p:cNvSpPr>
          <p:nvPr>
            <p:ph type="title"/>
          </p:nvPr>
        </p:nvSpPr>
        <p:spPr>
          <a:xfrm>
            <a:off x="1353990" y="21646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GAAP EXTRACT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471" name="Google Shape;471;p35"/>
          <p:cNvSpPr txBox="1">
            <a:spLocks noGrp="1"/>
          </p:cNvSpPr>
          <p:nvPr>
            <p:ph idx="1"/>
          </p:nvPr>
        </p:nvSpPr>
        <p:spPr>
          <a:xfrm>
            <a:off x="679506" y="2151445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600" cap="none" dirty="0"/>
              <a:t> </a:t>
            </a:r>
            <a:endParaRPr sz="2200" cap="none" dirty="0"/>
          </a:p>
        </p:txBody>
      </p:sp>
      <p:sp>
        <p:nvSpPr>
          <p:cNvPr id="474" name="Google Shape;474;p35"/>
          <p:cNvSpPr txBox="1"/>
          <p:nvPr/>
        </p:nvSpPr>
        <p:spPr>
          <a:xfrm>
            <a:off x="582169" y="1434066"/>
            <a:ext cx="9777984" cy="3581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endParaRPr lang="en-US" sz="26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Run 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GAAP from Extracts menu 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create necessary file for GAAP reporting</a:t>
            </a:r>
            <a:endParaRPr dirty="0"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 the Fiscal Year and click on ‘submit’ to generate the GAAPEXPORT.TXT file</a:t>
            </a:r>
            <a:endParaRPr dirty="0"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Attach file in an email to person(s) responsible for uploading the file into WEBGAAP.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233" y="4732773"/>
            <a:ext cx="2257425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7"/>
          <p:cNvSpPr/>
          <p:nvPr/>
        </p:nvSpPr>
        <p:spPr>
          <a:xfrm>
            <a:off x="873503" y="424070"/>
            <a:ext cx="10480297" cy="9914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7"/>
          <p:cNvSpPr txBox="1">
            <a:spLocks noGrp="1"/>
          </p:cNvSpPr>
          <p:nvPr>
            <p:ph type="title"/>
          </p:nvPr>
        </p:nvSpPr>
        <p:spPr>
          <a:xfrm>
            <a:off x="1299126" y="279824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WEBGAAP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491" name="Google Shape;491;p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200" b="1" i="0" u="non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492" name="Google Shape;492;p37"/>
          <p:cNvSpPr txBox="1">
            <a:spLocks noGrp="1"/>
          </p:cNvSpPr>
          <p:nvPr>
            <p:ph sz="half" idx="2"/>
          </p:nvPr>
        </p:nvSpPr>
        <p:spPr>
          <a:xfrm>
            <a:off x="789284" y="1866266"/>
            <a:ext cx="7254228" cy="464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GAAP URL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rPr lang="en-US" sz="1800" b="1" i="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HTTPS://GASB34SYS.AUDITOR.STATE.OH.US/GAAP</a:t>
            </a:r>
            <a:endParaRPr sz="18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endParaRPr sz="22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GAAP WIKI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9725" lvl="0" indent="-3397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 b="1" i="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HTTP://GAAPWIKI.OECN.K12.OH.US/INDEX.PHP?TITLE=MAIN_PAGE</a:t>
            </a:r>
            <a:r>
              <a:rPr lang="en-US" sz="1800" b="1" i="0" u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495" name="Google Shape;495;p37"/>
          <p:cNvPicPr preferRelativeResize="0"/>
          <p:nvPr/>
        </p:nvPicPr>
        <p:blipFill rotWithShape="1">
          <a:blip r:embed="rId5">
            <a:alphaModFix/>
          </a:blip>
          <a:srcRect t="11716" r="60624" b="40624"/>
          <a:stretch/>
        </p:blipFill>
        <p:spPr>
          <a:xfrm>
            <a:off x="7708610" y="1866266"/>
            <a:ext cx="3520494" cy="40121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2"/>
          <p:cNvSpPr/>
          <p:nvPr/>
        </p:nvSpPr>
        <p:spPr>
          <a:xfrm>
            <a:off x="624803" y="442781"/>
            <a:ext cx="10674293" cy="941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2"/>
          <p:cNvSpPr txBox="1">
            <a:spLocks noGrp="1"/>
          </p:cNvSpPr>
          <p:nvPr>
            <p:ph type="title"/>
          </p:nvPr>
        </p:nvSpPr>
        <p:spPr>
          <a:xfrm>
            <a:off x="678464" y="537020"/>
            <a:ext cx="10515599" cy="67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MVECA WEBPAGE	Enhancements</a:t>
            </a:r>
            <a:endParaRPr sz="4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2"/>
          <p:cNvSpPr txBox="1">
            <a:spLocks noGrp="1"/>
          </p:cNvSpPr>
          <p:nvPr>
            <p:ph idx="1"/>
          </p:nvPr>
        </p:nvSpPr>
        <p:spPr>
          <a:xfrm>
            <a:off x="599119" y="1174283"/>
            <a:ext cx="10674291" cy="509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600" cap="none" dirty="0"/>
              <a:t> </a:t>
            </a:r>
            <a:endParaRPr sz="2200" cap="none" dirty="0"/>
          </a:p>
        </p:txBody>
      </p:sp>
      <p:sp>
        <p:nvSpPr>
          <p:cNvPr id="438" name="Google Shape;438;p32"/>
          <p:cNvSpPr txBox="1"/>
          <p:nvPr/>
        </p:nvSpPr>
        <p:spPr>
          <a:xfrm>
            <a:off x="-55393" y="1739575"/>
            <a:ext cx="12034683" cy="4313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571500" lvl="1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</a:pPr>
            <a:r>
              <a:rPr lang="en-US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https://www.mveca.org</a:t>
            </a:r>
            <a:r>
              <a:rPr lang="en-US" sz="3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/</a:t>
            </a:r>
            <a:endParaRPr lang="en-US" sz="36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1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</a:pPr>
            <a:r>
              <a:rPr lang="en-US" sz="2400" u="sng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FISCAL Drop Downs</a:t>
            </a:r>
          </a:p>
          <a:p>
            <a:pPr marL="914400" lvl="1" indent="-342900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drop downs and pages specific to Redesign USAS, USPS, and Inventory</a:t>
            </a:r>
          </a:p>
          <a:p>
            <a:pPr marL="1371600" lvl="2" indent="-342900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come: USAS MVECA report Library</a:t>
            </a:r>
          </a:p>
          <a:p>
            <a:pPr marL="1371600" lvl="2" indent="-342900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USAS: All documentation was moved to the new page including trainings, helpful links, cross-walks, WIKI link, and SSDT YouTube link</a:t>
            </a:r>
          </a:p>
          <a:p>
            <a:pPr marL="1371600" lvl="2" indent="-342900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USPS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All documentation was moved to the new page including trainings, helpful links, cross-walks, WIKI link, and SSDT YouTube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</a:t>
            </a:r>
          </a:p>
          <a:p>
            <a:pPr marL="1828800" lvl="3" indent="-342900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Added: USPS Mass Load Templates</a:t>
            </a:r>
          </a:p>
          <a:p>
            <a:pPr marL="1828800" lvl="3" indent="-342900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JSON Reports</a:t>
            </a:r>
          </a:p>
          <a:p>
            <a:pPr marL="1828800" lvl="3" indent="-342900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USPS Custom Fields for Salary and Direct Deposit Notice</a:t>
            </a:r>
            <a:endParaRPr lang="en-US" sz="24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drop down and page with links to all district Redesign URL’s</a:t>
            </a:r>
          </a:p>
          <a:p>
            <a:pPr marL="914400" lvl="1" indent="-342900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FYE Documentation Link: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www.mveca.org/FISCALYearendDocumentation.aspx</a:t>
            </a:r>
            <a:endParaRPr lang="en-US" sz="24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1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</a:pPr>
            <a:endParaRPr lang="en-US" sz="2400" u="sng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1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</a:pPr>
            <a:endParaRPr lang="en-US" sz="2400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1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</a:pPr>
            <a:endParaRPr lang="en-US" sz="2400" u="sng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1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</a:pPr>
            <a:endParaRPr lang="en-US" sz="2400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1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</a:pPr>
            <a:endParaRPr lang="en-US" sz="2400" u="sng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1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</a:pPr>
            <a:endParaRPr lang="en-US" sz="2400" u="sng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1">
              <a:lnSpc>
                <a:spcPct val="150000"/>
              </a:lnSpc>
              <a:spcBef>
                <a:spcPts val="500"/>
              </a:spcBef>
              <a:buClr>
                <a:srgbClr val="3494BA"/>
              </a:buClr>
              <a:buSzPts val="1800"/>
            </a:pPr>
            <a:endParaRPr lang="en-US" sz="2400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8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8"/>
          <p:cNvSpPr/>
          <p:nvPr/>
        </p:nvSpPr>
        <p:spPr>
          <a:xfrm>
            <a:off x="679506" y="406194"/>
            <a:ext cx="10674293" cy="941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46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FYE Checklist</a:t>
            </a:r>
            <a:endParaRPr sz="4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8"/>
          <p:cNvSpPr txBox="1">
            <a:spLocks noGrp="1"/>
          </p:cNvSpPr>
          <p:nvPr>
            <p:ph idx="1"/>
          </p:nvPr>
        </p:nvSpPr>
        <p:spPr>
          <a:xfrm>
            <a:off x="679506" y="2182760"/>
            <a:ext cx="10367888" cy="306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4800" cap="none" dirty="0">
                <a:solidFill>
                  <a:schemeClr val="tx1"/>
                </a:solidFill>
              </a:rPr>
              <a:t> </a:t>
            </a:r>
            <a:endParaRPr sz="7600" cap="none" dirty="0">
              <a:solidFill>
                <a:schemeClr val="tx1"/>
              </a:solidFill>
            </a:endParaRPr>
          </a:p>
        </p:txBody>
      </p:sp>
      <p:pic>
        <p:nvPicPr>
          <p:cNvPr id="1026" name="Picture 2" descr="Any question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73" y="2940352"/>
            <a:ext cx="2918353" cy="291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40510" y="2182760"/>
            <a:ext cx="8119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www.mveca.org/Downloads/2023%20USAS%20FYE%20CHECKLIST.pdf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/>
          <p:nvPr/>
        </p:nvSpPr>
        <p:spPr>
          <a:xfrm>
            <a:off x="838200" y="424070"/>
            <a:ext cx="10515600" cy="13102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14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Things you can do now prior to FYE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192" name="Google Shape;192;p5"/>
          <p:cNvSpPr txBox="1">
            <a:spLocks noGrp="1"/>
          </p:cNvSpPr>
          <p:nvPr>
            <p:ph idx="1"/>
          </p:nvPr>
        </p:nvSpPr>
        <p:spPr>
          <a:xfrm>
            <a:off x="701040" y="1749614"/>
            <a:ext cx="10515600" cy="4680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indent="-457200">
              <a:spcBef>
                <a:spcPts val="0"/>
              </a:spcBef>
              <a:buSzPts val="1800"/>
            </a:pPr>
            <a:r>
              <a:rPr lang="en-US" sz="3300" b="1" dirty="0">
                <a:latin typeface="Calibri"/>
                <a:ea typeface="Calibri"/>
                <a:cs typeface="Calibri"/>
                <a:sym typeface="Calibri"/>
              </a:rPr>
              <a:t>Verify Data </a:t>
            </a:r>
            <a:endParaRPr dirty="0"/>
          </a:p>
          <a:p>
            <a:pPr marL="1828800" lvl="2" indent="-4572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District &amp; Building information</a:t>
            </a:r>
            <a:endParaRPr dirty="0"/>
          </a:p>
          <a:p>
            <a:pPr marL="1828800" lvl="2" indent="-4572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Accounts are valid</a:t>
            </a:r>
            <a:endParaRPr dirty="0"/>
          </a:p>
          <a:p>
            <a:pPr marL="1828800" lvl="2" indent="-4572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Calibri"/>
                <a:ea typeface="Calibri"/>
                <a:cs typeface="Calibri"/>
                <a:sym typeface="Calibri"/>
              </a:rPr>
              <a:t>OPUs </a:t>
            </a: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for district </a:t>
            </a:r>
            <a:endParaRPr dirty="0"/>
          </a:p>
          <a:p>
            <a:pPr marL="914400" indent="-4572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3300" b="1" dirty="0" smtClean="0">
                <a:latin typeface="Calibri"/>
                <a:ea typeface="Calibri"/>
                <a:cs typeface="Calibri"/>
                <a:sym typeface="Calibri"/>
              </a:rPr>
              <a:t>Prepare </a:t>
            </a:r>
            <a:r>
              <a:rPr lang="en-US" sz="3300" b="1" dirty="0">
                <a:latin typeface="Calibri"/>
                <a:ea typeface="Calibri"/>
                <a:cs typeface="Calibri"/>
                <a:sym typeface="Calibri"/>
              </a:rPr>
              <a:t>next year budgets &amp; revenue estimates</a:t>
            </a:r>
            <a:endParaRPr dirty="0"/>
          </a:p>
          <a:p>
            <a:pPr marL="914400" indent="-4572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3300" b="1" dirty="0">
                <a:latin typeface="Calibri"/>
                <a:ea typeface="Calibri"/>
                <a:cs typeface="Calibri"/>
                <a:sym typeface="Calibri"/>
              </a:rPr>
              <a:t>Prepare requisitions for next Fiscal </a:t>
            </a:r>
            <a:r>
              <a:rPr lang="en-US" sz="3300" b="1" dirty="0" smtClean="0">
                <a:latin typeface="Calibri"/>
                <a:ea typeface="Calibri"/>
                <a:cs typeface="Calibri"/>
                <a:sym typeface="Calibri"/>
              </a:rPr>
              <a:t>Year</a:t>
            </a:r>
          </a:p>
          <a:p>
            <a:pPr marL="1371600" lvl="1" indent="-457200">
              <a:lnSpc>
                <a:spcPct val="150000"/>
              </a:lnSpc>
              <a:spcBef>
                <a:spcPts val="0"/>
              </a:spcBef>
              <a:buSzPts val="1800"/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Optional (SETBAL): </a:t>
            </a:r>
            <a:r>
              <a:rPr lang="en-US" dirty="0">
                <a:hlinkClick r:id="rId3"/>
              </a:rPr>
              <a:t>Setting Estimate vs. Actual Variances to Zero</a:t>
            </a:r>
            <a:endParaRPr lang="en-US" dirty="0"/>
          </a:p>
          <a:p>
            <a:pPr marL="914400" indent="-457200">
              <a:lnSpc>
                <a:spcPct val="150000"/>
              </a:lnSpc>
              <a:spcBef>
                <a:spcPts val="0"/>
              </a:spcBef>
              <a:buSzPts val="1800"/>
            </a:pPr>
            <a:endParaRPr lang="en-US" sz="3300" b="1" dirty="0" smtClean="0">
              <a:latin typeface="Calibri"/>
              <a:cs typeface="Calibri"/>
              <a:sym typeface="Calibri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3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/>
          <p:nvPr/>
        </p:nvSpPr>
        <p:spPr>
          <a:xfrm>
            <a:off x="838200" y="424070"/>
            <a:ext cx="10515600" cy="1299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135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Pre-Closing Procedures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200" name="Google Shape;200;p6"/>
          <p:cNvSpPr txBox="1">
            <a:spLocks noGrp="1"/>
          </p:cNvSpPr>
          <p:nvPr>
            <p:ph idx="1"/>
          </p:nvPr>
        </p:nvSpPr>
        <p:spPr>
          <a:xfrm>
            <a:off x="618744" y="1764506"/>
            <a:ext cx="10515600" cy="459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Organization Detail</a:t>
            </a:r>
            <a:endParaRPr dirty="0"/>
          </a:p>
          <a:p>
            <a:pPr marL="1371600" lvl="1" indent="-457200">
              <a:spcBef>
                <a:spcPts val="0"/>
              </a:spcBef>
              <a:buSzPts val="1800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Used for Financial Reporting 					  EMIS Period H for </a:t>
            </a:r>
            <a:r>
              <a:rPr lang="en-US" sz="3200" dirty="0" smtClean="0">
                <a:latin typeface="Calibri"/>
                <a:ea typeface="Calibri"/>
                <a:cs typeface="Calibri"/>
                <a:sym typeface="Calibri"/>
              </a:rPr>
              <a:t>FY23. </a:t>
            </a:r>
            <a:endParaRPr lang="en-US" sz="32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indent="0">
              <a:spcBef>
                <a:spcPts val="0"/>
              </a:spcBef>
              <a:buSzPts val="1800"/>
              <a:buNone/>
            </a:pPr>
            <a:r>
              <a:rPr lang="en-US" sz="3400" b="1" dirty="0" smtClean="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lang="en-US" sz="3400" b="1" dirty="0"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en-US" sz="3400" b="1" dirty="0" smtClean="0">
                <a:latin typeface="Calibri"/>
                <a:ea typeface="Calibri"/>
                <a:cs typeface="Calibri"/>
                <a:sym typeface="Calibri"/>
              </a:rPr>
              <a:t>Organization</a:t>
            </a:r>
            <a:endParaRPr sz="3100" b="1" dirty="0">
              <a:latin typeface="Calibri"/>
              <a:ea typeface="Calibri"/>
              <a:cs typeface="Calibri"/>
              <a:sym typeface="Calibri"/>
            </a:endParaRPr>
          </a:p>
          <a:p>
            <a:pPr marL="1828800" lvl="2" indent="-4572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Calibri"/>
                <a:ea typeface="Calibri"/>
                <a:cs typeface="Calibri"/>
                <a:sym typeface="Calibri"/>
              </a:rPr>
              <a:t>Central Office Square Footage</a:t>
            </a:r>
            <a:endParaRPr dirty="0" smtClean="0"/>
          </a:p>
          <a:p>
            <a:pPr marL="1828800" lvl="2" indent="-4572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Calibri"/>
                <a:ea typeface="Calibri"/>
                <a:cs typeface="Calibri"/>
                <a:sym typeface="Calibri"/>
              </a:rPr>
              <a:t>ITC’s IRN – No longer required for </a:t>
            </a:r>
          </a:p>
          <a:p>
            <a:pPr marL="1371600" lvl="2" indent="0">
              <a:spcBef>
                <a:spcPts val="0"/>
              </a:spcBef>
              <a:buSzPts val="1800"/>
              <a:buNone/>
            </a:pPr>
            <a:r>
              <a:rPr lang="en-US" sz="2900" dirty="0" smtClean="0">
                <a:latin typeface="Calibri"/>
                <a:ea typeface="Calibri"/>
                <a:cs typeface="Calibri"/>
                <a:sym typeface="Calibri"/>
              </a:rPr>
              <a:t>EMIS extract</a:t>
            </a:r>
            <a:endParaRPr dirty="0" smtClean="0"/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9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3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914" y="2015299"/>
            <a:ext cx="2566723" cy="4591844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/>
          <p:nvPr/>
        </p:nvSpPr>
        <p:spPr>
          <a:xfrm>
            <a:off x="838200" y="424071"/>
            <a:ext cx="10515600" cy="1161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"/>
          <p:cNvSpPr txBox="1">
            <a:spLocks noGrp="1"/>
          </p:cNvSpPr>
          <p:nvPr>
            <p:ph type="title"/>
          </p:nvPr>
        </p:nvSpPr>
        <p:spPr>
          <a:xfrm>
            <a:off x="838200" y="588169"/>
            <a:ext cx="10515600" cy="91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District’s Building Profiles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209" name="Google Shape;209;p7"/>
          <p:cNvSpPr txBox="1">
            <a:spLocks noGrp="1"/>
          </p:cNvSpPr>
          <p:nvPr>
            <p:ph idx="1"/>
          </p:nvPr>
        </p:nvSpPr>
        <p:spPr>
          <a:xfrm>
            <a:off x="459867" y="1669049"/>
            <a:ext cx="10782300" cy="455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indent="-457200">
              <a:spcBef>
                <a:spcPts val="0"/>
              </a:spcBef>
              <a:buSzPts val="1800"/>
            </a:pPr>
            <a:r>
              <a:rPr lang="en-US" sz="3300" b="1" dirty="0">
                <a:latin typeface="Calibri"/>
                <a:ea typeface="Calibri"/>
                <a:cs typeface="Calibri"/>
                <a:sym typeface="Calibri"/>
              </a:rPr>
              <a:t>Periodic Menu &gt; Building Profiles</a:t>
            </a:r>
            <a:endParaRPr dirty="0"/>
          </a:p>
          <a:p>
            <a:pPr marL="914400" indent="-457200">
              <a:spcBef>
                <a:spcPts val="0"/>
              </a:spcBef>
              <a:buSzPts val="1800"/>
            </a:pPr>
            <a:r>
              <a:rPr lang="en-US" sz="3300" b="1" dirty="0">
                <a:latin typeface="Calibri"/>
                <a:ea typeface="Calibri"/>
                <a:cs typeface="Calibri"/>
                <a:sym typeface="Calibri"/>
              </a:rPr>
              <a:t>Review &amp; Update</a:t>
            </a:r>
            <a:endParaRPr dirty="0"/>
          </a:p>
          <a:p>
            <a:pPr marL="1828800" lvl="2" indent="-4572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IRN number</a:t>
            </a:r>
            <a:endParaRPr dirty="0"/>
          </a:p>
          <a:p>
            <a:pPr marL="1828800" lvl="2" indent="-4572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Square footage</a:t>
            </a:r>
            <a:endParaRPr dirty="0"/>
          </a:p>
          <a:p>
            <a:pPr marL="1828800" lvl="2" indent="-4572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Transportation Percentage</a:t>
            </a:r>
            <a:endParaRPr dirty="0"/>
          </a:p>
          <a:p>
            <a:pPr marL="1828800" lvl="2" indent="-4572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2900" dirty="0">
                <a:latin typeface="Calibri"/>
                <a:ea typeface="Calibri"/>
                <a:cs typeface="Calibri"/>
                <a:sym typeface="Calibri"/>
              </a:rPr>
              <a:t>Lunchroom Percentage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3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3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799" y="5156255"/>
            <a:ext cx="11152449" cy="170174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1" name="Google Shape;21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2347" y="2148840"/>
            <a:ext cx="2896440" cy="23362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/>
          <p:nvPr/>
        </p:nvSpPr>
        <p:spPr>
          <a:xfrm>
            <a:off x="838200" y="424070"/>
            <a:ext cx="105156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04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Verifying with Report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219" name="Google Shape;219;p8"/>
          <p:cNvSpPr txBox="1">
            <a:spLocks noGrp="1"/>
          </p:cNvSpPr>
          <p:nvPr>
            <p:ph idx="1"/>
          </p:nvPr>
        </p:nvSpPr>
        <p:spPr>
          <a:xfrm>
            <a:off x="838200" y="1792873"/>
            <a:ext cx="10515600" cy="44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>
              <a:spcBef>
                <a:spcPts val="0"/>
              </a:spcBef>
              <a:buSzPts val="1800"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SSDT District Building Information Report </a:t>
            </a:r>
            <a:endParaRPr dirty="0"/>
          </a:p>
          <a:p>
            <a:pPr marL="13716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3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384" y="2438400"/>
            <a:ext cx="11374731" cy="161925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1" name="Google Shape;22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0261" y="4344987"/>
            <a:ext cx="7800975" cy="17240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18;p8"/>
          <p:cNvSpPr txBox="1">
            <a:spLocks noGrp="1"/>
          </p:cNvSpPr>
          <p:nvPr>
            <p:ph type="title"/>
          </p:nvPr>
        </p:nvSpPr>
        <p:spPr>
          <a:xfrm>
            <a:off x="801624" y="246507"/>
            <a:ext cx="10515600" cy="104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 smtClean="0">
                <a:solidFill>
                  <a:srgbClr val="FFFFFF"/>
                </a:solidFill>
              </a:rPr>
              <a:t>Account Validation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3"/>
          </p:nvPr>
        </p:nvSpPr>
        <p:spPr>
          <a:xfrm>
            <a:off x="801624" y="1572070"/>
            <a:ext cx="9494520" cy="46450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cap="none" dirty="0" smtClean="0">
                <a:latin typeface="Calibri   "/>
              </a:rPr>
              <a:t>Run </a:t>
            </a:r>
            <a:r>
              <a:rPr lang="en-US" cap="none" dirty="0">
                <a:latin typeface="Calibri   "/>
              </a:rPr>
              <a:t>the </a:t>
            </a:r>
            <a:r>
              <a:rPr lang="en-US" b="1" cap="none" dirty="0">
                <a:latin typeface="Calibri   "/>
              </a:rPr>
              <a:t>SSDT Account Validation Report</a:t>
            </a:r>
            <a:r>
              <a:rPr lang="en-US" cap="none" dirty="0">
                <a:latin typeface="Calibri   "/>
              </a:rPr>
              <a:t> </a:t>
            </a:r>
            <a:r>
              <a:rPr lang="en-US" cap="none" dirty="0" smtClean="0">
                <a:latin typeface="Calibri   "/>
              </a:rPr>
              <a:t>to </a:t>
            </a:r>
            <a:r>
              <a:rPr lang="en-US" cap="none" dirty="0">
                <a:latin typeface="Calibri   "/>
              </a:rPr>
              <a:t>ensure no invalid accounts </a:t>
            </a:r>
            <a:r>
              <a:rPr lang="en-US" cap="none" dirty="0" smtClean="0">
                <a:latin typeface="Calibri   "/>
              </a:rPr>
              <a:t>exist prior to submitting your financial data through the data collector</a:t>
            </a:r>
            <a:r>
              <a:rPr lang="en-US" cap="none" dirty="0">
                <a:latin typeface="Calibri   "/>
              </a:rPr>
              <a:t> </a:t>
            </a:r>
            <a:endParaRPr lang="en-US" cap="none" dirty="0" smtClean="0">
              <a:latin typeface="Calibri   "/>
            </a:endParaRPr>
          </a:p>
          <a:p>
            <a:pPr lvl="1">
              <a:defRPr/>
            </a:pPr>
            <a:r>
              <a:rPr lang="en-US" dirty="0">
                <a:latin typeface="Calibri   "/>
              </a:rPr>
              <a:t>Optional: Use the query option for active accounts </a:t>
            </a:r>
            <a:r>
              <a:rPr lang="en-US" dirty="0" smtClean="0">
                <a:latin typeface="Calibri   "/>
              </a:rPr>
              <a:t>only</a:t>
            </a:r>
            <a:r>
              <a:rPr lang="en-US" cap="none" dirty="0" smtClean="0">
                <a:latin typeface="Calibri   "/>
              </a:rPr>
              <a:t> </a:t>
            </a:r>
          </a:p>
          <a:p>
            <a:pPr>
              <a:defRPr/>
            </a:pPr>
            <a:r>
              <a:rPr lang="en-US" altLang="en-US" sz="2100" dirty="0" smtClean="0">
                <a:latin typeface="Calibri   "/>
              </a:rPr>
              <a:t>NOTE</a:t>
            </a:r>
            <a:r>
              <a:rPr lang="en-US" altLang="en-US" sz="2100" dirty="0">
                <a:latin typeface="Calibri   "/>
              </a:rPr>
              <a:t>: This report will only check for invalid dimensions.  Some of the other warnings messages from classic VALACT (listed below) are validated during the Level 1/Level 2 Validation Reports in the data collector. </a:t>
            </a:r>
            <a:endParaRPr lang="en-US" sz="2100" dirty="0">
              <a:latin typeface="Calibri   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900" dirty="0">
                <a:latin typeface="Calibri   "/>
              </a:rPr>
              <a:t>ODE warning regarding OPU to be entered for specified </a:t>
            </a:r>
            <a:r>
              <a:rPr lang="en-US" sz="1900" dirty="0" err="1">
                <a:latin typeface="Calibri   "/>
              </a:rPr>
              <a:t>func</a:t>
            </a:r>
            <a:r>
              <a:rPr lang="en-US" sz="1900" dirty="0">
                <a:latin typeface="Calibri   "/>
              </a:rPr>
              <a:t>/</a:t>
            </a:r>
            <a:r>
              <a:rPr lang="en-US" sz="1900" dirty="0" err="1">
                <a:latin typeface="Calibri   "/>
              </a:rPr>
              <a:t>obj</a:t>
            </a:r>
            <a:r>
              <a:rPr lang="en-US" sz="1900" dirty="0">
                <a:latin typeface="Calibri   "/>
              </a:rPr>
              <a:t> per EMIS guide</a:t>
            </a:r>
          </a:p>
          <a:p>
            <a:pPr lvl="1">
              <a:spcBef>
                <a:spcPts val="0"/>
              </a:spcBef>
              <a:defRPr/>
            </a:pPr>
            <a:r>
              <a:rPr lang="en-US" sz="1900" dirty="0">
                <a:latin typeface="Calibri   "/>
              </a:rPr>
              <a:t>Function, Object and Receipt must be defined at a higher level of detail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latin typeface="Calibri   "/>
              </a:rPr>
              <a:t>ODE warning regarding SUBJ or IL to be entered for this </a:t>
            </a:r>
            <a:r>
              <a:rPr lang="en-US" sz="1900" dirty="0" err="1">
                <a:latin typeface="Calibri   "/>
              </a:rPr>
              <a:t>func</a:t>
            </a:r>
            <a:r>
              <a:rPr lang="en-US" sz="1900" dirty="0">
                <a:latin typeface="Calibri   "/>
              </a:rPr>
              <a:t>/</a:t>
            </a:r>
            <a:r>
              <a:rPr lang="en-US" sz="1900" dirty="0" err="1">
                <a:latin typeface="Calibri   "/>
              </a:rPr>
              <a:t>obj</a:t>
            </a:r>
            <a:r>
              <a:rPr lang="en-US" sz="1900" dirty="0">
                <a:latin typeface="Calibri   "/>
              </a:rPr>
              <a:t> in most cases 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latin typeface="Calibri   "/>
              </a:rPr>
              <a:t>Valid EMIS category entered for this fund (see next slide</a:t>
            </a:r>
            <a:r>
              <a:rPr lang="en-US" sz="1900" dirty="0" smtClean="0">
                <a:latin typeface="Calibri   "/>
              </a:rPr>
              <a:t>)</a:t>
            </a:r>
          </a:p>
          <a:p>
            <a:r>
              <a:rPr lang="en-US" sz="2100" dirty="0" smtClean="0">
                <a:latin typeface="Calibri   "/>
              </a:rPr>
              <a:t>If the Level 1 or Level 2 reports contain </a:t>
            </a:r>
            <a:r>
              <a:rPr lang="en-US" sz="2100" u="sng" dirty="0" smtClean="0">
                <a:latin typeface="Calibri   "/>
              </a:rPr>
              <a:t>fatal</a:t>
            </a:r>
            <a:r>
              <a:rPr lang="en-US" sz="2100" dirty="0" smtClean="0">
                <a:latin typeface="Calibri   "/>
              </a:rPr>
              <a:t> errors, (and the district has closed the fiscal year), </a:t>
            </a:r>
            <a:r>
              <a:rPr lang="en-US" sz="2100" dirty="0" smtClean="0">
                <a:solidFill>
                  <a:schemeClr val="accent1"/>
                </a:solidFill>
                <a:latin typeface="Calibri   "/>
              </a:rPr>
              <a:t>the district can re-open June </a:t>
            </a:r>
            <a:r>
              <a:rPr lang="en-US" sz="2100" dirty="0" smtClean="0">
                <a:latin typeface="Calibri   "/>
              </a:rPr>
              <a:t>of the prior fiscal year and make any necessary changes.</a:t>
            </a:r>
            <a:endParaRPr lang="en-US" sz="2100" dirty="0">
              <a:latin typeface="Calibri   "/>
            </a:endParaRPr>
          </a:p>
        </p:txBody>
      </p:sp>
      <p:sp>
        <p:nvSpPr>
          <p:cNvPr id="8" name="Google Shape;217;p8"/>
          <p:cNvSpPr/>
          <p:nvPr/>
        </p:nvSpPr>
        <p:spPr>
          <a:xfrm>
            <a:off x="591312" y="104030"/>
            <a:ext cx="10515600" cy="1325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1800"/>
            </a:pPr>
            <a:r>
              <a:rPr lang="en-US" sz="4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Account Validation </a:t>
            </a:r>
            <a:endParaRPr sz="4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945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/>
          <p:nvPr/>
        </p:nvSpPr>
        <p:spPr>
          <a:xfrm>
            <a:off x="838200" y="424070"/>
            <a:ext cx="10515600" cy="12596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838200" y="588169"/>
            <a:ext cx="10515600" cy="109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Examples of EMIS Errors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238" name="Google Shape;238;p10"/>
          <p:cNvSpPr txBox="1">
            <a:spLocks noGrp="1"/>
          </p:cNvSpPr>
          <p:nvPr>
            <p:ph idx="1"/>
          </p:nvPr>
        </p:nvSpPr>
        <p:spPr>
          <a:xfrm>
            <a:off x="838200" y="1817103"/>
            <a:ext cx="10515600" cy="44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indent="-4572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2900" dirty="0">
                <a:solidFill>
                  <a:srgbClr val="172B4D"/>
                </a:solidFill>
                <a:latin typeface="Calibri"/>
                <a:ea typeface="Calibri"/>
                <a:cs typeface="Calibri"/>
                <a:sym typeface="Calibri"/>
              </a:rPr>
              <a:t>XXX is not a valid fund code</a:t>
            </a:r>
            <a:endParaRPr dirty="0"/>
          </a:p>
          <a:p>
            <a:pPr marL="914400" indent="-4572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2900" dirty="0">
                <a:solidFill>
                  <a:srgbClr val="172B4D"/>
                </a:solidFill>
                <a:latin typeface="Calibri"/>
                <a:ea typeface="Calibri"/>
                <a:cs typeface="Calibri"/>
                <a:sym typeface="Calibri"/>
              </a:rPr>
              <a:t>XXXX is not a valid function code</a:t>
            </a:r>
            <a:endParaRPr dirty="0"/>
          </a:p>
          <a:p>
            <a:pPr marL="914400" indent="-4572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2900" dirty="0">
                <a:solidFill>
                  <a:srgbClr val="172B4D"/>
                </a:solidFill>
                <a:latin typeface="Calibri"/>
                <a:ea typeface="Calibri"/>
                <a:cs typeface="Calibri"/>
                <a:sym typeface="Calibri"/>
              </a:rPr>
              <a:t>XXX is not a valid object code </a:t>
            </a:r>
            <a:endParaRPr dirty="0"/>
          </a:p>
          <a:p>
            <a:pPr marL="914400" indent="-4572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2900" dirty="0">
                <a:solidFill>
                  <a:srgbClr val="172B4D"/>
                </a:solidFill>
                <a:latin typeface="Calibri"/>
                <a:ea typeface="Calibri"/>
                <a:cs typeface="Calibri"/>
                <a:sym typeface="Calibri"/>
              </a:rPr>
              <a:t>XXXXXX is not a valid subject code</a:t>
            </a:r>
            <a:endParaRPr dirty="0"/>
          </a:p>
          <a:p>
            <a:pPr marL="914400" indent="-4572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2900" dirty="0">
                <a:solidFill>
                  <a:srgbClr val="172B4D"/>
                </a:solidFill>
                <a:latin typeface="Calibri"/>
                <a:ea typeface="Calibri"/>
                <a:cs typeface="Calibri"/>
                <a:sym typeface="Calibri"/>
              </a:rPr>
              <a:t>Receipt code XXXX is not at a valid level of detail</a:t>
            </a:r>
            <a:endParaRPr dirty="0"/>
          </a:p>
          <a:p>
            <a:pPr marL="914400" indent="-4572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2900" dirty="0">
                <a:solidFill>
                  <a:srgbClr val="172B4D"/>
                </a:solidFill>
                <a:latin typeface="Calibri"/>
                <a:ea typeface="Calibri"/>
                <a:cs typeface="Calibri"/>
                <a:sym typeface="Calibri"/>
              </a:rPr>
              <a:t>Receipt code XXXX is invalid as of </a:t>
            </a:r>
            <a:r>
              <a:rPr lang="en-US" sz="2900" i="1" dirty="0">
                <a:solidFill>
                  <a:srgbClr val="172B4D"/>
                </a:solidFill>
                <a:latin typeface="Calibri"/>
                <a:ea typeface="Calibri"/>
                <a:cs typeface="Calibri"/>
                <a:sym typeface="Calibri"/>
              </a:rPr>
              <a:t>(date)</a:t>
            </a:r>
            <a:endParaRPr dirty="0"/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900" dirty="0">
              <a:solidFill>
                <a:srgbClr val="172B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900" b="0" i="0" dirty="0">
                <a:solidFill>
                  <a:srgbClr val="172B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094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2364</Words>
  <Application>Microsoft Office PowerPoint</Application>
  <PresentationFormat>Widescreen</PresentationFormat>
  <Paragraphs>305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Wingdings</vt:lpstr>
      <vt:lpstr>Open Sans</vt:lpstr>
      <vt:lpstr>Times New Roman</vt:lpstr>
      <vt:lpstr>Wingdings 3</vt:lpstr>
      <vt:lpstr>Arial</vt:lpstr>
      <vt:lpstr>Calibri   </vt:lpstr>
      <vt:lpstr>Gill Sans MT</vt:lpstr>
      <vt:lpstr>Calibri</vt:lpstr>
      <vt:lpstr>Gallery</vt:lpstr>
      <vt:lpstr>USAS-R</vt:lpstr>
      <vt:lpstr>Things to consider prior to FYE District policies &amp; procedures will vary</vt:lpstr>
      <vt:lpstr>Maintenance of Effort</vt:lpstr>
      <vt:lpstr>Things you can do now prior to FYE</vt:lpstr>
      <vt:lpstr>Pre-Closing Procedures</vt:lpstr>
      <vt:lpstr>District’s Building Profiles</vt:lpstr>
      <vt:lpstr>Verifying with Report</vt:lpstr>
      <vt:lpstr>Account Validation</vt:lpstr>
      <vt:lpstr>Examples of EMIS Errors</vt:lpstr>
      <vt:lpstr>Level1/Level 2 Validation Reports</vt:lpstr>
      <vt:lpstr>Account Validation Errors</vt:lpstr>
      <vt:lpstr>Cash Records</vt:lpstr>
      <vt:lpstr>Review Operational Units</vt:lpstr>
      <vt:lpstr>Appropriations</vt:lpstr>
      <vt:lpstr>Prepare Requisitions </vt:lpstr>
      <vt:lpstr>Month End Closing</vt:lpstr>
      <vt:lpstr>Monthly Reports </vt:lpstr>
      <vt:lpstr>Monthly Reports Archive</vt:lpstr>
      <vt:lpstr>Fiscal Year End Closing</vt:lpstr>
      <vt:lpstr>EMIS Extract</vt:lpstr>
      <vt:lpstr>EMIS Extract</vt:lpstr>
      <vt:lpstr>EMIS Extract</vt:lpstr>
      <vt:lpstr>Fiscal Year End Reports </vt:lpstr>
      <vt:lpstr>Fiscal Year Report Bundle</vt:lpstr>
      <vt:lpstr>Close the Fiscal Year </vt:lpstr>
      <vt:lpstr> </vt:lpstr>
      <vt:lpstr>Scheduled Extracts for AOS</vt:lpstr>
      <vt:lpstr>FINANCIAL DATA REPORTING </vt:lpstr>
      <vt:lpstr>PERIOD H - Financial Reporting</vt:lpstr>
      <vt:lpstr>Financial Reporting Special Notes:</vt:lpstr>
      <vt:lpstr>GAAP EXTRACT</vt:lpstr>
      <vt:lpstr>WEBGAAP</vt:lpstr>
      <vt:lpstr>MVECA WEBPAGE Enhancements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2021-05-12T20:19:11Z</dcterms:created>
  <dcterms:modified xsi:type="dcterms:W3CDTF">2023-06-06T18:22:13Z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