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873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6" r:id="rId18"/>
  </p:sldIdLst>
  <p:sldSz cx="12192000" cy="6858000"/>
  <p:notesSz cx="6858000" cy="9144000"/>
  <p:embeddedFontLs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DVlgnTY2yzeUPTl5foDQb3QUq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470" autoAdjust="0"/>
  </p:normalViewPr>
  <p:slideViewPr>
    <p:cSldViewPr snapToGrid="0">
      <p:cViewPr varScale="1">
        <p:scale>
          <a:sx n="94" d="100"/>
          <a:sy n="94" d="100"/>
        </p:scale>
        <p:origin x="11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562" lvl="0" indent="-150812" algn="l" rtl="0">
              <a:spcBef>
                <a:spcPts val="400"/>
              </a:spcBef>
              <a:spcAft>
                <a:spcPts val="0"/>
              </a:spcAft>
              <a:buClr>
                <a:srgbClr val="4A66AC"/>
              </a:buClr>
              <a:buSzPts val="1200"/>
              <a:buChar char="•"/>
            </a:pPr>
            <a:endParaRPr lang="en-US" sz="1200" dirty="0" smtClean="0">
              <a:solidFill>
                <a:schemeClr val="dk1"/>
              </a:solidFill>
            </a:endParaRPr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7" name="Google Shape;1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4" name="Google Shape;18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3" name="Google Shape;19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0" name="Google Shape;22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57" name="Google Shape;25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c7b7160a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c7b7160a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2c7b7160a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2c7b7160a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9" name="Google Shape;1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r>
              <a:rPr lang="en-US" smtClean="0"/>
              <a:t>5/20/2022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1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8420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5/20/2022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7068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5/20/2022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65060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5/20/2022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996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5/20/2022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848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5/20/2022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1799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7094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5/20/2022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55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133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5/20/2022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0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3513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5/20/2022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49148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5/20/2022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8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7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7900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5/20/2022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8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5/20/2022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72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sdt-ohio.org/x/yAG_Bw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XGhpvciW1oU?t=4055" TargetMode="External"/><Relationship Id="rId4" Type="http://schemas.openxmlformats.org/officeDocument/2006/relationships/hyperlink" Target="https://youtu.be/XGhpvciW1oU?t=346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sdt-ohio.org/x/4gG_B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sdt-ohio.org/x/4gG_Bw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elpfiscal@mveca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ssdt-ohio.org/display/ID/Inventory+Fiscal+Year+End+Checklis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sdt-ohio.org/display/ID/Depreciation#Depreciation-Depreciateop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.ssdt-ohio.org/display/ID/Items#Items-DepreciateItem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sdt-ohio.org/x/yAG_B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XGhpvciW1oU?t=47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sdt-ohio.org/x/yAG_B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XGhpvciW1oU?t=117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ssdt-ohio.org/x/yAG_B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XGhpvciW1oU?t=191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GhpvciW1oU?t=293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/>
          <p:nvPr/>
        </p:nvSpPr>
        <p:spPr>
          <a:xfrm>
            <a:off x="0" y="999186"/>
            <a:ext cx="5323433" cy="43930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"/>
          <p:cNvSpPr txBox="1">
            <a:spLocks noGrp="1"/>
          </p:cNvSpPr>
          <p:nvPr>
            <p:ph type="ctrTitle"/>
          </p:nvPr>
        </p:nvSpPr>
        <p:spPr>
          <a:xfrm>
            <a:off x="869604" y="1396428"/>
            <a:ext cx="3785100" cy="1367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7200" dirty="0" smtClean="0">
                <a:solidFill>
                  <a:srgbClr val="FFFFFF"/>
                </a:solidFill>
              </a:rPr>
              <a:t>EIS-R</a:t>
            </a:r>
            <a:endParaRPr sz="7200" dirty="0"/>
          </a:p>
        </p:txBody>
      </p:sp>
      <p:sp>
        <p:nvSpPr>
          <p:cNvPr id="84" name="Google Shape;84;p1"/>
          <p:cNvSpPr txBox="1">
            <a:spLocks noGrp="1"/>
          </p:cNvSpPr>
          <p:nvPr>
            <p:ph type="subTitle" idx="1"/>
          </p:nvPr>
        </p:nvSpPr>
        <p:spPr>
          <a:xfrm>
            <a:off x="869604" y="2763727"/>
            <a:ext cx="4200236" cy="229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Inventory</a:t>
            </a: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2800" dirty="0">
                <a:solidFill>
                  <a:srgbClr val="FFFFFF"/>
                </a:solidFill>
              </a:rPr>
              <a:t>Fiscal Year-End </a:t>
            </a: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2800" dirty="0">
                <a:solidFill>
                  <a:srgbClr val="FFFFFF"/>
                </a:solidFill>
              </a:rPr>
              <a:t>Closing Procedures </a:t>
            </a: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</a:pPr>
            <a:r>
              <a:rPr lang="en-US" sz="2800" smtClean="0">
                <a:solidFill>
                  <a:srgbClr val="FFFFFF"/>
                </a:solidFill>
              </a:rPr>
              <a:t>2023</a:t>
            </a:r>
            <a:endParaRPr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587" y="5087457"/>
            <a:ext cx="1658256" cy="609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/>
          <p:nvPr/>
        </p:nvSpPr>
        <p:spPr>
          <a:xfrm>
            <a:off x="830249" y="98650"/>
            <a:ext cx="10515600" cy="17285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01900" y="30015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GAAP Reports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173" name="Google Shape;173;p10"/>
          <p:cNvSpPr txBox="1">
            <a:spLocks noGrp="1"/>
          </p:cNvSpPr>
          <p:nvPr>
            <p:ph idx="1"/>
          </p:nvPr>
        </p:nvSpPr>
        <p:spPr>
          <a:xfrm>
            <a:off x="711400" y="1731814"/>
            <a:ext cx="10896600" cy="42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None/>
            </a:pPr>
            <a:r>
              <a:rPr lang="en-US" sz="2000" b="1" i="0" u="none" strike="noStrike" cap="none" dirty="0">
                <a:solidFill>
                  <a:srgbClr val="417B84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Schedule of Changes in Depreciation</a:t>
            </a:r>
            <a:endParaRPr sz="2000" b="1" dirty="0"/>
          </a:p>
          <a:p>
            <a:pPr marL="182562" marR="0" lvl="0" indent="-2016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</a:pPr>
            <a:r>
              <a:rPr lang="en-US" sz="1800" dirty="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Classic Counterpart: EIS104</a:t>
            </a:r>
            <a:endParaRPr sz="1800" dirty="0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2016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Contains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changes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depreciation of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capital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assets during the current fiscal year</a:t>
            </a:r>
            <a:endParaRPr sz="1800" dirty="0"/>
          </a:p>
          <a:p>
            <a:pPr marL="182562" marR="0" lvl="0" indent="-20161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Ability to generate a summary or detail report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20161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Ability to generate the report by asset class, fund or function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For FYE, it is recommended to generate the report for all three types</a:t>
            </a:r>
            <a:endParaRPr dirty="0">
              <a:solidFill>
                <a:srgbClr val="FF7C8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Report Name: ScheduleOfChangeInDepreciationReport.pdf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ummary report list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beginning depreciation, continuing items, acquisitions, dispositions, transfers, adjustments and ending depreciation balance in column format.</a:t>
            </a:r>
            <a:endParaRPr sz="1800" dirty="0"/>
          </a:p>
          <a:p>
            <a:pPr marL="457200" marR="0" lvl="1" indent="-212406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etailed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report lists 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individual tags that make up the acquisitions, 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dispositions, transfers </a:t>
            </a:r>
            <a:r>
              <a:rPr lang="en-US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adjustment amounts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lvl="1" indent="-212406">
              <a:lnSpc>
                <a:spcPct val="115000"/>
              </a:lnSpc>
              <a:spcBef>
                <a:spcPts val="360"/>
              </a:spcBef>
              <a:buClr>
                <a:schemeClr val="tx2"/>
              </a:buClr>
              <a:buSzPts val="2000"/>
              <a:buFont typeface="Arial"/>
              <a:buChar char="•"/>
            </a:pPr>
            <a:r>
              <a:rPr lang="en-US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Schedule of Change in Depreciation recording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Balancing Depreciation Reports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244794" marR="0" lvl="1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Pts val="2000"/>
              <a:buNone/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15800"/>
            <a:ext cx="11677400" cy="48415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lus Sign 5">
            <a:extLst>
              <a:ext uri="{FF2B5EF4-FFF2-40B4-BE49-F238E27FC236}">
                <a16:creationId xmlns:a16="http://schemas.microsoft.com/office/drawing/2014/main" id="{AAB2C531-2390-EBA4-801B-EC91826B19A0}"/>
              </a:ext>
            </a:extLst>
          </p:cNvPr>
          <p:cNvSpPr/>
          <p:nvPr/>
        </p:nvSpPr>
        <p:spPr>
          <a:xfrm>
            <a:off x="3876675" y="1595437"/>
            <a:ext cx="171450" cy="161925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Sign 6">
            <a:extLst>
              <a:ext uri="{FF2B5EF4-FFF2-40B4-BE49-F238E27FC236}">
                <a16:creationId xmlns:a16="http://schemas.microsoft.com/office/drawing/2014/main" id="{69CAED64-7FB8-EE7E-AC07-D4757B0302AD}"/>
              </a:ext>
            </a:extLst>
          </p:cNvPr>
          <p:cNvSpPr/>
          <p:nvPr/>
        </p:nvSpPr>
        <p:spPr>
          <a:xfrm>
            <a:off x="5105400" y="1595437"/>
            <a:ext cx="171450" cy="161925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lus Sign 7">
            <a:extLst>
              <a:ext uri="{FF2B5EF4-FFF2-40B4-BE49-F238E27FC236}">
                <a16:creationId xmlns:a16="http://schemas.microsoft.com/office/drawing/2014/main" id="{CD446513-E83E-DC5F-3F01-0A03692A3831}"/>
              </a:ext>
            </a:extLst>
          </p:cNvPr>
          <p:cNvSpPr/>
          <p:nvPr/>
        </p:nvSpPr>
        <p:spPr>
          <a:xfrm>
            <a:off x="7505700" y="1595437"/>
            <a:ext cx="171450" cy="161925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1A7C71EC-5736-0D1C-6712-9EAE4C73F4B0}"/>
              </a:ext>
            </a:extLst>
          </p:cNvPr>
          <p:cNvSpPr/>
          <p:nvPr/>
        </p:nvSpPr>
        <p:spPr>
          <a:xfrm>
            <a:off x="9820275" y="1547812"/>
            <a:ext cx="171450" cy="161925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543720CA-2497-FF3D-1845-8496FC74493C}"/>
              </a:ext>
            </a:extLst>
          </p:cNvPr>
          <p:cNvSpPr/>
          <p:nvPr/>
        </p:nvSpPr>
        <p:spPr>
          <a:xfrm>
            <a:off x="6348413" y="1643061"/>
            <a:ext cx="171450" cy="8096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C5BE360D-BD7B-EE2A-58AF-DF2C7121044F}"/>
              </a:ext>
            </a:extLst>
          </p:cNvPr>
          <p:cNvSpPr/>
          <p:nvPr/>
        </p:nvSpPr>
        <p:spPr>
          <a:xfrm>
            <a:off x="8660605" y="1631153"/>
            <a:ext cx="171450" cy="8096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3C593781-6F04-6A19-B71F-CD275DFF675A}"/>
              </a:ext>
            </a:extLst>
          </p:cNvPr>
          <p:cNvSpPr/>
          <p:nvPr/>
        </p:nvSpPr>
        <p:spPr>
          <a:xfrm>
            <a:off x="9820275" y="1757361"/>
            <a:ext cx="171450" cy="8096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393DF779-A595-3486-F03D-659B507D0DF1}"/>
              </a:ext>
            </a:extLst>
          </p:cNvPr>
          <p:cNvSpPr/>
          <p:nvPr/>
        </p:nvSpPr>
        <p:spPr>
          <a:xfrm>
            <a:off x="10658475" y="1595437"/>
            <a:ext cx="195263" cy="157147"/>
          </a:xfrm>
          <a:prstGeom prst="mathEqual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/>
          <p:nvPr/>
        </p:nvSpPr>
        <p:spPr>
          <a:xfrm>
            <a:off x="838200" y="185151"/>
            <a:ext cx="10515600" cy="152707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2"/>
          <p:cNvSpPr txBox="1">
            <a:spLocks noGrp="1"/>
          </p:cNvSpPr>
          <p:nvPr>
            <p:ph type="title"/>
          </p:nvPr>
        </p:nvSpPr>
        <p:spPr>
          <a:xfrm>
            <a:off x="838200" y="28590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Suggested Non-GAAP Reports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189" name="Google Shape;189;p12"/>
          <p:cNvSpPr txBox="1">
            <a:spLocks noGrp="1"/>
          </p:cNvSpPr>
          <p:nvPr>
            <p:ph idx="1"/>
          </p:nvPr>
        </p:nvSpPr>
        <p:spPr>
          <a:xfrm>
            <a:off x="838200" y="1712220"/>
            <a:ext cx="10913828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21240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</a:pPr>
            <a:r>
              <a:rPr lang="en-US" sz="1800" b="1" dirty="0">
                <a:solidFill>
                  <a:srgbClr val="417B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/>
              </a:rPr>
              <a:t>Asset Listing by Grant/Source</a:t>
            </a:r>
            <a:r>
              <a:rPr lang="en-US" sz="1800" b="0" i="0" u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….</a:t>
            </a:r>
            <a:r>
              <a:rPr lang="en-US" sz="1600" dirty="0">
                <a:solidFill>
                  <a:srgbClr val="172B4D"/>
                </a:solidFill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listing of acquisition transaction data by source account code and/or grant identifier</a:t>
            </a:r>
            <a:endParaRPr sz="1600" dirty="0">
              <a:solidFill>
                <a:srgbClr val="172B4D"/>
              </a:solidFill>
              <a:highlight>
                <a:srgbClr val="FFFFFF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Roboto"/>
              <a:buChar char="•"/>
            </a:pPr>
            <a:r>
              <a:rPr lang="en-US" sz="1600" dirty="0">
                <a:solidFill>
                  <a:srgbClr val="FF7C80"/>
                </a:solidFill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Classic Counterpart: EIS203</a:t>
            </a:r>
            <a:endParaRPr sz="1600" dirty="0">
              <a:solidFill>
                <a:srgbClr val="FF7C80"/>
              </a:solidFill>
              <a:highlight>
                <a:srgbClr val="FFFFFF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182562" marR="0" lvl="0" indent="-21240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</a:pPr>
            <a:r>
              <a:rPr lang="en-US" sz="1800" b="1" dirty="0">
                <a:solidFill>
                  <a:srgbClr val="417B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/>
              </a:rPr>
              <a:t>Brief Asset Listing</a:t>
            </a:r>
            <a:r>
              <a:rPr lang="en-US" sz="1800" b="0" i="0" u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….. </a:t>
            </a:r>
            <a:r>
              <a:rPr lang="en-US" sz="1600" dirty="0">
                <a:solidFill>
                  <a:srgbClr val="172B4D"/>
                </a:solidFill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brief listing (one line per item) of all assets or a subset of them.</a:t>
            </a:r>
            <a:endParaRPr sz="1600" dirty="0">
              <a:solidFill>
                <a:srgbClr val="172B4D"/>
              </a:solidFill>
              <a:highlight>
                <a:srgbClr val="FFFFFF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9144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FF7C80"/>
                </a:solidFill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Classic Counterpart: EIS304 </a:t>
            </a:r>
            <a:endParaRPr sz="1600" dirty="0">
              <a:solidFill>
                <a:srgbClr val="FF7C80"/>
              </a:solidFill>
              <a:highlight>
                <a:srgbClr val="FFFFFF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914400" marR="0" lvl="1" indent="-3429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Char char="•"/>
            </a:pPr>
            <a:r>
              <a:rPr lang="en-US" sz="1600" dirty="0">
                <a:solidFill>
                  <a:srgbClr val="FF7C80"/>
                </a:solidFill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Recommended 5 versions of the Brief Asset generated at FYE</a:t>
            </a:r>
            <a:endParaRPr sz="1600" dirty="0">
              <a:solidFill>
                <a:srgbClr val="FF7C80"/>
              </a:solidFill>
              <a:highlight>
                <a:srgbClr val="FFFFFF"/>
              </a:highlight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marL="1371600" marR="0" lvl="2" indent="-3365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700"/>
              <a:buFont typeface="Arial"/>
              <a:buChar char="•"/>
            </a:pPr>
            <a:r>
              <a:rPr lang="en-US" dirty="0">
                <a:solidFill>
                  <a:srgbClr val="172B4D"/>
                </a:solidFill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</a:t>
            </a:r>
            <a:r>
              <a:rPr lang="en-US" b="0" i="0" u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nclude capitalized items only and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b="0" i="0" u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Status 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</a:t>
            </a:r>
            <a:r>
              <a:rPr lang="en-US" b="0" i="0" u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odes of “Active, N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ew</a:t>
            </a:r>
            <a:r>
              <a:rPr lang="en-US" b="0" i="0" u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E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xcess Asset Held for Sale</a:t>
            </a:r>
            <a:r>
              <a:rPr lang="en-US" b="0" i="0" u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and 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Excess Asset Not in Use</a:t>
            </a:r>
            <a:r>
              <a:rPr lang="en-US" b="0" i="0" u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(with the exception of the disposition report b</a:t>
            </a: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elow</a:t>
            </a:r>
            <a:r>
              <a:rPr lang="en-US" b="0" i="0" u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).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marR="0" lvl="3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Brief Asset Listing by fund </a:t>
            </a:r>
            <a:endParaRPr sz="1600" dirty="0"/>
          </a:p>
          <a:p>
            <a:pPr marL="1828800" marR="0" lvl="3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Brief Asset Listing by function </a:t>
            </a:r>
            <a:endParaRPr sz="1600" dirty="0"/>
          </a:p>
          <a:p>
            <a:pPr marL="1828800" marR="0" lvl="3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Brief Asset Listing by asset class </a:t>
            </a:r>
            <a:endParaRPr sz="1600" dirty="0"/>
          </a:p>
          <a:p>
            <a:pPr marL="1828800" marR="0" lvl="3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Acquisitions for current fiscal year </a:t>
            </a:r>
            <a:endParaRPr sz="1600" dirty="0"/>
          </a:p>
          <a:p>
            <a:pPr marL="1828800" marR="0" lvl="3" indent="-3302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600"/>
              <a:buFont typeface="Arial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Dispositions for current fiscal year </a:t>
            </a:r>
            <a:endParaRPr sz="1600" dirty="0"/>
          </a:p>
          <a:p>
            <a:pPr marL="182562" marR="0" lvl="0" indent="-96202" algn="l" rtl="0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Arial"/>
              <a:buNone/>
            </a:pP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3"/>
          <p:cNvSpPr/>
          <p:nvPr/>
        </p:nvSpPr>
        <p:spPr>
          <a:xfrm>
            <a:off x="838200" y="126424"/>
            <a:ext cx="10515600" cy="17285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3"/>
          <p:cNvSpPr txBox="1">
            <a:spLocks noGrp="1"/>
          </p:cNvSpPr>
          <p:nvPr>
            <p:ph type="title"/>
          </p:nvPr>
        </p:nvSpPr>
        <p:spPr>
          <a:xfrm>
            <a:off x="838200" y="3279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Suggested Non-GAAP Reports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198" name="Google Shape;198;p13"/>
          <p:cNvSpPr txBox="1">
            <a:spLocks noGrp="1"/>
          </p:cNvSpPr>
          <p:nvPr>
            <p:ph idx="1"/>
          </p:nvPr>
        </p:nvSpPr>
        <p:spPr>
          <a:xfrm>
            <a:off x="838200" y="1855003"/>
            <a:ext cx="10354200" cy="4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562" marR="0" lvl="0" indent="-195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730"/>
              <a:buFont typeface="Arial"/>
              <a:buChar char="•"/>
            </a:pPr>
            <a:r>
              <a:rPr lang="en-US" sz="2000" b="1" i="0" u="none" dirty="0">
                <a:solidFill>
                  <a:srgbClr val="417B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/>
              </a:rPr>
              <a:t>Book Value Report</a:t>
            </a:r>
            <a:r>
              <a:rPr lang="en-US" sz="2000" b="0" i="0" u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…..displays depreciation information listing original cost, salvage value, book value, % of depreciation, and last year of useful life.  </a:t>
            </a:r>
            <a:endParaRPr sz="2000" b="0" i="0" u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900"/>
              <a:buFont typeface="Arial"/>
              <a:buChar char="•"/>
            </a:pPr>
            <a:r>
              <a:rPr lang="en-US" sz="1900" dirty="0">
                <a:solidFill>
                  <a:srgbClr val="E0666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Classic Counterpart: EIS305</a:t>
            </a:r>
            <a:endParaRPr sz="1900" dirty="0">
              <a:solidFill>
                <a:srgbClr val="E06666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1" indent="-18891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Pts val="1630"/>
              <a:buFont typeface="Arial"/>
              <a:buChar char="•"/>
            </a:pPr>
            <a:r>
              <a:rPr lang="en-US" sz="1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 </a:t>
            </a:r>
            <a:r>
              <a:rPr lang="en-US" sz="19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current </a:t>
            </a:r>
            <a:r>
              <a:rPr lang="en-US" sz="19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FY is used for the reporting date. </a:t>
            </a:r>
            <a:endParaRPr sz="19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14400" lvl="2" indent="-188911">
              <a:lnSpc>
                <a:spcPct val="100000"/>
              </a:lnSpc>
              <a:spcBef>
                <a:spcPts val="360"/>
              </a:spcBef>
              <a:buClr>
                <a:schemeClr val="tx2"/>
              </a:buClr>
              <a:buSzPts val="1630"/>
              <a:buFont typeface="Arial"/>
              <a:buChar char="•"/>
            </a:pPr>
            <a:r>
              <a:rPr lang="en-US" sz="1700" dirty="0">
                <a:solidFill>
                  <a:srgbClr val="FF7C8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</a:t>
            </a:r>
            <a:r>
              <a:rPr lang="en-US" sz="1700" b="0" i="0" u="none" strike="noStrike" cap="none" dirty="0">
                <a:solidFill>
                  <a:srgbClr val="FF7C8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ecommended 4 versions </a:t>
            </a:r>
            <a:r>
              <a:rPr lang="en-US" sz="1700" dirty="0">
                <a:solidFill>
                  <a:srgbClr val="FF7C8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generated</a:t>
            </a:r>
            <a:r>
              <a:rPr lang="en-US" sz="1700" b="0" i="0" u="none" strike="noStrike" cap="none" dirty="0">
                <a:solidFill>
                  <a:srgbClr val="FF7C8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at FYE</a:t>
            </a:r>
          </a:p>
          <a:p>
            <a:pPr marL="914400" lvl="2" indent="-188911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ts val="1630"/>
            </a:pPr>
            <a:r>
              <a:rPr lang="en-US" b="1" dirty="0">
                <a:highlight>
                  <a:srgbClr val="FFFFFF"/>
                </a:highlight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</a:t>
            </a: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nclude capitalized items only and Status codes of Active, New, Excess Asset Held for Sale, and Excess Asset Not in Use (with the exception of the disposition reports below). </a:t>
            </a:r>
            <a:endParaRPr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828800" lvl="3" indent="-3321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630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Book Value Report by function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3" indent="-3321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630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Book Value Report by class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3" indent="-3321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630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Depreciation for current FY dispositions by function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3" indent="-3321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630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Depreciation for current FY dispositions by class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/>
          <p:nvPr/>
        </p:nvSpPr>
        <p:spPr>
          <a:xfrm>
            <a:off x="838200" y="247858"/>
            <a:ext cx="10515600" cy="17285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4"/>
          <p:cNvSpPr txBox="1">
            <a:spLocks noGrp="1"/>
          </p:cNvSpPr>
          <p:nvPr>
            <p:ph type="title"/>
          </p:nvPr>
        </p:nvSpPr>
        <p:spPr>
          <a:xfrm>
            <a:off x="838200" y="32464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>
                <a:solidFill>
                  <a:srgbClr val="FFFFFF"/>
                </a:solidFill>
              </a:rPr>
              <a:t>Suggested Non-GAAP Reports</a:t>
            </a:r>
            <a:endParaRPr sz="4600">
              <a:solidFill>
                <a:srgbClr val="FFFFFF"/>
              </a:solidFill>
            </a:endParaRPr>
          </a:p>
        </p:txBody>
      </p:sp>
      <p:sp>
        <p:nvSpPr>
          <p:cNvPr id="207" name="Google Shape;207;p14"/>
          <p:cNvSpPr txBox="1">
            <a:spLocks noGrp="1"/>
          </p:cNvSpPr>
          <p:nvPr>
            <p:ph idx="1"/>
          </p:nvPr>
        </p:nvSpPr>
        <p:spPr>
          <a:xfrm>
            <a:off x="838200" y="2053223"/>
            <a:ext cx="10363200" cy="4140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</a:pPr>
            <a:r>
              <a:rPr lang="en-US" sz="2000" b="1" i="0" u="none" dirty="0">
                <a:solidFill>
                  <a:srgbClr val="417B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Audit Report</a:t>
            </a:r>
            <a:r>
              <a:rPr lang="en-US" sz="2000" b="0" i="0" u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…..tracks changes made </a:t>
            </a:r>
            <a:r>
              <a:rPr lang="en-US" sz="2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 the </a:t>
            </a:r>
            <a:r>
              <a:rPr lang="en-US" sz="20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application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971550" lvl="2" indent="-35560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ts val="2000"/>
              <a:buFont typeface="Arial"/>
              <a:buChar char="•"/>
            </a:pPr>
            <a:r>
              <a:rPr lang="en-US" sz="1600" dirty="0" smtClean="0">
                <a:solidFill>
                  <a:srgbClr val="FF7C8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Classic </a:t>
            </a:r>
            <a:r>
              <a:rPr lang="en-US" sz="1600" dirty="0">
                <a:solidFill>
                  <a:srgbClr val="FF7C8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Counterpart: </a:t>
            </a:r>
            <a:r>
              <a:rPr lang="en-US" sz="1600" dirty="0" smtClean="0">
                <a:solidFill>
                  <a:srgbClr val="FF7C8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EIS801</a:t>
            </a:r>
            <a:endParaRPr lang="en-US" sz="1600" dirty="0">
              <a:solidFill>
                <a:srgbClr val="FF7C8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71550" lvl="2" indent="-35560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ts val="2000"/>
              <a:buFont typeface="Arial"/>
              <a:buChar char="•"/>
            </a:pPr>
            <a:r>
              <a:rPr lang="en-US" sz="1600" b="0" i="0" u="none" strike="noStrike" cap="none" dirty="0" smtClean="0">
                <a:solidFill>
                  <a:srgbClr val="FF7C8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 </a:t>
            </a:r>
            <a:r>
              <a:rPr lang="en-US" sz="1600" b="0" i="0" u="none" strike="noStrike" cap="none" dirty="0">
                <a:solidFill>
                  <a:srgbClr val="FF7C8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FYE, </a:t>
            </a:r>
            <a:r>
              <a:rPr lang="en-US" sz="1600" dirty="0">
                <a:solidFill>
                  <a:srgbClr val="FF7C8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generate </a:t>
            </a:r>
            <a:r>
              <a:rPr lang="en-US" sz="1600" b="0" i="0" u="none" strike="noStrike" cap="none" dirty="0">
                <a:solidFill>
                  <a:srgbClr val="FF7C8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the </a:t>
            </a:r>
            <a:r>
              <a:rPr lang="en-US" sz="1600" b="1" i="0" u="none" strike="noStrike" cap="none" dirty="0">
                <a:solidFill>
                  <a:srgbClr val="FF7C8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Official</a:t>
            </a:r>
            <a:r>
              <a:rPr lang="en-US" sz="1600" b="0" i="0" u="none" strike="noStrike" cap="none" dirty="0">
                <a:solidFill>
                  <a:srgbClr val="FF7C8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Option</a:t>
            </a:r>
            <a:endParaRPr sz="1600" dirty="0">
              <a:solidFill>
                <a:srgbClr val="FF7C8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</a:pPr>
            <a:r>
              <a:rPr lang="en-US" sz="2000" b="1" dirty="0">
                <a:solidFill>
                  <a:srgbClr val="41767E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Depreciation Posting</a:t>
            </a:r>
            <a:r>
              <a:rPr lang="en-US" sz="2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Report</a:t>
            </a:r>
            <a:endParaRPr lang="en-US" sz="20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14400" lvl="1" indent="-3556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ts val="2000"/>
              <a:buFont typeface="Arial"/>
              <a:buChar char="•"/>
            </a:pPr>
            <a:r>
              <a:rPr lang="en-US" sz="1600" dirty="0" smtClean="0">
                <a:solidFill>
                  <a:srgbClr val="FF7C8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Classic </a:t>
            </a:r>
            <a:r>
              <a:rPr lang="en-US" sz="1600" dirty="0">
                <a:solidFill>
                  <a:srgbClr val="FF7C8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Counterpart: EISDEP projection report </a:t>
            </a:r>
            <a:r>
              <a:rPr lang="en-US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generated from classic EISCLS</a:t>
            </a:r>
            <a:endParaRPr sz="16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</a:pPr>
            <a:r>
              <a:rPr lang="en-US" sz="2000" b="1" dirty="0" smtClean="0">
                <a:solidFill>
                  <a:srgbClr val="41767E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Fiscal </a:t>
            </a:r>
            <a:r>
              <a:rPr lang="en-US" sz="2000" b="1" dirty="0">
                <a:solidFill>
                  <a:srgbClr val="41767E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Year Ending Balances</a:t>
            </a:r>
            <a:r>
              <a:rPr lang="en-US" sz="2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Report</a:t>
            </a:r>
            <a:endParaRPr lang="en-US" sz="20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14400" lvl="1" indent="-355600">
              <a:lnSpc>
                <a:spcPct val="100000"/>
              </a:lnSpc>
              <a:spcBef>
                <a:spcPts val="400"/>
              </a:spcBef>
              <a:buClr>
                <a:schemeClr val="tx2"/>
              </a:buClr>
              <a:buSzPts val="2000"/>
              <a:buFont typeface="Arial"/>
              <a:buChar char="•"/>
            </a:pPr>
            <a:r>
              <a:rPr lang="en-US" sz="1600" dirty="0" smtClean="0">
                <a:solidFill>
                  <a:srgbClr val="FF7C8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Classic </a:t>
            </a:r>
            <a:r>
              <a:rPr lang="en-US" sz="1600" dirty="0">
                <a:solidFill>
                  <a:srgbClr val="FF7C8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Counterpart: EISCLS report </a:t>
            </a:r>
            <a:r>
              <a:rPr lang="en-US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generated from classic </a:t>
            </a:r>
            <a:r>
              <a:rPr lang="en-US" sz="1600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EISCLS</a:t>
            </a:r>
            <a:endParaRPr sz="16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6"/>
          <p:cNvSpPr/>
          <p:nvPr/>
        </p:nvSpPr>
        <p:spPr>
          <a:xfrm>
            <a:off x="838200" y="424070"/>
            <a:ext cx="10515600" cy="17285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6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>
                <a:solidFill>
                  <a:srgbClr val="FFFFFF"/>
                </a:solidFill>
              </a:rPr>
              <a:t>Fiscal Year-End Closing Procedure</a:t>
            </a:r>
            <a:endParaRPr sz="4600">
              <a:solidFill>
                <a:srgbClr val="FFFFFF"/>
              </a:solidFill>
            </a:endParaRPr>
          </a:p>
        </p:txBody>
      </p:sp>
      <p:sp>
        <p:nvSpPr>
          <p:cNvPr id="225" name="Google Shape;225;p16"/>
          <p:cNvSpPr txBox="1">
            <a:spLocks noGrp="1"/>
          </p:cNvSpPr>
          <p:nvPr>
            <p:ph idx="1"/>
          </p:nvPr>
        </p:nvSpPr>
        <p:spPr>
          <a:xfrm>
            <a:off x="838200" y="2307431"/>
            <a:ext cx="10354056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2270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417B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Close the current fiscal year by clicking the Close Icon in Core&gt;Fiscal Years</a:t>
            </a:r>
            <a:endParaRPr sz="2000" dirty="0">
              <a:solidFill>
                <a:srgbClr val="417B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-237806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Advances EIS last FY closed </a:t>
            </a:r>
            <a:r>
              <a:rPr lang="en-US" sz="2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date in Core&gt;Configuration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by one year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-237806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Adds one year’s worth of depreciation to LTD depreciation field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-237806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Updates beginning balance fields for new FY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62" marR="0" lvl="0" indent="-22701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</a:pPr>
            <a:r>
              <a:rPr lang="en-US" sz="20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 Core&gt;Fiscal Years, you can create FY2023, open the year and make it current to start processing inventory for the new year</a:t>
            </a:r>
            <a:r>
              <a:rPr lang="en-US" sz="2000" b="0" i="0" u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/>
          <p:nvPr/>
        </p:nvSpPr>
        <p:spPr>
          <a:xfrm>
            <a:off x="838200" y="224679"/>
            <a:ext cx="10515600" cy="17285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7"/>
          <p:cNvSpPr txBox="1">
            <a:spLocks noGrp="1"/>
          </p:cNvSpPr>
          <p:nvPr>
            <p:ph type="title"/>
          </p:nvPr>
        </p:nvSpPr>
        <p:spPr>
          <a:xfrm>
            <a:off x="857000" y="4261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Fiscal Year-End Closing Procedure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234" name="Google Shape;234;p17"/>
          <p:cNvSpPr txBox="1">
            <a:spLocks noGrp="1"/>
          </p:cNvSpPr>
          <p:nvPr>
            <p:ph idx="1"/>
          </p:nvPr>
        </p:nvSpPr>
        <p:spPr>
          <a:xfrm>
            <a:off x="838200" y="2024820"/>
            <a:ext cx="10515600" cy="41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>
              <a:lnSpc>
                <a:spcPct val="115000"/>
              </a:lnSpc>
              <a:spcBef>
                <a:spcPts val="400"/>
              </a:spcBef>
              <a:buClr>
                <a:schemeClr val="accent1"/>
              </a:buClr>
              <a:buSzPts val="2400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Core&gt;Fiscal Years, create FY2024, open the year and make it current to start processing inventory for the new year.</a:t>
            </a:r>
          </a:p>
          <a:p>
            <a:pPr marL="457200" lvl="0" indent="-381000">
              <a:lnSpc>
                <a:spcPct val="115000"/>
              </a:lnSpc>
              <a:spcBef>
                <a:spcPts val="400"/>
              </a:spcBef>
              <a:buClr>
                <a:schemeClr val="accent1"/>
              </a:buClr>
              <a:buSzPts val="2400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GAAP flag is not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enabled and the entity would like to start on GAAP for the next fiscal year,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please email 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helpfiscal@mveca.org</a:t>
            </a:r>
            <a:r>
              <a:rPr lang="en-US" sz="2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0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>
              <a:lnSpc>
                <a:spcPct val="115000"/>
              </a:lnSpc>
              <a:spcBef>
                <a:spcPts val="0"/>
              </a:spcBef>
              <a:buSzPts val="2000"/>
            </a:pPr>
            <a:r>
              <a:rPr lang="en-US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Once  the GAAP flag is </a:t>
            </a:r>
            <a:r>
              <a:rPr lang="en-US" dirty="0" smtClean="0">
                <a:latin typeface="Arial"/>
                <a:ea typeface="Arial"/>
                <a:cs typeface="Arial"/>
                <a:sym typeface="Arial"/>
              </a:rPr>
              <a:t>enabled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entity 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may start entering inventory for the new fiscal year.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228600" marR="0" lvl="1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000"/>
              <a:buChar char="•"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"/>
          <p:cNvSpPr/>
          <p:nvPr/>
        </p:nvSpPr>
        <p:spPr>
          <a:xfrm>
            <a:off x="838200" y="424070"/>
            <a:ext cx="10515600" cy="17285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9"/>
          <p:cNvSpPr txBox="1">
            <a:spLocks noGrp="1"/>
          </p:cNvSpPr>
          <p:nvPr>
            <p:ph type="title"/>
          </p:nvPr>
        </p:nvSpPr>
        <p:spPr>
          <a:xfrm>
            <a:off x="1463040" y="641846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Questions?</a:t>
            </a:r>
            <a:endParaRPr sz="460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100" y="2228186"/>
            <a:ext cx="3332480" cy="2499360"/>
          </a:xfrm>
          <a:prstGeom prst="rect">
            <a:avLst/>
          </a:prstGeom>
        </p:spPr>
      </p:pic>
      <p:sp>
        <p:nvSpPr>
          <p:cNvPr id="5" name="Google Shape;259;p19"/>
          <p:cNvSpPr/>
          <p:nvPr/>
        </p:nvSpPr>
        <p:spPr>
          <a:xfrm>
            <a:off x="1021080" y="4806918"/>
            <a:ext cx="9799320" cy="12930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60;p19"/>
          <p:cNvSpPr txBox="1">
            <a:spLocks/>
          </p:cNvSpPr>
          <p:nvPr/>
        </p:nvSpPr>
        <p:spPr>
          <a:xfrm>
            <a:off x="1341120" y="4803082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 smtClean="0">
                <a:solidFill>
                  <a:srgbClr val="FFFFFF"/>
                </a:solidFill>
              </a:rPr>
              <a:t>EIS FYE Checklist</a:t>
            </a:r>
            <a:endParaRPr lang="en-US" sz="46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1940" y="6211669"/>
            <a:ext cx="873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wiki.ssdt-ohio.org/display/ID/Inventory+Fiscal+Year+End+Checklist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/>
          <p:nvPr/>
        </p:nvSpPr>
        <p:spPr>
          <a:xfrm>
            <a:off x="838200" y="424070"/>
            <a:ext cx="10515600" cy="17285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Pre-Closing Procedures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104" name="Google Shape;104;p3"/>
          <p:cNvSpPr txBox="1">
            <a:spLocks noGrp="1"/>
          </p:cNvSpPr>
          <p:nvPr>
            <p:ph idx="1"/>
          </p:nvPr>
        </p:nvSpPr>
        <p:spPr>
          <a:xfrm>
            <a:off x="838200" y="2316748"/>
            <a:ext cx="10972800" cy="361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89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•"/>
            </a:pPr>
            <a:r>
              <a:rPr lang="en-US" sz="1600" i="0" u="none" strike="noStrike" cap="none" dirty="0">
                <a:latin typeface="Arial"/>
                <a:ea typeface="Arial"/>
                <a:cs typeface="Arial"/>
                <a:sym typeface="Arial"/>
              </a:rPr>
              <a:t>Finish all current year processing.  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891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ts val="1800"/>
              <a:buChar char="•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Items received on or prior to June 30</a:t>
            </a:r>
            <a:r>
              <a:rPr lang="en-US" sz="160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th,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 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 be added to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Inventory 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16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FY2023  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891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ts val="1800"/>
              <a:buChar char="•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Items received after June 30</a:t>
            </a:r>
            <a:r>
              <a:rPr lang="en-US" sz="1600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 </a:t>
            </a:r>
            <a:r>
              <a:rPr lang="en-US" sz="16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 added 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the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Inventory 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pending file for </a:t>
            </a:r>
            <a:r>
              <a:rPr lang="en-US" sz="16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FY2024 </a:t>
            </a:r>
            <a:endParaRPr sz="1600" dirty="0"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891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Char char="•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depreciation has been changed on several items so much that it’s necessary to completely recalculate the life-to-date (LTD</a:t>
            </a:r>
            <a:r>
              <a:rPr lang="en-US" sz="1600" i="0" u="none" strike="noStrike" cap="none" dirty="0">
                <a:latin typeface="Arial"/>
                <a:ea typeface="Arial"/>
                <a:cs typeface="Arial"/>
                <a:sym typeface="Arial"/>
              </a:rPr>
              <a:t>) depreciation, </a:t>
            </a:r>
            <a:r>
              <a:rPr lang="en-US" sz="1600" dirty="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you may select the desired items from the Items grid and select 'Depreciate'.</a:t>
            </a:r>
            <a:endParaRPr sz="16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82562" indent="-188912">
              <a:lnSpc>
                <a:spcPct val="150000"/>
              </a:lnSpc>
              <a:spcBef>
                <a:spcPts val="400"/>
              </a:spcBef>
              <a:buClr>
                <a:schemeClr val="tx2"/>
              </a:buClr>
              <a:buSzPts val="1800"/>
            </a:pPr>
            <a:r>
              <a:rPr lang="en-US" sz="1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NOTE: R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ecalculating depreciation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will affect items that have had improvements (additional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acquisitions added </a:t>
            </a:r>
            <a:r>
              <a:rPr lang="en-US" sz="16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throughout the life of the item) causing items to lose their true depreciation history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Please refer to the </a:t>
            </a:r>
            <a:r>
              <a:rPr lang="en-US" sz="16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Depreciation</a:t>
            </a:r>
            <a:r>
              <a:rPr lang="en-US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chapter in the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Appendix or </a:t>
            </a:r>
            <a:r>
              <a:rPr lang="en-US" sz="16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Depreciate </a:t>
            </a:r>
            <a:r>
              <a:rPr lang="en-US" sz="1600" dirty="0">
                <a:latin typeface="Arial"/>
                <a:ea typeface="Arial"/>
                <a:cs typeface="Arial"/>
                <a:sym typeface="Arial"/>
              </a:rPr>
              <a:t>section of Items for further information on the depreciate option</a:t>
            </a:r>
          </a:p>
          <a:p>
            <a:pPr marL="182562" marR="0" lvl="0" indent="-188912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ts val="1800"/>
              <a:buChar char="•"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/>
          <p:nvPr/>
        </p:nvSpPr>
        <p:spPr>
          <a:xfrm>
            <a:off x="838200" y="424070"/>
            <a:ext cx="10515600" cy="17285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Pre-Closing Procedures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idx="1"/>
          </p:nvPr>
        </p:nvSpPr>
        <p:spPr>
          <a:xfrm>
            <a:off x="753083" y="2316748"/>
            <a:ext cx="103296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indent="-182562">
              <a:lnSpc>
                <a:spcPct val="125000"/>
              </a:lnSpc>
              <a:spcBef>
                <a:spcPts val="0"/>
              </a:spcBef>
              <a:buClr>
                <a:schemeClr val="tx2"/>
              </a:buClr>
              <a:buSzPts val="1530"/>
              <a:buFont typeface="Arial"/>
              <a:buChar char="•"/>
            </a:pP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Ensure items that meet or exceed the entity's capitalization threshold are marked as 'capitalized'.  On the Items grid, add the 'capitalized' column and filter using their capitalization threshold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. If there are items that meet the threshold criteria but are marked false under capitalized, these items need to be looked into further as to why they are not capitalized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.</a:t>
            </a:r>
            <a:endParaRPr sz="2000" dirty="0" smtClean="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/>
              <a:buChar char="•"/>
            </a:pP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For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example: the entity has a dollar threshold of $5000 and a life expectancy of 1 year.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5" name="Google Shape;115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245" y="4853681"/>
            <a:ext cx="8433275" cy="182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/>
          <p:nvPr/>
        </p:nvSpPr>
        <p:spPr>
          <a:xfrm>
            <a:off x="838200" y="424070"/>
            <a:ext cx="10515600" cy="17285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5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>
                <a:solidFill>
                  <a:srgbClr val="FFFFFF"/>
                </a:solidFill>
              </a:rPr>
              <a:t>Fiscal Year-End Closing Procedures</a:t>
            </a:r>
            <a:endParaRPr sz="4600">
              <a:solidFill>
                <a:srgbClr val="FFFFFF"/>
              </a:solidFill>
            </a:endParaRPr>
          </a:p>
        </p:txBody>
      </p:sp>
      <p:sp>
        <p:nvSpPr>
          <p:cNvPr id="123" name="Google Shape;123;p5"/>
          <p:cNvSpPr txBox="1">
            <a:spLocks noGrp="1"/>
          </p:cNvSpPr>
          <p:nvPr>
            <p:ph idx="1"/>
          </p:nvPr>
        </p:nvSpPr>
        <p:spPr>
          <a:xfrm>
            <a:off x="929640" y="2316748"/>
            <a:ext cx="10332720" cy="343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04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all 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assets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been entered for the FY, district can run the recommended list of reports (this includes all necessary GAAP schedules). 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tx2"/>
              </a:buClr>
              <a:buSzPts val="2040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 recommended FYE reports are explained in the upcoming slides.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/>
          <p:nvPr/>
        </p:nvSpPr>
        <p:spPr>
          <a:xfrm>
            <a:off x="838200" y="424070"/>
            <a:ext cx="10515600" cy="17285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>
                <a:solidFill>
                  <a:srgbClr val="FFFFFF"/>
                </a:solidFill>
              </a:rPr>
              <a:t>GAAP Reports</a:t>
            </a:r>
            <a:endParaRPr sz="4600">
              <a:solidFill>
                <a:srgbClr val="FFFFFF"/>
              </a:solidFill>
            </a:endParaRPr>
          </a:p>
        </p:txBody>
      </p:sp>
      <p:sp>
        <p:nvSpPr>
          <p:cNvPr id="132" name="Google Shape;132;p6"/>
          <p:cNvSpPr txBox="1">
            <a:spLocks noGrp="1"/>
          </p:cNvSpPr>
          <p:nvPr>
            <p:ph idx="1"/>
          </p:nvPr>
        </p:nvSpPr>
        <p:spPr>
          <a:xfrm>
            <a:off x="838200" y="2316748"/>
            <a:ext cx="10515600" cy="3800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82562" marR="0" lvl="0" indent="-20161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</a:pPr>
            <a:r>
              <a:rPr lang="en-US" sz="2000" b="1" i="0" u="none" strike="noStrike" cap="none" dirty="0">
                <a:solidFill>
                  <a:srgbClr val="417B84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Fixed Assets by Source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…..summary of the </a:t>
            </a:r>
            <a:r>
              <a:rPr lang="en-US" sz="200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original cost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capitalized items by their source (or fund) the items were charged to on the 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purchase order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212406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E06666"/>
              </a:buClr>
              <a:buSzPts val="2000"/>
              <a:buFont typeface="Arial"/>
              <a:buChar char="•"/>
            </a:pPr>
            <a:r>
              <a:rPr lang="en-US" sz="2000" dirty="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Classic Counterpart: EIS101</a:t>
            </a:r>
            <a:endParaRPr sz="2000" dirty="0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212406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 means “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fund the items were originally charged to when purchased”</a:t>
            </a:r>
            <a:endParaRPr sz="2000" b="1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212406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r>
              <a:rPr lang="en-US" sz="20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ses 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PO information from the acquisition record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identify the 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 fund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used in purchasing the items. 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212406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Arial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Report Filename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200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FixedAssetBySourceReport.</a:t>
            </a:r>
            <a:r>
              <a:rPr lang="en-US" sz="2000" dirty="0" smtClean="0">
                <a:latin typeface="Arial"/>
                <a:ea typeface="Arial"/>
                <a:cs typeface="Arial"/>
                <a:sym typeface="Arial"/>
              </a:rPr>
              <a:t>pdf</a:t>
            </a:r>
          </a:p>
          <a:p>
            <a:pPr marL="457200" lvl="1" indent="-212406">
              <a:lnSpc>
                <a:spcPct val="115000"/>
              </a:lnSpc>
              <a:spcBef>
                <a:spcPts val="360"/>
              </a:spcBef>
              <a:buClr>
                <a:schemeClr val="tx2"/>
              </a:buClr>
              <a:buSzPts val="2000"/>
              <a:buFont typeface="Arial"/>
              <a:buChar char="•"/>
            </a:pPr>
            <a:r>
              <a:rPr lang="en-US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Fixed Assets by Source recording</a:t>
            </a:r>
            <a:endParaRPr lang="en-US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4794" marR="0" lvl="1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Pts val="2000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2c7b7160a9_0_6"/>
          <p:cNvSpPr txBox="1">
            <a:spLocks noGrp="1"/>
          </p:cNvSpPr>
          <p:nvPr>
            <p:ph type="title"/>
          </p:nvPr>
        </p:nvSpPr>
        <p:spPr>
          <a:xfrm>
            <a:off x="615563" y="327651"/>
            <a:ext cx="10515600" cy="132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GAAP Reports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138" name="Google Shape;138;g12c7b7160a9_0_6"/>
          <p:cNvSpPr txBox="1">
            <a:spLocks noGrp="1"/>
          </p:cNvSpPr>
          <p:nvPr>
            <p:ph idx="1"/>
          </p:nvPr>
        </p:nvSpPr>
        <p:spPr>
          <a:xfrm>
            <a:off x="710979" y="1855526"/>
            <a:ext cx="10515600" cy="3675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lvl="0" indent="-195262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ts val="1900"/>
              <a:buChar char="•"/>
            </a:pPr>
            <a:r>
              <a:rPr lang="en-US" sz="1800" b="1" dirty="0">
                <a:solidFill>
                  <a:srgbClr val="417B84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hlinkClick r:id="rId3"/>
              </a:rPr>
              <a:t>Fixed Asset by Function and Class</a:t>
            </a:r>
            <a:r>
              <a:rPr lang="en-US" sz="18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….schedule of fixed assets by function and class. </a:t>
            </a:r>
            <a:endParaRPr sz="1800" b="1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Pts val="1900"/>
              <a:buChar char="•"/>
            </a:pPr>
            <a:r>
              <a:rPr lang="en-US" sz="1600" dirty="0">
                <a:solidFill>
                  <a:srgbClr val="E0666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Classic Counterpart: EIS102</a:t>
            </a:r>
            <a:endParaRPr sz="16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914400" lvl="1" indent="-349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ts val="1900"/>
              <a:buChar char="•"/>
            </a:pPr>
            <a:r>
              <a:rPr lang="en-US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May generate up to three different report formats:</a:t>
            </a:r>
            <a:endParaRPr sz="16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371600" lvl="2" indent="-349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ts val="1900"/>
              <a:buChar char="•"/>
            </a:pP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Schedule by Function &amp; Class - displays original cost &amp; book value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371600" lvl="2" indent="-349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ts val="1900"/>
              <a:buChar char="•"/>
            </a:pP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Schedule by Class - displays original cost &amp; book value</a:t>
            </a:r>
            <a:endParaRPr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1371600" lvl="2" indent="-34925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Pts val="1900"/>
              <a:buChar char="•"/>
            </a:pPr>
            <a:r>
              <a:rPr lang="en-US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Summary by Function and Class - choose to summarize by 2-digit function and may report on original cost or book value</a:t>
            </a:r>
          </a:p>
          <a:p>
            <a:pPr lvl="3" indent="-349250">
              <a:lnSpc>
                <a:spcPct val="115000"/>
              </a:lnSpc>
              <a:spcBef>
                <a:spcPts val="400"/>
              </a:spcBef>
              <a:buClr>
                <a:schemeClr val="tx2"/>
              </a:buClr>
              <a:buSzPts val="1900"/>
            </a:pPr>
            <a:r>
              <a:rPr lang="en-US" sz="1600" dirty="0">
                <a:solidFill>
                  <a:srgbClr val="E06666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 FYE, it is recommended to generate the report for all three formats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206056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Pts val="1900"/>
              <a:buChar char="•"/>
            </a:pP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Book Value is the Original Cost minus Total Depreciation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206056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Pts val="1900"/>
              <a:buChar char="•"/>
            </a:pPr>
            <a:r>
              <a:rPr lang="en-US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Report Filename: FixedAssetByFuncClassReport.pdf </a:t>
            </a:r>
            <a:endParaRPr lang="en-US" b="1" dirty="0" smtClean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lvl="1" indent="-206056">
              <a:lnSpc>
                <a:spcPct val="115000"/>
              </a:lnSpc>
              <a:spcBef>
                <a:spcPts val="360"/>
              </a:spcBef>
              <a:buClr>
                <a:schemeClr val="tx2"/>
              </a:buClr>
              <a:buSzPts val="1900"/>
            </a:pPr>
            <a:r>
              <a:rPr lang="en-US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Fixed Asset by Function and Class recording</a:t>
            </a:r>
            <a:endParaRPr lang="en-US"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-206056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Pts val="1900"/>
              <a:buChar char="•"/>
            </a:pP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140" name="Google Shape;140;g12c7b7160a9_0_6"/>
          <p:cNvSpPr/>
          <p:nvPr/>
        </p:nvSpPr>
        <p:spPr>
          <a:xfrm>
            <a:off x="710979" y="126926"/>
            <a:ext cx="10515600" cy="1728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30;p6"/>
          <p:cNvSpPr txBox="1">
            <a:spLocks/>
          </p:cNvSpPr>
          <p:nvPr/>
        </p:nvSpPr>
        <p:spPr>
          <a:xfrm>
            <a:off x="806395" y="3276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smtClean="0">
                <a:solidFill>
                  <a:srgbClr val="FFFFFF"/>
                </a:solidFill>
              </a:rPr>
              <a:t>GAAP Reports</a:t>
            </a:r>
            <a:endParaRPr lang="en-US" sz="4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/>
          <p:nvPr/>
        </p:nvSpPr>
        <p:spPr>
          <a:xfrm>
            <a:off x="838200" y="58310"/>
            <a:ext cx="10515600" cy="17285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 txBox="1">
            <a:spLocks noGrp="1"/>
          </p:cNvSpPr>
          <p:nvPr>
            <p:ph type="title"/>
          </p:nvPr>
        </p:nvSpPr>
        <p:spPr>
          <a:xfrm>
            <a:off x="838200" y="2598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 dirty="0">
                <a:solidFill>
                  <a:srgbClr val="FFFFFF"/>
                </a:solidFill>
              </a:rPr>
              <a:t>GAAP Reports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149" name="Google Shape;149;p7"/>
          <p:cNvSpPr txBox="1">
            <a:spLocks noGrp="1"/>
          </p:cNvSpPr>
          <p:nvPr>
            <p:ph idx="1"/>
          </p:nvPr>
        </p:nvSpPr>
        <p:spPr>
          <a:xfrm>
            <a:off x="838200" y="1786889"/>
            <a:ext cx="105156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15"/>
              <a:buNone/>
            </a:pPr>
            <a:r>
              <a:rPr lang="en-US" b="1" i="0" u="none" strike="noStrike" cap="none" dirty="0">
                <a:solidFill>
                  <a:srgbClr val="417B84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Schedule of Change in Fixed Assets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Pts val="2000"/>
              <a:buChar char="•"/>
            </a:pPr>
            <a:r>
              <a:rPr lang="en-US" sz="1800" dirty="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Classic Counterpart: EIS103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Pts val="2000"/>
              <a:buChar char="•"/>
            </a:pPr>
            <a:r>
              <a:rPr lang="en-US" sz="18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Contains “changes” in capital assets during the current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 fiscal year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Pts val="2000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Ability to generate a summary or detail report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Pts val="2000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Ability to generate the report by asset class, fund or function.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Pts val="2000"/>
              <a:buChar char="•"/>
            </a:pPr>
            <a:r>
              <a:rPr lang="en-US" dirty="0">
                <a:solidFill>
                  <a:srgbClr val="E06666"/>
                </a:solidFill>
                <a:latin typeface="Arial"/>
                <a:ea typeface="Arial"/>
                <a:cs typeface="Arial"/>
                <a:sym typeface="Arial"/>
              </a:rPr>
              <a:t>For FYE, it is recommended to generate the report for all three types</a:t>
            </a:r>
            <a:endParaRPr dirty="0">
              <a:solidFill>
                <a:srgbClr val="E0666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Pts val="2000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Report Name: ScheduleOfChangeReport.pdf</a:t>
            </a: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tx2"/>
              </a:buClr>
              <a:buSzPts val="2000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80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ummary report lists the beginning balance, acquisitions, dispositions, transfers in/out, adjustments and the ending balance in column format. </a:t>
            </a: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340"/>
              </a:spcBef>
              <a:spcAft>
                <a:spcPts val="0"/>
              </a:spcAft>
              <a:buClr>
                <a:schemeClr val="tx2"/>
              </a:buClr>
              <a:buSzPts val="2000"/>
              <a:buChar char="•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Detailed report lists individual tags that make up the acquisitions, dispositions,   transfers, or adjustments amounts</a:t>
            </a:r>
            <a:r>
              <a:rPr lang="en-US" sz="1800" dirty="0" smtClean="0"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457200" indent="-355600">
              <a:lnSpc>
                <a:spcPct val="115000"/>
              </a:lnSpc>
              <a:spcBef>
                <a:spcPts val="340"/>
              </a:spcBef>
              <a:buClr>
                <a:schemeClr val="tx2"/>
              </a:buClr>
              <a:buSzPts val="2000"/>
            </a:pPr>
            <a:r>
              <a:rPr lang="en-US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Schedule of Change in Fixed Assets </a:t>
            </a:r>
            <a:r>
              <a:rPr lang="en-US" sz="1800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recording</a:t>
            </a:r>
            <a:endParaRPr lang="en-US" sz="1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12c7b7160a9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25" y="151407"/>
            <a:ext cx="11315950" cy="5131675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2" name="Plus Sign 1">
            <a:extLst>
              <a:ext uri="{FF2B5EF4-FFF2-40B4-BE49-F238E27FC236}">
                <a16:creationId xmlns:a16="http://schemas.microsoft.com/office/drawing/2014/main" id="{79A686BA-BB6B-B026-1CF7-1B4686C95E9E}"/>
              </a:ext>
            </a:extLst>
          </p:cNvPr>
          <p:cNvSpPr/>
          <p:nvPr/>
        </p:nvSpPr>
        <p:spPr>
          <a:xfrm>
            <a:off x="4276725" y="1538287"/>
            <a:ext cx="171450" cy="161925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2F69F880-D4D2-4434-841B-E97DB4D613E3}"/>
              </a:ext>
            </a:extLst>
          </p:cNvPr>
          <p:cNvSpPr/>
          <p:nvPr/>
        </p:nvSpPr>
        <p:spPr>
          <a:xfrm>
            <a:off x="6848475" y="1538287"/>
            <a:ext cx="171450" cy="161925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Sign 6">
            <a:extLst>
              <a:ext uri="{FF2B5EF4-FFF2-40B4-BE49-F238E27FC236}">
                <a16:creationId xmlns:a16="http://schemas.microsoft.com/office/drawing/2014/main" id="{C3BFB136-AA6C-AF50-E5DD-B85CF4CA7E60}"/>
              </a:ext>
            </a:extLst>
          </p:cNvPr>
          <p:cNvSpPr/>
          <p:nvPr/>
        </p:nvSpPr>
        <p:spPr>
          <a:xfrm>
            <a:off x="9315450" y="1500187"/>
            <a:ext cx="171450" cy="161925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inus Sign 2">
            <a:extLst>
              <a:ext uri="{FF2B5EF4-FFF2-40B4-BE49-F238E27FC236}">
                <a16:creationId xmlns:a16="http://schemas.microsoft.com/office/drawing/2014/main" id="{2D698C72-74E0-21F8-D174-A868B5AD0813}"/>
              </a:ext>
            </a:extLst>
          </p:cNvPr>
          <p:cNvSpPr/>
          <p:nvPr/>
        </p:nvSpPr>
        <p:spPr>
          <a:xfrm>
            <a:off x="5619750" y="1581149"/>
            <a:ext cx="171450" cy="8096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inus Sign 8">
            <a:extLst>
              <a:ext uri="{FF2B5EF4-FFF2-40B4-BE49-F238E27FC236}">
                <a16:creationId xmlns:a16="http://schemas.microsoft.com/office/drawing/2014/main" id="{74BCDCCA-DEB6-8523-C36B-5BDE9CA2D5E3}"/>
              </a:ext>
            </a:extLst>
          </p:cNvPr>
          <p:cNvSpPr/>
          <p:nvPr/>
        </p:nvSpPr>
        <p:spPr>
          <a:xfrm>
            <a:off x="8120062" y="1571609"/>
            <a:ext cx="171450" cy="8096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BCD70608-6B94-F0AB-3477-B7CA96B8C51A}"/>
              </a:ext>
            </a:extLst>
          </p:cNvPr>
          <p:cNvSpPr/>
          <p:nvPr/>
        </p:nvSpPr>
        <p:spPr>
          <a:xfrm>
            <a:off x="9315575" y="1695434"/>
            <a:ext cx="171450" cy="80963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quals 12">
            <a:extLst>
              <a:ext uri="{FF2B5EF4-FFF2-40B4-BE49-F238E27FC236}">
                <a16:creationId xmlns:a16="http://schemas.microsoft.com/office/drawing/2014/main" id="{D4B3D894-5A5E-16E6-E29E-D327D30E5400}"/>
              </a:ext>
            </a:extLst>
          </p:cNvPr>
          <p:cNvSpPr/>
          <p:nvPr/>
        </p:nvSpPr>
        <p:spPr>
          <a:xfrm>
            <a:off x="10315575" y="1538287"/>
            <a:ext cx="195263" cy="157147"/>
          </a:xfrm>
          <a:prstGeom prst="mathEqual">
            <a:avLst/>
          </a:prstGeom>
          <a:solidFill>
            <a:srgbClr val="FF0000"/>
          </a:solidFill>
          <a:ln w="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/>
          <p:nvPr/>
        </p:nvSpPr>
        <p:spPr>
          <a:xfrm>
            <a:off x="838200" y="424070"/>
            <a:ext cx="10515600" cy="17285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838200" y="58816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Calibri"/>
              <a:buNone/>
            </a:pPr>
            <a:r>
              <a:rPr lang="en-US" sz="4600">
                <a:solidFill>
                  <a:srgbClr val="FFFFFF"/>
                </a:solidFill>
              </a:rPr>
              <a:t>GAAP Reports</a:t>
            </a:r>
            <a:endParaRPr sz="4600">
              <a:solidFill>
                <a:srgbClr val="FFFFFF"/>
              </a:solidFill>
            </a:endParaRPr>
          </a:p>
        </p:txBody>
      </p:sp>
      <p:sp>
        <p:nvSpPr>
          <p:cNvPr id="164" name="Google Shape;164;p9"/>
          <p:cNvSpPr txBox="1">
            <a:spLocks noGrp="1"/>
          </p:cNvSpPr>
          <p:nvPr>
            <p:ph idx="1"/>
          </p:nvPr>
        </p:nvSpPr>
        <p:spPr>
          <a:xfrm>
            <a:off x="838200" y="2390775"/>
            <a:ext cx="10515600" cy="3786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38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Totals 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the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400"/>
              <a:buFont typeface="Arial"/>
              <a:buChar char="•"/>
            </a:pPr>
            <a:r>
              <a:rPr lang="en-US" b="1" dirty="0">
                <a:solidFill>
                  <a:srgbClr val="417B84"/>
                </a:solidFill>
                <a:latin typeface="Arial"/>
                <a:ea typeface="Arial"/>
                <a:cs typeface="Arial"/>
                <a:sym typeface="Arial"/>
              </a:rPr>
              <a:t>Fixed Assets by Source</a:t>
            </a:r>
            <a:endParaRPr b="1" dirty="0">
              <a:solidFill>
                <a:srgbClr val="417B8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400"/>
              <a:buChar char="•"/>
            </a:pPr>
            <a:r>
              <a:rPr lang="en-US" b="1" dirty="0">
                <a:solidFill>
                  <a:srgbClr val="417B84"/>
                </a:solidFill>
                <a:latin typeface="Arial"/>
                <a:ea typeface="Arial"/>
                <a:cs typeface="Arial"/>
                <a:sym typeface="Arial"/>
              </a:rPr>
              <a:t>Fixed Asset by Function and Class</a:t>
            </a:r>
            <a:endParaRPr b="1" dirty="0">
              <a:solidFill>
                <a:srgbClr val="417B8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2400"/>
              <a:buChar char="•"/>
            </a:pPr>
            <a:r>
              <a:rPr lang="en-US" b="1" dirty="0">
                <a:solidFill>
                  <a:srgbClr val="417B84"/>
                </a:solidFill>
                <a:latin typeface="Arial"/>
                <a:ea typeface="Arial"/>
                <a:cs typeface="Arial"/>
                <a:sym typeface="Arial"/>
              </a:rPr>
              <a:t>Schedule of Change in Fixed Assets</a:t>
            </a:r>
            <a:endParaRPr b="1" dirty="0">
              <a:solidFill>
                <a:srgbClr val="417B8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r>
              <a:rPr lang="en-US" dirty="0"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800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Original Cost amounts should match when balancing out for the fiscal year-end.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>
                <a:hlinkClick r:id="rId3"/>
              </a:rPr>
              <a:t>Balancing Reports recording</a:t>
            </a:r>
            <a:endParaRPr lang="en-US" dirty="0" smtClean="0"/>
          </a:p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11437</TotalTime>
  <Words>1142</Words>
  <Application>Microsoft Office PowerPoint</Application>
  <PresentationFormat>Widescreen</PresentationFormat>
  <Paragraphs>110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Roboto</vt:lpstr>
      <vt:lpstr>Arial</vt:lpstr>
      <vt:lpstr>Calibri</vt:lpstr>
      <vt:lpstr>Century Gothic</vt:lpstr>
      <vt:lpstr>Vapor Trail</vt:lpstr>
      <vt:lpstr>EIS-R</vt:lpstr>
      <vt:lpstr>Pre-Closing Procedures</vt:lpstr>
      <vt:lpstr>Pre-Closing Procedures</vt:lpstr>
      <vt:lpstr>Fiscal Year-End Closing Procedures</vt:lpstr>
      <vt:lpstr>GAAP Reports</vt:lpstr>
      <vt:lpstr>GAAP Reports</vt:lpstr>
      <vt:lpstr>GAAP Reports</vt:lpstr>
      <vt:lpstr>PowerPoint Presentation</vt:lpstr>
      <vt:lpstr>GAAP Reports</vt:lpstr>
      <vt:lpstr>GAAP Reports</vt:lpstr>
      <vt:lpstr>PowerPoint Presentation</vt:lpstr>
      <vt:lpstr>Suggested Non-GAAP Reports</vt:lpstr>
      <vt:lpstr>Suggested Non-GAAP Reports</vt:lpstr>
      <vt:lpstr>Suggested Non-GAAP Reports</vt:lpstr>
      <vt:lpstr>Fiscal Year-End Closing Procedure</vt:lpstr>
      <vt:lpstr>Fiscal Year-End Closing Procedure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Fixed Assets</dc:title>
  <dc:creator>Michelle</dc:creator>
  <cp:lastModifiedBy>Ashley May</cp:lastModifiedBy>
  <cp:revision>34</cp:revision>
  <dcterms:created xsi:type="dcterms:W3CDTF">2021-04-28T12:54:15Z</dcterms:created>
  <dcterms:modified xsi:type="dcterms:W3CDTF">2023-06-06T15:35:56Z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