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7"/>
  </p:notesMasterIdLst>
  <p:handoutMasterIdLst>
    <p:handoutMasterId r:id="rId48"/>
  </p:handoutMasterIdLst>
  <p:sldIdLst>
    <p:sldId id="322" r:id="rId5"/>
    <p:sldId id="323" r:id="rId6"/>
    <p:sldId id="311" r:id="rId7"/>
    <p:sldId id="313" r:id="rId8"/>
    <p:sldId id="324" r:id="rId9"/>
    <p:sldId id="344" r:id="rId10"/>
    <p:sldId id="325" r:id="rId11"/>
    <p:sldId id="326" r:id="rId12"/>
    <p:sldId id="327" r:id="rId13"/>
    <p:sldId id="328" r:id="rId14"/>
    <p:sldId id="329" r:id="rId15"/>
    <p:sldId id="330" r:id="rId16"/>
    <p:sldId id="331" r:id="rId17"/>
    <p:sldId id="332" r:id="rId18"/>
    <p:sldId id="333" r:id="rId19"/>
    <p:sldId id="345" r:id="rId20"/>
    <p:sldId id="346" r:id="rId21"/>
    <p:sldId id="334" r:id="rId22"/>
    <p:sldId id="335" r:id="rId23"/>
    <p:sldId id="336" r:id="rId24"/>
    <p:sldId id="337" r:id="rId25"/>
    <p:sldId id="338" r:id="rId26"/>
    <p:sldId id="339" r:id="rId27"/>
    <p:sldId id="340" r:id="rId28"/>
    <p:sldId id="341" r:id="rId29"/>
    <p:sldId id="342" r:id="rId30"/>
    <p:sldId id="343"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Lst>
  <p:sldSz cx="12188825" cy="6858000"/>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581" autoAdjust="0"/>
  </p:normalViewPr>
  <p:slideViewPr>
    <p:cSldViewPr showGuides="1">
      <p:cViewPr>
        <p:scale>
          <a:sx n="100" d="100"/>
          <a:sy n="100" d="100"/>
        </p:scale>
        <p:origin x="990" y="37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4/11/2024</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4/11/2024</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9CF637E6-3BD1-41DD-955A-BF02443FA13F}" type="datetime1">
              <a:rPr lang="en-US" smtClean="0"/>
              <a:t>4/11/2024</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67CCBC8-70E4-4344-94B7-49503B3789E8}"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3E00B89-1C15-420F-9608-9742035D84C9}"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982DCBA-092E-4AB7-8C84-75A7F1760392}"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0FA4F1B-8B87-4CED-BF0A-DD4E8063A265}" type="datetime1">
              <a:rPr lang="en-US" smtClean="0"/>
              <a:t>4/11/2024</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66A4BA7-FA88-4AB8-BA6B-AA64665E7225}"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609F88B3-D9F9-4AB5-8B67-AF02D02398CC}" type="datetime1">
              <a:rPr lang="en-US" smtClean="0"/>
              <a:t>4/11/2024</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11CB468-427D-4B09-BEFE-6A6ED2303CA1}" type="datetime1">
              <a:rPr lang="en-US" smtClean="0"/>
              <a:t>4/11/2024</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24EE475-1455-4025-978F-A6E6806AA0B8}" type="datetime1">
              <a:rPr lang="en-US" smtClean="0"/>
              <a:t>4/11/2024</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E23892A-E7F8-4120-AD59-93D7DC67B072}"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9A3F31E-2231-48FE-ACC0-D9000803C739}" type="datetime1">
              <a:rPr lang="en-US" smtClean="0"/>
              <a:t>4/11/2024</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6258E67-9D80-4A1D-8F57-32D9DCA10536}" type="datetime1">
              <a:rPr lang="en-US" smtClean="0"/>
              <a:t>4/11/2024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education.ohio.gov/getattachment/Topics/Data/EMIS/EMIS-Documentation/Current-EMIS-Manual/Chapter-3-Element-List.pdf.aspx?lang=en-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mailto:helpfiscal@mveca.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mcoecn.atlassian.net/wiki/spaces/uspsrdoc/overview"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helpfiscal@mveca.org" TargetMode="External"/><Relationship Id="rId2" Type="http://schemas.openxmlformats.org/officeDocument/2006/relationships/hyperlink" Target="https://mcoecn.atlassian.net/wiki/spaces/uspsrdoc/overview"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ohio.gov/Topics/Data/EMIS/EMIS-Documentation/Current-EMIS-Manual#Section%203:%20Staff%20Record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ohio.gov/Topics/Data/EMIS/EMIS-Documentation/Current-EMIS-Manual#Section%203:%20Staff%20Records" TargetMode="External"/><Relationship Id="rId2" Type="http://schemas.openxmlformats.org/officeDocument/2006/relationships/hyperlink" Target="https://www.mveca.org/Downloads/EMIS%20Level%201%20Errors%20Explanation%202023.xlsx" TargetMode="External"/><Relationship Id="rId1" Type="http://schemas.openxmlformats.org/officeDocument/2006/relationships/slideLayout" Target="../slideLayouts/slideLayout4.xml"/><Relationship Id="rId4" Type="http://schemas.openxmlformats.org/officeDocument/2006/relationships/hyperlink" Target="https://mcoecn.atlassian.net/wiki/spaces/uspsrdoc/pages/2490606/Staff+and+Course+L+Collection+Checklis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612" y="1828800"/>
            <a:ext cx="8229600" cy="2895600"/>
          </a:xfrm>
        </p:spPr>
        <p:txBody>
          <a:bodyPr>
            <a:normAutofit/>
          </a:bodyPr>
          <a:lstStyle/>
          <a:p>
            <a:pPr algn="ctr"/>
            <a:r>
              <a:rPr lang="en-US" sz="4400" b="0" i="0" u="none" strike="noStrike" dirty="0">
                <a:effectLst/>
              </a:rPr>
              <a:t>EMIS COMMON ERRORS 2024</a:t>
            </a:r>
            <a:br>
              <a:rPr lang="en-US" sz="4400" b="0" i="0" u="none" strike="noStrike" dirty="0">
                <a:effectLst/>
              </a:rPr>
            </a:br>
            <a:br>
              <a:rPr lang="en-US" sz="4400" b="0" i="0" u="none" strike="noStrike" dirty="0">
                <a:effectLst/>
              </a:rPr>
            </a:br>
            <a:endParaRPr lang="en-US" sz="4400" dirty="0"/>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638174"/>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446211" y="1143000"/>
            <a:ext cx="9144002" cy="5257801"/>
          </a:xfrm>
        </p:spPr>
        <p:txBody>
          <a:bodyPr>
            <a:normAutofit fontScale="62500" lnSpcReduction="20000"/>
          </a:bodyPr>
          <a:lstStyle/>
          <a:p>
            <a:pPr marL="0" indent="0" algn="ctr" rtl="0">
              <a:spcBef>
                <a:spcPts val="0"/>
              </a:spcBef>
              <a:spcAft>
                <a:spcPts val="0"/>
              </a:spcAft>
              <a:buNone/>
            </a:pPr>
            <a:endParaRPr lang="en-US" sz="3800" b="1" dirty="0">
              <a:latin typeface="Arial" panose="020B0604020202020204" pitchFamily="34" charset="0"/>
            </a:endParaRPr>
          </a:p>
          <a:p>
            <a:pPr marL="0" indent="0" algn="ctr" rtl="0">
              <a:spcBef>
                <a:spcPts val="0"/>
              </a:spcBef>
              <a:spcAft>
                <a:spcPts val="0"/>
              </a:spcAft>
              <a:buNone/>
            </a:pPr>
            <a:r>
              <a:rPr lang="en-US" sz="3800" b="1" i="0" u="none" strike="noStrike" dirty="0">
                <a:effectLst/>
                <a:latin typeface="Arial" panose="020B0604020202020204" pitchFamily="34" charset="0"/>
              </a:rPr>
              <a:t>Hours In Day vs Length of Work Day</a:t>
            </a:r>
          </a:p>
          <a:p>
            <a:pPr marL="0" indent="0" algn="ctr" rtl="0">
              <a:spcBef>
                <a:spcPts val="0"/>
              </a:spcBef>
              <a:spcAft>
                <a:spcPts val="0"/>
              </a:spcAft>
              <a:buNone/>
            </a:pPr>
            <a:endParaRPr lang="en-US" sz="3100" b="1" i="0" u="none" strike="noStrike" dirty="0">
              <a:effectLst/>
              <a:latin typeface="Arial" panose="020B0604020202020204" pitchFamily="34" charset="0"/>
            </a:endParaRPr>
          </a:p>
          <a:p>
            <a:pPr marL="0" indent="0" rtl="0">
              <a:spcBef>
                <a:spcPts val="0"/>
              </a:spcBef>
              <a:spcAft>
                <a:spcPts val="0"/>
              </a:spcAft>
              <a:buNone/>
            </a:pPr>
            <a:endParaRPr lang="en-US" sz="3200" b="1" dirty="0">
              <a:latin typeface="Arial" panose="020B0604020202020204" pitchFamily="34" charset="0"/>
            </a:endParaRPr>
          </a:p>
          <a:p>
            <a:pPr marL="0" indent="0" rtl="0">
              <a:spcBef>
                <a:spcPts val="0"/>
              </a:spcBef>
              <a:spcAft>
                <a:spcPts val="0"/>
              </a:spcAft>
              <a:buNone/>
            </a:pPr>
            <a:r>
              <a:rPr lang="en-US" sz="3200" b="1" dirty="0">
                <a:effectLst/>
              </a:rPr>
              <a:t>*If a value is entered in Position&gt;EMIS Related Information,</a:t>
            </a:r>
          </a:p>
          <a:p>
            <a:pPr marL="0" indent="0" rtl="0">
              <a:spcBef>
                <a:spcPts val="0"/>
              </a:spcBef>
              <a:spcAft>
                <a:spcPts val="0"/>
              </a:spcAft>
              <a:buNone/>
            </a:pPr>
            <a:r>
              <a:rPr lang="en-US" sz="3200" b="1" dirty="0"/>
              <a:t>	</a:t>
            </a:r>
          </a:p>
          <a:p>
            <a:pPr marL="0" indent="0" rtl="0">
              <a:spcBef>
                <a:spcPts val="0"/>
              </a:spcBef>
              <a:spcAft>
                <a:spcPts val="0"/>
              </a:spcAft>
              <a:buNone/>
            </a:pPr>
            <a:r>
              <a:rPr lang="en-US" sz="3200" b="1" dirty="0"/>
              <a:t>	Hours in The Day field, that is the value that is reported</a:t>
            </a:r>
          </a:p>
          <a:p>
            <a:pPr marL="0" indent="0" rtl="0">
              <a:spcBef>
                <a:spcPts val="0"/>
              </a:spcBef>
              <a:spcAft>
                <a:spcPts val="0"/>
              </a:spcAft>
              <a:buNone/>
            </a:pPr>
            <a:r>
              <a:rPr lang="en-US" sz="3200" b="1" dirty="0"/>
              <a:t>	</a:t>
            </a:r>
          </a:p>
          <a:p>
            <a:pPr marL="0" indent="0" rtl="0">
              <a:spcBef>
                <a:spcPts val="0"/>
              </a:spcBef>
              <a:spcAft>
                <a:spcPts val="0"/>
              </a:spcAft>
              <a:buNone/>
            </a:pPr>
            <a:r>
              <a:rPr lang="en-US" sz="3200" b="1" dirty="0"/>
              <a:t>	To EMIS as the </a:t>
            </a:r>
            <a:r>
              <a:rPr lang="en-US" sz="3200" b="1" dirty="0">
                <a:effectLst/>
              </a:rPr>
              <a:t>Length of </a:t>
            </a:r>
            <a:r>
              <a:rPr lang="en-US" sz="3200" b="1" dirty="0"/>
              <a:t>the Work Day</a:t>
            </a:r>
          </a:p>
          <a:p>
            <a:pPr marL="0" indent="0" rtl="0">
              <a:spcBef>
                <a:spcPts val="0"/>
              </a:spcBef>
              <a:spcAft>
                <a:spcPts val="0"/>
              </a:spcAft>
              <a:buNone/>
            </a:pPr>
            <a:endParaRPr lang="en-US" sz="3200" b="1" dirty="0"/>
          </a:p>
          <a:p>
            <a:pPr marL="0" indent="0" rtl="0">
              <a:spcBef>
                <a:spcPts val="0"/>
              </a:spcBef>
              <a:spcAft>
                <a:spcPts val="0"/>
              </a:spcAft>
              <a:buNone/>
            </a:pPr>
            <a:endParaRPr lang="en-US" sz="3200" b="1" dirty="0">
              <a:effectLst/>
            </a:endParaRPr>
          </a:p>
          <a:p>
            <a:pPr marL="0" indent="0" rtl="0">
              <a:spcBef>
                <a:spcPts val="0"/>
              </a:spcBef>
              <a:spcAft>
                <a:spcPts val="0"/>
              </a:spcAft>
              <a:buNone/>
            </a:pPr>
            <a:r>
              <a:rPr lang="en-US" sz="3200" b="1" dirty="0"/>
              <a:t>*If a value is </a:t>
            </a:r>
            <a:r>
              <a:rPr lang="en-US" sz="3200" b="1" dirty="0">
                <a:solidFill>
                  <a:srgbClr val="FFC000"/>
                </a:solidFill>
              </a:rPr>
              <a:t>NOT</a:t>
            </a:r>
            <a:r>
              <a:rPr lang="en-US" sz="3200" b="1" dirty="0"/>
              <a:t> entered in Position&gt;EMIS Related Information</a:t>
            </a:r>
          </a:p>
          <a:p>
            <a:pPr marL="0" indent="0" rtl="0">
              <a:spcBef>
                <a:spcPts val="0"/>
              </a:spcBef>
              <a:spcAft>
                <a:spcPts val="0"/>
              </a:spcAft>
              <a:buNone/>
            </a:pPr>
            <a:endParaRPr lang="en-US" sz="3200" b="1" dirty="0"/>
          </a:p>
          <a:p>
            <a:pPr marL="0" indent="0" rtl="0">
              <a:spcBef>
                <a:spcPts val="0"/>
              </a:spcBef>
              <a:spcAft>
                <a:spcPts val="0"/>
              </a:spcAft>
              <a:buNone/>
            </a:pPr>
            <a:r>
              <a:rPr lang="en-US" sz="3200" b="1" dirty="0">
                <a:effectLst/>
              </a:rPr>
              <a:t>	Hours in The Day Field, </a:t>
            </a:r>
          </a:p>
          <a:p>
            <a:pPr marL="0" indent="0" rtl="0">
              <a:spcBef>
                <a:spcPts val="0"/>
              </a:spcBef>
              <a:spcAft>
                <a:spcPts val="0"/>
              </a:spcAft>
              <a:buNone/>
            </a:pPr>
            <a:endParaRPr lang="en-US" sz="3200" b="1" dirty="0">
              <a:effectLst/>
            </a:endParaRPr>
          </a:p>
          <a:p>
            <a:pPr marL="0" indent="0" rtl="0">
              <a:spcBef>
                <a:spcPts val="0"/>
              </a:spcBef>
              <a:spcAft>
                <a:spcPts val="0"/>
              </a:spcAft>
              <a:buNone/>
            </a:pPr>
            <a:r>
              <a:rPr lang="en-US" sz="3200" b="1" dirty="0">
                <a:effectLst/>
              </a:rPr>
              <a:t>	Then the value in Compensation Hours in Day </a:t>
            </a:r>
            <a:r>
              <a:rPr lang="en-US" sz="3200" b="1" dirty="0"/>
              <a:t>is reported </a:t>
            </a:r>
          </a:p>
          <a:p>
            <a:pPr marL="0" indent="0" rtl="0">
              <a:spcBef>
                <a:spcPts val="0"/>
              </a:spcBef>
              <a:spcAft>
                <a:spcPts val="0"/>
              </a:spcAft>
              <a:buNone/>
            </a:pPr>
            <a:endParaRPr lang="en-US" sz="3200" b="1" dirty="0"/>
          </a:p>
          <a:p>
            <a:pPr marL="0" indent="0" rtl="0">
              <a:spcBef>
                <a:spcPts val="0"/>
              </a:spcBef>
              <a:spcAft>
                <a:spcPts val="0"/>
              </a:spcAft>
              <a:buNone/>
            </a:pPr>
            <a:r>
              <a:rPr lang="en-US" sz="3200" b="1" dirty="0"/>
              <a:t>	To EMIS as the </a:t>
            </a:r>
            <a:r>
              <a:rPr lang="en-US" sz="3200" b="1" dirty="0">
                <a:effectLst/>
              </a:rPr>
              <a:t>Length of </a:t>
            </a:r>
            <a:r>
              <a:rPr lang="en-US" sz="3200" b="1" dirty="0"/>
              <a:t>the Work Day</a:t>
            </a:r>
          </a:p>
          <a:p>
            <a:pPr marL="0" indent="0" rtl="0">
              <a:spcBef>
                <a:spcPts val="0"/>
              </a:spcBef>
              <a:spcAft>
                <a:spcPts val="0"/>
              </a:spcAft>
              <a:buNone/>
            </a:pPr>
            <a:r>
              <a:rPr lang="en-US" sz="3200" b="1" dirty="0">
                <a:effectLst/>
              </a:rPr>
              <a:t>.</a:t>
            </a:r>
          </a:p>
          <a:p>
            <a:pPr marL="0" indent="0">
              <a:buNone/>
            </a:pP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10</a:t>
            </a:fld>
            <a:endParaRPr lang="en-US" dirty="0"/>
          </a:p>
        </p:txBody>
      </p:sp>
    </p:spTree>
    <p:extLst>
      <p:ext uri="{BB962C8B-B14F-4D97-AF65-F5344CB8AC3E}">
        <p14:creationId xmlns:p14="http://schemas.microsoft.com/office/powerpoint/2010/main" val="1790865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0668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676401"/>
            <a:ext cx="10210799" cy="4724400"/>
          </a:xfrm>
        </p:spPr>
        <p:txBody>
          <a:bodyPr>
            <a:normAutofit fontScale="92500" lnSpcReduction="20000"/>
          </a:bodyPr>
          <a:lstStyle/>
          <a:p>
            <a:pPr marL="0" indent="0" algn="ctr" rtl="0">
              <a:spcBef>
                <a:spcPts val="0"/>
              </a:spcBef>
              <a:spcAft>
                <a:spcPts val="0"/>
              </a:spcAft>
              <a:buNone/>
            </a:pPr>
            <a:r>
              <a:rPr lang="en-US" b="1" i="0" u="none" strike="noStrike" dirty="0">
                <a:effectLst/>
                <a:latin typeface="Arial" panose="020B0604020202020204" pitchFamily="34" charset="0"/>
              </a:rPr>
              <a:t>*Suggestion - In the POSITION EMIS Related Information - Make the following changes to Headers:</a:t>
            </a:r>
          </a:p>
          <a:p>
            <a:pPr marL="0" indent="0" rtl="0">
              <a:spcBef>
                <a:spcPts val="0"/>
              </a:spcBef>
              <a:spcAft>
                <a:spcPts val="0"/>
              </a:spcAft>
              <a:buNone/>
            </a:pPr>
            <a:endParaRPr lang="en-US" b="1" i="0" u="none" strike="noStrike" dirty="0">
              <a:effectLst/>
              <a:latin typeface="Arial" panose="020B0604020202020204" pitchFamily="34" charset="0"/>
            </a:endParaRPr>
          </a:p>
          <a:p>
            <a:pPr marL="0" indent="0" algn="ctr" rtl="0">
              <a:spcBef>
                <a:spcPts val="0"/>
              </a:spcBef>
              <a:spcAft>
                <a:spcPts val="0"/>
              </a:spcAft>
              <a:buNone/>
            </a:pPr>
            <a:endParaRPr lang="en-US" b="1" dirty="0">
              <a:latin typeface="Arial" panose="020B0604020202020204" pitchFamily="34" charset="0"/>
            </a:endParaRPr>
          </a:p>
          <a:p>
            <a:pPr marL="233362" indent="0" rtl="0">
              <a:spcBef>
                <a:spcPts val="0"/>
              </a:spcBef>
              <a:spcAft>
                <a:spcPts val="0"/>
              </a:spcAft>
              <a:buNone/>
            </a:pPr>
            <a:r>
              <a:rPr lang="en-US" b="1" i="0" u="none" strike="noStrike" dirty="0">
                <a:effectLst/>
                <a:latin typeface="Arial" panose="020B0604020202020204" pitchFamily="34" charset="0"/>
              </a:rPr>
              <a:t>Full Time Equivalent	 </a:t>
            </a:r>
            <a:r>
              <a:rPr lang="en-US" b="1" i="0" u="none" strike="noStrike" dirty="0">
                <a:solidFill>
                  <a:srgbClr val="FFC000"/>
                </a:solidFill>
                <a:effectLst/>
                <a:latin typeface="Arial" panose="020B0604020202020204" pitchFamily="34" charset="0"/>
              </a:rPr>
              <a:t>EMIS Override Full Time Equivalent </a:t>
            </a:r>
          </a:p>
          <a:p>
            <a:pPr marL="233362" indent="0" rtl="0">
              <a:spcBef>
                <a:spcPts val="0"/>
              </a:spcBef>
              <a:spcAft>
                <a:spcPts val="0"/>
              </a:spcAft>
              <a:buNone/>
            </a:pPr>
            <a:endParaRPr lang="en-US" b="1" dirty="0">
              <a:solidFill>
                <a:srgbClr val="FFC000"/>
              </a:solidFill>
              <a:effectLst/>
            </a:endParaRPr>
          </a:p>
          <a:p>
            <a:pPr indent="0" rtl="0">
              <a:spcBef>
                <a:spcPts val="0"/>
              </a:spcBef>
              <a:spcAft>
                <a:spcPts val="0"/>
              </a:spcAft>
              <a:buNone/>
            </a:pPr>
            <a:r>
              <a:rPr lang="en-US" b="1" i="0" u="none" strike="noStrike" dirty="0">
                <a:effectLst/>
                <a:latin typeface="Arial" panose="020B0604020202020204" pitchFamily="34" charset="0"/>
              </a:rPr>
              <a:t>Contract Amount to 	 </a:t>
            </a:r>
            <a:r>
              <a:rPr lang="en-US" b="1" i="0" u="none" strike="noStrike" dirty="0">
                <a:solidFill>
                  <a:srgbClr val="FFC000"/>
                </a:solidFill>
                <a:effectLst/>
                <a:latin typeface="Arial" panose="020B0604020202020204" pitchFamily="34" charset="0"/>
              </a:rPr>
              <a:t>EMIS Override Contract Amount</a:t>
            </a:r>
          </a:p>
          <a:p>
            <a:pPr indent="0" rtl="0">
              <a:spcBef>
                <a:spcPts val="0"/>
              </a:spcBef>
              <a:spcAft>
                <a:spcPts val="0"/>
              </a:spcAft>
              <a:buNone/>
            </a:pPr>
            <a:endParaRPr lang="en-US" b="1" dirty="0">
              <a:solidFill>
                <a:srgbClr val="FFC000"/>
              </a:solidFill>
              <a:effectLst/>
            </a:endParaRPr>
          </a:p>
          <a:p>
            <a:pPr indent="0" rtl="0">
              <a:spcBef>
                <a:spcPts val="0"/>
              </a:spcBef>
              <a:spcAft>
                <a:spcPts val="0"/>
              </a:spcAft>
              <a:buNone/>
            </a:pPr>
            <a:r>
              <a:rPr lang="en-US" b="1" i="0" u="none" strike="noStrike" dirty="0">
                <a:effectLst/>
                <a:latin typeface="Arial" panose="020B0604020202020204" pitchFamily="34" charset="0"/>
              </a:rPr>
              <a:t>Contract Work Days to	 </a:t>
            </a:r>
            <a:r>
              <a:rPr lang="en-US" b="1" i="0" u="none" strike="noStrike" dirty="0">
                <a:solidFill>
                  <a:srgbClr val="FFC000"/>
                </a:solidFill>
                <a:effectLst/>
                <a:latin typeface="Arial" panose="020B0604020202020204" pitchFamily="34" charset="0"/>
              </a:rPr>
              <a:t>EMIS Override Contract Work Days</a:t>
            </a:r>
          </a:p>
          <a:p>
            <a:pPr indent="0" rtl="0">
              <a:spcBef>
                <a:spcPts val="0"/>
              </a:spcBef>
              <a:spcAft>
                <a:spcPts val="0"/>
              </a:spcAft>
              <a:buNone/>
            </a:pPr>
            <a:endParaRPr lang="en-US" b="1" dirty="0">
              <a:solidFill>
                <a:srgbClr val="FFC000"/>
              </a:solidFill>
              <a:effectLst/>
            </a:endParaRPr>
          </a:p>
          <a:p>
            <a:pPr indent="0" rtl="0">
              <a:spcBef>
                <a:spcPts val="0"/>
              </a:spcBef>
              <a:spcAft>
                <a:spcPts val="0"/>
              </a:spcAft>
              <a:buNone/>
            </a:pPr>
            <a:r>
              <a:rPr lang="en-US" b="1" i="0" u="none" strike="noStrike" dirty="0">
                <a:effectLst/>
                <a:latin typeface="Arial" panose="020B0604020202020204" pitchFamily="34" charset="0"/>
              </a:rPr>
              <a:t>Hours in The Day to  	 </a:t>
            </a:r>
            <a:r>
              <a:rPr lang="en-US" b="1" i="0" u="none" strike="noStrike" dirty="0">
                <a:solidFill>
                  <a:srgbClr val="FFC000"/>
                </a:solidFill>
                <a:effectLst/>
                <a:latin typeface="Arial" panose="020B0604020202020204" pitchFamily="34" charset="0"/>
              </a:rPr>
              <a:t>EMIS Override Hours in The Day</a:t>
            </a:r>
            <a:endParaRPr lang="en-US" b="1" dirty="0">
              <a:solidFill>
                <a:srgbClr val="FFC000"/>
              </a:solidFill>
              <a:effectLst/>
            </a:endParaRPr>
          </a:p>
          <a:p>
            <a:pPr marL="0" indent="0">
              <a:buNone/>
            </a:pPr>
            <a:br>
              <a:rPr lang="en-US" b="1" dirty="0">
                <a:effectLst/>
              </a:rPr>
            </a:br>
            <a:endParaRPr lang="en-US" b="1" dirty="0">
              <a:latin typeface="Arial" panose="020B0604020202020204" pitchFamily="34" charset="0"/>
            </a:endParaRPr>
          </a:p>
          <a:p>
            <a:pPr marL="0" indent="0">
              <a:buNone/>
            </a:pP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11</a:t>
            </a:fld>
            <a:endParaRPr lang="en-US" dirty="0"/>
          </a:p>
        </p:txBody>
      </p:sp>
    </p:spTree>
    <p:extLst>
      <p:ext uri="{BB962C8B-B14F-4D97-AF65-F5344CB8AC3E}">
        <p14:creationId xmlns:p14="http://schemas.microsoft.com/office/powerpoint/2010/main" val="4220495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7620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524000"/>
            <a:ext cx="10210799" cy="4495799"/>
          </a:xfrm>
        </p:spPr>
        <p:txBody>
          <a:bodyPr>
            <a:normAutofit fontScale="92500" lnSpcReduction="20000"/>
          </a:bodyPr>
          <a:lstStyle/>
          <a:p>
            <a:pPr marL="0" indent="0" algn="ctr" rtl="0">
              <a:spcBef>
                <a:spcPts val="0"/>
              </a:spcBef>
              <a:spcAft>
                <a:spcPts val="0"/>
              </a:spcAft>
              <a:buNone/>
            </a:pPr>
            <a:r>
              <a:rPr lang="en-US" b="1" i="0" u="none" strike="noStrike" dirty="0">
                <a:effectLst/>
                <a:latin typeface="Arial" panose="020B0604020202020204" pitchFamily="34" charset="0"/>
              </a:rPr>
              <a:t>*Suggestion - In the POSITION EMIS Related Information - Make the following changes to Headers:</a:t>
            </a:r>
          </a:p>
          <a:p>
            <a:pPr marL="0" indent="0" algn="ctr" rtl="0">
              <a:spcBef>
                <a:spcPts val="0"/>
              </a:spcBef>
              <a:spcAft>
                <a:spcPts val="0"/>
              </a:spcAft>
              <a:buNone/>
            </a:pPr>
            <a:endParaRPr lang="en-US" b="1" i="0" u="none" strike="noStrike" dirty="0">
              <a:effectLst/>
              <a:latin typeface="Arial" panose="020B0604020202020204" pitchFamily="34" charset="0"/>
            </a:endParaRPr>
          </a:p>
          <a:p>
            <a:pPr marL="0" indent="0" rtl="0">
              <a:spcBef>
                <a:spcPts val="0"/>
              </a:spcBef>
              <a:spcAft>
                <a:spcPts val="0"/>
              </a:spcAft>
              <a:buNone/>
            </a:pPr>
            <a:endParaRPr lang="en-US" sz="2000" b="1" i="0" u="none" strike="noStrike" dirty="0">
              <a:effectLst/>
              <a:latin typeface="Arial" panose="020B0604020202020204" pitchFamily="34" charset="0"/>
            </a:endParaRPr>
          </a:p>
          <a:p>
            <a:pPr rtl="0">
              <a:spcBef>
                <a:spcPts val="0"/>
              </a:spcBef>
              <a:spcAft>
                <a:spcPts val="0"/>
              </a:spcAft>
            </a:pPr>
            <a:r>
              <a:rPr lang="en-US" sz="2200" b="1" i="0" u="none" strike="noStrike" dirty="0">
                <a:effectLst/>
                <a:latin typeface="Arial" panose="020B0604020202020204" pitchFamily="34" charset="0"/>
              </a:rPr>
              <a:t>These new field names will help remind you that this is EMIS Override data.</a:t>
            </a:r>
          </a:p>
          <a:p>
            <a:pPr rtl="0">
              <a:spcBef>
                <a:spcPts val="0"/>
              </a:spcBef>
              <a:spcAft>
                <a:spcPts val="0"/>
              </a:spcAft>
            </a:pPr>
            <a:endParaRPr lang="en-US" sz="2200" b="1" dirty="0">
              <a:effectLst/>
            </a:endParaRPr>
          </a:p>
          <a:p>
            <a:pPr rtl="0">
              <a:lnSpc>
                <a:spcPct val="160000"/>
              </a:lnSpc>
              <a:spcBef>
                <a:spcPts val="0"/>
              </a:spcBef>
              <a:spcAft>
                <a:spcPts val="0"/>
              </a:spcAft>
            </a:pPr>
            <a:r>
              <a:rPr lang="en-US" sz="2200" b="1" i="0" u="none" strike="noStrike" dirty="0">
                <a:effectLst/>
                <a:latin typeface="Arial" panose="020B0604020202020204" pitchFamily="34" charset="0"/>
              </a:rPr>
              <a:t>Use these fields with caution.   These fields report data that is different from what is in the Compensation record. </a:t>
            </a:r>
          </a:p>
          <a:p>
            <a:pPr rtl="0">
              <a:spcBef>
                <a:spcPts val="0"/>
              </a:spcBef>
              <a:spcAft>
                <a:spcPts val="0"/>
              </a:spcAft>
            </a:pPr>
            <a:endParaRPr lang="en-US" sz="2200" b="1" i="0" u="none" strike="noStrike" dirty="0">
              <a:effectLst/>
              <a:latin typeface="Arial" panose="020B0604020202020204" pitchFamily="34" charset="0"/>
            </a:endParaRPr>
          </a:p>
          <a:p>
            <a:pPr rtl="0">
              <a:spcBef>
                <a:spcPts val="0"/>
              </a:spcBef>
              <a:spcAft>
                <a:spcPts val="0"/>
              </a:spcAft>
            </a:pPr>
            <a:r>
              <a:rPr lang="en-US" sz="2200" b="1" i="0" u="none" strike="noStrike" dirty="0">
                <a:effectLst/>
                <a:latin typeface="Arial" panose="020B0604020202020204" pitchFamily="34" charset="0"/>
              </a:rPr>
              <a:t> To Make these changes:</a:t>
            </a:r>
          </a:p>
          <a:p>
            <a:pPr rtl="0">
              <a:spcBef>
                <a:spcPts val="0"/>
              </a:spcBef>
              <a:spcAft>
                <a:spcPts val="0"/>
              </a:spcAft>
            </a:pPr>
            <a:endParaRPr lang="en-US" sz="2200" b="1" dirty="0">
              <a:effectLst/>
            </a:endParaRPr>
          </a:p>
          <a:p>
            <a:pPr rtl="0">
              <a:spcBef>
                <a:spcPts val="0"/>
              </a:spcBef>
              <a:spcAft>
                <a:spcPts val="0"/>
              </a:spcAft>
            </a:pPr>
            <a:r>
              <a:rPr lang="en-US" sz="2200" b="1" i="0" u="none" strike="noStrike" dirty="0">
                <a:effectLst/>
                <a:latin typeface="Arial" panose="020B0604020202020204" pitchFamily="34" charset="0"/>
              </a:rPr>
              <a:t>Go to:  System/Custom Field Definition/Applies to Position </a:t>
            </a:r>
            <a:endParaRPr lang="en-US" sz="2200" b="1" dirty="0">
              <a:effectLst/>
            </a:endParaRPr>
          </a:p>
          <a:p>
            <a:pPr marL="0" indent="0">
              <a:buNone/>
            </a:pPr>
            <a:br>
              <a:rPr lang="en-US" sz="2000" b="1" dirty="0"/>
            </a:b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12</a:t>
            </a:fld>
            <a:endParaRPr lang="en-US" dirty="0"/>
          </a:p>
        </p:txBody>
      </p:sp>
    </p:spTree>
    <p:extLst>
      <p:ext uri="{BB962C8B-B14F-4D97-AF65-F5344CB8AC3E}">
        <p14:creationId xmlns:p14="http://schemas.microsoft.com/office/powerpoint/2010/main" val="928322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217612" y="1249680"/>
            <a:ext cx="10210799" cy="4495799"/>
          </a:xfrm>
        </p:spPr>
        <p:txBody>
          <a:bodyPr>
            <a:normAutofit/>
          </a:bodyPr>
          <a:lstStyle/>
          <a:p>
            <a:pPr marL="0" indent="0" algn="ctr" rtl="0">
              <a:spcBef>
                <a:spcPts val="0"/>
              </a:spcBef>
              <a:spcAft>
                <a:spcPts val="0"/>
              </a:spcAft>
              <a:buNone/>
            </a:pPr>
            <a:r>
              <a:rPr lang="en-US" b="1" i="0" u="none" strike="noStrike" dirty="0">
                <a:effectLst/>
                <a:latin typeface="Arial" panose="020B0604020202020204" pitchFamily="34" charset="0"/>
              </a:rPr>
              <a:t>*Suggestion - In the POSITION EMIS Related Information - Make the following changes to Headers:</a:t>
            </a:r>
          </a:p>
          <a:p>
            <a:pPr marL="0" indent="0" rtl="0">
              <a:spcBef>
                <a:spcPts val="0"/>
              </a:spcBef>
              <a:spcAft>
                <a:spcPts val="0"/>
              </a:spcAft>
              <a:buNone/>
            </a:pPr>
            <a:r>
              <a:rPr lang="en-US" sz="2000" b="1" i="0" u="none" strike="noStrike" dirty="0">
                <a:effectLst/>
                <a:latin typeface="Arial" panose="020B0604020202020204" pitchFamily="34" charset="0"/>
              </a:rPr>
              <a:t>To Make these changes:</a:t>
            </a:r>
          </a:p>
          <a:p>
            <a:pPr rtl="0">
              <a:spcBef>
                <a:spcPts val="0"/>
              </a:spcBef>
              <a:spcAft>
                <a:spcPts val="0"/>
              </a:spcAft>
            </a:pPr>
            <a:r>
              <a:rPr lang="en-US" sz="2000" b="1" i="0" u="none" strike="noStrike" dirty="0">
                <a:effectLst/>
                <a:latin typeface="Arial" panose="020B0604020202020204" pitchFamily="34" charset="0"/>
              </a:rPr>
              <a:t>Go to:  System/Custom Field Definition/Applies to</a:t>
            </a:r>
            <a:r>
              <a:rPr lang="en-US" sz="2000" b="1" dirty="0">
                <a:latin typeface="Arial" panose="020B0604020202020204" pitchFamily="34" charset="0"/>
              </a:rPr>
              <a:t> </a:t>
            </a:r>
            <a:r>
              <a:rPr lang="en-US" sz="2000" b="1" i="0" u="none" strike="noStrike" dirty="0">
                <a:effectLst/>
                <a:latin typeface="Arial" panose="020B0604020202020204" pitchFamily="34" charset="0"/>
              </a:rPr>
              <a:t>Position</a:t>
            </a:r>
          </a:p>
          <a:p>
            <a:pPr marL="0" indent="0" rtl="0">
              <a:spcBef>
                <a:spcPts val="0"/>
              </a:spcBef>
              <a:spcAft>
                <a:spcPts val="0"/>
              </a:spcAft>
              <a:buNone/>
            </a:pPr>
            <a:r>
              <a:rPr lang="en-US" sz="2000" b="1" i="0" u="none" strike="noStrike" dirty="0">
                <a:effectLst/>
                <a:latin typeface="Arial" panose="020B0604020202020204" pitchFamily="34" charset="0"/>
              </a:rPr>
              <a:t> </a:t>
            </a:r>
          </a:p>
          <a:p>
            <a:pPr marL="0" indent="0" rtl="0">
              <a:spcBef>
                <a:spcPts val="0"/>
              </a:spcBef>
              <a:spcAft>
                <a:spcPts val="0"/>
              </a:spcAft>
              <a:buNone/>
            </a:pPr>
            <a:r>
              <a:rPr lang="en-US" sz="2000" b="1" dirty="0">
                <a:solidFill>
                  <a:srgbClr val="FFC000"/>
                </a:solidFill>
                <a:effectLst/>
              </a:rPr>
              <a:t>			Before			    After</a:t>
            </a:r>
          </a:p>
          <a:p>
            <a:pPr marL="0" indent="0">
              <a:buNone/>
            </a:pPr>
            <a:br>
              <a:rPr lang="en-US" sz="2000" b="1" dirty="0"/>
            </a:b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13</a:t>
            </a:fld>
            <a:endParaRPr lang="en-US" dirty="0"/>
          </a:p>
        </p:txBody>
      </p:sp>
      <p:pic>
        <p:nvPicPr>
          <p:cNvPr id="4104" name="Picture 8">
            <a:extLst>
              <a:ext uri="{FF2B5EF4-FFF2-40B4-BE49-F238E27FC236}">
                <a16:creationId xmlns:a16="http://schemas.microsoft.com/office/drawing/2014/main" id="{A8574B4F-7F4B-426D-B715-D0DF906C8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2" y="3177540"/>
            <a:ext cx="2124075" cy="322326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FDC4302D-D709-426C-88CD-5971234FB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1" y="3100388"/>
            <a:ext cx="2162175" cy="33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0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rtl="0">
              <a:spcBef>
                <a:spcPts val="0"/>
              </a:spcBef>
              <a:spcAft>
                <a:spcPts val="0"/>
              </a:spcAft>
            </a:pPr>
            <a:r>
              <a:rPr lang="en-US" sz="2000" i="0" u="none" strike="noStrike" dirty="0">
                <a:effectLst/>
                <a:latin typeface="Arial" panose="020B0604020202020204" pitchFamily="34" charset="0"/>
              </a:rPr>
              <a:t>This is how the Custom Field Definition change affects the EMIS Related Information fields on the Position Screen.</a:t>
            </a:r>
          </a:p>
          <a:p>
            <a:pPr rtl="0">
              <a:spcBef>
                <a:spcPts val="0"/>
              </a:spcBef>
              <a:spcAft>
                <a:spcPts val="0"/>
              </a:spcAft>
            </a:pPr>
            <a:endParaRPr lang="en-US" sz="2000" dirty="0">
              <a:latin typeface="Arial" panose="020B0604020202020204" pitchFamily="34" charset="0"/>
            </a:endParaRPr>
          </a:p>
          <a:p>
            <a:pPr rtl="0">
              <a:spcBef>
                <a:spcPts val="0"/>
              </a:spcBef>
              <a:spcAft>
                <a:spcPts val="0"/>
              </a:spcAft>
            </a:pPr>
            <a:endParaRPr lang="en-US" sz="2000" dirty="0">
              <a:effectLst/>
            </a:endParaRPr>
          </a:p>
          <a:p>
            <a:pPr marL="0" indent="0">
              <a:buNone/>
            </a:pPr>
            <a:br>
              <a:rPr lang="en-US" dirty="0"/>
            </a:b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14</a:t>
            </a:fld>
            <a:endParaRPr lang="en-US" dirty="0"/>
          </a:p>
        </p:txBody>
      </p:sp>
      <p:pic>
        <p:nvPicPr>
          <p:cNvPr id="5122" name="Picture 2">
            <a:extLst>
              <a:ext uri="{FF2B5EF4-FFF2-40B4-BE49-F238E27FC236}">
                <a16:creationId xmlns:a16="http://schemas.microsoft.com/office/drawing/2014/main" id="{2842523F-41D2-46A7-AA21-2F5D287D7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3048000"/>
            <a:ext cx="9906002"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08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381734" y="1371601"/>
            <a:ext cx="9818076" cy="5105400"/>
          </a:xfrm>
        </p:spPr>
        <p:txBody>
          <a:bodyPr>
            <a:normAutofit/>
          </a:bodyPr>
          <a:lstStyle/>
          <a:p>
            <a:pPr marL="0" indent="0" algn="ctr" rtl="0">
              <a:spcBef>
                <a:spcPts val="0"/>
              </a:spcBef>
              <a:spcAft>
                <a:spcPts val="0"/>
              </a:spcAft>
              <a:buNone/>
            </a:pPr>
            <a:r>
              <a:rPr lang="en-US" b="1" i="0" u="none" strike="noStrike" dirty="0">
                <a:effectLst/>
                <a:latin typeface="Arial" panose="020B0604020202020204" pitchFamily="34" charset="0"/>
              </a:rPr>
              <a:t>Contract Work Days vs Scheduled Work Days</a:t>
            </a:r>
          </a:p>
          <a:p>
            <a:pPr marL="0" indent="0" rtl="0">
              <a:spcBef>
                <a:spcPts val="0"/>
              </a:spcBef>
              <a:spcAft>
                <a:spcPts val="0"/>
              </a:spcAft>
              <a:buNone/>
            </a:pPr>
            <a:endParaRPr lang="en-US" sz="2400" b="1" dirty="0">
              <a:latin typeface="Arial" panose="020B0604020202020204" pitchFamily="34" charset="0"/>
            </a:endParaRPr>
          </a:p>
          <a:p>
            <a:pPr marL="0" indent="0" rtl="0">
              <a:spcBef>
                <a:spcPts val="0"/>
              </a:spcBef>
              <a:spcAft>
                <a:spcPts val="0"/>
              </a:spcAft>
              <a:buNone/>
            </a:pPr>
            <a:r>
              <a:rPr lang="en-US" sz="2400" b="1" dirty="0">
                <a:effectLst/>
              </a:rPr>
              <a:t>*If a value is entered in Position&gt;EMIS Related Information&gt;</a:t>
            </a:r>
          </a:p>
          <a:p>
            <a:pPr marL="0" indent="0" rtl="0">
              <a:spcBef>
                <a:spcPts val="0"/>
              </a:spcBef>
              <a:spcAft>
                <a:spcPts val="0"/>
              </a:spcAft>
              <a:buNone/>
            </a:pPr>
            <a:r>
              <a:rPr lang="en-US" sz="2400" b="1" dirty="0"/>
              <a:t>	</a:t>
            </a:r>
          </a:p>
          <a:p>
            <a:pPr marL="0" indent="0" rtl="0">
              <a:spcBef>
                <a:spcPts val="0"/>
              </a:spcBef>
              <a:spcAft>
                <a:spcPts val="0"/>
              </a:spcAft>
              <a:buNone/>
            </a:pPr>
            <a:r>
              <a:rPr lang="en-US" b="1" i="1" dirty="0"/>
              <a:t>   </a:t>
            </a:r>
            <a:r>
              <a:rPr lang="en-US" sz="2400" b="1" i="1" dirty="0"/>
              <a:t>Contract Work Days </a:t>
            </a:r>
            <a:r>
              <a:rPr lang="en-US" sz="2400" b="1" dirty="0"/>
              <a:t>field,</a:t>
            </a:r>
          </a:p>
          <a:p>
            <a:pPr marL="0" indent="0" rtl="0">
              <a:lnSpc>
                <a:spcPct val="160000"/>
              </a:lnSpc>
              <a:spcBef>
                <a:spcPts val="0"/>
              </a:spcBef>
              <a:spcAft>
                <a:spcPts val="0"/>
              </a:spcAft>
              <a:buNone/>
            </a:pPr>
            <a:r>
              <a:rPr lang="en-US" sz="2400" b="1" dirty="0"/>
              <a:t>   That is the value reported to EMIS as </a:t>
            </a:r>
            <a:r>
              <a:rPr lang="en-US" sz="2400" b="1" i="1" dirty="0"/>
              <a:t>Scheduled Work Days.</a:t>
            </a:r>
          </a:p>
          <a:p>
            <a:pPr marL="0" indent="0" rtl="0">
              <a:spcBef>
                <a:spcPts val="0"/>
              </a:spcBef>
              <a:spcAft>
                <a:spcPts val="0"/>
              </a:spcAft>
              <a:buNone/>
            </a:pPr>
            <a:br>
              <a:rPr lang="en-US"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15</a:t>
            </a:fld>
            <a:endParaRPr lang="en-US" dirty="0"/>
          </a:p>
        </p:txBody>
      </p:sp>
    </p:spTree>
    <p:extLst>
      <p:ext uri="{BB962C8B-B14F-4D97-AF65-F5344CB8AC3E}">
        <p14:creationId xmlns:p14="http://schemas.microsoft.com/office/powerpoint/2010/main" val="1740053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381734" y="1371601"/>
            <a:ext cx="9818076" cy="5105400"/>
          </a:xfrm>
        </p:spPr>
        <p:txBody>
          <a:bodyPr>
            <a:normAutofit/>
          </a:bodyPr>
          <a:lstStyle/>
          <a:p>
            <a:pPr marL="0" indent="0" algn="ctr" rtl="0">
              <a:spcBef>
                <a:spcPts val="0"/>
              </a:spcBef>
              <a:spcAft>
                <a:spcPts val="0"/>
              </a:spcAft>
              <a:buNone/>
            </a:pPr>
            <a:r>
              <a:rPr lang="en-US" b="1" i="0" u="none" strike="noStrike" dirty="0">
                <a:effectLst/>
                <a:latin typeface="Arial" panose="020B0604020202020204" pitchFamily="34" charset="0"/>
              </a:rPr>
              <a:t>Contract Work Days vs Scheduled Work Days</a:t>
            </a:r>
          </a:p>
          <a:p>
            <a:pPr marL="0" indent="0" rtl="0">
              <a:spcBef>
                <a:spcPts val="0"/>
              </a:spcBef>
              <a:spcAft>
                <a:spcPts val="0"/>
              </a:spcAft>
              <a:buNone/>
            </a:pPr>
            <a:endParaRPr lang="en-US" sz="2400" b="1" dirty="0">
              <a:effectLst/>
            </a:endParaRPr>
          </a:p>
          <a:p>
            <a:pPr marL="0" indent="0" rtl="0">
              <a:lnSpc>
                <a:spcPct val="150000"/>
              </a:lnSpc>
              <a:spcBef>
                <a:spcPts val="0"/>
              </a:spcBef>
              <a:spcAft>
                <a:spcPts val="0"/>
              </a:spcAft>
              <a:buNone/>
            </a:pPr>
            <a:r>
              <a:rPr lang="en-US" sz="2400" b="1" dirty="0"/>
              <a:t>*If a value is </a:t>
            </a:r>
            <a:r>
              <a:rPr lang="en-US" sz="2400" b="1" dirty="0">
                <a:solidFill>
                  <a:srgbClr val="FFC000"/>
                </a:solidFill>
              </a:rPr>
              <a:t>NOT</a:t>
            </a:r>
            <a:r>
              <a:rPr lang="en-US" sz="2400" b="1" dirty="0"/>
              <a:t> entered in Position&gt;EMIS Related Information&gt;</a:t>
            </a:r>
          </a:p>
          <a:p>
            <a:pPr marL="0" indent="0" rtl="0">
              <a:lnSpc>
                <a:spcPct val="150000"/>
              </a:lnSpc>
              <a:spcBef>
                <a:spcPts val="0"/>
              </a:spcBef>
              <a:spcAft>
                <a:spcPts val="0"/>
              </a:spcAft>
              <a:buNone/>
            </a:pPr>
            <a:r>
              <a:rPr lang="en-US" sz="2400" b="1" dirty="0">
                <a:effectLst/>
              </a:rPr>
              <a:t>	</a:t>
            </a:r>
            <a:r>
              <a:rPr lang="en-US" sz="2400" b="1" i="1" dirty="0">
                <a:effectLst/>
              </a:rPr>
              <a:t>Contract Work Days Field</a:t>
            </a:r>
            <a:r>
              <a:rPr lang="en-US" sz="2400" b="1" dirty="0">
                <a:effectLst/>
              </a:rPr>
              <a:t>, </a:t>
            </a:r>
          </a:p>
          <a:p>
            <a:pPr marL="0" indent="0" rtl="0">
              <a:spcBef>
                <a:spcPts val="0"/>
              </a:spcBef>
              <a:spcAft>
                <a:spcPts val="0"/>
              </a:spcAft>
              <a:buNone/>
            </a:pPr>
            <a:endParaRPr lang="en-US" sz="2400" b="1" dirty="0">
              <a:effectLst/>
            </a:endParaRPr>
          </a:p>
          <a:p>
            <a:pPr marL="0" indent="0" rtl="0">
              <a:lnSpc>
                <a:spcPct val="150000"/>
              </a:lnSpc>
              <a:spcBef>
                <a:spcPts val="0"/>
              </a:spcBef>
              <a:spcAft>
                <a:spcPts val="0"/>
              </a:spcAft>
              <a:buNone/>
            </a:pPr>
            <a:r>
              <a:rPr lang="en-US" sz="2400" b="1" dirty="0">
                <a:effectLst/>
              </a:rPr>
              <a:t>	Then the days on the Compensation &gt; Job Calendar</a:t>
            </a:r>
          </a:p>
          <a:p>
            <a:pPr marL="0" indent="0" rtl="0">
              <a:lnSpc>
                <a:spcPct val="150000"/>
              </a:lnSpc>
              <a:spcBef>
                <a:spcPts val="0"/>
              </a:spcBef>
              <a:spcAft>
                <a:spcPts val="0"/>
              </a:spcAft>
              <a:buNone/>
            </a:pPr>
            <a:r>
              <a:rPr lang="en-US" b="1" dirty="0"/>
              <a:t>	</a:t>
            </a:r>
            <a:r>
              <a:rPr lang="en-US" sz="2400" b="1" dirty="0">
                <a:effectLst/>
              </a:rPr>
              <a:t> </a:t>
            </a:r>
            <a:r>
              <a:rPr lang="en-US" b="1" dirty="0">
                <a:effectLst/>
              </a:rPr>
              <a:t>are</a:t>
            </a:r>
            <a:r>
              <a:rPr lang="en-US" sz="2400" b="1" dirty="0"/>
              <a:t> reported To EMIS as Scheduled Work Days.</a:t>
            </a:r>
          </a:p>
          <a:p>
            <a:pPr marL="0" indent="0" algn="ctr" rtl="0">
              <a:spcBef>
                <a:spcPts val="0"/>
              </a:spcBef>
              <a:spcAft>
                <a:spcPts val="0"/>
              </a:spcAft>
              <a:buNone/>
            </a:pPr>
            <a:endParaRPr lang="en-US" i="0" u="none" strike="noStrike" dirty="0">
              <a:effectLst/>
              <a:latin typeface="Arial" panose="020B0604020202020204" pitchFamily="34" charset="0"/>
            </a:endParaRPr>
          </a:p>
          <a:p>
            <a:pPr marL="0" indent="0" rtl="0">
              <a:spcBef>
                <a:spcPts val="0"/>
              </a:spcBef>
              <a:spcAft>
                <a:spcPts val="0"/>
              </a:spcAft>
              <a:buNone/>
            </a:pPr>
            <a:br>
              <a:rPr lang="en-US"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16</a:t>
            </a:fld>
            <a:endParaRPr lang="en-US" dirty="0"/>
          </a:p>
        </p:txBody>
      </p:sp>
    </p:spTree>
    <p:extLst>
      <p:ext uri="{BB962C8B-B14F-4D97-AF65-F5344CB8AC3E}">
        <p14:creationId xmlns:p14="http://schemas.microsoft.com/office/powerpoint/2010/main" val="3446052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381734" y="1371601"/>
            <a:ext cx="9818076" cy="5105400"/>
          </a:xfrm>
        </p:spPr>
        <p:txBody>
          <a:bodyPr>
            <a:normAutofit lnSpcReduction="10000"/>
          </a:bodyPr>
          <a:lstStyle/>
          <a:p>
            <a:pPr marL="0" indent="0" algn="ctr" rtl="0">
              <a:spcBef>
                <a:spcPts val="0"/>
              </a:spcBef>
              <a:spcAft>
                <a:spcPts val="0"/>
              </a:spcAft>
              <a:buNone/>
            </a:pPr>
            <a:r>
              <a:rPr lang="en-US" b="1" i="0" u="none" strike="noStrike" dirty="0">
                <a:effectLst/>
                <a:latin typeface="Arial" panose="020B0604020202020204" pitchFamily="34" charset="0"/>
              </a:rPr>
              <a:t>Contract Work Days vs Scheduled Work Days</a:t>
            </a:r>
          </a:p>
          <a:p>
            <a:pPr marL="0" indent="0" rtl="0">
              <a:spcBef>
                <a:spcPts val="0"/>
              </a:spcBef>
              <a:spcAft>
                <a:spcPts val="0"/>
              </a:spcAft>
              <a:buNone/>
            </a:pPr>
            <a:endParaRPr lang="en-US" sz="2400" b="1" dirty="0">
              <a:effectLst/>
            </a:endParaRPr>
          </a:p>
          <a:p>
            <a:pPr rtl="0">
              <a:lnSpc>
                <a:spcPct val="150000"/>
              </a:lnSpc>
              <a:spcBef>
                <a:spcPts val="0"/>
              </a:spcBef>
              <a:spcAft>
                <a:spcPts val="0"/>
              </a:spcAft>
            </a:pPr>
            <a:r>
              <a:rPr lang="en-US" b="1" dirty="0"/>
              <a:t>The Compensation Start and Stop Dates are used as the date range to lookup days on the Job Calendar.</a:t>
            </a:r>
          </a:p>
          <a:p>
            <a:pPr rtl="0">
              <a:lnSpc>
                <a:spcPct val="150000"/>
              </a:lnSpc>
              <a:spcBef>
                <a:spcPts val="0"/>
              </a:spcBef>
              <a:spcAft>
                <a:spcPts val="0"/>
              </a:spcAft>
            </a:pPr>
            <a:endParaRPr lang="en-US" sz="2400" b="1" dirty="0"/>
          </a:p>
          <a:p>
            <a:pPr rtl="0">
              <a:lnSpc>
                <a:spcPct val="150000"/>
              </a:lnSpc>
              <a:spcBef>
                <a:spcPts val="0"/>
              </a:spcBef>
              <a:spcAft>
                <a:spcPts val="0"/>
              </a:spcAft>
            </a:pPr>
            <a:r>
              <a:rPr lang="en-US" b="1" dirty="0"/>
              <a:t>If the Position&gt;Extended Service field has a value, that amount is subtracted from the above amounts and that is the </a:t>
            </a:r>
            <a:r>
              <a:rPr lang="en-US" b="1" i="1" dirty="0">
                <a:solidFill>
                  <a:srgbClr val="FFC000"/>
                </a:solidFill>
              </a:rPr>
              <a:t>FINAL </a:t>
            </a:r>
            <a:r>
              <a:rPr lang="en-US" b="1" dirty="0"/>
              <a:t>scheduled worked days reported.</a:t>
            </a:r>
            <a:endParaRPr lang="en-US" sz="2400" b="1" dirty="0"/>
          </a:p>
          <a:p>
            <a:pPr marL="0" indent="0" algn="ctr" rtl="0">
              <a:spcBef>
                <a:spcPts val="0"/>
              </a:spcBef>
              <a:spcAft>
                <a:spcPts val="0"/>
              </a:spcAft>
              <a:buNone/>
            </a:pPr>
            <a:endParaRPr lang="en-US" i="0" u="none" strike="noStrike" dirty="0">
              <a:effectLst/>
              <a:latin typeface="Arial" panose="020B0604020202020204" pitchFamily="34" charset="0"/>
            </a:endParaRPr>
          </a:p>
          <a:p>
            <a:pPr marL="0" indent="0" rtl="0">
              <a:spcBef>
                <a:spcPts val="0"/>
              </a:spcBef>
              <a:spcAft>
                <a:spcPts val="0"/>
              </a:spcAft>
              <a:buNone/>
            </a:pPr>
            <a:br>
              <a:rPr lang="en-US"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17</a:t>
            </a:fld>
            <a:endParaRPr lang="en-US" dirty="0"/>
          </a:p>
        </p:txBody>
      </p:sp>
      <p:pic>
        <p:nvPicPr>
          <p:cNvPr id="6" name="Picture 5">
            <a:extLst>
              <a:ext uri="{FF2B5EF4-FFF2-40B4-BE49-F238E27FC236}">
                <a16:creationId xmlns:a16="http://schemas.microsoft.com/office/drawing/2014/main" id="{A068362D-52A4-46CF-B351-483775AB2353}"/>
              </a:ext>
            </a:extLst>
          </p:cNvPr>
          <p:cNvPicPr>
            <a:picLocks noChangeAspect="1"/>
          </p:cNvPicPr>
          <p:nvPr/>
        </p:nvPicPr>
        <p:blipFill>
          <a:blip r:embed="rId2"/>
          <a:stretch>
            <a:fillRect/>
          </a:stretch>
        </p:blipFill>
        <p:spPr>
          <a:xfrm>
            <a:off x="65090" y="3352800"/>
            <a:ext cx="1352739" cy="2238687"/>
          </a:xfrm>
          <a:prstGeom prst="rect">
            <a:avLst/>
          </a:prstGeom>
        </p:spPr>
      </p:pic>
    </p:spTree>
    <p:extLst>
      <p:ext uri="{BB962C8B-B14F-4D97-AF65-F5344CB8AC3E}">
        <p14:creationId xmlns:p14="http://schemas.microsoft.com/office/powerpoint/2010/main" val="421686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0668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b="1" i="0" u="none" strike="noStrike" dirty="0">
                <a:effectLst/>
                <a:latin typeface="Arial" panose="020B0604020202020204" pitchFamily="34" charset="0"/>
              </a:rPr>
              <a:t>Contract Work Days vs Scheduled Work Days</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0" indent="0">
              <a:lnSpc>
                <a:spcPct val="150000"/>
              </a:lnSpc>
              <a:buNone/>
            </a:pPr>
            <a:r>
              <a:rPr lang="en-US" sz="3300" dirty="0"/>
              <a:t>*</a:t>
            </a:r>
            <a:r>
              <a:rPr lang="en-US" dirty="0"/>
              <a:t>For Scheduled work days to be reported for Non Contract 	Compensations, they can be reported in two ways:</a:t>
            </a:r>
            <a:br>
              <a:rPr lang="en-US"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18</a:t>
            </a:fld>
            <a:endParaRPr lang="en-US" dirty="0"/>
          </a:p>
        </p:txBody>
      </p:sp>
    </p:spTree>
    <p:extLst>
      <p:ext uri="{BB962C8B-B14F-4D97-AF65-F5344CB8AC3E}">
        <p14:creationId xmlns:p14="http://schemas.microsoft.com/office/powerpoint/2010/main" val="1512521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371601"/>
            <a:ext cx="10210799" cy="5029200"/>
          </a:xfrm>
        </p:spPr>
        <p:txBody>
          <a:bodyPr>
            <a:normAutofit/>
          </a:bodyPr>
          <a:lstStyle/>
          <a:p>
            <a:pPr marL="0" indent="0" algn="ctr" rtl="0">
              <a:spcBef>
                <a:spcPts val="0"/>
              </a:spcBef>
              <a:spcAft>
                <a:spcPts val="0"/>
              </a:spcAft>
              <a:buNone/>
            </a:pPr>
            <a:r>
              <a:rPr lang="en-US" sz="2400" b="1" i="0" u="none" strike="noStrike" dirty="0">
                <a:effectLst/>
                <a:latin typeface="Arial" panose="020B0604020202020204" pitchFamily="34" charset="0"/>
              </a:rPr>
              <a:t>Contract Work Days vs Scheduled Work Days</a:t>
            </a:r>
          </a:p>
          <a:p>
            <a:pPr marL="0" indent="0">
              <a:lnSpc>
                <a:spcPct val="150000"/>
              </a:lnSpc>
              <a:buNone/>
            </a:pPr>
            <a:r>
              <a:rPr lang="en-US" sz="2000" dirty="0"/>
              <a:t>	* </a:t>
            </a:r>
            <a:r>
              <a:rPr lang="en-US" sz="2000" b="1" dirty="0"/>
              <a:t>Option 1. </a:t>
            </a:r>
            <a:r>
              <a:rPr lang="en-US" sz="2000" b="1" i="1" dirty="0"/>
              <a:t>Using a Job Calendar</a:t>
            </a:r>
            <a:r>
              <a:rPr lang="en-US" sz="2000" dirty="0"/>
              <a:t>. (not typical)</a:t>
            </a:r>
          </a:p>
          <a:p>
            <a:pPr marL="0" indent="0">
              <a:lnSpc>
                <a:spcPct val="150000"/>
              </a:lnSpc>
              <a:buNone/>
            </a:pPr>
            <a:r>
              <a:rPr lang="en-US" sz="2000" dirty="0"/>
              <a:t>		Date range is determined using a </a:t>
            </a:r>
            <a:r>
              <a:rPr lang="en-US" sz="2000" b="1" dirty="0">
                <a:solidFill>
                  <a:srgbClr val="FFC000"/>
                </a:solidFill>
              </a:rPr>
              <a:t>start date </a:t>
            </a:r>
            <a:r>
              <a:rPr lang="en-US" sz="2000" dirty="0"/>
              <a:t>from the 			EMIS Reporting Fiscal Year.</a:t>
            </a:r>
          </a:p>
          <a:p>
            <a:pPr marL="0" indent="0">
              <a:buNone/>
            </a:pPr>
            <a:r>
              <a:rPr lang="en-US" sz="2000" dirty="0"/>
              <a:t>		OR The Compensation Start Date, if it is after the EMIS Fiscal Year 		and a </a:t>
            </a:r>
            <a:r>
              <a:rPr lang="en-US" sz="2000" b="1" dirty="0">
                <a:solidFill>
                  <a:srgbClr val="FFC000"/>
                </a:solidFill>
              </a:rPr>
              <a:t>stop date </a:t>
            </a:r>
            <a:r>
              <a:rPr lang="en-US" sz="2000" dirty="0"/>
              <a:t>from 	the EMIS Reporting Fiscal Year </a:t>
            </a:r>
            <a:r>
              <a:rPr lang="en-US" sz="2000" dirty="0">
                <a:solidFill>
                  <a:srgbClr val="FFC000"/>
                </a:solidFill>
              </a:rPr>
              <a:t>OR</a:t>
            </a:r>
          </a:p>
          <a:p>
            <a:pPr marL="0" indent="0">
              <a:buNone/>
            </a:pPr>
            <a:r>
              <a:rPr lang="en-US" sz="2000" dirty="0"/>
              <a:t>		</a:t>
            </a: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19</a:t>
            </a:fld>
            <a:endParaRPr lang="en-US" dirty="0"/>
          </a:p>
        </p:txBody>
      </p:sp>
    </p:spTree>
    <p:extLst>
      <p:ext uri="{BB962C8B-B14F-4D97-AF65-F5344CB8AC3E}">
        <p14:creationId xmlns:p14="http://schemas.microsoft.com/office/powerpoint/2010/main" val="2808572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838200"/>
          </a:xfrm>
        </p:spPr>
        <p:txBody>
          <a:bodyPr/>
          <a:lstStyle/>
          <a:p>
            <a:pPr algn="ctr"/>
            <a:r>
              <a:rPr lang="en-US" sz="3600" i="0" u="none" strike="noStrike" dirty="0">
                <a:solidFill>
                  <a:schemeClr val="tx1"/>
                </a:solidFill>
                <a:effectLst/>
              </a:rPr>
              <a:t>EMIS COMMON ERRORS 2024</a:t>
            </a:r>
            <a:endParaRPr lang="en-US" dirty="0">
              <a:solidFill>
                <a:schemeClr val="tx1"/>
              </a:solidFill>
            </a:endParaRPr>
          </a:p>
        </p:txBody>
      </p:sp>
      <p:sp>
        <p:nvSpPr>
          <p:cNvPr id="14" name="Content Placeholder 13"/>
          <p:cNvSpPr>
            <a:spLocks noGrp="1"/>
          </p:cNvSpPr>
          <p:nvPr>
            <p:ph idx="1"/>
          </p:nvPr>
        </p:nvSpPr>
        <p:spPr>
          <a:xfrm>
            <a:off x="1512803" y="1447800"/>
            <a:ext cx="9134391" cy="4114801"/>
          </a:xfrm>
        </p:spPr>
        <p:txBody>
          <a:bodyPr>
            <a:normAutofit lnSpcReduction="10000"/>
          </a:bodyPr>
          <a:lstStyle/>
          <a:p>
            <a:pPr marL="0" indent="0" algn="ctr" rtl="0">
              <a:spcBef>
                <a:spcPts val="0"/>
              </a:spcBef>
              <a:spcAft>
                <a:spcPts val="0"/>
              </a:spcAft>
              <a:buNone/>
            </a:pPr>
            <a:r>
              <a:rPr lang="en-US" sz="2800" b="1" dirty="0"/>
              <a:t>EMIS BASICS</a:t>
            </a:r>
          </a:p>
          <a:p>
            <a:pPr marL="0" indent="0" algn="ctr" rtl="0">
              <a:spcBef>
                <a:spcPts val="0"/>
              </a:spcBef>
              <a:spcAft>
                <a:spcPts val="0"/>
              </a:spcAft>
              <a:buNone/>
            </a:pPr>
            <a:endParaRPr lang="en-US" sz="2800" b="1" dirty="0"/>
          </a:p>
          <a:p>
            <a:pPr marL="0" indent="0" rtl="0">
              <a:spcBef>
                <a:spcPts val="0"/>
              </a:spcBef>
              <a:spcAft>
                <a:spcPts val="0"/>
              </a:spcAft>
              <a:buNone/>
            </a:pPr>
            <a:r>
              <a:rPr lang="en-US" sz="1800" b="1" i="0" u="none" strike="noStrike" dirty="0">
                <a:effectLst/>
                <a:latin typeface="Arial" panose="020B0604020202020204" pitchFamily="34" charset="0"/>
              </a:rPr>
              <a:t>        </a:t>
            </a:r>
            <a:r>
              <a:rPr lang="en-US" sz="1800" b="1" i="0" u="sng" dirty="0">
                <a:effectLst/>
                <a:latin typeface="Arial" panose="020B0604020202020204" pitchFamily="34" charset="0"/>
              </a:rPr>
              <a:t>EMIS Description</a:t>
            </a:r>
            <a:r>
              <a:rPr lang="en-US" sz="1800" b="1" i="0" u="none" strike="noStrike" dirty="0">
                <a:effectLst/>
                <a:latin typeface="Arial" panose="020B0604020202020204" pitchFamily="34" charset="0"/>
              </a:rPr>
              <a:t> 			</a:t>
            </a:r>
            <a:r>
              <a:rPr lang="en-US" sz="1800" b="1" i="0" u="sng" dirty="0">
                <a:effectLst/>
                <a:latin typeface="Arial" panose="020B0604020202020204" pitchFamily="34" charset="0"/>
              </a:rPr>
              <a:t>State Software Description</a:t>
            </a:r>
            <a:endParaRPr lang="en-US" b="1" dirty="0">
              <a:effectLst/>
            </a:endParaRPr>
          </a:p>
          <a:p>
            <a:pPr marL="0" indent="0" rtl="0">
              <a:spcBef>
                <a:spcPts val="0"/>
              </a:spcBef>
              <a:spcAft>
                <a:spcPts val="0"/>
              </a:spcAft>
              <a:buNone/>
            </a:pPr>
            <a:br>
              <a:rPr lang="en-US" b="1" dirty="0">
                <a:effectLst/>
              </a:rPr>
            </a:br>
            <a:r>
              <a:rPr lang="en-US" sz="1800" b="1" i="0" u="none" strike="noStrike" dirty="0">
                <a:effectLst/>
                <a:latin typeface="Arial" panose="020B0604020202020204" pitchFamily="34" charset="0"/>
              </a:rPr>
              <a:t>CI    Staff Demographic 			Employee</a:t>
            </a:r>
          </a:p>
          <a:p>
            <a:pPr marL="0" indent="0" rtl="0">
              <a:spcBef>
                <a:spcPts val="0"/>
              </a:spcBef>
              <a:spcAft>
                <a:spcPts val="0"/>
              </a:spcAft>
              <a:buNone/>
            </a:pPr>
            <a:endParaRPr lang="en-US" b="1" dirty="0">
              <a:effectLst/>
            </a:endParaRPr>
          </a:p>
          <a:p>
            <a:pPr marL="0" indent="0" rtl="0">
              <a:spcBef>
                <a:spcPts val="0"/>
              </a:spcBef>
              <a:spcAft>
                <a:spcPts val="0"/>
              </a:spcAft>
              <a:buNone/>
            </a:pPr>
            <a:r>
              <a:rPr lang="en-US" sz="1800" b="1" i="0" u="none" strike="noStrike" dirty="0">
                <a:effectLst/>
                <a:latin typeface="Arial" panose="020B0604020202020204" pitchFamily="34" charset="0"/>
              </a:rPr>
              <a:t>CK  Staff Employment 			Position and Compensation</a:t>
            </a:r>
          </a:p>
          <a:p>
            <a:pPr marL="0" indent="0" rtl="0">
              <a:spcBef>
                <a:spcPts val="0"/>
              </a:spcBef>
              <a:spcAft>
                <a:spcPts val="0"/>
              </a:spcAft>
              <a:buNone/>
            </a:pPr>
            <a:endParaRPr lang="en-US" b="1" dirty="0">
              <a:effectLst/>
            </a:endParaRPr>
          </a:p>
          <a:p>
            <a:pPr marL="0" indent="0" rtl="0">
              <a:spcBef>
                <a:spcPts val="0"/>
              </a:spcBef>
              <a:spcAft>
                <a:spcPts val="0"/>
              </a:spcAft>
              <a:buNone/>
            </a:pPr>
            <a:r>
              <a:rPr lang="en-US" sz="1800" b="1" i="0" u="none" strike="noStrike" dirty="0">
                <a:effectLst/>
                <a:latin typeface="Arial" panose="020B0604020202020204" pitchFamily="34" charset="0"/>
              </a:rPr>
              <a:t>CJ   Contractor Staff Employment 	EMIS Entry Contractor CJ </a:t>
            </a:r>
          </a:p>
          <a:p>
            <a:pPr marL="0" indent="0" rtl="0">
              <a:spcBef>
                <a:spcPts val="0"/>
              </a:spcBef>
              <a:spcAft>
                <a:spcPts val="0"/>
              </a:spcAft>
              <a:buNone/>
            </a:pPr>
            <a:endParaRPr lang="en-US" b="1" dirty="0">
              <a:effectLst/>
            </a:endParaRPr>
          </a:p>
          <a:p>
            <a:pPr marL="0" indent="0" rtl="0">
              <a:spcBef>
                <a:spcPts val="0"/>
              </a:spcBef>
              <a:spcAft>
                <a:spcPts val="0"/>
              </a:spcAft>
              <a:buNone/>
            </a:pPr>
            <a:r>
              <a:rPr lang="en-US" sz="1800" b="1" i="0" u="none" strike="noStrike" dirty="0">
                <a:effectLst/>
                <a:latin typeface="Arial" panose="020B0604020202020204" pitchFamily="34" charset="0"/>
              </a:rPr>
              <a:t>CC  Contract Only Staff 			EMIS Entry Contracted Services</a:t>
            </a:r>
          </a:p>
          <a:p>
            <a:pPr marL="0" indent="0" rtl="0">
              <a:spcBef>
                <a:spcPts val="0"/>
              </a:spcBef>
              <a:spcAft>
                <a:spcPts val="0"/>
              </a:spcAft>
              <a:buNone/>
            </a:pPr>
            <a:endParaRPr lang="en-US" b="1" dirty="0">
              <a:effectLst/>
            </a:endParaRPr>
          </a:p>
          <a:p>
            <a:pPr marL="0" indent="0">
              <a:buNone/>
            </a:pPr>
            <a:r>
              <a:rPr lang="en-US" sz="1800" b="1" i="0" u="sng" strike="noStrike" dirty="0">
                <a:solidFill>
                  <a:srgbClr val="FFC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EMIS Manual Chapter 3 Element List</a:t>
            </a:r>
            <a:endParaRPr lang="en-US" b="1" dirty="0">
              <a:solidFill>
                <a:srgbClr val="FFC000"/>
              </a:solidFill>
            </a:endParaRPr>
          </a:p>
        </p:txBody>
      </p:sp>
      <p:sp>
        <p:nvSpPr>
          <p:cNvPr id="2" name="Slide Number Placeholder 1">
            <a:extLst>
              <a:ext uri="{FF2B5EF4-FFF2-40B4-BE49-F238E27FC236}">
                <a16:creationId xmlns:a16="http://schemas.microsoft.com/office/drawing/2014/main" id="{F626C96A-9AB5-4A9E-BA55-386961491052}"/>
              </a:ext>
            </a:extLst>
          </p:cNvPr>
          <p:cNvSpPr>
            <a:spLocks noGrp="1"/>
          </p:cNvSpPr>
          <p:nvPr>
            <p:ph type="sldNum" sz="quarter" idx="12"/>
          </p:nvPr>
        </p:nvSpPr>
        <p:spPr/>
        <p:txBody>
          <a:bodyPr/>
          <a:lstStyle/>
          <a:p>
            <a:fld id="{2A013F82-EE5E-44EE-A61D-E31C6657F26F}" type="slidenum">
              <a:rPr lang="en-US" smtClean="0"/>
              <a:t>2</a:t>
            </a:fld>
            <a:endParaRPr lang="en-US" dirty="0"/>
          </a:p>
        </p:txBody>
      </p:sp>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9144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447801"/>
            <a:ext cx="10210799" cy="4953000"/>
          </a:xfrm>
        </p:spPr>
        <p:txBody>
          <a:bodyPr>
            <a:normAutofit/>
          </a:bodyPr>
          <a:lstStyle/>
          <a:p>
            <a:pPr marL="0" indent="0" algn="ctr" rtl="0">
              <a:spcBef>
                <a:spcPts val="0"/>
              </a:spcBef>
              <a:spcAft>
                <a:spcPts val="0"/>
              </a:spcAft>
              <a:buNone/>
            </a:pPr>
            <a:r>
              <a:rPr lang="en-US" sz="2400" b="1" i="0" u="none" strike="noStrike" dirty="0">
                <a:effectLst/>
                <a:latin typeface="Arial" panose="020B0604020202020204" pitchFamily="34" charset="0"/>
              </a:rPr>
              <a:t>Contract Work Days vs Scheduled Work Days</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0" indent="0">
              <a:buNone/>
            </a:pPr>
            <a:r>
              <a:rPr lang="en-US" dirty="0"/>
              <a:t>* </a:t>
            </a:r>
            <a:r>
              <a:rPr lang="en-US" sz="2000" dirty="0"/>
              <a:t>The Compensation&gt;Compensation Stop Date </a:t>
            </a:r>
          </a:p>
          <a:p>
            <a:pPr marL="0" indent="0">
              <a:buNone/>
            </a:pPr>
            <a:r>
              <a:rPr lang="en-US" b="1" dirty="0"/>
              <a:t>	If </a:t>
            </a:r>
            <a:r>
              <a:rPr lang="en-US" dirty="0"/>
              <a:t>it is before the EMIS Reporting Fiscal Year</a:t>
            </a:r>
            <a:r>
              <a:rPr lang="en-US" b="1" dirty="0"/>
              <a:t>.</a:t>
            </a:r>
          </a:p>
          <a:p>
            <a:pPr lvl="5">
              <a:buFont typeface="Wingdings" panose="05000000000000000000" pitchFamily="2" charset="2"/>
              <a:buChar char="v"/>
            </a:pPr>
            <a:r>
              <a:rPr lang="en-US" b="1" dirty="0"/>
              <a:t> Work Days, Holidays, and Calamity Days are then added to the count from the assigned Job Calendar using the date range above.</a:t>
            </a:r>
          </a:p>
          <a:p>
            <a:pPr lvl="5">
              <a:buFont typeface="Wingdings" panose="05000000000000000000" pitchFamily="2" charset="2"/>
              <a:buChar char="v"/>
            </a:pPr>
            <a:endParaRPr lang="en-US" b="1" dirty="0"/>
          </a:p>
          <a:p>
            <a:pPr lvl="5">
              <a:buFont typeface="Wingdings" panose="05000000000000000000" pitchFamily="2" charset="2"/>
              <a:buChar char="v"/>
            </a:pPr>
            <a:endParaRPr lang="en-US" b="1"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20</a:t>
            </a:fld>
            <a:endParaRPr lang="en-US" dirty="0"/>
          </a:p>
        </p:txBody>
      </p:sp>
    </p:spTree>
    <p:extLst>
      <p:ext uri="{BB962C8B-B14F-4D97-AF65-F5344CB8AC3E}">
        <p14:creationId xmlns:p14="http://schemas.microsoft.com/office/powerpoint/2010/main" val="320998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Contract Work Days vs Scheduled Work Days</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0" indent="0">
              <a:lnSpc>
                <a:spcPct val="150000"/>
              </a:lnSpc>
              <a:buNone/>
            </a:pPr>
            <a:r>
              <a:rPr lang="en-US" sz="2000" dirty="0"/>
              <a:t>	</a:t>
            </a:r>
            <a:r>
              <a:rPr lang="en-US" dirty="0"/>
              <a:t>* </a:t>
            </a:r>
            <a:r>
              <a:rPr lang="en-US" b="1" dirty="0"/>
              <a:t>Option 2</a:t>
            </a:r>
            <a:r>
              <a:rPr lang="en-US" dirty="0"/>
              <a:t>. Using the Position&gt;EMIS Related Information&gt;</a:t>
            </a:r>
          </a:p>
          <a:p>
            <a:pPr marL="231775" lvl="1" indent="0">
              <a:lnSpc>
                <a:spcPct val="150000"/>
              </a:lnSpc>
              <a:buNone/>
            </a:pPr>
            <a:r>
              <a:rPr lang="en-US" sz="2400" dirty="0"/>
              <a:t>		Contract Work Days Field,</a:t>
            </a:r>
          </a:p>
          <a:p>
            <a:pPr marL="231775" lvl="1" indent="0">
              <a:lnSpc>
                <a:spcPct val="150000"/>
              </a:lnSpc>
              <a:buNone/>
            </a:pPr>
            <a:r>
              <a:rPr lang="en-US" sz="2400" dirty="0"/>
              <a:t>		 Enter the number of Days Worked for the Fiscal Year.</a:t>
            </a:r>
          </a:p>
          <a:p>
            <a:pPr lvl="5">
              <a:lnSpc>
                <a:spcPct val="150000"/>
              </a:lnSpc>
              <a:buFont typeface="Wingdings" panose="05000000000000000000" pitchFamily="2" charset="2"/>
              <a:buChar char="v"/>
            </a:pPr>
            <a:endParaRPr lang="en-US" sz="2400" dirty="0"/>
          </a:p>
          <a:p>
            <a:pPr marL="1033272" lvl="5" indent="0">
              <a:buNone/>
            </a:pPr>
            <a:endParaRPr lang="en-US" b="1"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21</a:t>
            </a:fld>
            <a:endParaRPr lang="en-US" dirty="0"/>
          </a:p>
        </p:txBody>
      </p:sp>
    </p:spTree>
    <p:extLst>
      <p:ext uri="{BB962C8B-B14F-4D97-AF65-F5344CB8AC3E}">
        <p14:creationId xmlns:p14="http://schemas.microsoft.com/office/powerpoint/2010/main" val="247062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9906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Pay Unit vs Pay Type</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0" indent="0">
              <a:buNone/>
            </a:pPr>
            <a:r>
              <a:rPr lang="en-US" sz="2000" dirty="0"/>
              <a:t>* </a:t>
            </a:r>
            <a:r>
              <a:rPr lang="en-US" sz="2000" b="1" dirty="0"/>
              <a:t>Two Options</a:t>
            </a:r>
          </a:p>
          <a:p>
            <a:pPr lvl="2">
              <a:buFont typeface="Wingdings" panose="05000000000000000000" pitchFamily="2" charset="2"/>
              <a:buChar char="§"/>
            </a:pPr>
            <a:r>
              <a:rPr lang="en-US" sz="2000" b="1" dirty="0"/>
              <a:t>Annual Salary (A)</a:t>
            </a:r>
          </a:p>
          <a:p>
            <a:pPr lvl="2">
              <a:buFont typeface="Wingdings" panose="05000000000000000000" pitchFamily="2" charset="2"/>
              <a:buChar char="§"/>
            </a:pPr>
            <a:r>
              <a:rPr lang="en-US" sz="2000" b="1" dirty="0"/>
              <a:t>Hourly Rate (H)</a:t>
            </a:r>
          </a:p>
          <a:p>
            <a:pPr marL="463550" lvl="2" indent="0">
              <a:buNone/>
            </a:pPr>
            <a:r>
              <a:rPr lang="en-US" sz="2000" dirty="0"/>
              <a:t>By default, the type is set to Annual (A).</a:t>
            </a:r>
          </a:p>
          <a:p>
            <a:pPr marL="463550" lvl="2" indent="0">
              <a:buNone/>
            </a:pPr>
            <a:endParaRPr lang="en-US" sz="2000" b="1" dirty="0"/>
          </a:p>
          <a:p>
            <a:pPr marL="463550" lvl="2" indent="0">
              <a:buNone/>
            </a:pPr>
            <a:r>
              <a:rPr lang="en-US" sz="2000" b="1" dirty="0"/>
              <a:t>However – </a:t>
            </a:r>
            <a:r>
              <a:rPr lang="en-US" sz="2000" dirty="0"/>
              <a:t>Calculated field based on Contract Amount, Hours in Day, Work Days, and Pay Unit </a:t>
            </a:r>
            <a:r>
              <a:rPr lang="en-US" sz="2000" b="1" i="1" dirty="0"/>
              <a:t>In the following order:</a:t>
            </a:r>
            <a:endParaRPr lang="en-US" sz="2000" dirty="0"/>
          </a:p>
          <a:p>
            <a:pPr marL="463550" lvl="2" indent="0">
              <a:buNone/>
            </a:pPr>
            <a:r>
              <a:rPr lang="en-US" sz="2000" dirty="0"/>
              <a:t>		</a:t>
            </a: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22</a:t>
            </a:fld>
            <a:endParaRPr lang="en-US" dirty="0"/>
          </a:p>
        </p:txBody>
      </p:sp>
    </p:spTree>
    <p:extLst>
      <p:ext uri="{BB962C8B-B14F-4D97-AF65-F5344CB8AC3E}">
        <p14:creationId xmlns:p14="http://schemas.microsoft.com/office/powerpoint/2010/main" val="212110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Pay Unit vs Pay Type</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23</a:t>
            </a:fld>
            <a:endParaRPr lang="en-US" dirty="0"/>
          </a:p>
        </p:txBody>
      </p:sp>
      <p:graphicFrame>
        <p:nvGraphicFramePr>
          <p:cNvPr id="4" name="Table 5">
            <a:extLst>
              <a:ext uri="{FF2B5EF4-FFF2-40B4-BE49-F238E27FC236}">
                <a16:creationId xmlns:a16="http://schemas.microsoft.com/office/drawing/2014/main" id="{FD8A6058-38E0-4CF0-85D0-9FEDA41CF885}"/>
              </a:ext>
            </a:extLst>
          </p:cNvPr>
          <p:cNvGraphicFramePr>
            <a:graphicFrameLocks noGrp="1"/>
          </p:cNvGraphicFramePr>
          <p:nvPr>
            <p:extLst>
              <p:ext uri="{D42A27DB-BD31-4B8C-83A1-F6EECF244321}">
                <p14:modId xmlns:p14="http://schemas.microsoft.com/office/powerpoint/2010/main" val="1649906511"/>
              </p:ext>
            </p:extLst>
          </p:nvPr>
        </p:nvGraphicFramePr>
        <p:xfrm>
          <a:off x="836612" y="2590800"/>
          <a:ext cx="10629899" cy="3270047"/>
        </p:xfrm>
        <a:graphic>
          <a:graphicData uri="http://schemas.openxmlformats.org/drawingml/2006/table">
            <a:tbl>
              <a:tblPr firstRow="1" bandRow="1">
                <a:tableStyleId>{93296810-A885-4BE3-A3E7-6D5BEEA58F35}</a:tableStyleId>
              </a:tblPr>
              <a:tblGrid>
                <a:gridCol w="8724899">
                  <a:extLst>
                    <a:ext uri="{9D8B030D-6E8A-4147-A177-3AD203B41FA5}">
                      <a16:colId xmlns:a16="http://schemas.microsoft.com/office/drawing/2014/main" val="980678128"/>
                    </a:ext>
                  </a:extLst>
                </a:gridCol>
                <a:gridCol w="1905000">
                  <a:extLst>
                    <a:ext uri="{9D8B030D-6E8A-4147-A177-3AD203B41FA5}">
                      <a16:colId xmlns:a16="http://schemas.microsoft.com/office/drawing/2014/main" val="1230998230"/>
                    </a:ext>
                  </a:extLst>
                </a:gridCol>
              </a:tblGrid>
              <a:tr h="360397">
                <a:tc>
                  <a:txBody>
                    <a:bodyPr/>
                    <a:lstStyle/>
                    <a:p>
                      <a:r>
                        <a:rPr lang="en-US" dirty="0"/>
                        <a:t>Condition</a:t>
                      </a:r>
                    </a:p>
                  </a:txBody>
                  <a:tcPr/>
                </a:tc>
                <a:tc>
                  <a:txBody>
                    <a:bodyPr/>
                    <a:lstStyle/>
                    <a:p>
                      <a:r>
                        <a:rPr lang="en-US" dirty="0"/>
                        <a:t>Salary Type</a:t>
                      </a:r>
                    </a:p>
                  </a:txBody>
                  <a:tcPr/>
                </a:tc>
                <a:extLst>
                  <a:ext uri="{0D108BD9-81ED-4DB2-BD59-A6C34878D82A}">
                    <a16:rowId xmlns:a16="http://schemas.microsoft.com/office/drawing/2014/main" val="2820268288"/>
                  </a:ext>
                </a:extLst>
              </a:tr>
              <a:tr h="1166927">
                <a:tc>
                  <a:txBody>
                    <a:bodyPr/>
                    <a:lstStyle/>
                    <a:p>
                      <a:r>
                        <a:rPr lang="en-US" dirty="0"/>
                        <a:t>Contract Amount &gt; 0</a:t>
                      </a:r>
                    </a:p>
                    <a:p>
                      <a:r>
                        <a:rPr lang="en-US" dirty="0"/>
                        <a:t>Position&gt;EMIS Related Information&gt;Contract Amount </a:t>
                      </a:r>
                    </a:p>
                    <a:p>
                      <a:r>
                        <a:rPr lang="en-US" dirty="0"/>
                        <a:t>or Compensation&gt;Contract Amount</a:t>
                      </a:r>
                    </a:p>
                  </a:txBody>
                  <a:tcPr/>
                </a:tc>
                <a:tc>
                  <a:txBody>
                    <a:bodyPr/>
                    <a:lstStyle/>
                    <a:p>
                      <a:r>
                        <a:rPr lang="en-US" dirty="0"/>
                        <a:t>Annual</a:t>
                      </a:r>
                    </a:p>
                  </a:txBody>
                  <a:tcPr/>
                </a:tc>
                <a:extLst>
                  <a:ext uri="{0D108BD9-81ED-4DB2-BD59-A6C34878D82A}">
                    <a16:rowId xmlns:a16="http://schemas.microsoft.com/office/drawing/2014/main" val="2479971807"/>
                  </a:ext>
                </a:extLst>
              </a:tr>
              <a:tr h="360397">
                <a:tc>
                  <a:txBody>
                    <a:bodyPr/>
                    <a:lstStyle/>
                    <a:p>
                      <a:r>
                        <a:rPr lang="en-US" dirty="0"/>
                        <a:t>Pay Unit = Hourly</a:t>
                      </a:r>
                    </a:p>
                  </a:txBody>
                  <a:tcPr/>
                </a:tc>
                <a:tc>
                  <a:txBody>
                    <a:bodyPr/>
                    <a:lstStyle/>
                    <a:p>
                      <a:r>
                        <a:rPr lang="en-US" dirty="0"/>
                        <a:t>Hourly</a:t>
                      </a:r>
                    </a:p>
                  </a:txBody>
                  <a:tcPr/>
                </a:tc>
                <a:extLst>
                  <a:ext uri="{0D108BD9-81ED-4DB2-BD59-A6C34878D82A}">
                    <a16:rowId xmlns:a16="http://schemas.microsoft.com/office/drawing/2014/main" val="2685347559"/>
                  </a:ext>
                </a:extLst>
              </a:tr>
              <a:tr h="360397">
                <a:tc>
                  <a:txBody>
                    <a:bodyPr/>
                    <a:lstStyle/>
                    <a:p>
                      <a:r>
                        <a:rPr lang="en-US" dirty="0"/>
                        <a:t>Pay Unit = Daily and Hours in Day &gt; 0</a:t>
                      </a:r>
                    </a:p>
                  </a:txBody>
                  <a:tcPr/>
                </a:tc>
                <a:tc>
                  <a:txBody>
                    <a:bodyPr/>
                    <a:lstStyle/>
                    <a:p>
                      <a:r>
                        <a:rPr lang="en-US" dirty="0"/>
                        <a:t>Hourly</a:t>
                      </a:r>
                    </a:p>
                  </a:txBody>
                  <a:tcPr/>
                </a:tc>
                <a:extLst>
                  <a:ext uri="{0D108BD9-81ED-4DB2-BD59-A6C34878D82A}">
                    <a16:rowId xmlns:a16="http://schemas.microsoft.com/office/drawing/2014/main" val="2830877766"/>
                  </a:ext>
                </a:extLst>
              </a:tr>
              <a:tr h="360397">
                <a:tc>
                  <a:txBody>
                    <a:bodyPr/>
                    <a:lstStyle/>
                    <a:p>
                      <a:r>
                        <a:rPr lang="en-US" dirty="0"/>
                        <a:t>Pay Unit = Daily and Work Days &gt; 0</a:t>
                      </a:r>
                    </a:p>
                  </a:txBody>
                  <a:tcPr/>
                </a:tc>
                <a:tc>
                  <a:txBody>
                    <a:bodyPr/>
                    <a:lstStyle/>
                    <a:p>
                      <a:r>
                        <a:rPr lang="en-US" dirty="0"/>
                        <a:t>Annual</a:t>
                      </a:r>
                    </a:p>
                  </a:txBody>
                  <a:tcPr/>
                </a:tc>
                <a:extLst>
                  <a:ext uri="{0D108BD9-81ED-4DB2-BD59-A6C34878D82A}">
                    <a16:rowId xmlns:a16="http://schemas.microsoft.com/office/drawing/2014/main" val="4060176161"/>
                  </a:ext>
                </a:extLst>
              </a:tr>
              <a:tr h="360397">
                <a:tc>
                  <a:txBody>
                    <a:bodyPr/>
                    <a:lstStyle/>
                    <a:p>
                      <a:r>
                        <a:rPr lang="en-US" b="1" dirty="0"/>
                        <a:t>Note: </a:t>
                      </a:r>
                      <a:r>
                        <a:rPr lang="en-US" b="1" i="1" dirty="0"/>
                        <a:t>Any other combination will generate an error in USPS and zero will be reported.</a:t>
                      </a:r>
                    </a:p>
                  </a:txBody>
                  <a:tcPr/>
                </a:tc>
                <a:tc>
                  <a:txBody>
                    <a:bodyPr/>
                    <a:lstStyle/>
                    <a:p>
                      <a:endParaRPr lang="en-US" dirty="0"/>
                    </a:p>
                  </a:txBody>
                  <a:tcPr/>
                </a:tc>
                <a:extLst>
                  <a:ext uri="{0D108BD9-81ED-4DB2-BD59-A6C34878D82A}">
                    <a16:rowId xmlns:a16="http://schemas.microsoft.com/office/drawing/2014/main" val="3105962386"/>
                  </a:ext>
                </a:extLst>
              </a:tr>
            </a:tbl>
          </a:graphicData>
        </a:graphic>
      </p:graphicFrame>
    </p:spTree>
    <p:extLst>
      <p:ext uri="{BB962C8B-B14F-4D97-AF65-F5344CB8AC3E}">
        <p14:creationId xmlns:p14="http://schemas.microsoft.com/office/powerpoint/2010/main" val="225482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13716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Contract Amount vs Pay Amount/Rate</a:t>
            </a:r>
          </a:p>
          <a:p>
            <a:pPr marL="0" indent="0" rtl="0">
              <a:spcBef>
                <a:spcPts val="0"/>
              </a:spcBef>
              <a:spcAft>
                <a:spcPts val="0"/>
              </a:spcAft>
              <a:buNone/>
            </a:pPr>
            <a:endParaRPr lang="en-US" sz="2400" i="0" u="none" strike="noStrike" dirty="0">
              <a:effectLst/>
              <a:latin typeface="Arial" panose="020B0604020202020204" pitchFamily="34" charset="0"/>
            </a:endParaRPr>
          </a:p>
          <a:p>
            <a:pPr marL="0" indent="0" rtl="0">
              <a:spcBef>
                <a:spcPts val="0"/>
              </a:spcBef>
              <a:spcAft>
                <a:spcPts val="0"/>
              </a:spcAft>
              <a:buNone/>
            </a:pPr>
            <a:r>
              <a:rPr lang="en-US" sz="2400" i="0" u="none" strike="noStrike" dirty="0">
                <a:effectLst/>
                <a:latin typeface="Arial" panose="020B0604020202020204" pitchFamily="34" charset="0"/>
              </a:rPr>
              <a:t>If a value is entered in Position&gt;EMIS Related Information&gt;Contract Amount field, that value is used as the Pay Amount/Rate</a:t>
            </a:r>
          </a:p>
          <a:p>
            <a:pPr marL="0" indent="0" rtl="0">
              <a:spcBef>
                <a:spcPts val="0"/>
              </a:spcBef>
              <a:spcAft>
                <a:spcPts val="0"/>
              </a:spcAft>
              <a:buNone/>
            </a:pPr>
            <a:endParaRPr lang="en-US" dirty="0">
              <a:latin typeface="Arial" panose="020B0604020202020204" pitchFamily="34" charset="0"/>
            </a:endParaRPr>
          </a:p>
          <a:p>
            <a:pPr marL="0" indent="0" rtl="0">
              <a:spcBef>
                <a:spcPts val="0"/>
              </a:spcBef>
              <a:spcAft>
                <a:spcPts val="0"/>
              </a:spcAft>
              <a:buNone/>
            </a:pPr>
            <a:r>
              <a:rPr lang="en-US" sz="2400" i="0" u="none" strike="noStrike" dirty="0">
                <a:effectLst/>
                <a:latin typeface="Arial" panose="020B0604020202020204" pitchFamily="34" charset="0"/>
              </a:rPr>
              <a:t>If a value is NOT entered in the EMIS Contract Amount field then the value in </a:t>
            </a:r>
            <a:r>
              <a:rPr lang="en-US" sz="2400" b="1" i="0" u="none" strike="noStrike" dirty="0">
                <a:effectLst/>
                <a:latin typeface="Arial" panose="020B0604020202020204" pitchFamily="34" charset="0"/>
              </a:rPr>
              <a:t>Compensation/Contract Amount is used as the Pay Amount/Rate</a:t>
            </a:r>
            <a:r>
              <a:rPr lang="en-US" sz="2400" i="0" u="none" strike="noStrike" dirty="0">
                <a:effectLst/>
                <a:latin typeface="Arial" panose="020B0604020202020204" pitchFamily="34" charset="0"/>
              </a:rPr>
              <a:t>.</a:t>
            </a:r>
          </a:p>
          <a:p>
            <a:pPr marL="0" indent="0">
              <a:buNone/>
            </a:pPr>
            <a:r>
              <a:rPr lang="en-US" dirty="0"/>
              <a:t>Note: For an amount to be reported on </a:t>
            </a:r>
            <a:r>
              <a:rPr lang="en-US" b="1" dirty="0"/>
              <a:t>Non Contract Compensations</a:t>
            </a:r>
            <a:r>
              <a:rPr lang="en-US" dirty="0"/>
              <a:t>, a value </a:t>
            </a:r>
            <a:r>
              <a:rPr lang="en-US" b="1" dirty="0"/>
              <a:t>MUST</a:t>
            </a:r>
            <a:r>
              <a:rPr lang="en-US" dirty="0"/>
              <a:t> be entered in the </a:t>
            </a:r>
            <a:r>
              <a:rPr lang="en-US" b="1" dirty="0"/>
              <a:t>Position/EMIS Contract Amount field.</a:t>
            </a:r>
          </a:p>
          <a:p>
            <a:pPr marL="463550" lvl="2" indent="0">
              <a:buNone/>
            </a:pPr>
            <a:r>
              <a:rPr lang="en-US" dirty="0"/>
              <a:t>		</a:t>
            </a: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24</a:t>
            </a:fld>
            <a:endParaRPr lang="en-US" dirty="0"/>
          </a:p>
        </p:txBody>
      </p:sp>
    </p:spTree>
    <p:extLst>
      <p:ext uri="{BB962C8B-B14F-4D97-AF65-F5344CB8AC3E}">
        <p14:creationId xmlns:p14="http://schemas.microsoft.com/office/powerpoint/2010/main" val="2699131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13716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Contract Amount vs Pay Amount/Rate</a:t>
            </a:r>
          </a:p>
          <a:p>
            <a:pPr marL="0" indent="0" rtl="0">
              <a:spcBef>
                <a:spcPts val="0"/>
              </a:spcBef>
              <a:spcAft>
                <a:spcPts val="0"/>
              </a:spcAft>
              <a:buNone/>
            </a:pPr>
            <a:endParaRPr lang="en-US" sz="2400" i="0" u="none" strike="noStrike" dirty="0">
              <a:effectLst/>
              <a:latin typeface="Arial" panose="020B0604020202020204" pitchFamily="34" charset="0"/>
            </a:endParaRPr>
          </a:p>
          <a:p>
            <a:pPr marL="0" indent="0" rtl="0">
              <a:spcBef>
                <a:spcPts val="0"/>
              </a:spcBef>
              <a:spcAft>
                <a:spcPts val="0"/>
              </a:spcAft>
              <a:buNone/>
            </a:pPr>
            <a:r>
              <a:rPr lang="en-US" sz="2400" i="0" u="none" strike="noStrike" dirty="0">
                <a:effectLst/>
                <a:latin typeface="Arial" panose="020B0604020202020204" pitchFamily="34" charset="0"/>
              </a:rPr>
              <a:t>If NO pay amount is found, then:</a:t>
            </a:r>
          </a:p>
          <a:p>
            <a:pPr rtl="0">
              <a:spcBef>
                <a:spcPts val="0"/>
              </a:spcBef>
              <a:spcAft>
                <a:spcPts val="0"/>
              </a:spcAft>
              <a:buFont typeface="Wingdings" panose="05000000000000000000" pitchFamily="2" charset="2"/>
              <a:buChar char="§"/>
            </a:pPr>
            <a:r>
              <a:rPr lang="en-US" dirty="0"/>
              <a:t>If Compensation/Pay Unit = Hourly, the </a:t>
            </a:r>
            <a:r>
              <a:rPr lang="en-US" b="1" i="1" dirty="0"/>
              <a:t>UNIT AMOUNT(hourly rate) </a:t>
            </a:r>
            <a:r>
              <a:rPr lang="en-US" dirty="0"/>
              <a:t>is reported</a:t>
            </a:r>
          </a:p>
          <a:p>
            <a:pPr rtl="0">
              <a:spcBef>
                <a:spcPts val="0"/>
              </a:spcBef>
              <a:spcAft>
                <a:spcPts val="0"/>
              </a:spcAft>
              <a:buFont typeface="Wingdings" panose="05000000000000000000" pitchFamily="2" charset="2"/>
              <a:buChar char="§"/>
            </a:pPr>
            <a:endParaRPr lang="en-US" dirty="0"/>
          </a:p>
          <a:p>
            <a:pPr rtl="0">
              <a:spcBef>
                <a:spcPts val="0"/>
              </a:spcBef>
              <a:spcAft>
                <a:spcPts val="0"/>
              </a:spcAft>
              <a:buFont typeface="Wingdings" panose="05000000000000000000" pitchFamily="2" charset="2"/>
              <a:buChar char="§"/>
            </a:pPr>
            <a:r>
              <a:rPr lang="en-US" dirty="0"/>
              <a:t>If Compensation/Pay Unit = Daily and Hours in Day &gt; 0 then the following calculation occurs and that is the reported </a:t>
            </a:r>
            <a:r>
              <a:rPr lang="en-US" b="1" i="1" dirty="0"/>
              <a:t>Pay Amount</a:t>
            </a:r>
            <a:r>
              <a:rPr lang="en-US" dirty="0"/>
              <a:t>.</a:t>
            </a:r>
          </a:p>
          <a:p>
            <a:pPr rtl="0">
              <a:spcBef>
                <a:spcPts val="0"/>
              </a:spcBef>
              <a:spcAft>
                <a:spcPts val="0"/>
              </a:spcAft>
              <a:buFont typeface="Wingdings" panose="05000000000000000000" pitchFamily="2" charset="2"/>
              <a:buChar char="§"/>
            </a:pPr>
            <a:endParaRPr lang="en-US" dirty="0"/>
          </a:p>
          <a:p>
            <a:pPr lvl="1">
              <a:spcBef>
                <a:spcPts val="0"/>
              </a:spcBef>
              <a:buFont typeface="Wingdings" panose="05000000000000000000" pitchFamily="2" charset="2"/>
              <a:buChar char="§"/>
            </a:pPr>
            <a:r>
              <a:rPr lang="en-US" b="1" dirty="0"/>
              <a:t>Unit Amount(Daily Rate)/Position Hours in a Day OR </a:t>
            </a:r>
          </a:p>
          <a:p>
            <a:pPr lvl="1">
              <a:spcBef>
                <a:spcPts val="0"/>
              </a:spcBef>
              <a:buFont typeface="Wingdings" panose="05000000000000000000" pitchFamily="2" charset="2"/>
              <a:buChar char="§"/>
            </a:pPr>
            <a:r>
              <a:rPr lang="en-US" b="1" dirty="0"/>
              <a:t>Compensation Hours in a Day</a:t>
            </a:r>
            <a:r>
              <a:rPr lang="en-US" dirty="0"/>
              <a:t>.</a:t>
            </a:r>
          </a:p>
          <a:p>
            <a:pPr rtl="0">
              <a:spcBef>
                <a:spcPts val="0"/>
              </a:spcBef>
              <a:spcAft>
                <a:spcPts val="0"/>
              </a:spcAft>
              <a:buFont typeface="Wingdings" panose="05000000000000000000" pitchFamily="2" charset="2"/>
              <a:buChar char="§"/>
            </a:pPr>
            <a:endParaRPr lang="en-US" dirty="0"/>
          </a:p>
          <a:p>
            <a:pPr marL="463550" lvl="2" indent="0">
              <a:buNone/>
            </a:pPr>
            <a:r>
              <a:rPr lang="en-US" dirty="0"/>
              <a:t>		</a:t>
            </a: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25</a:t>
            </a:fld>
            <a:endParaRPr lang="en-US" dirty="0"/>
          </a:p>
        </p:txBody>
      </p:sp>
    </p:spTree>
    <p:extLst>
      <p:ext uri="{BB962C8B-B14F-4D97-AF65-F5344CB8AC3E}">
        <p14:creationId xmlns:p14="http://schemas.microsoft.com/office/powerpoint/2010/main" val="3725119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13716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Contract Amount vs Pay Amount/Rate</a:t>
            </a:r>
          </a:p>
          <a:p>
            <a:pPr marL="0" indent="0" rtl="0">
              <a:spcBef>
                <a:spcPts val="0"/>
              </a:spcBef>
              <a:spcAft>
                <a:spcPts val="0"/>
              </a:spcAft>
              <a:buNone/>
            </a:pPr>
            <a:endParaRPr lang="en-US" sz="2400" i="0" u="none" strike="noStrike" dirty="0">
              <a:effectLst/>
              <a:latin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rPr>
              <a:t>If Compensation&gt; Pay Unit = Daily and Contract Work Days &gt; 0 then the following calculation occurs and that is the reported </a:t>
            </a:r>
            <a:r>
              <a:rPr lang="en-US" b="1" i="1" dirty="0">
                <a:latin typeface="Arial" panose="020B0604020202020204" pitchFamily="34" charset="0"/>
              </a:rPr>
              <a:t>Pay Amount</a:t>
            </a:r>
            <a:r>
              <a:rPr lang="en-US" dirty="0">
                <a:latin typeface="Arial" panose="020B0604020202020204" pitchFamily="34" charset="0"/>
              </a:rPr>
              <a:t>.</a:t>
            </a:r>
          </a:p>
          <a:p>
            <a:pPr>
              <a:spcBef>
                <a:spcPts val="0"/>
              </a:spcBef>
              <a:buFont typeface="Wingdings" panose="05000000000000000000" pitchFamily="2" charset="2"/>
              <a:buChar char="§"/>
            </a:pPr>
            <a:endParaRPr lang="en-US" dirty="0">
              <a:latin typeface="Arial" panose="020B0604020202020204" pitchFamily="34" charset="0"/>
            </a:endParaRPr>
          </a:p>
          <a:p>
            <a:pPr lvl="1">
              <a:spcBef>
                <a:spcPts val="0"/>
              </a:spcBef>
              <a:buFont typeface="Wingdings" panose="05000000000000000000" pitchFamily="2" charset="2"/>
              <a:buChar char="§"/>
            </a:pPr>
            <a:r>
              <a:rPr lang="en-US" dirty="0">
                <a:latin typeface="Arial" panose="020B0604020202020204" pitchFamily="34" charset="0"/>
              </a:rPr>
              <a:t>Unit Amount (Daily Rate) on Position Screen reported as Hours in the Day OR</a:t>
            </a:r>
          </a:p>
          <a:p>
            <a:pPr lvl="1">
              <a:spcBef>
                <a:spcPts val="0"/>
              </a:spcBef>
              <a:buFont typeface="Wingdings" panose="05000000000000000000" pitchFamily="2" charset="2"/>
              <a:buChar char="§"/>
            </a:pPr>
            <a:r>
              <a:rPr lang="en-US" dirty="0">
                <a:latin typeface="Arial" panose="020B0604020202020204" pitchFamily="34" charset="0"/>
              </a:rPr>
              <a:t>Compensation reported as Hours in a Day</a:t>
            </a:r>
            <a:endParaRPr lang="en-US" dirty="0"/>
          </a:p>
          <a:p>
            <a:pPr rtl="0">
              <a:spcBef>
                <a:spcPts val="0"/>
              </a:spcBef>
              <a:spcAft>
                <a:spcPts val="0"/>
              </a:spcAft>
              <a:buFont typeface="Wingdings" panose="05000000000000000000" pitchFamily="2" charset="2"/>
              <a:buChar char="§"/>
            </a:pPr>
            <a:endParaRPr lang="en-US" dirty="0"/>
          </a:p>
          <a:p>
            <a:pPr marL="463550" lvl="2" indent="0">
              <a:buNone/>
            </a:pPr>
            <a:r>
              <a:rPr lang="en-US" dirty="0"/>
              <a:t>		</a:t>
            </a: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26</a:t>
            </a:fld>
            <a:endParaRPr lang="en-US" dirty="0"/>
          </a:p>
        </p:txBody>
      </p:sp>
    </p:spTree>
    <p:extLst>
      <p:ext uri="{BB962C8B-B14F-4D97-AF65-F5344CB8AC3E}">
        <p14:creationId xmlns:p14="http://schemas.microsoft.com/office/powerpoint/2010/main" val="601240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989012" y="1905001"/>
            <a:ext cx="10210799" cy="4495799"/>
          </a:xfrm>
        </p:spPr>
        <p:txBody>
          <a:bodyPr>
            <a:normAutofit/>
          </a:bodyPr>
          <a:lstStyle/>
          <a:p>
            <a:pPr marL="0" indent="0" algn="ctr" rtl="0">
              <a:spcBef>
                <a:spcPts val="0"/>
              </a:spcBef>
              <a:spcAft>
                <a:spcPts val="0"/>
              </a:spcAft>
              <a:buNone/>
            </a:pPr>
            <a:r>
              <a:rPr lang="en-US" sz="2400" i="0" u="none" strike="noStrike" dirty="0">
                <a:effectLst/>
                <a:latin typeface="Arial" panose="020B0604020202020204" pitchFamily="34" charset="0"/>
              </a:rPr>
              <a:t>Contract Amount vs Pay Amount/Rate</a:t>
            </a:r>
          </a:p>
          <a:p>
            <a:pPr marL="0" indent="0" algn="ctr" rtl="0">
              <a:spcBef>
                <a:spcPts val="0"/>
              </a:spcBef>
              <a:spcAft>
                <a:spcPts val="0"/>
              </a:spcAft>
              <a:buNone/>
            </a:pPr>
            <a:endParaRPr lang="en-US" sz="2400" i="0" u="none" strike="noStrike" dirty="0">
              <a:effectLst/>
              <a:latin typeface="Arial" panose="020B0604020202020204" pitchFamily="34" charset="0"/>
            </a:endParaRP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27</a:t>
            </a:fld>
            <a:endParaRPr lang="en-US" dirty="0"/>
          </a:p>
        </p:txBody>
      </p:sp>
      <p:graphicFrame>
        <p:nvGraphicFramePr>
          <p:cNvPr id="6" name="Table 6">
            <a:extLst>
              <a:ext uri="{FF2B5EF4-FFF2-40B4-BE49-F238E27FC236}">
                <a16:creationId xmlns:a16="http://schemas.microsoft.com/office/drawing/2014/main" id="{C086A7EB-4749-4307-9AE1-E4AED05D5DF2}"/>
              </a:ext>
            </a:extLst>
          </p:cNvPr>
          <p:cNvGraphicFramePr>
            <a:graphicFrameLocks noGrp="1"/>
          </p:cNvGraphicFramePr>
          <p:nvPr>
            <p:extLst>
              <p:ext uri="{D42A27DB-BD31-4B8C-83A1-F6EECF244321}">
                <p14:modId xmlns:p14="http://schemas.microsoft.com/office/powerpoint/2010/main" val="1493409321"/>
              </p:ext>
            </p:extLst>
          </p:nvPr>
        </p:nvGraphicFramePr>
        <p:xfrm>
          <a:off x="303211" y="2590800"/>
          <a:ext cx="11885613" cy="2494280"/>
        </p:xfrm>
        <a:graphic>
          <a:graphicData uri="http://schemas.openxmlformats.org/drawingml/2006/table">
            <a:tbl>
              <a:tblPr firstRow="1" bandRow="1">
                <a:tableStyleId>{7DF18680-E054-41AD-8BC1-D1AEF772440D}</a:tableStyleId>
              </a:tblPr>
              <a:tblGrid>
                <a:gridCol w="1299989">
                  <a:extLst>
                    <a:ext uri="{9D8B030D-6E8A-4147-A177-3AD203B41FA5}">
                      <a16:colId xmlns:a16="http://schemas.microsoft.com/office/drawing/2014/main" val="2326357893"/>
                    </a:ext>
                  </a:extLst>
                </a:gridCol>
                <a:gridCol w="1671415">
                  <a:extLst>
                    <a:ext uri="{9D8B030D-6E8A-4147-A177-3AD203B41FA5}">
                      <a16:colId xmlns:a16="http://schemas.microsoft.com/office/drawing/2014/main" val="1713718776"/>
                    </a:ext>
                  </a:extLst>
                </a:gridCol>
                <a:gridCol w="1299989">
                  <a:extLst>
                    <a:ext uri="{9D8B030D-6E8A-4147-A177-3AD203B41FA5}">
                      <a16:colId xmlns:a16="http://schemas.microsoft.com/office/drawing/2014/main" val="2042512555"/>
                    </a:ext>
                  </a:extLst>
                </a:gridCol>
                <a:gridCol w="1519808">
                  <a:extLst>
                    <a:ext uri="{9D8B030D-6E8A-4147-A177-3AD203B41FA5}">
                      <a16:colId xmlns:a16="http://schemas.microsoft.com/office/drawing/2014/main" val="671483528"/>
                    </a:ext>
                  </a:extLst>
                </a:gridCol>
                <a:gridCol w="3494434">
                  <a:extLst>
                    <a:ext uri="{9D8B030D-6E8A-4147-A177-3AD203B41FA5}">
                      <a16:colId xmlns:a16="http://schemas.microsoft.com/office/drawing/2014/main" val="3393179673"/>
                    </a:ext>
                  </a:extLst>
                </a:gridCol>
                <a:gridCol w="2599978">
                  <a:extLst>
                    <a:ext uri="{9D8B030D-6E8A-4147-A177-3AD203B41FA5}">
                      <a16:colId xmlns:a16="http://schemas.microsoft.com/office/drawing/2014/main" val="2936131641"/>
                    </a:ext>
                  </a:extLst>
                </a:gridCol>
              </a:tblGrid>
              <a:tr h="370840">
                <a:tc>
                  <a:txBody>
                    <a:bodyPr/>
                    <a:lstStyle/>
                    <a:p>
                      <a:r>
                        <a:rPr lang="en-US" dirty="0"/>
                        <a:t>Hours in Day</a:t>
                      </a:r>
                    </a:p>
                  </a:txBody>
                  <a:tcPr/>
                </a:tc>
                <a:tc>
                  <a:txBody>
                    <a:bodyPr/>
                    <a:lstStyle/>
                    <a:p>
                      <a:r>
                        <a:rPr lang="en-US" dirty="0"/>
                        <a:t>Work Days</a:t>
                      </a:r>
                    </a:p>
                  </a:txBody>
                  <a:tcPr/>
                </a:tc>
                <a:tc>
                  <a:txBody>
                    <a:bodyPr/>
                    <a:lstStyle/>
                    <a:p>
                      <a:r>
                        <a:rPr lang="en-US" dirty="0"/>
                        <a:t>Pay Unit</a:t>
                      </a:r>
                    </a:p>
                  </a:txBody>
                  <a:tcPr/>
                </a:tc>
                <a:tc>
                  <a:txBody>
                    <a:bodyPr/>
                    <a:lstStyle/>
                    <a:p>
                      <a:r>
                        <a:rPr lang="en-US" dirty="0"/>
                        <a:t>Contract Amount</a:t>
                      </a:r>
                    </a:p>
                  </a:txBody>
                  <a:tcPr/>
                </a:tc>
                <a:tc>
                  <a:txBody>
                    <a:bodyPr/>
                    <a:lstStyle/>
                    <a:p>
                      <a:r>
                        <a:rPr lang="en-US" dirty="0"/>
                        <a:t>Contract Amount Calculation</a:t>
                      </a:r>
                    </a:p>
                  </a:txBody>
                  <a:tcPr/>
                </a:tc>
                <a:tc>
                  <a:txBody>
                    <a:bodyPr/>
                    <a:lstStyle/>
                    <a:p>
                      <a:r>
                        <a:rPr lang="en-US" dirty="0"/>
                        <a:t>Calculated EMIS Salary Type</a:t>
                      </a:r>
                    </a:p>
                  </a:txBody>
                  <a:tcPr/>
                </a:tc>
                <a:extLst>
                  <a:ext uri="{0D108BD9-81ED-4DB2-BD59-A6C34878D82A}">
                    <a16:rowId xmlns:a16="http://schemas.microsoft.com/office/drawing/2014/main" val="3598763742"/>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a:t>&gt;0</a:t>
                      </a:r>
                    </a:p>
                  </a:txBody>
                  <a:tcPr/>
                </a:tc>
                <a:tc>
                  <a:txBody>
                    <a:bodyPr/>
                    <a:lstStyle/>
                    <a:p>
                      <a:r>
                        <a:rPr lang="en-US" dirty="0"/>
                        <a:t>Contract Amount</a:t>
                      </a:r>
                    </a:p>
                  </a:txBody>
                  <a:tcPr/>
                </a:tc>
                <a:tc>
                  <a:txBody>
                    <a:bodyPr/>
                    <a:lstStyle/>
                    <a:p>
                      <a:r>
                        <a:rPr lang="en-US" dirty="0"/>
                        <a:t>Annual</a:t>
                      </a:r>
                    </a:p>
                  </a:txBody>
                  <a:tcPr/>
                </a:tc>
                <a:extLst>
                  <a:ext uri="{0D108BD9-81ED-4DB2-BD59-A6C34878D82A}">
                    <a16:rowId xmlns:a16="http://schemas.microsoft.com/office/drawing/2014/main" val="4195169300"/>
                  </a:ext>
                </a:extLst>
              </a:tr>
              <a:tr h="370840">
                <a:tc>
                  <a:txBody>
                    <a:bodyPr/>
                    <a:lstStyle/>
                    <a:p>
                      <a:endParaRPr lang="en-US"/>
                    </a:p>
                  </a:txBody>
                  <a:tcPr/>
                </a:tc>
                <a:tc>
                  <a:txBody>
                    <a:bodyPr/>
                    <a:lstStyle/>
                    <a:p>
                      <a:endParaRPr lang="en-US"/>
                    </a:p>
                  </a:txBody>
                  <a:tcPr/>
                </a:tc>
                <a:tc>
                  <a:txBody>
                    <a:bodyPr/>
                    <a:lstStyle/>
                    <a:p>
                      <a:r>
                        <a:rPr lang="en-US" dirty="0"/>
                        <a:t>Hourly</a:t>
                      </a:r>
                    </a:p>
                  </a:txBody>
                  <a:tcPr/>
                </a:tc>
                <a:tc>
                  <a:txBody>
                    <a:bodyPr/>
                    <a:lstStyle/>
                    <a:p>
                      <a:r>
                        <a:rPr lang="en-US" dirty="0"/>
                        <a:t>=0</a:t>
                      </a:r>
                    </a:p>
                  </a:txBody>
                  <a:tcPr/>
                </a:tc>
                <a:tc>
                  <a:txBody>
                    <a:bodyPr/>
                    <a:lstStyle/>
                    <a:p>
                      <a:r>
                        <a:rPr lang="en-US" dirty="0"/>
                        <a:t>Unit Amount</a:t>
                      </a:r>
                    </a:p>
                  </a:txBody>
                  <a:tcPr/>
                </a:tc>
                <a:tc>
                  <a:txBody>
                    <a:bodyPr/>
                    <a:lstStyle/>
                    <a:p>
                      <a:r>
                        <a:rPr lang="en-US" dirty="0"/>
                        <a:t>Hourly</a:t>
                      </a:r>
                    </a:p>
                  </a:txBody>
                  <a:tcPr/>
                </a:tc>
                <a:extLst>
                  <a:ext uri="{0D108BD9-81ED-4DB2-BD59-A6C34878D82A}">
                    <a16:rowId xmlns:a16="http://schemas.microsoft.com/office/drawing/2014/main" val="3228710537"/>
                  </a:ext>
                </a:extLst>
              </a:tr>
              <a:tr h="370840">
                <a:tc>
                  <a:txBody>
                    <a:bodyPr/>
                    <a:lstStyle/>
                    <a:p>
                      <a:r>
                        <a:rPr lang="en-US" dirty="0"/>
                        <a:t>&gt;0</a:t>
                      </a:r>
                    </a:p>
                  </a:txBody>
                  <a:tcPr/>
                </a:tc>
                <a:tc>
                  <a:txBody>
                    <a:bodyPr/>
                    <a:lstStyle/>
                    <a:p>
                      <a:endParaRPr lang="en-US"/>
                    </a:p>
                  </a:txBody>
                  <a:tcPr/>
                </a:tc>
                <a:tc>
                  <a:txBody>
                    <a:bodyPr/>
                    <a:lstStyle/>
                    <a:p>
                      <a:r>
                        <a:rPr lang="en-US" dirty="0"/>
                        <a:t>Daily</a:t>
                      </a:r>
                    </a:p>
                  </a:txBody>
                  <a:tcPr/>
                </a:tc>
                <a:tc>
                  <a:txBody>
                    <a:bodyPr/>
                    <a:lstStyle/>
                    <a:p>
                      <a:r>
                        <a:rPr lang="en-US" dirty="0"/>
                        <a:t>=0</a:t>
                      </a:r>
                    </a:p>
                  </a:txBody>
                  <a:tcPr/>
                </a:tc>
                <a:tc>
                  <a:txBody>
                    <a:bodyPr/>
                    <a:lstStyle/>
                    <a:p>
                      <a:r>
                        <a:rPr lang="en-US" dirty="0"/>
                        <a:t>Unit Amount/Hours in Day</a:t>
                      </a:r>
                    </a:p>
                  </a:txBody>
                  <a:tcPr/>
                </a:tc>
                <a:tc>
                  <a:txBody>
                    <a:bodyPr/>
                    <a:lstStyle/>
                    <a:p>
                      <a:r>
                        <a:rPr lang="en-US" dirty="0"/>
                        <a:t>Hourly</a:t>
                      </a:r>
                    </a:p>
                  </a:txBody>
                  <a:tcPr/>
                </a:tc>
                <a:extLst>
                  <a:ext uri="{0D108BD9-81ED-4DB2-BD59-A6C34878D82A}">
                    <a16:rowId xmlns:a16="http://schemas.microsoft.com/office/drawing/2014/main" val="1620887206"/>
                  </a:ext>
                </a:extLst>
              </a:tr>
              <a:tr h="370840">
                <a:tc>
                  <a:txBody>
                    <a:bodyPr/>
                    <a:lstStyle/>
                    <a:p>
                      <a:endParaRPr lang="en-US"/>
                    </a:p>
                  </a:txBody>
                  <a:tcPr/>
                </a:tc>
                <a:tc>
                  <a:txBody>
                    <a:bodyPr/>
                    <a:lstStyle/>
                    <a:p>
                      <a:r>
                        <a:rPr lang="en-US" dirty="0"/>
                        <a:t>&gt;0</a:t>
                      </a:r>
                    </a:p>
                  </a:txBody>
                  <a:tcPr/>
                </a:tc>
                <a:tc>
                  <a:txBody>
                    <a:bodyPr/>
                    <a:lstStyle/>
                    <a:p>
                      <a:r>
                        <a:rPr lang="en-US" dirty="0"/>
                        <a:t>Daily</a:t>
                      </a:r>
                    </a:p>
                  </a:txBody>
                  <a:tcPr/>
                </a:tc>
                <a:tc>
                  <a:txBody>
                    <a:bodyPr/>
                    <a:lstStyle/>
                    <a:p>
                      <a:r>
                        <a:rPr lang="en-US" dirty="0"/>
                        <a:t>=0</a:t>
                      </a:r>
                    </a:p>
                  </a:txBody>
                  <a:tcPr/>
                </a:tc>
                <a:tc>
                  <a:txBody>
                    <a:bodyPr/>
                    <a:lstStyle/>
                    <a:p>
                      <a:r>
                        <a:rPr lang="en-US" dirty="0"/>
                        <a:t>Workdays x Unit Amount</a:t>
                      </a:r>
                    </a:p>
                  </a:txBody>
                  <a:tcPr/>
                </a:tc>
                <a:tc>
                  <a:txBody>
                    <a:bodyPr/>
                    <a:lstStyle/>
                    <a:p>
                      <a:r>
                        <a:rPr lang="en-US" dirty="0"/>
                        <a:t>Annual</a:t>
                      </a:r>
                    </a:p>
                  </a:txBody>
                  <a:tcPr/>
                </a:tc>
                <a:extLst>
                  <a:ext uri="{0D108BD9-81ED-4DB2-BD59-A6C34878D82A}">
                    <a16:rowId xmlns:a16="http://schemas.microsoft.com/office/drawing/2014/main" val="542879589"/>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35150914"/>
                  </a:ext>
                </a:extLst>
              </a:tr>
            </a:tbl>
          </a:graphicData>
        </a:graphic>
      </p:graphicFrame>
    </p:spTree>
    <p:extLst>
      <p:ext uri="{BB962C8B-B14F-4D97-AF65-F5344CB8AC3E}">
        <p14:creationId xmlns:p14="http://schemas.microsoft.com/office/powerpoint/2010/main" val="770302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Absences/Attendance</a:t>
            </a:r>
          </a:p>
          <a:p>
            <a:pPr marL="0" indent="0" rtl="0">
              <a:spcBef>
                <a:spcPts val="0"/>
              </a:spcBef>
              <a:spcAft>
                <a:spcPts val="0"/>
              </a:spcAft>
              <a:buNone/>
            </a:pPr>
            <a:endParaRPr lang="en-US" b="1" dirty="0">
              <a:latin typeface="Arial" panose="020B0604020202020204" pitchFamily="34" charset="0"/>
            </a:endParaRPr>
          </a:p>
          <a:p>
            <a:pPr rtl="0">
              <a:spcBef>
                <a:spcPts val="0"/>
              </a:spcBef>
              <a:spcAft>
                <a:spcPts val="0"/>
              </a:spcAft>
            </a:pPr>
            <a:r>
              <a:rPr lang="en-US" dirty="0">
                <a:latin typeface="Arial" panose="020B0604020202020204" pitchFamily="34" charset="0"/>
              </a:rPr>
              <a:t>This is reported at the Employee level and returned with the Employee collection.</a:t>
            </a:r>
          </a:p>
          <a:p>
            <a:pPr rtl="0">
              <a:spcBef>
                <a:spcPts val="0"/>
              </a:spcBef>
              <a:spcAft>
                <a:spcPts val="0"/>
              </a:spcAft>
            </a:pPr>
            <a:endParaRPr lang="en-US" dirty="0">
              <a:latin typeface="Arial" panose="020B0604020202020204" pitchFamily="34" charset="0"/>
            </a:endParaRPr>
          </a:p>
          <a:p>
            <a:pPr rtl="0">
              <a:spcBef>
                <a:spcPts val="0"/>
              </a:spcBef>
              <a:spcAft>
                <a:spcPts val="0"/>
              </a:spcAft>
            </a:pPr>
            <a:r>
              <a:rPr lang="en-US" dirty="0">
                <a:latin typeface="Arial" panose="020B0604020202020204" pitchFamily="34" charset="0"/>
              </a:rPr>
              <a:t>If the Employee “Report to EMIS” flag is True, then a count of attendance and absences occurs, and WILL be included in the collection</a:t>
            </a:r>
          </a:p>
          <a:p>
            <a:pPr marL="0" indent="0" rtl="0">
              <a:spcBef>
                <a:spcPts val="0"/>
              </a:spcBef>
              <a:spcAft>
                <a:spcPts val="0"/>
              </a:spcAft>
              <a:buNone/>
            </a:pPr>
            <a:endParaRPr lang="en-US" dirty="0">
              <a:latin typeface="Arial" panose="020B0604020202020204" pitchFamily="34" charset="0"/>
            </a:endParaRPr>
          </a:p>
          <a:p>
            <a:pPr rtl="0">
              <a:spcBef>
                <a:spcPts val="0"/>
              </a:spcBef>
              <a:spcAft>
                <a:spcPts val="0"/>
              </a:spcAft>
            </a:pPr>
            <a:r>
              <a:rPr lang="en-US" dirty="0">
                <a:latin typeface="Arial" panose="020B0604020202020204" pitchFamily="34" charset="0"/>
              </a:rPr>
              <a:t>The system DOES NOT exclude Compensations when the EMIS flag is False.</a:t>
            </a:r>
          </a:p>
          <a:p>
            <a:pPr rtl="0">
              <a:spcBef>
                <a:spcPts val="0"/>
              </a:spcBef>
              <a:spcAft>
                <a:spcPts val="0"/>
              </a:spcAft>
            </a:pPr>
            <a:endParaRPr lang="en-US" dirty="0">
              <a:latin typeface="Arial" panose="020B0604020202020204" pitchFamily="34" charset="0"/>
            </a:endParaRPr>
          </a:p>
          <a:p>
            <a:pPr rtl="0">
              <a:spcBef>
                <a:spcPts val="0"/>
              </a:spcBef>
              <a:spcAft>
                <a:spcPts val="0"/>
              </a:spcAft>
            </a:pPr>
            <a:r>
              <a:rPr lang="en-US" dirty="0">
                <a:latin typeface="Arial" panose="020B0604020202020204" pitchFamily="34" charset="0"/>
              </a:rPr>
              <a:t>Attendance and Absence records are counted if the record is assigned to a Compensation and the Activity Date falls within the “fiscal year” date range.</a:t>
            </a:r>
          </a:p>
          <a:p>
            <a:pPr marL="0" indent="0" rtl="0">
              <a:spcBef>
                <a:spcPts val="0"/>
              </a:spcBef>
              <a:spcAft>
                <a:spcPts val="0"/>
              </a:spcAft>
              <a:buNone/>
            </a:pPr>
            <a:endParaRPr lang="en-US" dirty="0">
              <a:latin typeface="Arial" panose="020B0604020202020204" pitchFamily="34" charset="0"/>
            </a:endParaRPr>
          </a:p>
          <a:p>
            <a:pPr marL="0" indent="0" rtl="0">
              <a:spcBef>
                <a:spcPts val="0"/>
              </a:spcBef>
              <a:spcAft>
                <a:spcPts val="0"/>
              </a:spcAft>
              <a:buNone/>
            </a:pPr>
            <a:endParaRPr lang="en-US" i="0" u="none" strike="noStrike" dirty="0">
              <a:effectLst/>
              <a:latin typeface="Arial" panose="020B0604020202020204" pitchFamily="34" charset="0"/>
            </a:endParaRPr>
          </a:p>
          <a:p>
            <a:pPr marL="0" indent="0" algn="ctr" rtl="0">
              <a:spcBef>
                <a:spcPts val="0"/>
              </a:spcBef>
              <a:spcAft>
                <a:spcPts val="0"/>
              </a:spcAft>
              <a:buNone/>
            </a:pP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28</a:t>
            </a:fld>
            <a:endParaRPr lang="en-US" dirty="0"/>
          </a:p>
        </p:txBody>
      </p:sp>
    </p:spTree>
    <p:extLst>
      <p:ext uri="{BB962C8B-B14F-4D97-AF65-F5344CB8AC3E}">
        <p14:creationId xmlns:p14="http://schemas.microsoft.com/office/powerpoint/2010/main" val="1571207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endParaRPr lang="en-US" i="0" u="none" strike="noStrike" dirty="0">
              <a:effectLst/>
              <a:latin typeface="Arial" panose="020B0604020202020204" pitchFamily="34" charset="0"/>
            </a:endParaRPr>
          </a:p>
          <a:p>
            <a:pPr>
              <a:spcBef>
                <a:spcPts val="0"/>
              </a:spcBef>
            </a:pPr>
            <a:r>
              <a:rPr lang="en-US" i="0" u="none" strike="noStrike" dirty="0">
                <a:effectLst/>
                <a:latin typeface="Arial" panose="020B0604020202020204" pitchFamily="34" charset="0"/>
              </a:rPr>
              <a:t>WORK AROUND:  If you are receiving an EMIS error on attendance days that should not be reporting,  Add a Compensation Calendar Stop Date using the date prior to the first attendance record posted. </a:t>
            </a:r>
          </a:p>
          <a:p>
            <a:pPr marL="0" indent="0">
              <a:spcBef>
                <a:spcPts val="0"/>
              </a:spcBef>
              <a:buNone/>
            </a:pPr>
            <a:r>
              <a:rPr lang="en-US" dirty="0">
                <a:latin typeface="Arial" panose="020B0604020202020204" pitchFamily="34" charset="0"/>
              </a:rPr>
              <a:t>  </a:t>
            </a:r>
            <a:r>
              <a:rPr lang="en-US" i="0" u="none" strike="noStrike" dirty="0">
                <a:effectLst/>
                <a:latin typeface="Arial" panose="020B0604020202020204" pitchFamily="34" charset="0"/>
              </a:rPr>
              <a:t> Then these attendance days will not report and will prevent errors.</a:t>
            </a:r>
          </a:p>
          <a:p>
            <a:pPr marL="0" indent="0" rtl="0">
              <a:spcBef>
                <a:spcPts val="0"/>
              </a:spcBef>
              <a:spcAft>
                <a:spcPts val="0"/>
              </a:spcAft>
              <a:buNone/>
            </a:pPr>
            <a:endParaRPr lang="en-US" b="1" dirty="0">
              <a:latin typeface="Arial" panose="020B0604020202020204" pitchFamily="34" charset="0"/>
            </a:endParaRPr>
          </a:p>
          <a:p>
            <a:pPr>
              <a:spcBef>
                <a:spcPts val="0"/>
              </a:spcBef>
            </a:pPr>
            <a:endParaRPr lang="en-US" dirty="0">
              <a:latin typeface="Arial" panose="020B0604020202020204" pitchFamily="34" charset="0"/>
            </a:endParaRPr>
          </a:p>
          <a:p>
            <a:pPr marL="0" indent="0" rtl="0">
              <a:spcBef>
                <a:spcPts val="0"/>
              </a:spcBef>
              <a:spcAft>
                <a:spcPts val="0"/>
              </a:spcAft>
              <a:buNone/>
            </a:pPr>
            <a:endParaRPr lang="en-US" i="0" u="none" strike="noStrike" dirty="0">
              <a:effectLst/>
              <a:latin typeface="Arial" panose="020B0604020202020204" pitchFamily="34" charset="0"/>
            </a:endParaRPr>
          </a:p>
          <a:p>
            <a:pPr marL="0" indent="0" algn="ctr" rtl="0">
              <a:spcBef>
                <a:spcPts val="0"/>
              </a:spcBef>
              <a:spcAft>
                <a:spcPts val="0"/>
              </a:spcAft>
              <a:buNone/>
            </a:pP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29</a:t>
            </a:fld>
            <a:endParaRPr lang="en-US" dirty="0"/>
          </a:p>
        </p:txBody>
      </p:sp>
    </p:spTree>
    <p:extLst>
      <p:ext uri="{BB962C8B-B14F-4D97-AF65-F5344CB8AC3E}">
        <p14:creationId xmlns:p14="http://schemas.microsoft.com/office/powerpoint/2010/main" val="683563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846666"/>
          </a:xfrm>
        </p:spPr>
        <p:txBody>
          <a:bodyPr>
            <a:normAutofit/>
          </a:bodyPr>
          <a:lstStyle/>
          <a:p>
            <a:pPr algn="ctr" rtl="0">
              <a:spcBef>
                <a:spcPts val="0"/>
              </a:spcBef>
              <a:spcAft>
                <a:spcPts val="0"/>
              </a:spcAft>
            </a:pPr>
            <a:r>
              <a:rPr lang="en-US" sz="4400" b="0" i="0" u="none" strike="noStrike" dirty="0">
                <a:solidFill>
                  <a:schemeClr val="tx1"/>
                </a:solidFill>
                <a:effectLst/>
                <a:latin typeface="Arial" panose="020B0604020202020204" pitchFamily="34" charset="0"/>
              </a:rPr>
              <a:t>EMIS Reports-Checking Errors </a:t>
            </a:r>
            <a:endParaRPr lang="en-US" sz="4400" b="0" dirty="0">
              <a:solidFill>
                <a:schemeClr val="tx1"/>
              </a:solidFill>
              <a:effectLst/>
            </a:endParaRPr>
          </a:p>
        </p:txBody>
      </p:sp>
      <p:sp>
        <p:nvSpPr>
          <p:cNvPr id="3" name="Content Placeholder 2">
            <a:extLst>
              <a:ext uri="{FF2B5EF4-FFF2-40B4-BE49-F238E27FC236}">
                <a16:creationId xmlns:a16="http://schemas.microsoft.com/office/drawing/2014/main" id="{AE8F3050-AA49-43B3-8E07-A4DBEC51F873}"/>
              </a:ext>
            </a:extLst>
          </p:cNvPr>
          <p:cNvSpPr>
            <a:spLocks noGrp="1"/>
          </p:cNvSpPr>
          <p:nvPr>
            <p:ph idx="1"/>
          </p:nvPr>
        </p:nvSpPr>
        <p:spPr>
          <a:xfrm>
            <a:off x="1293812" y="1371600"/>
            <a:ext cx="9829800" cy="4343400"/>
          </a:xfrm>
        </p:spPr>
        <p:txBody>
          <a:bodyPr>
            <a:normAutofit fontScale="62500" lnSpcReduction="20000"/>
          </a:bodyPr>
          <a:lstStyle/>
          <a:p>
            <a:pPr marL="0" indent="0" algn="ctr" rtl="0">
              <a:spcBef>
                <a:spcPts val="0"/>
              </a:spcBef>
              <a:spcAft>
                <a:spcPts val="0"/>
              </a:spcAft>
              <a:buNone/>
            </a:pPr>
            <a:r>
              <a:rPr lang="en-US" sz="3800" b="0" i="0" u="none" strike="noStrike" dirty="0">
                <a:effectLst/>
                <a:latin typeface="Arial" panose="020B0604020202020204" pitchFamily="34" charset="0"/>
              </a:rPr>
              <a:t> </a:t>
            </a:r>
            <a:r>
              <a:rPr lang="en-US" sz="3800" b="1" i="0" u="none" strike="noStrike" dirty="0">
                <a:effectLst/>
                <a:latin typeface="Arial" panose="020B0604020202020204" pitchFamily="34" charset="0"/>
              </a:rPr>
              <a:t>GETTING STARTED</a:t>
            </a:r>
          </a:p>
          <a:p>
            <a:pPr marL="0" indent="0" algn="ctr" rtl="0">
              <a:spcBef>
                <a:spcPts val="0"/>
              </a:spcBef>
              <a:spcAft>
                <a:spcPts val="0"/>
              </a:spcAft>
              <a:buNone/>
            </a:pPr>
            <a:endParaRPr lang="en-US" sz="3800" b="1" i="0" u="none" strike="noStrike" dirty="0">
              <a:effectLst/>
              <a:latin typeface="Arial" panose="020B0604020202020204" pitchFamily="34" charset="0"/>
            </a:endParaRPr>
          </a:p>
          <a:p>
            <a:pPr marL="0" indent="0" rtl="0">
              <a:spcBef>
                <a:spcPts val="0"/>
              </a:spcBef>
              <a:spcAft>
                <a:spcPts val="0"/>
              </a:spcAft>
              <a:buNone/>
            </a:pPr>
            <a:endParaRPr lang="en-US" sz="3800" b="0" i="0" u="none" strike="noStrike" dirty="0">
              <a:effectLst/>
              <a:latin typeface="Arial" panose="020B0604020202020204" pitchFamily="34" charset="0"/>
            </a:endParaRPr>
          </a:p>
          <a:p>
            <a:pPr marL="0" indent="0" rtl="0">
              <a:spcBef>
                <a:spcPts val="0"/>
              </a:spcBef>
              <a:spcAft>
                <a:spcPts val="0"/>
              </a:spcAft>
              <a:buNone/>
            </a:pPr>
            <a:r>
              <a:rPr lang="en-US" sz="3800" b="0" i="0" u="none" strike="noStrike" dirty="0">
                <a:effectLst/>
                <a:latin typeface="Arial" panose="020B0604020202020204" pitchFamily="34" charset="0"/>
              </a:rPr>
              <a:t>Reports/</a:t>
            </a:r>
            <a:r>
              <a:rPr lang="en-US" sz="3800" b="0" i="0" u="none" strike="noStrike" dirty="0">
                <a:solidFill>
                  <a:srgbClr val="FFC000"/>
                </a:solidFill>
                <a:effectLst/>
                <a:latin typeface="Arial" panose="020B0604020202020204" pitchFamily="34" charset="0"/>
              </a:rPr>
              <a:t>EMIS REPORTS</a:t>
            </a:r>
            <a:r>
              <a:rPr lang="en-US" sz="3800" b="0" i="0" u="none" strike="noStrike" dirty="0">
                <a:effectLst/>
                <a:latin typeface="Arial" panose="020B0604020202020204" pitchFamily="34" charset="0"/>
              </a:rPr>
              <a:t>/</a:t>
            </a:r>
            <a:r>
              <a:rPr lang="en-US" sz="3800" b="0" i="1" u="none" strike="noStrike" dirty="0">
                <a:effectLst/>
                <a:latin typeface="Arial" panose="020B0604020202020204" pitchFamily="34" charset="0"/>
              </a:rPr>
              <a:t>Generate Employee Report.</a:t>
            </a:r>
          </a:p>
          <a:p>
            <a:pPr marL="0" indent="0" rtl="0">
              <a:spcBef>
                <a:spcPts val="0"/>
              </a:spcBef>
              <a:spcAft>
                <a:spcPts val="0"/>
              </a:spcAft>
              <a:buNone/>
            </a:pPr>
            <a:endParaRPr lang="en-US" sz="3800" b="0" i="1" dirty="0">
              <a:effectLst/>
            </a:endParaRPr>
          </a:p>
          <a:p>
            <a:pPr marL="0" indent="0" rtl="0">
              <a:spcBef>
                <a:spcPts val="0"/>
              </a:spcBef>
              <a:spcAft>
                <a:spcPts val="0"/>
              </a:spcAft>
              <a:buNone/>
            </a:pPr>
            <a:r>
              <a:rPr lang="en-US" sz="3800" b="0" i="0" u="none" strike="noStrike" dirty="0">
                <a:effectLst/>
                <a:latin typeface="Arial" panose="020B0604020202020204" pitchFamily="34" charset="0"/>
              </a:rPr>
              <a:t>Reports/</a:t>
            </a:r>
            <a:r>
              <a:rPr lang="en-US" sz="3800" b="0" i="0" u="none" strike="noStrike" dirty="0">
                <a:solidFill>
                  <a:srgbClr val="FFC000"/>
                </a:solidFill>
                <a:effectLst/>
                <a:latin typeface="Arial" panose="020B0604020202020204" pitchFamily="34" charset="0"/>
              </a:rPr>
              <a:t>EMIS REPORTS</a:t>
            </a:r>
            <a:r>
              <a:rPr lang="en-US" sz="3800" b="0" i="0" u="none" strike="noStrike" dirty="0">
                <a:effectLst/>
                <a:latin typeface="Arial" panose="020B0604020202020204" pitchFamily="34" charset="0"/>
              </a:rPr>
              <a:t>/</a:t>
            </a:r>
            <a:r>
              <a:rPr lang="en-US" sz="3800" b="0" i="1" u="none" strike="noStrike" dirty="0">
                <a:effectLst/>
                <a:latin typeface="Arial" panose="020B0604020202020204" pitchFamily="34" charset="0"/>
              </a:rPr>
              <a:t>Generate Position Report.</a:t>
            </a:r>
          </a:p>
          <a:p>
            <a:pPr marL="0" indent="0" rtl="0">
              <a:spcBef>
                <a:spcPts val="0"/>
              </a:spcBef>
              <a:spcAft>
                <a:spcPts val="0"/>
              </a:spcAft>
              <a:buNone/>
            </a:pPr>
            <a:endParaRPr lang="en-US" sz="3800" b="0" dirty="0">
              <a:effectLst/>
            </a:endParaRPr>
          </a:p>
          <a:p>
            <a:pPr marL="0" indent="0" rtl="0">
              <a:spcBef>
                <a:spcPts val="0"/>
              </a:spcBef>
              <a:spcAft>
                <a:spcPts val="0"/>
              </a:spcAft>
              <a:buNone/>
            </a:pPr>
            <a:r>
              <a:rPr lang="en-US" sz="3800" b="0" i="0" u="none" strike="noStrike" dirty="0">
                <a:effectLst/>
                <a:latin typeface="Arial" panose="020B0604020202020204" pitchFamily="34" charset="0"/>
              </a:rPr>
              <a:t>Run as many times as needed until EMIS is error free.</a:t>
            </a:r>
          </a:p>
          <a:p>
            <a:pPr marL="0" indent="0" rtl="0">
              <a:spcBef>
                <a:spcPts val="0"/>
              </a:spcBef>
              <a:spcAft>
                <a:spcPts val="0"/>
              </a:spcAft>
              <a:buNone/>
            </a:pPr>
            <a:endParaRPr lang="en-US" sz="2900" dirty="0">
              <a:latin typeface="Arial" panose="020B0604020202020204" pitchFamily="34" charset="0"/>
            </a:endParaRPr>
          </a:p>
          <a:p>
            <a:pPr marL="0" indent="0" rtl="0">
              <a:spcBef>
                <a:spcPts val="0"/>
              </a:spcBef>
              <a:spcAft>
                <a:spcPts val="0"/>
              </a:spcAft>
              <a:buNone/>
            </a:pPr>
            <a:endParaRPr lang="en-US" sz="3400" b="0" i="0" u="none" strike="noStrike" dirty="0">
              <a:solidFill>
                <a:srgbClr val="FFFF00"/>
              </a:solidFill>
              <a:effectLst/>
              <a:latin typeface="Arial" panose="020B0604020202020204" pitchFamily="34" charset="0"/>
            </a:endParaRPr>
          </a:p>
          <a:p>
            <a:pPr marL="0" indent="0" rtl="0">
              <a:spcBef>
                <a:spcPts val="0"/>
              </a:spcBef>
              <a:spcAft>
                <a:spcPts val="0"/>
              </a:spcAft>
              <a:buNone/>
            </a:pPr>
            <a:r>
              <a:rPr lang="en-US" sz="3400" b="0" i="0" u="none" strike="noStrike" dirty="0">
                <a:solidFill>
                  <a:srgbClr val="FFFF00"/>
                </a:solidFill>
                <a:effectLst/>
                <a:latin typeface="Arial" panose="020B0604020202020204" pitchFamily="34" charset="0"/>
              </a:rPr>
              <a:t>If errors are on the </a:t>
            </a:r>
            <a:r>
              <a:rPr lang="en-US" sz="3400" b="0" i="1" u="none" strike="noStrike" dirty="0">
                <a:solidFill>
                  <a:srgbClr val="FFFF00"/>
                </a:solidFill>
                <a:effectLst/>
                <a:latin typeface="Arial" panose="020B0604020202020204" pitchFamily="34" charset="0"/>
              </a:rPr>
              <a:t>Employee Report </a:t>
            </a:r>
            <a:r>
              <a:rPr lang="en-US" sz="3400" b="0" i="0" u="none" strike="noStrike" dirty="0">
                <a:solidFill>
                  <a:srgbClr val="FFFF00"/>
                </a:solidFill>
                <a:effectLst/>
                <a:latin typeface="Arial" panose="020B0604020202020204" pitchFamily="34" charset="0"/>
              </a:rPr>
              <a:t>and/or </a:t>
            </a:r>
            <a:r>
              <a:rPr lang="en-US" sz="3400" b="0" i="1" u="none" strike="noStrike" dirty="0">
                <a:solidFill>
                  <a:srgbClr val="FFFF00"/>
                </a:solidFill>
                <a:effectLst/>
                <a:latin typeface="Arial" panose="020B0604020202020204" pitchFamily="34" charset="0"/>
              </a:rPr>
              <a:t>Position Report </a:t>
            </a:r>
          </a:p>
          <a:p>
            <a:pPr marL="0" indent="0" rtl="0">
              <a:spcBef>
                <a:spcPts val="0"/>
              </a:spcBef>
              <a:spcAft>
                <a:spcPts val="0"/>
              </a:spcAft>
              <a:buNone/>
            </a:pPr>
            <a:endParaRPr lang="en-US" sz="3400" b="0" i="1" u="none" strike="noStrike" dirty="0">
              <a:solidFill>
                <a:srgbClr val="FFFF00"/>
              </a:solidFill>
              <a:effectLst/>
              <a:latin typeface="Arial" panose="020B0604020202020204" pitchFamily="34" charset="0"/>
            </a:endParaRPr>
          </a:p>
          <a:p>
            <a:pPr marL="0" indent="0" rtl="0">
              <a:spcBef>
                <a:spcPts val="0"/>
              </a:spcBef>
              <a:spcAft>
                <a:spcPts val="0"/>
              </a:spcAft>
              <a:buNone/>
            </a:pPr>
            <a:r>
              <a:rPr lang="en-US" sz="3400" b="0" i="0" u="none" strike="noStrike" dirty="0">
                <a:solidFill>
                  <a:srgbClr val="FFFF00"/>
                </a:solidFill>
                <a:effectLst/>
                <a:latin typeface="Arial" panose="020B0604020202020204" pitchFamily="34" charset="0"/>
              </a:rPr>
              <a:t>email </a:t>
            </a:r>
            <a:r>
              <a:rPr lang="en-US" sz="3400" b="0" i="0" u="sng" strike="noStrike" dirty="0">
                <a:solidFill>
                  <a:srgbClr val="FFFF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helpfiscal@mveca.org</a:t>
            </a:r>
            <a:r>
              <a:rPr lang="en-US" sz="3400" b="0" i="0" u="none" strike="noStrike" dirty="0">
                <a:solidFill>
                  <a:srgbClr val="FFFF00"/>
                </a:solidFill>
                <a:effectLst/>
                <a:latin typeface="Arial" panose="020B0604020202020204" pitchFamily="34" charset="0"/>
              </a:rPr>
              <a:t> and we will run the Debugging EMIS Report Errors.</a:t>
            </a:r>
          </a:p>
          <a:p>
            <a:pPr marL="0" indent="0" rtl="0">
              <a:spcBef>
                <a:spcPts val="0"/>
              </a:spcBef>
              <a:spcAft>
                <a:spcPts val="0"/>
              </a:spcAft>
              <a:buNone/>
            </a:pPr>
            <a:endParaRPr lang="en-US" sz="3400" b="0" dirty="0">
              <a:effectLst/>
            </a:endParaRP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F2ACFE6F-439E-4984-9196-CA4787BE8C1D}"/>
              </a:ext>
            </a:extLst>
          </p:cNvPr>
          <p:cNvSpPr>
            <a:spLocks noGrp="1"/>
          </p:cNvSpPr>
          <p:nvPr>
            <p:ph type="sldNum" sz="quarter" idx="12"/>
          </p:nvPr>
        </p:nvSpPr>
        <p:spPr/>
        <p:txBody>
          <a:bodyPr/>
          <a:lstStyle/>
          <a:p>
            <a:fld id="{2A013F82-EE5E-44EE-A61D-E31C6657F26F}" type="slidenum">
              <a:rPr lang="en-US" smtClean="0"/>
              <a:t>3</a:t>
            </a:fld>
            <a:endParaRPr lang="en-US"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dirty="0">
                <a:latin typeface="Arial" panose="020B0604020202020204" pitchFamily="34" charset="0"/>
              </a:rPr>
              <a:t>Items to Consider:</a:t>
            </a:r>
          </a:p>
          <a:p>
            <a:pPr lvl="1">
              <a:spcBef>
                <a:spcPts val="0"/>
              </a:spcBef>
            </a:pPr>
            <a:r>
              <a:rPr lang="en-US" b="1" dirty="0">
                <a:solidFill>
                  <a:srgbClr val="FFC000"/>
                </a:solidFill>
                <a:latin typeface="Arial" panose="020B0604020202020204" pitchFamily="34" charset="0"/>
              </a:rPr>
              <a:t>Position/Termination Date </a:t>
            </a:r>
            <a:r>
              <a:rPr lang="en-US" dirty="0">
                <a:latin typeface="Arial" panose="020B0604020202020204" pitchFamily="34" charset="0"/>
              </a:rPr>
              <a:t>is used in Attendance Days Calculation when counting days from the Job Calendar for the employee’s Position/Compensations.</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the Position Job Status is set to Terminated, then the STOP DATE used to find days on the calendars will be set to the Position Termination Date.</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no Position Termination Date is entered, then the Employee Termination date is used.</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no Employee Termination Date is entered, then the Compensation Calendar Stop Date is used.</a:t>
            </a:r>
          </a:p>
          <a:p>
            <a:pPr marL="0" indent="0" rtl="0">
              <a:spcBef>
                <a:spcPts val="0"/>
              </a:spcBef>
              <a:spcAft>
                <a:spcPts val="0"/>
              </a:spcAft>
              <a:buNone/>
            </a:pPr>
            <a:endParaRPr lang="en-US" i="0" u="none" strike="noStrike" dirty="0">
              <a:effectLst/>
              <a:latin typeface="Arial" panose="020B0604020202020204" pitchFamily="34" charset="0"/>
            </a:endParaRPr>
          </a:p>
          <a:p>
            <a:pPr marL="0" indent="0" algn="ctr" rtl="0">
              <a:spcBef>
                <a:spcPts val="0"/>
              </a:spcBef>
              <a:spcAft>
                <a:spcPts val="0"/>
              </a:spcAft>
              <a:buNone/>
            </a:pP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30</a:t>
            </a:fld>
            <a:endParaRPr lang="en-US" dirty="0"/>
          </a:p>
        </p:txBody>
      </p:sp>
    </p:spTree>
    <p:extLst>
      <p:ext uri="{BB962C8B-B14F-4D97-AF65-F5344CB8AC3E}">
        <p14:creationId xmlns:p14="http://schemas.microsoft.com/office/powerpoint/2010/main" val="2463629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dirty="0">
                <a:latin typeface="Arial" panose="020B0604020202020204" pitchFamily="34" charset="0"/>
              </a:rPr>
              <a:t>Items to Consider:</a:t>
            </a:r>
          </a:p>
          <a:p>
            <a:pPr marL="231775" lvl="1" indent="0">
              <a:spcBef>
                <a:spcPts val="0"/>
              </a:spcBef>
              <a:buNone/>
            </a:pPr>
            <a:endParaRPr lang="en-US" b="1" dirty="0">
              <a:solidFill>
                <a:srgbClr val="FFC000"/>
              </a:solidFill>
              <a:latin typeface="Arial" panose="020B0604020202020204" pitchFamily="34" charset="0"/>
            </a:endParaRPr>
          </a:p>
          <a:p>
            <a:pPr lvl="1">
              <a:spcBef>
                <a:spcPts val="0"/>
              </a:spcBef>
            </a:pPr>
            <a:r>
              <a:rPr lang="en-US" dirty="0">
                <a:latin typeface="Arial" panose="020B0604020202020204" pitchFamily="34" charset="0"/>
              </a:rPr>
              <a:t>If no Compensation Calendar Stop Date is entered, the Compensation Stop Date is used.</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none of these dates are entered, then the System Configuration EMIS Reporting Fiscal Year is used which would be June 30</a:t>
            </a:r>
            <a:r>
              <a:rPr lang="en-US" baseline="30000" dirty="0">
                <a:latin typeface="Arial" panose="020B0604020202020204" pitchFamily="34" charset="0"/>
              </a:rPr>
              <a:t>th</a:t>
            </a:r>
            <a:r>
              <a:rPr lang="en-US" dirty="0">
                <a:latin typeface="Arial" panose="020B0604020202020204" pitchFamily="34" charset="0"/>
              </a:rPr>
              <a:t>.</a:t>
            </a:r>
          </a:p>
          <a:p>
            <a:pPr marL="0" indent="0" rtl="0">
              <a:spcBef>
                <a:spcPts val="0"/>
              </a:spcBef>
              <a:spcAft>
                <a:spcPts val="0"/>
              </a:spcAft>
              <a:buNone/>
            </a:pPr>
            <a:endParaRPr lang="en-US" i="0" u="none" strike="noStrike" dirty="0">
              <a:effectLst/>
              <a:latin typeface="Arial" panose="020B0604020202020204" pitchFamily="34" charset="0"/>
            </a:endParaRPr>
          </a:p>
          <a:p>
            <a:pPr marL="0" indent="0" algn="ctr" rtl="0">
              <a:spcBef>
                <a:spcPts val="0"/>
              </a:spcBef>
              <a:spcAft>
                <a:spcPts val="0"/>
              </a:spcAft>
              <a:buNone/>
            </a:pP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31</a:t>
            </a:fld>
            <a:endParaRPr lang="en-US" dirty="0"/>
          </a:p>
        </p:txBody>
      </p:sp>
    </p:spTree>
    <p:extLst>
      <p:ext uri="{BB962C8B-B14F-4D97-AF65-F5344CB8AC3E}">
        <p14:creationId xmlns:p14="http://schemas.microsoft.com/office/powerpoint/2010/main" val="832310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b="1" dirty="0">
                <a:latin typeface="Arial" panose="020B0604020202020204" pitchFamily="34" charset="0"/>
              </a:rPr>
              <a:t>Hourly Employees:</a:t>
            </a:r>
          </a:p>
          <a:p>
            <a:pPr>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the employee has Hourly Absences and Attendances, they are converted to days.  In the process of doing this, the system needs to know how many hours are in a day.</a:t>
            </a:r>
          </a:p>
          <a:p>
            <a:pPr lvl="1">
              <a:spcBef>
                <a:spcPts val="0"/>
              </a:spcBef>
            </a:pPr>
            <a:endParaRPr lang="en-US" dirty="0">
              <a:latin typeface="Arial" panose="020B0604020202020204" pitchFamily="34" charset="0"/>
            </a:endParaRPr>
          </a:p>
          <a:p>
            <a:pPr lvl="2">
              <a:spcBef>
                <a:spcPts val="0"/>
              </a:spcBef>
            </a:pPr>
            <a:r>
              <a:rPr lang="en-US" sz="2000" dirty="0">
                <a:latin typeface="Arial" panose="020B0604020202020204" pitchFamily="34" charset="0"/>
              </a:rPr>
              <a:t>This happens by using the </a:t>
            </a:r>
            <a:r>
              <a:rPr lang="en-US" sz="2000" b="1" dirty="0">
                <a:latin typeface="Arial" panose="020B0604020202020204" pitchFamily="34" charset="0"/>
              </a:rPr>
              <a:t>Compensation</a:t>
            </a:r>
            <a:r>
              <a:rPr lang="en-US" sz="2000" dirty="0">
                <a:latin typeface="Arial" panose="020B0604020202020204" pitchFamily="34" charset="0"/>
              </a:rPr>
              <a:t> Hours in Day that is assigned to the Absence and Attendance and the value provided.</a:t>
            </a:r>
          </a:p>
          <a:p>
            <a:pPr lvl="2">
              <a:spcBef>
                <a:spcPts val="0"/>
              </a:spcBef>
            </a:pPr>
            <a:endParaRPr lang="en-US" sz="2000" dirty="0">
              <a:latin typeface="Arial" panose="020B0604020202020204" pitchFamily="34" charset="0"/>
            </a:endParaRPr>
          </a:p>
          <a:p>
            <a:pPr lvl="2">
              <a:spcBef>
                <a:spcPts val="0"/>
              </a:spcBef>
            </a:pPr>
            <a:r>
              <a:rPr lang="en-US" sz="2000" dirty="0">
                <a:latin typeface="Arial" panose="020B0604020202020204" pitchFamily="34" charset="0"/>
              </a:rPr>
              <a:t>If there is no Compensation assigned, then the system looks to find an Active Compensation.  Then the Compensation date range is used to convert hours to days.</a:t>
            </a:r>
          </a:p>
          <a:p>
            <a:pPr lvl="2">
              <a:spcBef>
                <a:spcPts val="0"/>
              </a:spcBef>
            </a:pPr>
            <a:endParaRPr lang="en-US" sz="2000" dirty="0">
              <a:latin typeface="Arial" panose="020B0604020202020204" pitchFamily="34" charset="0"/>
            </a:endParaRPr>
          </a:p>
          <a:p>
            <a:pPr lvl="2">
              <a:spcBef>
                <a:spcPts val="0"/>
              </a:spcBef>
            </a:pPr>
            <a:r>
              <a:rPr lang="en-US" sz="2000" dirty="0">
                <a:latin typeface="Arial" panose="020B0604020202020204" pitchFamily="34" charset="0"/>
              </a:rPr>
              <a:t>The system looks for a Compensation where the Absence and/or Attendance Activity Date falls within the date range of the Compensation Start and Stop Dates.</a:t>
            </a:r>
          </a:p>
          <a:p>
            <a:pPr marL="231775" lvl="1" indent="0">
              <a:spcBef>
                <a:spcPts val="0"/>
              </a:spcBef>
              <a:buNone/>
            </a:pPr>
            <a:endParaRPr lang="en-US" b="1" dirty="0">
              <a:solidFill>
                <a:srgbClr val="FFC000"/>
              </a:solidFill>
              <a:latin typeface="Arial" panose="020B0604020202020204" pitchFamily="34" charset="0"/>
            </a:endParaRPr>
          </a:p>
          <a:p>
            <a:pPr marL="0" indent="0" algn="ctr" rtl="0">
              <a:spcBef>
                <a:spcPts val="0"/>
              </a:spcBef>
              <a:spcAft>
                <a:spcPts val="0"/>
              </a:spcAft>
              <a:buNone/>
            </a:pP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32</a:t>
            </a:fld>
            <a:endParaRPr lang="en-US" dirty="0"/>
          </a:p>
        </p:txBody>
      </p:sp>
    </p:spTree>
    <p:extLst>
      <p:ext uri="{BB962C8B-B14F-4D97-AF65-F5344CB8AC3E}">
        <p14:creationId xmlns:p14="http://schemas.microsoft.com/office/powerpoint/2010/main" val="3255078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b="1" dirty="0">
                <a:latin typeface="Arial" panose="020B0604020202020204" pitchFamily="34" charset="0"/>
              </a:rPr>
              <a:t>Hourly Employees:</a:t>
            </a:r>
          </a:p>
          <a:p>
            <a:pPr>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If there is no Compensation Hours in Day value, then the system looks at the Position EMIS Related Information for Hours in the Day and then that value is used in the conversion to hours.</a:t>
            </a:r>
          </a:p>
          <a:p>
            <a:pPr lvl="1">
              <a:spcBef>
                <a:spcPts val="0"/>
              </a:spcBef>
            </a:pPr>
            <a:endParaRPr lang="en-US" b="1" dirty="0">
              <a:solidFill>
                <a:srgbClr val="FFC000"/>
              </a:solidFill>
              <a:latin typeface="Arial" panose="020B0604020202020204" pitchFamily="34" charset="0"/>
            </a:endParaRPr>
          </a:p>
          <a:p>
            <a:pPr lvl="1">
              <a:spcBef>
                <a:spcPts val="0"/>
              </a:spcBef>
            </a:pPr>
            <a:r>
              <a:rPr lang="en-US" b="1" dirty="0">
                <a:latin typeface="Arial" panose="020B0604020202020204" pitchFamily="34" charset="0"/>
              </a:rPr>
              <a:t>If </a:t>
            </a:r>
            <a:r>
              <a:rPr lang="en-US" dirty="0">
                <a:latin typeface="Arial" panose="020B0604020202020204" pitchFamily="34" charset="0"/>
              </a:rPr>
              <a:t>no</a:t>
            </a:r>
            <a:r>
              <a:rPr lang="en-US" b="1" dirty="0">
                <a:latin typeface="Arial" panose="020B0604020202020204" pitchFamily="34" charset="0"/>
              </a:rPr>
              <a:t> </a:t>
            </a:r>
            <a:r>
              <a:rPr lang="en-US" dirty="0">
                <a:latin typeface="Arial" panose="020B0604020202020204" pitchFamily="34" charset="0"/>
              </a:rPr>
              <a:t>hours in the day is found in either place, an error is returned. (no hours in a day found)</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Once the system determines the hourly values the system uses the following conversion.  </a:t>
            </a:r>
            <a:r>
              <a:rPr lang="en-US" dirty="0">
                <a:solidFill>
                  <a:srgbClr val="FFC000"/>
                </a:solidFill>
                <a:latin typeface="Arial" panose="020B0604020202020204" pitchFamily="34" charset="0"/>
              </a:rPr>
              <a:t>The Conversion = Length of Attendance divided by Hours in Day</a:t>
            </a:r>
            <a:endParaRPr lang="en-US" dirty="0">
              <a:solidFill>
                <a:srgbClr val="FFC000"/>
              </a:solidFill>
            </a:endParaRPr>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33</a:t>
            </a:fld>
            <a:endParaRPr lang="en-US" dirty="0"/>
          </a:p>
        </p:txBody>
      </p:sp>
    </p:spTree>
    <p:extLst>
      <p:ext uri="{BB962C8B-B14F-4D97-AF65-F5344CB8AC3E}">
        <p14:creationId xmlns:p14="http://schemas.microsoft.com/office/powerpoint/2010/main" val="2180428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EMIS AJUSTMENTS:</a:t>
            </a:r>
            <a:endParaRPr lang="en-US" b="1" dirty="0">
              <a:latin typeface="Arial" panose="020B0604020202020204" pitchFamily="34" charset="0"/>
            </a:endParaRPr>
          </a:p>
          <a:p>
            <a:pPr>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Core/Adjustments/Type/EMIS Attendance and EMIS Absence is available to adjust EMIS Attendance and Absences.</a:t>
            </a:r>
          </a:p>
          <a:p>
            <a:pPr lvl="1">
              <a:spcBef>
                <a:spcPts val="0"/>
              </a:spcBef>
            </a:pPr>
            <a:endParaRPr lang="en-US" dirty="0">
              <a:latin typeface="Arial" panose="020B0604020202020204" pitchFamily="34" charset="0"/>
            </a:endParaRPr>
          </a:p>
          <a:p>
            <a:pPr lvl="1">
              <a:spcBef>
                <a:spcPts val="0"/>
              </a:spcBef>
            </a:pPr>
            <a:r>
              <a:rPr lang="en-US" dirty="0">
                <a:latin typeface="Arial" panose="020B0604020202020204" pitchFamily="34" charset="0"/>
              </a:rPr>
              <a:t>The Transaction Date needs to fall within the EMIS fiscal year.</a:t>
            </a:r>
          </a:p>
          <a:p>
            <a:pPr marL="463550" lvl="2" indent="0">
              <a:spcBef>
                <a:spcPts val="0"/>
              </a:spcBef>
              <a:buNone/>
            </a:pPr>
            <a:endParaRPr lang="en-US" sz="2000" dirty="0">
              <a:latin typeface="Arial" panose="020B0604020202020204" pitchFamily="34" charset="0"/>
            </a:endParaRPr>
          </a:p>
          <a:p>
            <a:pPr marL="463550" lvl="2" indent="0">
              <a:spcBef>
                <a:spcPts val="0"/>
              </a:spcBef>
              <a:buNone/>
            </a:pPr>
            <a:r>
              <a:rPr lang="en-US" dirty="0">
                <a:latin typeface="Arial" panose="020B0604020202020204" pitchFamily="34" charset="0"/>
              </a:rPr>
              <a:t>	</a:t>
            </a: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34</a:t>
            </a:fld>
            <a:endParaRPr lang="en-US" dirty="0"/>
          </a:p>
        </p:txBody>
      </p:sp>
    </p:spTree>
    <p:extLst>
      <p:ext uri="{BB962C8B-B14F-4D97-AF65-F5344CB8AC3E}">
        <p14:creationId xmlns:p14="http://schemas.microsoft.com/office/powerpoint/2010/main" val="1131914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714374"/>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095374"/>
            <a:ext cx="10210799" cy="5305427"/>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a:spcBef>
                <a:spcPts val="0"/>
              </a:spcBef>
            </a:pPr>
            <a:r>
              <a:rPr lang="en-US" sz="2800" b="1" dirty="0">
                <a:latin typeface="Arial" panose="020B0604020202020204" pitchFamily="34" charset="0"/>
              </a:rPr>
              <a:t>Reporting Entity Count Summary Report: RPTSUM </a:t>
            </a:r>
            <a:endParaRPr lang="en-US" b="1" dirty="0">
              <a:latin typeface="Arial" panose="020B0604020202020204" pitchFamily="34" charset="0"/>
            </a:endParaRPr>
          </a:p>
          <a:p>
            <a:pPr>
              <a:spcBef>
                <a:spcPts val="0"/>
              </a:spcBef>
            </a:pPr>
            <a:endParaRPr lang="en-US" dirty="0">
              <a:latin typeface="Arial" panose="020B0604020202020204" pitchFamily="34" charset="0"/>
            </a:endParaRPr>
          </a:p>
          <a:p>
            <a:pPr marL="463550" lvl="2" indent="0">
              <a:spcBef>
                <a:spcPts val="0"/>
              </a:spcBef>
              <a:buNone/>
            </a:pPr>
            <a:r>
              <a:rPr lang="en-US" dirty="0">
                <a:latin typeface="Arial" panose="020B0604020202020204" pitchFamily="34" charset="0"/>
              </a:rPr>
              <a:t>	</a:t>
            </a: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35</a:t>
            </a:fld>
            <a:endParaRPr lang="en-US" dirty="0"/>
          </a:p>
        </p:txBody>
      </p:sp>
      <p:pic>
        <p:nvPicPr>
          <p:cNvPr id="6" name="Picture 5">
            <a:extLst>
              <a:ext uri="{FF2B5EF4-FFF2-40B4-BE49-F238E27FC236}">
                <a16:creationId xmlns:a16="http://schemas.microsoft.com/office/drawing/2014/main" id="{EF6E2FEC-1489-4C3B-9F90-3A257EF9D000}"/>
              </a:ext>
            </a:extLst>
          </p:cNvPr>
          <p:cNvPicPr>
            <a:picLocks noChangeAspect="1"/>
          </p:cNvPicPr>
          <p:nvPr/>
        </p:nvPicPr>
        <p:blipFill>
          <a:blip r:embed="rId2"/>
          <a:stretch>
            <a:fillRect/>
          </a:stretch>
        </p:blipFill>
        <p:spPr>
          <a:xfrm>
            <a:off x="1979612" y="1981201"/>
            <a:ext cx="7716327" cy="4695827"/>
          </a:xfrm>
          <a:prstGeom prst="rect">
            <a:avLst/>
          </a:prstGeom>
        </p:spPr>
      </p:pic>
    </p:spTree>
    <p:extLst>
      <p:ext uri="{BB962C8B-B14F-4D97-AF65-F5344CB8AC3E}">
        <p14:creationId xmlns:p14="http://schemas.microsoft.com/office/powerpoint/2010/main" val="2718799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591800"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Absences vs Attendance</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Reporting Entity Count Summary Report: </a:t>
            </a:r>
            <a:r>
              <a:rPr lang="en-US" dirty="0">
                <a:latin typeface="Arial" panose="020B0604020202020204" pitchFamily="34" charset="0"/>
              </a:rPr>
              <a:t>formerly RPTSUM</a:t>
            </a:r>
          </a:p>
          <a:p>
            <a:pPr lvl="1">
              <a:spcBef>
                <a:spcPts val="0"/>
              </a:spcBef>
            </a:pPr>
            <a:r>
              <a:rPr lang="en-US" dirty="0">
                <a:latin typeface="Arial" panose="020B0604020202020204" pitchFamily="34" charset="0"/>
              </a:rPr>
              <a:t>This can be found in Reports Menu</a:t>
            </a:r>
          </a:p>
          <a:p>
            <a:pPr>
              <a:spcBef>
                <a:spcPts val="0"/>
              </a:spcBef>
            </a:pPr>
            <a:endParaRPr lang="en-US" sz="2800" b="1" dirty="0">
              <a:latin typeface="Arial" panose="020B0604020202020204" pitchFamily="34" charset="0"/>
            </a:endParaRPr>
          </a:p>
          <a:p>
            <a:pPr lvl="1">
              <a:spcBef>
                <a:spcPts val="0"/>
              </a:spcBef>
            </a:pPr>
            <a:r>
              <a:rPr lang="en-US" sz="2400" b="1" dirty="0">
                <a:latin typeface="Arial" panose="020B0604020202020204" pitchFamily="34" charset="0"/>
              </a:rPr>
              <a:t>Helpful verifying Attendance and Absence Days for EMIS Reporting</a:t>
            </a:r>
          </a:p>
          <a:p>
            <a:pPr marL="463550" lvl="2" indent="0">
              <a:spcBef>
                <a:spcPts val="0"/>
              </a:spcBef>
              <a:buNone/>
            </a:pPr>
            <a:r>
              <a:rPr lang="en-US" dirty="0">
                <a:latin typeface="Arial" panose="020B0604020202020204" pitchFamily="34" charset="0"/>
              </a:rPr>
              <a:t>	</a:t>
            </a:r>
            <a:endParaRPr lang="en-US"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36</a:t>
            </a:fld>
            <a:endParaRPr lang="en-US" dirty="0"/>
          </a:p>
        </p:txBody>
      </p:sp>
      <p:pic>
        <p:nvPicPr>
          <p:cNvPr id="6" name="Picture 5">
            <a:extLst>
              <a:ext uri="{FF2B5EF4-FFF2-40B4-BE49-F238E27FC236}">
                <a16:creationId xmlns:a16="http://schemas.microsoft.com/office/drawing/2014/main" id="{2054102E-4A1F-4C0E-B260-F882DB780515}"/>
              </a:ext>
            </a:extLst>
          </p:cNvPr>
          <p:cNvPicPr>
            <a:picLocks noChangeAspect="1"/>
          </p:cNvPicPr>
          <p:nvPr/>
        </p:nvPicPr>
        <p:blipFill>
          <a:blip r:embed="rId2"/>
          <a:stretch>
            <a:fillRect/>
          </a:stretch>
        </p:blipFill>
        <p:spPr>
          <a:xfrm>
            <a:off x="1407420" y="3810000"/>
            <a:ext cx="9907383" cy="504895"/>
          </a:xfrm>
          <a:prstGeom prst="rect">
            <a:avLst/>
          </a:prstGeom>
        </p:spPr>
      </p:pic>
      <p:pic>
        <p:nvPicPr>
          <p:cNvPr id="10" name="Picture 9">
            <a:extLst>
              <a:ext uri="{FF2B5EF4-FFF2-40B4-BE49-F238E27FC236}">
                <a16:creationId xmlns:a16="http://schemas.microsoft.com/office/drawing/2014/main" id="{5CB768F5-F454-4915-980C-9E3A9C703CB9}"/>
              </a:ext>
            </a:extLst>
          </p:cNvPr>
          <p:cNvPicPr>
            <a:picLocks noChangeAspect="1"/>
          </p:cNvPicPr>
          <p:nvPr/>
        </p:nvPicPr>
        <p:blipFill>
          <a:blip r:embed="rId3"/>
          <a:stretch>
            <a:fillRect/>
          </a:stretch>
        </p:blipFill>
        <p:spPr>
          <a:xfrm>
            <a:off x="4389161" y="4314895"/>
            <a:ext cx="6925642" cy="1162212"/>
          </a:xfrm>
          <a:prstGeom prst="rect">
            <a:avLst/>
          </a:prstGeom>
        </p:spPr>
      </p:pic>
      <p:pic>
        <p:nvPicPr>
          <p:cNvPr id="12" name="Picture 11">
            <a:extLst>
              <a:ext uri="{FF2B5EF4-FFF2-40B4-BE49-F238E27FC236}">
                <a16:creationId xmlns:a16="http://schemas.microsoft.com/office/drawing/2014/main" id="{5D9F8E23-95C0-4CA8-A476-421D44F0C7B5}"/>
              </a:ext>
            </a:extLst>
          </p:cNvPr>
          <p:cNvPicPr>
            <a:picLocks noChangeAspect="1"/>
          </p:cNvPicPr>
          <p:nvPr/>
        </p:nvPicPr>
        <p:blipFill>
          <a:blip r:embed="rId4"/>
          <a:stretch>
            <a:fillRect/>
          </a:stretch>
        </p:blipFill>
        <p:spPr>
          <a:xfrm>
            <a:off x="1407420" y="4314896"/>
            <a:ext cx="2981741" cy="1162212"/>
          </a:xfrm>
          <a:prstGeom prst="rect">
            <a:avLst/>
          </a:prstGeom>
        </p:spPr>
      </p:pic>
    </p:spTree>
    <p:extLst>
      <p:ext uri="{BB962C8B-B14F-4D97-AF65-F5344CB8AC3E}">
        <p14:creationId xmlns:p14="http://schemas.microsoft.com/office/powerpoint/2010/main" val="396060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714374"/>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095374"/>
            <a:ext cx="10210799" cy="5305427"/>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Long Term Illness</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Long Term Illness Days are 15 Consecutive Absences Days.  (Entered on Employee Record)</a:t>
            </a:r>
            <a:r>
              <a:rPr lang="en-US" sz="2000" b="1" dirty="0">
                <a:latin typeface="Arial" panose="020B0604020202020204" pitchFamily="34" charset="0"/>
              </a:rPr>
              <a:t> </a:t>
            </a:r>
          </a:p>
          <a:p>
            <a:pPr marL="0" indent="0">
              <a:spcBef>
                <a:spcPts val="0"/>
              </a:spcBef>
              <a:buNone/>
            </a:pPr>
            <a:endParaRPr lang="en-US" sz="2000" b="1" dirty="0">
              <a:latin typeface="Arial" panose="020B0604020202020204" pitchFamily="34" charset="0"/>
            </a:endParaRPr>
          </a:p>
          <a:p>
            <a:pPr lvl="1">
              <a:spcBef>
                <a:spcPts val="0"/>
              </a:spcBef>
            </a:pPr>
            <a:r>
              <a:rPr lang="en-US" b="1" dirty="0">
                <a:latin typeface="Arial" panose="020B0604020202020204" pitchFamily="34" charset="0"/>
              </a:rPr>
              <a:t>At least 15 consecutive days absent due to an illness of the staff member or the staff member’s spouse, child or parent. </a:t>
            </a:r>
          </a:p>
          <a:p>
            <a:pPr lvl="1">
              <a:spcBef>
                <a:spcPts val="0"/>
              </a:spcBef>
            </a:pPr>
            <a:endParaRPr lang="en-US" b="1" dirty="0">
              <a:latin typeface="Arial" panose="020B0604020202020204" pitchFamily="34" charset="0"/>
            </a:endParaRPr>
          </a:p>
          <a:p>
            <a:pPr lvl="1">
              <a:spcBef>
                <a:spcPts val="0"/>
              </a:spcBef>
            </a:pPr>
            <a:r>
              <a:rPr lang="en-US" b="1" dirty="0"/>
              <a:t>Note that a day is defined as the period of time the staff member normally spends at work during a 24-hour period. This may vary from staff member to staff member.</a:t>
            </a:r>
          </a:p>
          <a:p>
            <a:pPr lvl="1">
              <a:spcBef>
                <a:spcPts val="0"/>
              </a:spcBef>
            </a:pPr>
            <a:endParaRPr lang="en-US" b="1" dirty="0">
              <a:latin typeface="Arial" panose="020B0604020202020204" pitchFamily="34" charset="0"/>
            </a:endParaRPr>
          </a:p>
          <a:p>
            <a:pPr lvl="1">
              <a:spcBef>
                <a:spcPts val="0"/>
              </a:spcBef>
            </a:pPr>
            <a:r>
              <a:rPr lang="en-US" b="1" dirty="0">
                <a:latin typeface="Arial" panose="020B0604020202020204" pitchFamily="34" charset="0"/>
              </a:rPr>
              <a:t>Please remember, that if you enter long term illness on the Employee Record, you must have Absences entered in Attendance or EMIS errors will occur.</a:t>
            </a:r>
          </a:p>
          <a:p>
            <a:pPr marL="463550" lvl="2" indent="0">
              <a:spcBef>
                <a:spcPts val="0"/>
              </a:spcBef>
              <a:buNone/>
            </a:pPr>
            <a:r>
              <a:rPr lang="en-US" sz="2000" dirty="0">
                <a:latin typeface="Arial" panose="020B0604020202020204" pitchFamily="34" charset="0"/>
              </a:rPr>
              <a:t>	</a:t>
            </a:r>
            <a:endParaRPr lang="en-US" sz="2000" dirty="0"/>
          </a:p>
          <a:p>
            <a:pPr marL="463550" lvl="2" indent="0">
              <a:spcBef>
                <a:spcPts val="0"/>
              </a:spcBef>
              <a:buNone/>
            </a:pPr>
            <a:r>
              <a:rPr lang="en-US" sz="2000" dirty="0">
                <a:latin typeface="Arial" panose="020B0604020202020204" pitchFamily="34" charset="0"/>
              </a:rPr>
              <a:t>	</a:t>
            </a: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37</a:t>
            </a:fld>
            <a:endParaRPr lang="en-US" dirty="0"/>
          </a:p>
        </p:txBody>
      </p:sp>
    </p:spTree>
    <p:extLst>
      <p:ext uri="{BB962C8B-B14F-4D97-AF65-F5344CB8AC3E}">
        <p14:creationId xmlns:p14="http://schemas.microsoft.com/office/powerpoint/2010/main" val="1664979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i="0" u="none" strike="noStrike" dirty="0">
                <a:effectLst/>
                <a:latin typeface="Arial" panose="020B0604020202020204" pitchFamily="34" charset="0"/>
              </a:rPr>
              <a:t>Quick Check Tips and Tricks</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Go to System/Configuration/EMIS Configuration.  Make sure the Fiscal Year is correct.</a:t>
            </a:r>
          </a:p>
          <a:p>
            <a:pPr>
              <a:spcBef>
                <a:spcPts val="0"/>
              </a:spcBef>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Is the Credential ID the valid number of characters (must be 9 digits)  Type over Credential ID to make sure there are no white spaces.</a:t>
            </a:r>
          </a:p>
          <a:p>
            <a:pPr>
              <a:spcBef>
                <a:spcPts val="0"/>
              </a:spcBef>
            </a:pPr>
            <a:endParaRPr lang="en-US" sz="2800" b="1" dirty="0">
              <a:latin typeface="Arial" panose="020B0604020202020204" pitchFamily="34" charset="0"/>
            </a:endParaRPr>
          </a:p>
          <a:p>
            <a:pPr>
              <a:spcBef>
                <a:spcPts val="0"/>
              </a:spcBef>
            </a:pPr>
            <a:r>
              <a:rPr lang="en-US" sz="2800" b="1" dirty="0">
                <a:latin typeface="Arial" panose="020B0604020202020204" pitchFamily="34" charset="0"/>
              </a:rPr>
              <a:t>Are all dates valid especially Hire Date and Birth Date</a:t>
            </a:r>
          </a:p>
          <a:p>
            <a:pPr>
              <a:spcBef>
                <a:spcPts val="0"/>
              </a:spcBef>
            </a:pPr>
            <a:endParaRPr lang="en-US" sz="2800" b="1" dirty="0">
              <a:latin typeface="Arial" panose="020B0604020202020204" pitchFamily="34" charset="0"/>
            </a:endParaRPr>
          </a:p>
          <a:p>
            <a:pPr>
              <a:spcBef>
                <a:spcPts val="0"/>
              </a:spcBef>
            </a:pP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38</a:t>
            </a:fld>
            <a:endParaRPr lang="en-US" dirty="0"/>
          </a:p>
        </p:txBody>
      </p:sp>
    </p:spTree>
    <p:extLst>
      <p:ext uri="{BB962C8B-B14F-4D97-AF65-F5344CB8AC3E}">
        <p14:creationId xmlns:p14="http://schemas.microsoft.com/office/powerpoint/2010/main" val="4023525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714374"/>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095374"/>
            <a:ext cx="10210799" cy="5305427"/>
          </a:xfrm>
        </p:spPr>
        <p:txBody>
          <a:bodyPr>
            <a:normAutofit/>
          </a:bodyPr>
          <a:lstStyle/>
          <a:p>
            <a:pPr marL="0" indent="0" algn="ctr" rtl="0">
              <a:spcBef>
                <a:spcPts val="0"/>
              </a:spcBef>
              <a:spcAft>
                <a:spcPts val="0"/>
              </a:spcAft>
              <a:buNone/>
            </a:pPr>
            <a:r>
              <a:rPr lang="en-US" sz="2800" b="1" dirty="0">
                <a:latin typeface="Arial" panose="020B0604020202020204" pitchFamily="34" charset="0"/>
              </a:rPr>
              <a:t>Resources to Assist in Correcting Errors</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b="1" dirty="0">
                <a:latin typeface="Arial" panose="020B0604020202020204" pitchFamily="34" charset="0"/>
              </a:rPr>
              <a:t>USPS-R Documentation  </a:t>
            </a:r>
            <a:r>
              <a:rPr lang="en-US" b="1" dirty="0">
                <a:latin typeface="Arial" panose="020B0604020202020204" pitchFamily="34" charset="0"/>
                <a:hlinkClick r:id="rId2"/>
              </a:rPr>
              <a:t>https://mcoecn.atlassian.net/wiki/spaces/uspsrdoc/overview</a:t>
            </a:r>
            <a:endParaRPr lang="en-US" b="1" dirty="0">
              <a:latin typeface="Arial" panose="020B0604020202020204" pitchFamily="34" charset="0"/>
            </a:endParaRPr>
          </a:p>
          <a:p>
            <a:pPr>
              <a:spcBef>
                <a:spcPts val="0"/>
              </a:spcBef>
            </a:pPr>
            <a:endParaRPr lang="en-US" b="1" dirty="0">
              <a:latin typeface="Arial" panose="020B0604020202020204" pitchFamily="34" charset="0"/>
            </a:endParaRPr>
          </a:p>
          <a:p>
            <a:pPr>
              <a:lnSpc>
                <a:spcPct val="150000"/>
              </a:lnSpc>
              <a:spcBef>
                <a:spcPts val="0"/>
              </a:spcBef>
            </a:pPr>
            <a:r>
              <a:rPr lang="en-US" b="1" dirty="0">
                <a:latin typeface="Arial" panose="020B0604020202020204" pitchFamily="34" charset="0"/>
              </a:rPr>
              <a:t>Core/Employee, Position, Compensation and EMIS Entry Chapters</a:t>
            </a:r>
          </a:p>
          <a:p>
            <a:pPr lvl="1">
              <a:lnSpc>
                <a:spcPct val="150000"/>
              </a:lnSpc>
              <a:spcBef>
                <a:spcPts val="0"/>
              </a:spcBef>
            </a:pPr>
            <a:r>
              <a:rPr lang="en-US" b="1" dirty="0">
                <a:latin typeface="Arial" panose="020B0604020202020204" pitchFamily="34" charset="0"/>
              </a:rPr>
              <a:t>You can also run a report MVECA has available called: </a:t>
            </a:r>
          </a:p>
          <a:p>
            <a:pPr lvl="1">
              <a:lnSpc>
                <a:spcPct val="150000"/>
              </a:lnSpc>
              <a:spcBef>
                <a:spcPts val="0"/>
              </a:spcBef>
            </a:pPr>
            <a:r>
              <a:rPr lang="en-US" b="1" dirty="0">
                <a:latin typeface="Arial" panose="020B0604020202020204" pitchFamily="34" charset="0"/>
              </a:rPr>
              <a:t>“</a:t>
            </a:r>
            <a:r>
              <a:rPr lang="en-US" b="1" i="1" dirty="0">
                <a:latin typeface="Arial" panose="020B0604020202020204" pitchFamily="34" charset="0"/>
              </a:rPr>
              <a:t>EMIS Reportable Employee Position Compensation</a:t>
            </a:r>
            <a:r>
              <a:rPr lang="en-US" b="1" dirty="0">
                <a:latin typeface="Arial" panose="020B0604020202020204" pitchFamily="34" charset="0"/>
              </a:rPr>
              <a:t>”  This can be found on the MVECA website under Fiscal/Redesign USPS/USPS MVECA json Report Library</a:t>
            </a:r>
          </a:p>
          <a:p>
            <a:pPr marL="231775" lvl="1" indent="0">
              <a:lnSpc>
                <a:spcPct val="150000"/>
              </a:lnSpc>
              <a:spcBef>
                <a:spcPts val="0"/>
              </a:spcBef>
              <a:buNone/>
            </a:pPr>
            <a:endParaRPr lang="en-US" b="1" dirty="0">
              <a:latin typeface="Arial" panose="020B0604020202020204" pitchFamily="34" charset="0"/>
            </a:endParaRPr>
          </a:p>
          <a:p>
            <a:pPr>
              <a:lnSpc>
                <a:spcPct val="150000"/>
              </a:lnSpc>
              <a:spcBef>
                <a:spcPts val="0"/>
              </a:spcBef>
            </a:pP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39</a:t>
            </a:fld>
            <a:endParaRPr lang="en-US" dirty="0"/>
          </a:p>
        </p:txBody>
      </p:sp>
    </p:spTree>
    <p:extLst>
      <p:ext uri="{BB962C8B-B14F-4D97-AF65-F5344CB8AC3E}">
        <p14:creationId xmlns:p14="http://schemas.microsoft.com/office/powerpoint/2010/main" val="3642108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7620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504781" y="1295400"/>
            <a:ext cx="9085431" cy="4724401"/>
          </a:xfrm>
        </p:spPr>
        <p:txBody>
          <a:bodyPr/>
          <a:lstStyle/>
          <a:p>
            <a:pPr marL="0" indent="0" rtl="0">
              <a:spcBef>
                <a:spcPts val="900"/>
              </a:spcBef>
              <a:spcAft>
                <a:spcPts val="0"/>
              </a:spcAft>
              <a:buNone/>
            </a:pPr>
            <a:endParaRPr lang="en-US" sz="1800" b="0" i="0" u="none" strike="noStrike" dirty="0">
              <a:solidFill>
                <a:srgbClr val="172B4D"/>
              </a:solidFill>
              <a:effectLst/>
              <a:latin typeface="Roboto" panose="02000000000000000000" pitchFamily="2" charset="0"/>
            </a:endParaRPr>
          </a:p>
          <a:p>
            <a:pPr marL="0" indent="0" algn="ctr">
              <a:spcBef>
                <a:spcPts val="900"/>
              </a:spcBef>
              <a:buNone/>
            </a:pPr>
            <a:r>
              <a:rPr lang="en-US" b="1" i="0" u="none" strike="noStrike" dirty="0">
                <a:effectLst/>
                <a:latin typeface="Arial" panose="020B0604020202020204" pitchFamily="34" charset="0"/>
              </a:rPr>
              <a:t>GETTING STARTED</a:t>
            </a:r>
          </a:p>
          <a:p>
            <a:pPr marL="0" indent="0" algn="ctr" rtl="0">
              <a:spcBef>
                <a:spcPts val="900"/>
              </a:spcBef>
              <a:spcAft>
                <a:spcPts val="0"/>
              </a:spcAft>
              <a:buNone/>
            </a:pPr>
            <a:endParaRPr lang="en-US" sz="1800" dirty="0">
              <a:solidFill>
                <a:srgbClr val="172B4D"/>
              </a:solidFill>
              <a:latin typeface="Roboto" panose="02000000000000000000" pitchFamily="2" charset="0"/>
            </a:endParaRPr>
          </a:p>
          <a:p>
            <a:pPr marL="0" indent="0" rtl="0">
              <a:spcBef>
                <a:spcPts val="900"/>
              </a:spcBef>
              <a:spcAft>
                <a:spcPts val="0"/>
              </a:spcAft>
              <a:buNone/>
            </a:pPr>
            <a:r>
              <a:rPr lang="en-US" sz="1800" b="0" i="0" u="none" strike="noStrike" dirty="0">
                <a:solidFill>
                  <a:srgbClr val="172B4D"/>
                </a:solidFill>
                <a:effectLst/>
                <a:latin typeface="Roboto" panose="02000000000000000000" pitchFamily="2" charset="0"/>
              </a:rPr>
              <a:t> </a:t>
            </a:r>
            <a:r>
              <a:rPr lang="en-US" b="0" i="0" u="none" strike="noStrike" dirty="0">
                <a:effectLst/>
                <a:latin typeface="Roboto" panose="02000000000000000000" pitchFamily="2" charset="0"/>
              </a:rPr>
              <a:t>Correct the errors based on the App Log report from MVECA.</a:t>
            </a:r>
          </a:p>
          <a:p>
            <a:pPr marL="0" indent="0" rtl="0">
              <a:spcBef>
                <a:spcPts val="0"/>
              </a:spcBef>
              <a:spcAft>
                <a:spcPts val="0"/>
              </a:spcAft>
              <a:buNone/>
            </a:pPr>
            <a:endParaRPr lang="en-US" dirty="0">
              <a:latin typeface="Roboto" panose="02000000000000000000" pitchFamily="2" charset="0"/>
            </a:endParaRPr>
          </a:p>
          <a:p>
            <a:pPr marL="0" indent="0" rtl="0">
              <a:lnSpc>
                <a:spcPct val="150000"/>
              </a:lnSpc>
              <a:spcBef>
                <a:spcPts val="0"/>
              </a:spcBef>
              <a:spcAft>
                <a:spcPts val="0"/>
              </a:spcAft>
              <a:buNone/>
            </a:pPr>
            <a:r>
              <a:rPr lang="en-US" b="0" i="0" u="none" strike="noStrike" dirty="0">
                <a:effectLst/>
                <a:latin typeface="Roboto" panose="02000000000000000000" pitchFamily="2" charset="0"/>
              </a:rPr>
              <a:t> Re-run the </a:t>
            </a:r>
            <a:r>
              <a:rPr lang="en-US" b="1" i="0" u="none" strike="noStrike" dirty="0">
                <a:solidFill>
                  <a:srgbClr val="FFC000"/>
                </a:solidFill>
                <a:effectLst/>
                <a:latin typeface="Roboto" panose="02000000000000000000" pitchFamily="2" charset="0"/>
              </a:rPr>
              <a:t>EMIS Reports</a:t>
            </a:r>
            <a:r>
              <a:rPr lang="en-US" b="0" i="0" u="none" strike="noStrike" dirty="0">
                <a:effectLst/>
                <a:latin typeface="Roboto" panose="02000000000000000000" pitchFamily="2" charset="0"/>
              </a:rPr>
              <a:t>&gt;</a:t>
            </a:r>
            <a:r>
              <a:rPr lang="en-US" b="0" i="1" u="none" strike="noStrike" dirty="0">
                <a:effectLst/>
                <a:latin typeface="Roboto" panose="02000000000000000000" pitchFamily="2" charset="0"/>
              </a:rPr>
              <a:t>Employee</a:t>
            </a:r>
            <a:r>
              <a:rPr lang="en-US" b="0" i="0" u="none" strike="noStrike" dirty="0">
                <a:effectLst/>
                <a:latin typeface="Roboto" panose="02000000000000000000" pitchFamily="2" charset="0"/>
              </a:rPr>
              <a:t> and/or </a:t>
            </a:r>
            <a:r>
              <a:rPr lang="en-US" b="0" i="1" u="none" strike="noStrike" dirty="0">
                <a:effectLst/>
                <a:latin typeface="Roboto" panose="02000000000000000000" pitchFamily="2" charset="0"/>
              </a:rPr>
              <a:t>Position</a:t>
            </a:r>
            <a:r>
              <a:rPr lang="en-US" b="0" i="0" u="none" strike="noStrike" dirty="0">
                <a:effectLst/>
                <a:latin typeface="Roboto" panose="02000000000000000000" pitchFamily="2" charset="0"/>
              </a:rPr>
              <a:t> Reports until they are error free.</a:t>
            </a:r>
            <a:endParaRPr lang="en-US" b="0" dirty="0">
              <a:effectLst/>
            </a:endParaRPr>
          </a:p>
          <a:p>
            <a:pPr marL="0" indent="0">
              <a:buNone/>
            </a:pPr>
            <a:br>
              <a:rPr lang="en-US" dirty="0"/>
            </a:br>
            <a:endParaRPr lang="en-US" dirty="0"/>
          </a:p>
        </p:txBody>
      </p:sp>
      <p:sp>
        <p:nvSpPr>
          <p:cNvPr id="6" name="Slide Number Placeholder 5">
            <a:extLst>
              <a:ext uri="{FF2B5EF4-FFF2-40B4-BE49-F238E27FC236}">
                <a16:creationId xmlns:a16="http://schemas.microsoft.com/office/drawing/2014/main" id="{E01BC917-49C1-4C67-95C4-85E2D39E3883}"/>
              </a:ext>
            </a:extLst>
          </p:cNvPr>
          <p:cNvSpPr>
            <a:spLocks noGrp="1"/>
          </p:cNvSpPr>
          <p:nvPr>
            <p:ph type="sldNum" sz="quarter" idx="12"/>
          </p:nvPr>
        </p:nvSpPr>
        <p:spPr/>
        <p:txBody>
          <a:bodyPr/>
          <a:lstStyle/>
          <a:p>
            <a:fld id="{2A013F82-EE5E-44EE-A61D-E31C6657F26F}" type="slidenum">
              <a:rPr lang="en-US" smtClean="0"/>
              <a:t>4</a:t>
            </a:fld>
            <a:endParaRPr lang="en-US"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dirty="0">
                <a:latin typeface="Arial" panose="020B0604020202020204" pitchFamily="34" charset="0"/>
              </a:rPr>
              <a:t>Resources to Assist in Correcting Errors</a:t>
            </a:r>
          </a:p>
          <a:p>
            <a:pPr marL="0" indent="0" algn="ctr" rtl="0">
              <a:spcBef>
                <a:spcPts val="0"/>
              </a:spcBef>
              <a:spcAft>
                <a:spcPts val="0"/>
              </a:spcAft>
              <a:buNone/>
            </a:pPr>
            <a:endParaRPr lang="en-US" sz="2800" b="1" dirty="0">
              <a:latin typeface="Arial" panose="020B0604020202020204" pitchFamily="34" charset="0"/>
            </a:endParaRPr>
          </a:p>
          <a:p>
            <a:pPr>
              <a:spcBef>
                <a:spcPts val="0"/>
              </a:spcBef>
            </a:pPr>
            <a:r>
              <a:rPr lang="en-US" b="1" dirty="0">
                <a:latin typeface="Arial" panose="020B0604020202020204" pitchFamily="34" charset="0"/>
              </a:rPr>
              <a:t>USPS-R Documentation continued: </a:t>
            </a:r>
            <a:r>
              <a:rPr lang="en-US" b="1" dirty="0">
                <a:latin typeface="Arial" panose="020B0604020202020204" pitchFamily="34" charset="0"/>
                <a:hlinkClick r:id="rId2"/>
              </a:rPr>
              <a:t>https://mcoecn.atlassian.net/wiki/spaces/uspsrdoc/overview</a:t>
            </a:r>
            <a:endParaRPr lang="en-US" b="1" dirty="0">
              <a:latin typeface="Arial" panose="020B0604020202020204" pitchFamily="34" charset="0"/>
            </a:endParaRPr>
          </a:p>
          <a:p>
            <a:pPr>
              <a:spcBef>
                <a:spcPts val="0"/>
              </a:spcBef>
            </a:pPr>
            <a:endParaRPr lang="en-US" b="1" dirty="0">
              <a:latin typeface="Arial" panose="020B0604020202020204" pitchFamily="34" charset="0"/>
            </a:endParaRPr>
          </a:p>
          <a:p>
            <a:pPr>
              <a:lnSpc>
                <a:spcPct val="150000"/>
              </a:lnSpc>
              <a:spcBef>
                <a:spcPts val="0"/>
              </a:spcBef>
            </a:pPr>
            <a:r>
              <a:rPr lang="en-US" b="1" dirty="0">
                <a:latin typeface="Arial" panose="020B0604020202020204" pitchFamily="34" charset="0"/>
              </a:rPr>
              <a:t>USPS and EMIS Connection</a:t>
            </a:r>
          </a:p>
          <a:p>
            <a:pPr lvl="1">
              <a:lnSpc>
                <a:spcPct val="150000"/>
              </a:lnSpc>
              <a:spcBef>
                <a:spcPts val="0"/>
              </a:spcBef>
            </a:pPr>
            <a:r>
              <a:rPr lang="en-US" b="1" dirty="0">
                <a:latin typeface="Arial" panose="020B0604020202020204" pitchFamily="34" charset="0"/>
              </a:rPr>
              <a:t>Checklist</a:t>
            </a:r>
          </a:p>
          <a:p>
            <a:pPr lvl="1">
              <a:lnSpc>
                <a:spcPct val="150000"/>
              </a:lnSpc>
              <a:spcBef>
                <a:spcPts val="0"/>
              </a:spcBef>
            </a:pPr>
            <a:r>
              <a:rPr lang="en-US" b="1" dirty="0">
                <a:latin typeface="Arial" panose="020B0604020202020204" pitchFamily="34" charset="0"/>
              </a:rPr>
              <a:t>Quick Reference Sheet</a:t>
            </a:r>
          </a:p>
          <a:p>
            <a:pPr lvl="1">
              <a:lnSpc>
                <a:spcPct val="150000"/>
              </a:lnSpc>
              <a:spcBef>
                <a:spcPts val="0"/>
              </a:spcBef>
            </a:pPr>
            <a:r>
              <a:rPr lang="en-US" b="1" dirty="0">
                <a:latin typeface="Arial" panose="020B0604020202020204" pitchFamily="34" charset="0"/>
              </a:rPr>
              <a:t>Field Names and Locations</a:t>
            </a:r>
          </a:p>
          <a:p>
            <a:pPr marL="231775" lvl="1" indent="0">
              <a:lnSpc>
                <a:spcPct val="150000"/>
              </a:lnSpc>
              <a:spcBef>
                <a:spcPts val="0"/>
              </a:spcBef>
              <a:buNone/>
            </a:pPr>
            <a:endParaRPr lang="en-US" b="1" dirty="0">
              <a:latin typeface="Arial" panose="020B0604020202020204" pitchFamily="34" charset="0"/>
            </a:endParaRPr>
          </a:p>
          <a:p>
            <a:pPr lvl="1">
              <a:lnSpc>
                <a:spcPct val="150000"/>
              </a:lnSpc>
              <a:spcBef>
                <a:spcPts val="0"/>
              </a:spcBef>
            </a:pPr>
            <a:r>
              <a:rPr lang="en-US" b="1" dirty="0">
                <a:latin typeface="Arial" panose="020B0604020202020204" pitchFamily="34" charset="0"/>
              </a:rPr>
              <a:t>Send email to </a:t>
            </a:r>
            <a:r>
              <a:rPr lang="en-US" b="1" dirty="0">
                <a:latin typeface="Arial" panose="020B0604020202020204" pitchFamily="34" charset="0"/>
                <a:hlinkClick r:id="rId3"/>
              </a:rPr>
              <a:t>helpfiscal@mveca.org</a:t>
            </a: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lvl="1">
              <a:lnSpc>
                <a:spcPct val="150000"/>
              </a:lnSpc>
              <a:spcBef>
                <a:spcPts val="0"/>
              </a:spcBef>
            </a:pPr>
            <a:endParaRPr lang="en-US" b="1" dirty="0">
              <a:latin typeface="Arial" panose="020B0604020202020204" pitchFamily="34" charset="0"/>
            </a:endParaRPr>
          </a:p>
          <a:p>
            <a:pPr>
              <a:lnSpc>
                <a:spcPct val="150000"/>
              </a:lnSpc>
              <a:spcBef>
                <a:spcPts val="0"/>
              </a:spcBef>
            </a:pP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40</a:t>
            </a:fld>
            <a:endParaRPr lang="en-US" dirty="0"/>
          </a:p>
        </p:txBody>
      </p:sp>
    </p:spTree>
    <p:extLst>
      <p:ext uri="{BB962C8B-B14F-4D97-AF65-F5344CB8AC3E}">
        <p14:creationId xmlns:p14="http://schemas.microsoft.com/office/powerpoint/2010/main" val="4049577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r>
              <a:rPr lang="en-US" sz="2800" b="1" dirty="0">
                <a:latin typeface="Arial" panose="020B0604020202020204" pitchFamily="34" charset="0"/>
              </a:rPr>
              <a:t>Staff and Course Collection Reminder</a:t>
            </a:r>
          </a:p>
          <a:p>
            <a:pPr marL="0" indent="0" algn="ctr" rtl="0">
              <a:spcBef>
                <a:spcPts val="0"/>
              </a:spcBef>
              <a:spcAft>
                <a:spcPts val="0"/>
              </a:spcAft>
              <a:buNone/>
            </a:pPr>
            <a:endParaRPr lang="en-US" sz="2800"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gn="ctr">
              <a:lnSpc>
                <a:spcPct val="150000"/>
              </a:lnSpc>
              <a:spcBef>
                <a:spcPts val="0"/>
              </a:spcBef>
              <a:buNone/>
            </a:pPr>
            <a:r>
              <a:rPr lang="en-US" sz="3600" b="1" dirty="0">
                <a:solidFill>
                  <a:srgbClr val="FFC000"/>
                </a:solidFill>
                <a:latin typeface="Arial" panose="020B0604020202020204" pitchFamily="34" charset="0"/>
              </a:rPr>
              <a:t>Final L Collection closes  August 7, 2024</a:t>
            </a: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lvl="1">
              <a:lnSpc>
                <a:spcPct val="150000"/>
              </a:lnSpc>
              <a:spcBef>
                <a:spcPts val="0"/>
              </a:spcBef>
            </a:pPr>
            <a:endParaRPr lang="en-US" b="1" dirty="0">
              <a:latin typeface="Arial" panose="020B0604020202020204" pitchFamily="34" charset="0"/>
            </a:endParaRPr>
          </a:p>
          <a:p>
            <a:pPr>
              <a:lnSpc>
                <a:spcPct val="150000"/>
              </a:lnSpc>
              <a:spcBef>
                <a:spcPts val="0"/>
              </a:spcBef>
            </a:pP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41</a:t>
            </a:fld>
            <a:endParaRPr lang="en-US" dirty="0"/>
          </a:p>
        </p:txBody>
      </p:sp>
    </p:spTree>
    <p:extLst>
      <p:ext uri="{BB962C8B-B14F-4D97-AF65-F5344CB8AC3E}">
        <p14:creationId xmlns:p14="http://schemas.microsoft.com/office/powerpoint/2010/main" val="1013293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0" y="381000"/>
            <a:ext cx="9144002" cy="838200"/>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065212" y="1371601"/>
            <a:ext cx="10210799" cy="5029200"/>
          </a:xfrm>
        </p:spPr>
        <p:txBody>
          <a:bodyPr>
            <a:normAutofit/>
          </a:bodyPr>
          <a:lstStyle/>
          <a:p>
            <a:pPr marL="0" indent="0" algn="ctr" rtl="0">
              <a:spcBef>
                <a:spcPts val="0"/>
              </a:spcBef>
              <a:spcAft>
                <a:spcPts val="0"/>
              </a:spcAft>
              <a:buNone/>
            </a:pPr>
            <a:endParaRPr lang="en-US" sz="2800" b="1" dirty="0">
              <a:latin typeface="Arial" panose="020B0604020202020204" pitchFamily="34" charset="0"/>
            </a:endParaRPr>
          </a:p>
          <a:p>
            <a:pPr marL="0" indent="0" algn="ctr" rtl="0">
              <a:spcBef>
                <a:spcPts val="0"/>
              </a:spcBef>
              <a:spcAft>
                <a:spcPts val="0"/>
              </a:spcAft>
              <a:buNone/>
            </a:pPr>
            <a:endParaRPr lang="en-US" sz="2800"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gn="ctr">
              <a:lnSpc>
                <a:spcPct val="150000"/>
              </a:lnSpc>
              <a:spcBef>
                <a:spcPts val="0"/>
              </a:spcBef>
              <a:buNone/>
            </a:pPr>
            <a:r>
              <a:rPr lang="en-US" sz="4800" b="1" dirty="0">
                <a:solidFill>
                  <a:srgbClr val="FFC000"/>
                </a:solidFill>
                <a:latin typeface="Arial" panose="020B0604020202020204" pitchFamily="34" charset="0"/>
              </a:rPr>
              <a:t>Questions?</a:t>
            </a: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marL="231775" lvl="1" indent="0">
              <a:lnSpc>
                <a:spcPct val="150000"/>
              </a:lnSpc>
              <a:spcBef>
                <a:spcPts val="0"/>
              </a:spcBef>
              <a:buNone/>
            </a:pPr>
            <a:endParaRPr lang="en-US" b="1" dirty="0">
              <a:latin typeface="Arial" panose="020B0604020202020204" pitchFamily="34" charset="0"/>
            </a:endParaRPr>
          </a:p>
          <a:p>
            <a:pPr lvl="1">
              <a:lnSpc>
                <a:spcPct val="150000"/>
              </a:lnSpc>
              <a:spcBef>
                <a:spcPts val="0"/>
              </a:spcBef>
            </a:pPr>
            <a:endParaRPr lang="en-US" b="1" dirty="0">
              <a:latin typeface="Arial" panose="020B0604020202020204" pitchFamily="34" charset="0"/>
            </a:endParaRPr>
          </a:p>
          <a:p>
            <a:pPr>
              <a:lnSpc>
                <a:spcPct val="150000"/>
              </a:lnSpc>
              <a:spcBef>
                <a:spcPts val="0"/>
              </a:spcBef>
            </a:pPr>
            <a:endParaRPr lang="en-US" sz="2000" dirty="0"/>
          </a:p>
          <a:p>
            <a:pPr marL="1033272" lvl="5" indent="0">
              <a:buNone/>
            </a:pPr>
            <a:endParaRPr lang="en-US" b="1"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42</a:t>
            </a:fld>
            <a:endParaRPr lang="en-US" dirty="0"/>
          </a:p>
        </p:txBody>
      </p:sp>
    </p:spTree>
    <p:extLst>
      <p:ext uri="{BB962C8B-B14F-4D97-AF65-F5344CB8AC3E}">
        <p14:creationId xmlns:p14="http://schemas.microsoft.com/office/powerpoint/2010/main" val="1345980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1"/>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504781" y="1524000"/>
            <a:ext cx="9085431" cy="4191000"/>
          </a:xfrm>
        </p:spPr>
        <p:txBody>
          <a:bodyPr>
            <a:normAutofit fontScale="62500" lnSpcReduction="20000"/>
          </a:bodyPr>
          <a:lstStyle/>
          <a:p>
            <a:pPr marL="0" indent="0" algn="ctr">
              <a:spcBef>
                <a:spcPts val="0"/>
              </a:spcBef>
              <a:buNone/>
            </a:pPr>
            <a:r>
              <a:rPr lang="en-US" sz="3600" b="1" i="0" u="none" strike="noStrike" dirty="0">
                <a:effectLst/>
                <a:latin typeface="Arial" panose="020B0604020202020204" pitchFamily="34" charset="0"/>
              </a:rPr>
              <a:t>GETTING STARTED</a:t>
            </a:r>
          </a:p>
          <a:p>
            <a:pPr marL="0" indent="0" algn="ctr"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r>
              <a:rPr lang="en-US" sz="3300" b="0" i="0" u="none" strike="noStrike" dirty="0">
                <a:effectLst/>
                <a:latin typeface="Arial" panose="020B0604020202020204" pitchFamily="34" charset="0"/>
              </a:rPr>
              <a:t>Use Level 1 Reports from Data Collector to correct errors.</a:t>
            </a:r>
          </a:p>
          <a:p>
            <a:pPr marL="0" indent="0" rtl="0">
              <a:lnSpc>
                <a:spcPct val="170000"/>
              </a:lnSpc>
              <a:spcBef>
                <a:spcPts val="0"/>
              </a:spcBef>
              <a:spcAft>
                <a:spcPts val="0"/>
              </a:spcAft>
              <a:buNone/>
            </a:pPr>
            <a:r>
              <a:rPr lang="en-US" sz="3300" b="0" i="0" u="none" strike="noStrike" dirty="0">
                <a:effectLst/>
                <a:latin typeface="Arial" panose="020B0604020202020204" pitchFamily="34" charset="0"/>
              </a:rPr>
              <a:t> </a:t>
            </a:r>
            <a:endParaRPr lang="en-US" sz="3300" b="0" dirty="0">
              <a:effectLst/>
            </a:endParaRPr>
          </a:p>
          <a:p>
            <a:pPr marL="0" indent="0" rtl="0">
              <a:lnSpc>
                <a:spcPct val="170000"/>
              </a:lnSpc>
              <a:spcBef>
                <a:spcPts val="0"/>
              </a:spcBef>
              <a:spcAft>
                <a:spcPts val="0"/>
              </a:spcAft>
              <a:buNone/>
            </a:pPr>
            <a:r>
              <a:rPr lang="en-US" sz="3300" b="0" i="0" u="none" strike="noStrike" dirty="0">
                <a:effectLst/>
                <a:latin typeface="Arial" panose="020B0604020202020204" pitchFamily="34" charset="0"/>
              </a:rPr>
              <a:t>Example of how to read Level 1 Errors and find them in EMIS Manual Chapter 3.</a:t>
            </a:r>
          </a:p>
          <a:p>
            <a:pPr marL="0" indent="0"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r>
              <a:rPr lang="en-US" sz="3600" b="0" i="0" u="sng" strike="noStrike" dirty="0">
                <a:solidFill>
                  <a:srgbClr val="FFC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EMIS Manual Chapter 3</a:t>
            </a:r>
            <a:r>
              <a:rPr lang="en-US" sz="3600" b="0" i="0" u="none" strike="noStrike" dirty="0">
                <a:solidFill>
                  <a:srgbClr val="FFC000"/>
                </a:solidFill>
                <a:effectLst/>
                <a:latin typeface="Arial" panose="020B0604020202020204" pitchFamily="34" charset="0"/>
              </a:rPr>
              <a:t> </a:t>
            </a:r>
            <a:r>
              <a:rPr lang="en-US" sz="3600" b="0" i="0" u="none" strike="noStrike" dirty="0">
                <a:effectLst/>
                <a:latin typeface="Arial" panose="020B0604020202020204" pitchFamily="34" charset="0"/>
              </a:rPr>
              <a:t>Great Resource for correcting errors</a:t>
            </a:r>
          </a:p>
          <a:p>
            <a:pPr marL="0" indent="0" rtl="0">
              <a:spcBef>
                <a:spcPts val="0"/>
              </a:spcBef>
              <a:spcAft>
                <a:spcPts val="0"/>
              </a:spcAft>
              <a:buNone/>
            </a:pPr>
            <a:endParaRPr lang="en-US" sz="3300" b="0" dirty="0">
              <a:effectLst/>
            </a:endParaRPr>
          </a:p>
          <a:p>
            <a:pPr marL="0" indent="0" rtl="0">
              <a:spcBef>
                <a:spcPts val="0"/>
              </a:spcBef>
              <a:spcAft>
                <a:spcPts val="0"/>
              </a:spcAft>
              <a:buNone/>
            </a:pPr>
            <a:endParaRPr lang="en-US" sz="3300" b="0" dirty="0">
              <a:effectLst/>
            </a:endParaRPr>
          </a:p>
          <a:p>
            <a:pPr marL="0" indent="0">
              <a:buNone/>
            </a:pP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5</a:t>
            </a:fld>
            <a:endParaRPr lang="en-US" dirty="0"/>
          </a:p>
        </p:txBody>
      </p:sp>
    </p:spTree>
    <p:extLst>
      <p:ext uri="{BB962C8B-B14F-4D97-AF65-F5344CB8AC3E}">
        <p14:creationId xmlns:p14="http://schemas.microsoft.com/office/powerpoint/2010/main" val="1962131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838201"/>
          </a:xfrm>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504781" y="1524000"/>
            <a:ext cx="9085431" cy="4191000"/>
          </a:xfrm>
        </p:spPr>
        <p:txBody>
          <a:bodyPr>
            <a:normAutofit fontScale="85000" lnSpcReduction="20000"/>
          </a:bodyPr>
          <a:lstStyle/>
          <a:p>
            <a:pPr marL="0" indent="0" algn="ctr">
              <a:spcBef>
                <a:spcPts val="0"/>
              </a:spcBef>
              <a:buNone/>
            </a:pPr>
            <a:r>
              <a:rPr lang="en-US" sz="3600" b="1" i="0" u="none" strike="noStrike" dirty="0">
                <a:effectLst/>
                <a:latin typeface="Arial" panose="020B0604020202020204" pitchFamily="34" charset="0"/>
              </a:rPr>
              <a:t>Resources to Assist in Correcting Errors</a:t>
            </a:r>
          </a:p>
          <a:p>
            <a:pPr marL="0" indent="0">
              <a:spcBef>
                <a:spcPts val="0"/>
              </a:spcBef>
              <a:buNone/>
            </a:pPr>
            <a:endParaRPr lang="en-US" dirty="0">
              <a:latin typeface="Arial" panose="020B0604020202020204" pitchFamily="34" charset="0"/>
            </a:endParaRPr>
          </a:p>
          <a:p>
            <a:pPr marL="0" indent="0" algn="ctr">
              <a:spcBef>
                <a:spcPts val="0"/>
              </a:spcBef>
              <a:buNone/>
            </a:pPr>
            <a:endParaRPr lang="en-US" sz="2600" dirty="0">
              <a:latin typeface="Arial" panose="020B0604020202020204" pitchFamily="34" charset="0"/>
            </a:endParaRPr>
          </a:p>
          <a:p>
            <a:pPr marL="0" indent="0" algn="ctr">
              <a:spcBef>
                <a:spcPts val="0"/>
              </a:spcBef>
              <a:buNone/>
            </a:pPr>
            <a:r>
              <a:rPr lang="en-US" sz="2600" dirty="0">
                <a:latin typeface="Arial" panose="020B0604020202020204" pitchFamily="34" charset="0"/>
              </a:rPr>
              <a:t> ODE EMIS Manual – Chapter 3 - Staff Records</a:t>
            </a:r>
            <a:endParaRPr lang="en-US" sz="2600" i="0" u="none" strike="noStrike" dirty="0">
              <a:effectLst/>
              <a:latin typeface="Arial" panose="020B0604020202020204" pitchFamily="34" charset="0"/>
            </a:endParaRPr>
          </a:p>
          <a:p>
            <a:pPr marL="0" indent="0" algn="ctr"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endParaRPr lang="en-US" sz="3300" dirty="0">
              <a:latin typeface="Arial" panose="020B0604020202020204" pitchFamily="34" charset="0"/>
            </a:endParaRPr>
          </a:p>
          <a:p>
            <a:pPr marL="0" indent="0"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endParaRPr lang="en-US" sz="3300" b="0" i="0" u="none" strike="noStrike" dirty="0">
              <a:effectLst/>
              <a:latin typeface="Arial" panose="020B0604020202020204" pitchFamily="34" charset="0"/>
            </a:endParaRPr>
          </a:p>
          <a:p>
            <a:pPr marL="0" indent="0" rtl="0">
              <a:spcBef>
                <a:spcPts val="0"/>
              </a:spcBef>
              <a:spcAft>
                <a:spcPts val="0"/>
              </a:spcAft>
              <a:buNone/>
            </a:pPr>
            <a:endParaRPr lang="en-US" sz="3300" b="0" dirty="0">
              <a:effectLst/>
            </a:endParaRPr>
          </a:p>
          <a:p>
            <a:pPr marL="0" indent="0" rtl="0">
              <a:spcBef>
                <a:spcPts val="0"/>
              </a:spcBef>
              <a:spcAft>
                <a:spcPts val="0"/>
              </a:spcAft>
              <a:buNone/>
            </a:pPr>
            <a:endParaRPr lang="en-US" sz="3300" b="0" dirty="0">
              <a:effectLst/>
            </a:endParaRPr>
          </a:p>
          <a:p>
            <a:pPr marL="0" indent="0">
              <a:buNone/>
            </a:pPr>
            <a:br>
              <a:rPr lang="en-US" sz="3300" dirty="0"/>
            </a:br>
            <a:br>
              <a:rPr lang="en-US" dirty="0"/>
            </a:br>
            <a:endParaRPr lang="en-US" dirty="0"/>
          </a:p>
        </p:txBody>
      </p:sp>
      <p:sp>
        <p:nvSpPr>
          <p:cNvPr id="5" name="Slide Number Placeholder 4">
            <a:extLst>
              <a:ext uri="{FF2B5EF4-FFF2-40B4-BE49-F238E27FC236}">
                <a16:creationId xmlns:a16="http://schemas.microsoft.com/office/drawing/2014/main" id="{951549EA-9884-41C0-8F77-E0739E59D3C1}"/>
              </a:ext>
            </a:extLst>
          </p:cNvPr>
          <p:cNvSpPr>
            <a:spLocks noGrp="1"/>
          </p:cNvSpPr>
          <p:nvPr>
            <p:ph type="sldNum" sz="quarter" idx="12"/>
          </p:nvPr>
        </p:nvSpPr>
        <p:spPr/>
        <p:txBody>
          <a:bodyPr/>
          <a:lstStyle/>
          <a:p>
            <a:fld id="{2A013F82-EE5E-44EE-A61D-E31C6657F26F}" type="slidenum">
              <a:rPr lang="en-US" smtClean="0"/>
              <a:t>6</a:t>
            </a:fld>
            <a:endParaRPr lang="en-US" dirty="0"/>
          </a:p>
        </p:txBody>
      </p:sp>
      <p:pic>
        <p:nvPicPr>
          <p:cNvPr id="8" name="Picture 7">
            <a:extLst>
              <a:ext uri="{FF2B5EF4-FFF2-40B4-BE49-F238E27FC236}">
                <a16:creationId xmlns:a16="http://schemas.microsoft.com/office/drawing/2014/main" id="{75FB2F56-48AB-4E42-AC59-C941DCB5AE91}"/>
              </a:ext>
            </a:extLst>
          </p:cNvPr>
          <p:cNvPicPr>
            <a:picLocks noChangeAspect="1"/>
          </p:cNvPicPr>
          <p:nvPr/>
        </p:nvPicPr>
        <p:blipFill>
          <a:blip r:embed="rId2"/>
          <a:stretch>
            <a:fillRect/>
          </a:stretch>
        </p:blipFill>
        <p:spPr>
          <a:xfrm>
            <a:off x="2894281" y="2590800"/>
            <a:ext cx="6306430" cy="3000794"/>
          </a:xfrm>
          <a:prstGeom prst="rect">
            <a:avLst/>
          </a:prstGeom>
        </p:spPr>
      </p:pic>
    </p:spTree>
    <p:extLst>
      <p:ext uri="{BB962C8B-B14F-4D97-AF65-F5344CB8AC3E}">
        <p14:creationId xmlns:p14="http://schemas.microsoft.com/office/powerpoint/2010/main" val="2568926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573820"/>
            <a:ext cx="9144002" cy="721580"/>
          </a:xfrm>
        </p:spPr>
        <p:txBody>
          <a:bodyPr/>
          <a:lstStyle/>
          <a:p>
            <a:pPr algn="ctr"/>
            <a:r>
              <a:rPr lang="en-US" sz="3600" b="0" i="0" u="none" strike="noStrike" dirty="0">
                <a:solidFill>
                  <a:schemeClr val="tx1"/>
                </a:solidFill>
                <a:effectLst/>
                <a:latin typeface="Arial" panose="020B0604020202020204" pitchFamily="34" charset="0"/>
              </a:rPr>
              <a:t>EMIS Reports-Checking Errors</a:t>
            </a:r>
            <a:endParaRPr lang="en-US" dirty="0"/>
          </a:p>
        </p:txBody>
      </p:sp>
      <p:pic>
        <p:nvPicPr>
          <p:cNvPr id="1030" name="Picture 6">
            <a:extLst>
              <a:ext uri="{FF2B5EF4-FFF2-40B4-BE49-F238E27FC236}">
                <a16:creationId xmlns:a16="http://schemas.microsoft.com/office/drawing/2014/main" id="{A6E510A5-BDA0-4B0A-82DB-235DFB2A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524000"/>
            <a:ext cx="11125200" cy="43029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C57D1CE-53BD-4BF3-AEDC-D25F3612C282}"/>
              </a:ext>
            </a:extLst>
          </p:cNvPr>
          <p:cNvSpPr>
            <a:spLocks noGrp="1"/>
          </p:cNvSpPr>
          <p:nvPr>
            <p:ph type="sldNum" sz="quarter" idx="12"/>
          </p:nvPr>
        </p:nvSpPr>
        <p:spPr/>
        <p:txBody>
          <a:bodyPr/>
          <a:lstStyle/>
          <a:p>
            <a:fld id="{2A013F82-EE5E-44EE-A61D-E31C6657F26F}" type="slidenum">
              <a:rPr lang="en-US" smtClean="0"/>
              <a:t>7</a:t>
            </a:fld>
            <a:endParaRPr lang="en-US" dirty="0"/>
          </a:p>
        </p:txBody>
      </p:sp>
    </p:spTree>
    <p:extLst>
      <p:ext uri="{BB962C8B-B14F-4D97-AF65-F5344CB8AC3E}">
        <p14:creationId xmlns:p14="http://schemas.microsoft.com/office/powerpoint/2010/main" val="1250627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0" i="0" u="none" strike="noStrike" dirty="0">
                <a:solidFill>
                  <a:schemeClr val="tx1"/>
                </a:solidFill>
                <a:effectLst/>
                <a:latin typeface="Arial" panose="020B0604020202020204" pitchFamily="34" charset="0"/>
              </a:rPr>
              <a:t>EMIS Reports-Checking Errors </a:t>
            </a:r>
            <a:endParaRPr lang="en-US" dirty="0"/>
          </a:p>
        </p:txBody>
      </p:sp>
      <p:sp>
        <p:nvSpPr>
          <p:cNvPr id="3" name="Content Placeholder 2"/>
          <p:cNvSpPr>
            <a:spLocks noGrp="1"/>
          </p:cNvSpPr>
          <p:nvPr>
            <p:ph sz="half" idx="1"/>
          </p:nvPr>
        </p:nvSpPr>
        <p:spPr>
          <a:xfrm>
            <a:off x="1504781" y="1905001"/>
            <a:ext cx="9085431" cy="3809999"/>
          </a:xfrm>
        </p:spPr>
        <p:txBody>
          <a:bodyPr>
            <a:normAutofit/>
          </a:bodyPr>
          <a:lstStyle/>
          <a:p>
            <a:pPr marL="0" indent="0">
              <a:spcBef>
                <a:spcPts val="0"/>
              </a:spcBef>
              <a:buNone/>
            </a:pPr>
            <a:endParaRPr lang="en-US" sz="2000" b="1" i="0" u="none" strike="noStrike" dirty="0">
              <a:effectLst/>
              <a:latin typeface="Arial" panose="020B0604020202020204" pitchFamily="34" charset="0"/>
            </a:endParaRPr>
          </a:p>
          <a:p>
            <a:pPr marL="0" indent="0" rtl="0">
              <a:spcBef>
                <a:spcPts val="0"/>
              </a:spcBef>
              <a:spcAft>
                <a:spcPts val="0"/>
              </a:spcAft>
              <a:buNone/>
            </a:pPr>
            <a:r>
              <a:rPr lang="en-US" sz="2000" b="1" i="0" u="sng" strike="noStrike" dirty="0">
                <a:solidFill>
                  <a:srgbClr val="FFC000"/>
                </a:solidFill>
                <a:effectLst/>
                <a:latin typeface="Arial" panose="020B0604020202020204" pitchFamily="34" charset="0"/>
                <a:hlinkClick r:id="rId2">
                  <a:extLst>
                    <a:ext uri="{A12FA001-AC4F-418D-AE19-62706E023703}">
                      <ahyp:hlinkClr xmlns:ahyp="http://schemas.microsoft.com/office/drawing/2018/hyperlinkcolor" val="tx"/>
                    </a:ext>
                  </a:extLst>
                </a:hlinkClick>
              </a:rPr>
              <a:t>EMIS Level 1 Error Explanation</a:t>
            </a:r>
            <a:r>
              <a:rPr lang="en-US" sz="2000" b="1" i="0" u="none" strike="noStrike" dirty="0">
                <a:solidFill>
                  <a:srgbClr val="FFC000"/>
                </a:solidFill>
                <a:effectLst/>
                <a:latin typeface="Arial" panose="020B0604020202020204" pitchFamily="34" charset="0"/>
              </a:rPr>
              <a:t> </a:t>
            </a:r>
            <a:r>
              <a:rPr lang="en-US" sz="2000" b="1" i="0" u="none" strike="noStrike" dirty="0">
                <a:effectLst/>
                <a:latin typeface="Arial" panose="020B0604020202020204" pitchFamily="34" charset="0"/>
              </a:rPr>
              <a:t>spreadsheet on MVECA’S web page</a:t>
            </a:r>
            <a:endParaRPr lang="en-US" sz="2000" b="1" dirty="0">
              <a:effectLst/>
            </a:endParaRPr>
          </a:p>
          <a:p>
            <a:pPr marL="0" indent="0" rtl="0">
              <a:spcBef>
                <a:spcPts val="0"/>
              </a:spcBef>
              <a:spcAft>
                <a:spcPts val="0"/>
              </a:spcAft>
              <a:buNone/>
            </a:pPr>
            <a:br>
              <a:rPr lang="en-US" sz="2000" b="1" dirty="0">
                <a:effectLst/>
              </a:rPr>
            </a:br>
            <a:r>
              <a:rPr lang="en-US" sz="2000" b="1" i="0" u="none" strike="noStrike" dirty="0">
                <a:effectLst/>
                <a:latin typeface="Arial" panose="020B0604020202020204" pitchFamily="34" charset="0"/>
              </a:rPr>
              <a:t>Still no PERDET equivalent report in USPS - USPSRFB-1361 enhancement request</a:t>
            </a:r>
          </a:p>
          <a:p>
            <a:pPr marL="0" indent="0" rtl="0">
              <a:spcBef>
                <a:spcPts val="0"/>
              </a:spcBef>
              <a:spcAft>
                <a:spcPts val="0"/>
              </a:spcAft>
              <a:buNone/>
            </a:pPr>
            <a:endParaRPr lang="en-US" sz="2000" b="1" dirty="0">
              <a:latin typeface="Arial" panose="020B0604020202020204" pitchFamily="34" charset="0"/>
            </a:endParaRPr>
          </a:p>
          <a:p>
            <a:pPr marL="0" indent="0" rtl="0">
              <a:spcBef>
                <a:spcPts val="0"/>
              </a:spcBef>
              <a:spcAft>
                <a:spcPts val="0"/>
              </a:spcAft>
              <a:buNone/>
            </a:pPr>
            <a:r>
              <a:rPr lang="en-US" sz="2000" b="0" i="0" u="sng" strike="noStrike" dirty="0">
                <a:solidFill>
                  <a:srgbClr val="FFC0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EMIS Manual Chapter 3</a:t>
            </a:r>
            <a:r>
              <a:rPr lang="en-US" sz="2000" b="0" i="0" u="none" strike="noStrike" dirty="0">
                <a:solidFill>
                  <a:srgbClr val="FFC000"/>
                </a:solidFill>
                <a:effectLst/>
                <a:latin typeface="Arial" panose="020B0604020202020204" pitchFamily="34" charset="0"/>
              </a:rPr>
              <a:t> </a:t>
            </a:r>
            <a:r>
              <a:rPr lang="en-US" sz="2000" b="1" i="0" u="none" strike="noStrike" dirty="0">
                <a:effectLst/>
                <a:latin typeface="Arial" panose="020B0604020202020204" pitchFamily="34" charset="0"/>
              </a:rPr>
              <a:t>Great Resource for correcting errors</a:t>
            </a:r>
            <a:endParaRPr lang="en-US" sz="2000" b="1" dirty="0">
              <a:effectLst/>
            </a:endParaRPr>
          </a:p>
          <a:p>
            <a:pPr marL="0" indent="0" rtl="0">
              <a:spcBef>
                <a:spcPts val="0"/>
              </a:spcBef>
              <a:spcAft>
                <a:spcPts val="0"/>
              </a:spcAft>
              <a:buNone/>
            </a:pPr>
            <a:br>
              <a:rPr lang="en-US" sz="2000" b="1" dirty="0">
                <a:effectLst/>
              </a:rPr>
            </a:br>
            <a:r>
              <a:rPr lang="en-US" sz="2000" b="1" i="0" u="none" strike="noStrike" dirty="0">
                <a:effectLst/>
                <a:latin typeface="Arial" panose="020B0604020202020204" pitchFamily="34" charset="0"/>
              </a:rPr>
              <a:t>Good idea to use the EMIS “</a:t>
            </a:r>
            <a:r>
              <a:rPr lang="en-US" sz="2000" b="1" i="0" u="sng"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Staff and Course (L) Collection Checklist” </a:t>
            </a:r>
            <a:br>
              <a:rPr lang="en-US" sz="2000" b="1" dirty="0"/>
            </a:br>
            <a:endParaRPr lang="en-US" sz="2000" b="1" dirty="0"/>
          </a:p>
        </p:txBody>
      </p:sp>
      <p:sp>
        <p:nvSpPr>
          <p:cNvPr id="4" name="Slide Number Placeholder 3">
            <a:extLst>
              <a:ext uri="{FF2B5EF4-FFF2-40B4-BE49-F238E27FC236}">
                <a16:creationId xmlns:a16="http://schemas.microsoft.com/office/drawing/2014/main" id="{6446CC3E-24C1-429B-B8FC-59AE22DFB2CF}"/>
              </a:ext>
            </a:extLst>
          </p:cNvPr>
          <p:cNvSpPr>
            <a:spLocks noGrp="1"/>
          </p:cNvSpPr>
          <p:nvPr>
            <p:ph type="sldNum" sz="quarter" idx="12"/>
          </p:nvPr>
        </p:nvSpPr>
        <p:spPr/>
        <p:txBody>
          <a:bodyPr/>
          <a:lstStyle/>
          <a:p>
            <a:fld id="{2A013F82-EE5E-44EE-A61D-E31C6657F26F}" type="slidenum">
              <a:rPr lang="en-US" smtClean="0"/>
              <a:t>8</a:t>
            </a:fld>
            <a:endParaRPr lang="en-US" dirty="0"/>
          </a:p>
        </p:txBody>
      </p:sp>
    </p:spTree>
    <p:extLst>
      <p:ext uri="{BB962C8B-B14F-4D97-AF65-F5344CB8AC3E}">
        <p14:creationId xmlns:p14="http://schemas.microsoft.com/office/powerpoint/2010/main" val="2581468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573820"/>
            <a:ext cx="9144002" cy="721580"/>
          </a:xfrm>
        </p:spPr>
        <p:txBody>
          <a:bodyPr/>
          <a:lstStyle/>
          <a:p>
            <a:pPr algn="ctr"/>
            <a:r>
              <a:rPr lang="en-US" sz="3600" b="0" i="0" u="none" strike="noStrike" dirty="0">
                <a:solidFill>
                  <a:schemeClr val="tx1"/>
                </a:solidFill>
                <a:effectLst/>
                <a:latin typeface="Arial" panose="020B0604020202020204" pitchFamily="34" charset="0"/>
              </a:rPr>
              <a:t>EMIS Reports-Checking Errors</a:t>
            </a:r>
            <a:endParaRPr lang="en-US" dirty="0"/>
          </a:p>
        </p:txBody>
      </p:sp>
      <p:sp>
        <p:nvSpPr>
          <p:cNvPr id="5" name="TextBox 4">
            <a:extLst>
              <a:ext uri="{FF2B5EF4-FFF2-40B4-BE49-F238E27FC236}">
                <a16:creationId xmlns:a16="http://schemas.microsoft.com/office/drawing/2014/main" id="{13AB48E6-1EBD-4AF6-8082-0095D1E6C7D3}"/>
              </a:ext>
            </a:extLst>
          </p:cNvPr>
          <p:cNvSpPr txBox="1"/>
          <p:nvPr/>
        </p:nvSpPr>
        <p:spPr>
          <a:xfrm>
            <a:off x="2573715" y="1546800"/>
            <a:ext cx="5791200" cy="369332"/>
          </a:xfrm>
          <a:prstGeom prst="rect">
            <a:avLst/>
          </a:prstGeom>
          <a:noFill/>
          <a:ln>
            <a:solidFill>
              <a:schemeClr val="bg2"/>
            </a:solidFill>
          </a:ln>
        </p:spPr>
        <p:txBody>
          <a:bodyPr wrap="square">
            <a:spAutoFit/>
          </a:bodyPr>
          <a:lstStyle/>
          <a:p>
            <a:pPr rtl="0">
              <a:spcBef>
                <a:spcPts val="0"/>
              </a:spcBef>
              <a:spcAft>
                <a:spcPts val="0"/>
              </a:spcAft>
            </a:pPr>
            <a:r>
              <a:rPr lang="en-US" sz="1800" b="1" i="0" u="none" strike="noStrike" dirty="0">
                <a:effectLst/>
                <a:latin typeface="Arial" panose="020B0604020202020204" pitchFamily="34" charset="0"/>
              </a:rPr>
              <a:t>AREAS OF DIFFICULTY - Most questions asked</a:t>
            </a:r>
            <a:endParaRPr lang="en-US" sz="1800" b="1" dirty="0">
              <a:effectLst/>
            </a:endParaRPr>
          </a:p>
        </p:txBody>
      </p:sp>
      <p:sp>
        <p:nvSpPr>
          <p:cNvPr id="7" name="TextBox 6">
            <a:extLst>
              <a:ext uri="{FF2B5EF4-FFF2-40B4-BE49-F238E27FC236}">
                <a16:creationId xmlns:a16="http://schemas.microsoft.com/office/drawing/2014/main" id="{B10F365F-240F-4DED-A5A7-EEE8071CF7BF}"/>
              </a:ext>
            </a:extLst>
          </p:cNvPr>
          <p:cNvSpPr txBox="1"/>
          <p:nvPr/>
        </p:nvSpPr>
        <p:spPr>
          <a:xfrm>
            <a:off x="2573715" y="2175212"/>
            <a:ext cx="6096000" cy="369332"/>
          </a:xfrm>
          <a:prstGeom prst="rect">
            <a:avLst/>
          </a:prstGeom>
          <a:noFill/>
          <a:ln>
            <a:solidFill>
              <a:schemeClr val="bg2"/>
            </a:solidFill>
          </a:ln>
        </p:spPr>
        <p:txBody>
          <a:bodyPr wrap="square">
            <a:spAutoFit/>
          </a:bodyPr>
          <a:lstStyle/>
          <a:p>
            <a:pPr rtl="0">
              <a:spcBef>
                <a:spcPts val="0"/>
              </a:spcBef>
              <a:spcAft>
                <a:spcPts val="0"/>
              </a:spcAft>
            </a:pPr>
            <a:r>
              <a:rPr lang="en-US" sz="1800" b="1" i="0" u="none" strike="noStrike" dirty="0">
                <a:effectLst/>
                <a:latin typeface="Arial" panose="020B0604020202020204" pitchFamily="34" charset="0"/>
              </a:rPr>
              <a:t>Terminology - Redesign vs EMIS</a:t>
            </a:r>
            <a:endParaRPr lang="en-US" sz="1800" b="1" dirty="0">
              <a:effectLst/>
            </a:endParaRPr>
          </a:p>
        </p:txBody>
      </p:sp>
      <p:pic>
        <p:nvPicPr>
          <p:cNvPr id="2050" name="Picture 2">
            <a:extLst>
              <a:ext uri="{FF2B5EF4-FFF2-40B4-BE49-F238E27FC236}">
                <a16:creationId xmlns:a16="http://schemas.microsoft.com/office/drawing/2014/main" id="{B40B23A8-3805-4BE3-95F4-28B9B26DB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15" y="2677062"/>
            <a:ext cx="7732739" cy="29617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8EA60FA4-7E52-467B-8CD6-CD07BE172475}"/>
              </a:ext>
            </a:extLst>
          </p:cNvPr>
          <p:cNvSpPr>
            <a:spLocks noGrp="1"/>
          </p:cNvSpPr>
          <p:nvPr>
            <p:ph type="sldNum" sz="quarter" idx="12"/>
          </p:nvPr>
        </p:nvSpPr>
        <p:spPr/>
        <p:txBody>
          <a:bodyPr/>
          <a:lstStyle/>
          <a:p>
            <a:fld id="{2A013F82-EE5E-44EE-A61D-E31C6657F26F}" type="slidenum">
              <a:rPr lang="en-US" smtClean="0"/>
              <a:t>9</a:t>
            </a:fld>
            <a:endParaRPr lang="en-US" dirty="0"/>
          </a:p>
        </p:txBody>
      </p:sp>
    </p:spTree>
    <p:extLst>
      <p:ext uri="{BB962C8B-B14F-4D97-AF65-F5344CB8AC3E}">
        <p14:creationId xmlns:p14="http://schemas.microsoft.com/office/powerpoint/2010/main" val="2920239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9C11C-71DC-49B6-ACD8-27E3AE088D1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75BD71-4A33-4FB7-88CA-777C4D9E6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20098</TotalTime>
  <Words>2363</Words>
  <Application>Microsoft Office PowerPoint</Application>
  <PresentationFormat>Custom</PresentationFormat>
  <Paragraphs>455</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Century Gothic</vt:lpstr>
      <vt:lpstr>Roboto</vt:lpstr>
      <vt:lpstr>Wingdings</vt:lpstr>
      <vt:lpstr>Blue atom design template</vt:lpstr>
      <vt:lpstr>EMIS COMMON ERRORS 2024  </vt:lpstr>
      <vt:lpstr>EMIS COMMON ERRORS 2024</vt:lpstr>
      <vt:lpstr>EMIS Reports-Checking Errors </vt:lpstr>
      <vt:lpstr>EMIS Reports-Checking Errors </vt:lpstr>
      <vt:lpstr>EMIS Reports-Checking Errors </vt:lpstr>
      <vt:lpstr>EMIS Reports-Checking Errors </vt:lpstr>
      <vt:lpstr>EMIS Reports-Checking Errors</vt:lpstr>
      <vt:lpstr>EMIS Reports-Checking Errors </vt:lpstr>
      <vt:lpstr>EMIS Reports-Checking Errors</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lpstr>EMIS Reports-Checking Errors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COMMON ERRORS 2024</dc:title>
  <dc:creator>Marcia Wylie</dc:creator>
  <cp:lastModifiedBy>Marcia Wylie</cp:lastModifiedBy>
  <cp:revision>133</cp:revision>
  <dcterms:created xsi:type="dcterms:W3CDTF">2024-04-11T16:23:47Z</dcterms:created>
  <dcterms:modified xsi:type="dcterms:W3CDTF">2024-04-25T15:22:10Z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